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5" r:id="rId2"/>
    <p:sldId id="271" r:id="rId3"/>
    <p:sldId id="306" r:id="rId4"/>
    <p:sldId id="307" r:id="rId5"/>
    <p:sldId id="310" r:id="rId6"/>
    <p:sldId id="302" r:id="rId7"/>
    <p:sldId id="259" r:id="rId8"/>
    <p:sldId id="372" r:id="rId9"/>
    <p:sldId id="392" r:id="rId10"/>
    <p:sldId id="393" r:id="rId11"/>
    <p:sldId id="394" r:id="rId12"/>
    <p:sldId id="401" r:id="rId13"/>
    <p:sldId id="395" r:id="rId14"/>
    <p:sldId id="396" r:id="rId15"/>
    <p:sldId id="403" r:id="rId16"/>
    <p:sldId id="397" r:id="rId17"/>
    <p:sldId id="404" r:id="rId18"/>
    <p:sldId id="390" r:id="rId19"/>
    <p:sldId id="398" r:id="rId20"/>
    <p:sldId id="399" r:id="rId21"/>
    <p:sldId id="405" r:id="rId22"/>
    <p:sldId id="335" r:id="rId23"/>
    <p:sldId id="400" r:id="rId24"/>
    <p:sldId id="406" r:id="rId25"/>
    <p:sldId id="407" r:id="rId26"/>
    <p:sldId id="408" r:id="rId27"/>
    <p:sldId id="409" r:id="rId28"/>
    <p:sldId id="391" r:id="rId29"/>
    <p:sldId id="273"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F8B"/>
    <a:srgbClr val="EBEFF8"/>
    <a:srgbClr val="B1C8D7"/>
    <a:srgbClr val="3F6AB7"/>
    <a:srgbClr val="335899"/>
    <a:srgbClr val="004F8A"/>
    <a:srgbClr val="B3BEDF"/>
    <a:srgbClr val="7991CE"/>
    <a:srgbClr val="EBEFF7"/>
    <a:srgbClr val="0072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19" autoAdjust="0"/>
    <p:restoredTop sz="94660"/>
  </p:normalViewPr>
  <p:slideViewPr>
    <p:cSldViewPr snapToGrid="0" showGuides="1">
      <p:cViewPr>
        <p:scale>
          <a:sx n="88" d="100"/>
          <a:sy n="88" d="100"/>
        </p:scale>
        <p:origin x="688" y="640"/>
      </p:cViewPr>
      <p:guideLst>
        <p:guide orient="horz" pos="2137"/>
        <p:guide pos="3817"/>
      </p:guideLst>
    </p:cSldViewPr>
  </p:slideViewPr>
  <p:notesTextViewPr>
    <p:cViewPr>
      <p:scale>
        <a:sx n="1" d="1"/>
        <a:sy n="1" d="1"/>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圆角矩形 6"/>
          <p:cNvSpPr/>
          <p:nvPr userDrawn="1"/>
        </p:nvSpPr>
        <p:spPr>
          <a:xfrm>
            <a:off x="2019869" y="5501898"/>
            <a:ext cx="10172131" cy="1284102"/>
          </a:xfrm>
          <a:prstGeom prst="roundRect">
            <a:avLst>
              <a:gd name="adj" fmla="val 0"/>
            </a:avLst>
          </a:prstGeom>
          <a:solidFill>
            <a:srgbClr val="004F8A">
              <a:alpha val="9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userDrawn="1"/>
        </p:nvSpPr>
        <p:spPr>
          <a:xfrm>
            <a:off x="0" y="5501898"/>
            <a:ext cx="3048000" cy="1284102"/>
          </a:xfrm>
          <a:custGeom>
            <a:avLst/>
            <a:gdLst>
              <a:gd name="connsiteX0" fmla="*/ 0 w 3036468"/>
              <a:gd name="connsiteY0" fmla="*/ 0 h 1800000"/>
              <a:gd name="connsiteX1" fmla="*/ 3036468 w 3036468"/>
              <a:gd name="connsiteY1" fmla="*/ 0 h 1800000"/>
              <a:gd name="connsiteX2" fmla="*/ 2061536 w 3036468"/>
              <a:gd name="connsiteY2" fmla="*/ 1800000 h 1800000"/>
              <a:gd name="connsiteX3" fmla="*/ 0 w 3036468"/>
              <a:gd name="connsiteY3" fmla="*/ 1800000 h 1800000"/>
            </a:gdLst>
            <a:ahLst/>
            <a:cxnLst>
              <a:cxn ang="0">
                <a:pos x="connsiteX0" y="connsiteY0"/>
              </a:cxn>
              <a:cxn ang="0">
                <a:pos x="connsiteX1" y="connsiteY1"/>
              </a:cxn>
              <a:cxn ang="0">
                <a:pos x="connsiteX2" y="connsiteY2"/>
              </a:cxn>
              <a:cxn ang="0">
                <a:pos x="connsiteX3" y="connsiteY3"/>
              </a:cxn>
            </a:cxnLst>
            <a:rect l="l" t="t" r="r" b="b"/>
            <a:pathLst>
              <a:path w="3036468" h="1800000">
                <a:moveTo>
                  <a:pt x="0" y="0"/>
                </a:moveTo>
                <a:lnTo>
                  <a:pt x="3036468" y="0"/>
                </a:lnTo>
                <a:lnTo>
                  <a:pt x="2061536" y="1800000"/>
                </a:lnTo>
                <a:lnTo>
                  <a:pt x="0" y="1800000"/>
                </a:lnTo>
                <a:close/>
              </a:path>
            </a:pathLst>
          </a:custGeom>
          <a:solidFill>
            <a:srgbClr val="0171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0" y="5429898"/>
            <a:ext cx="12192000" cy="72000"/>
          </a:xfrm>
          <a:prstGeom prst="rect">
            <a:avLst/>
          </a:prstGeom>
          <a:solidFill>
            <a:srgbClr val="0171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0" y="6786000"/>
            <a:ext cx="12192000" cy="72000"/>
          </a:xfrm>
          <a:prstGeom prst="rect">
            <a:avLst/>
          </a:prstGeom>
          <a:solidFill>
            <a:srgbClr val="0171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2743201" y="5970198"/>
            <a:ext cx="9448799" cy="522360"/>
          </a:xfrm>
        </p:spPr>
        <p:txBody>
          <a:bodyPr anchor="ctr"/>
          <a:lstStyle>
            <a:lvl1pPr algn="l">
              <a:defRPr sz="60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4" name="日期占位符 3"/>
          <p:cNvSpPr>
            <a:spLocks noGrp="1"/>
          </p:cNvSpPr>
          <p:nvPr>
            <p:ph type="dt" sz="half" idx="10"/>
          </p:nvPr>
        </p:nvSpPr>
        <p:spPr/>
        <p:txBody>
          <a:bodyPr/>
          <a:lstStyle/>
          <a:p>
            <a:fld id="{807DB26E-7550-4A68-B9ED-0930F4C79F79}" type="datetimeFigureOut">
              <a:rPr lang="zh-CN" altLang="en-US" smtClean="0"/>
              <a:t>2022/7/8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1BC2DF-976F-4C49-92B9-E79BD60CFE9D}" type="slidenum">
              <a:rPr lang="zh-CN" altLang="en-US" smtClean="0"/>
              <a:t>‹#›</a:t>
            </a:fld>
            <a:endParaRPr lang="zh-CN" altLang="en-US"/>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0362" y="5611454"/>
            <a:ext cx="1100407" cy="1103640"/>
          </a:xfrm>
          <a:prstGeom prst="rect">
            <a:avLst/>
          </a:prstGeom>
        </p:spPr>
      </p:pic>
    </p:spTree>
    <p:extLst>
      <p:ext uri="{BB962C8B-B14F-4D97-AF65-F5344CB8AC3E}">
        <p14:creationId xmlns:p14="http://schemas.microsoft.com/office/powerpoint/2010/main" val="12362471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 name="任意多边形 9"/>
          <p:cNvSpPr/>
          <p:nvPr userDrawn="1"/>
        </p:nvSpPr>
        <p:spPr>
          <a:xfrm>
            <a:off x="0" y="72000"/>
            <a:ext cx="1095825" cy="914400"/>
          </a:xfrm>
          <a:custGeom>
            <a:avLst/>
            <a:gdLst>
              <a:gd name="connsiteX0" fmla="*/ 0 w 1095825"/>
              <a:gd name="connsiteY0" fmla="*/ 0 h 914400"/>
              <a:gd name="connsiteX1" fmla="*/ 1095825 w 1095825"/>
              <a:gd name="connsiteY1" fmla="*/ 0 h 914400"/>
              <a:gd name="connsiteX2" fmla="*/ 608144 w 1095825"/>
              <a:gd name="connsiteY2" fmla="*/ 914400 h 914400"/>
              <a:gd name="connsiteX3" fmla="*/ 0 w 109582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1095825" h="914400">
                <a:moveTo>
                  <a:pt x="0" y="0"/>
                </a:moveTo>
                <a:lnTo>
                  <a:pt x="1095825" y="0"/>
                </a:lnTo>
                <a:lnTo>
                  <a:pt x="608144" y="914400"/>
                </a:lnTo>
                <a:lnTo>
                  <a:pt x="0" y="914400"/>
                </a:lnTo>
                <a:close/>
              </a:path>
            </a:pathLst>
          </a:cu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72000"/>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095824" y="72000"/>
            <a:ext cx="10257975" cy="914400"/>
          </a:xfrm>
        </p:spPr>
        <p:txBody>
          <a:bodyPr/>
          <a:lstStyle>
            <a:lvl1pPr>
              <a:defRPr b="1">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807DB26E-7550-4A68-B9ED-0930F4C79F79}" type="datetimeFigureOut">
              <a:rPr lang="zh-CN" altLang="en-US" smtClean="0"/>
              <a:t>2022/7/8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1BC2DF-976F-4C49-92B9-E79BD60CFE9D}" type="slidenum">
              <a:rPr lang="zh-CN" altLang="en-US" smtClean="0"/>
              <a:t>‹#›</a:t>
            </a:fld>
            <a:endParaRPr lang="zh-CN" altLang="en-US"/>
          </a:p>
        </p:txBody>
      </p:sp>
      <p:sp>
        <p:nvSpPr>
          <p:cNvPr id="11" name="矩形 10"/>
          <p:cNvSpPr/>
          <p:nvPr userDrawn="1"/>
        </p:nvSpPr>
        <p:spPr>
          <a:xfrm>
            <a:off x="0" y="6786000"/>
            <a:ext cx="12192000" cy="72000"/>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6662" y="238790"/>
            <a:ext cx="528467" cy="530020"/>
          </a:xfrm>
          <a:prstGeom prst="rect">
            <a:avLst/>
          </a:prstGeom>
        </p:spPr>
      </p:pic>
    </p:spTree>
    <p:extLst>
      <p:ext uri="{BB962C8B-B14F-4D97-AF65-F5344CB8AC3E}">
        <p14:creationId xmlns:p14="http://schemas.microsoft.com/office/powerpoint/2010/main" val="37087416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rgbClr val="004F8A"/>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lgn="ctr">
              <a:defRPr sz="60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4" name="日期占位符 3"/>
          <p:cNvSpPr>
            <a:spLocks noGrp="1"/>
          </p:cNvSpPr>
          <p:nvPr>
            <p:ph type="dt" sz="half" idx="10"/>
          </p:nvPr>
        </p:nvSpPr>
        <p:spPr/>
        <p:txBody>
          <a:bodyPr/>
          <a:lstStyle/>
          <a:p>
            <a:fld id="{807DB26E-7550-4A68-B9ED-0930F4C79F79}" type="datetimeFigureOut">
              <a:rPr lang="zh-CN" altLang="en-US" smtClean="0"/>
              <a:t>2022/7/8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1BC2DF-976F-4C49-92B9-E79BD60CFE9D}" type="slidenum">
              <a:rPr lang="zh-CN" altLang="en-US" smtClean="0"/>
              <a:t>‹#›</a:t>
            </a:fld>
            <a:endParaRPr lang="zh-CN" altLang="en-US"/>
          </a:p>
        </p:txBody>
      </p:sp>
      <p:sp>
        <p:nvSpPr>
          <p:cNvPr id="9" name="图片占位符 8"/>
          <p:cNvSpPr>
            <a:spLocks noGrp="1"/>
          </p:cNvSpPr>
          <p:nvPr>
            <p:ph type="pic" sz="quarter" idx="13"/>
          </p:nvPr>
        </p:nvSpPr>
        <p:spPr>
          <a:xfrm>
            <a:off x="0" y="0"/>
            <a:ext cx="6813176" cy="6858000"/>
          </a:xfrm>
          <a:ln>
            <a:noFill/>
          </a:ln>
        </p:spPr>
        <p:txBody>
          <a:bodyPr/>
          <a:lstStyle/>
          <a:p>
            <a:endParaRPr lang="zh-CN" altLang="en-US" dirty="0"/>
          </a:p>
        </p:txBody>
      </p:sp>
    </p:spTree>
    <p:extLst>
      <p:ext uri="{BB962C8B-B14F-4D97-AF65-F5344CB8AC3E}">
        <p14:creationId xmlns:p14="http://schemas.microsoft.com/office/powerpoint/2010/main" val="7146829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8" name="任意多边形 7"/>
          <p:cNvSpPr/>
          <p:nvPr userDrawn="1"/>
        </p:nvSpPr>
        <p:spPr>
          <a:xfrm>
            <a:off x="0" y="72000"/>
            <a:ext cx="1095825" cy="914400"/>
          </a:xfrm>
          <a:custGeom>
            <a:avLst/>
            <a:gdLst>
              <a:gd name="connsiteX0" fmla="*/ 0 w 1095825"/>
              <a:gd name="connsiteY0" fmla="*/ 0 h 914400"/>
              <a:gd name="connsiteX1" fmla="*/ 1095825 w 1095825"/>
              <a:gd name="connsiteY1" fmla="*/ 0 h 914400"/>
              <a:gd name="connsiteX2" fmla="*/ 608144 w 1095825"/>
              <a:gd name="connsiteY2" fmla="*/ 914400 h 914400"/>
              <a:gd name="connsiteX3" fmla="*/ 0 w 109582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1095825" h="914400">
                <a:moveTo>
                  <a:pt x="0" y="0"/>
                </a:moveTo>
                <a:lnTo>
                  <a:pt x="1095825" y="0"/>
                </a:lnTo>
                <a:lnTo>
                  <a:pt x="608144" y="914400"/>
                </a:lnTo>
                <a:lnTo>
                  <a:pt x="0" y="914400"/>
                </a:lnTo>
                <a:close/>
              </a:path>
            </a:pathLst>
          </a:cu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0" y="0"/>
            <a:ext cx="12192000" cy="72000"/>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095824" y="72000"/>
            <a:ext cx="10257975" cy="914400"/>
          </a:xfrm>
        </p:spPr>
        <p:txBody>
          <a:bodyPr/>
          <a:lstStyle>
            <a:lvl1pPr>
              <a:defRPr b="1">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807DB26E-7550-4A68-B9ED-0930F4C79F79}" type="datetimeFigureOut">
              <a:rPr lang="zh-CN" altLang="en-US" smtClean="0"/>
              <a:t>2022/7/8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81BC2DF-976F-4C49-92B9-E79BD60CFE9D}" type="slidenum">
              <a:rPr lang="zh-CN" altLang="en-US" smtClean="0"/>
              <a:t>‹#›</a:t>
            </a:fld>
            <a:endParaRPr lang="zh-CN" altLang="en-US"/>
          </a:p>
        </p:txBody>
      </p:sp>
      <p:sp>
        <p:nvSpPr>
          <p:cNvPr id="10" name="矩形 9"/>
          <p:cNvSpPr/>
          <p:nvPr userDrawn="1"/>
        </p:nvSpPr>
        <p:spPr>
          <a:xfrm>
            <a:off x="0" y="6786000"/>
            <a:ext cx="12192000" cy="72000"/>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6662" y="238790"/>
            <a:ext cx="528467" cy="530020"/>
          </a:xfrm>
          <a:prstGeom prst="rect">
            <a:avLst/>
          </a:prstGeom>
        </p:spPr>
      </p:pic>
    </p:spTree>
    <p:extLst>
      <p:ext uri="{BB962C8B-B14F-4D97-AF65-F5344CB8AC3E}">
        <p14:creationId xmlns:p14="http://schemas.microsoft.com/office/powerpoint/2010/main" val="7793977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07DB26E-7550-4A68-B9ED-0930F4C79F79}" type="datetimeFigureOut">
              <a:rPr lang="zh-CN" altLang="en-US" smtClean="0"/>
              <a:t>2022/7/8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81BC2DF-976F-4C49-92B9-E79BD60CFE9D}" type="slidenum">
              <a:rPr lang="zh-CN" altLang="en-US" smtClean="0"/>
              <a:t>‹#›</a:t>
            </a:fld>
            <a:endParaRPr lang="zh-CN" altLang="en-US"/>
          </a:p>
        </p:txBody>
      </p:sp>
      <p:sp>
        <p:nvSpPr>
          <p:cNvPr id="5" name="矩形 4"/>
          <p:cNvSpPr/>
          <p:nvPr userDrawn="1"/>
        </p:nvSpPr>
        <p:spPr>
          <a:xfrm>
            <a:off x="0" y="0"/>
            <a:ext cx="12192000" cy="72000"/>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0" y="6786000"/>
            <a:ext cx="12192000" cy="72000"/>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807890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空白">
    <p:bg>
      <p:bgPr>
        <a:solidFill>
          <a:srgbClr val="004F8A"/>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07DB26E-7550-4A68-B9ED-0930F4C79F79}" type="datetimeFigureOut">
              <a:rPr lang="zh-CN" altLang="en-US" smtClean="0"/>
              <a:t>2022/7/8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81BC2DF-976F-4C49-92B9-E79BD60CFE9D}" type="slidenum">
              <a:rPr lang="zh-CN" altLang="en-US" smtClean="0"/>
              <a:t>‹#›</a:t>
            </a:fld>
            <a:endParaRPr lang="zh-CN" altLang="en-US"/>
          </a:p>
        </p:txBody>
      </p:sp>
    </p:spTree>
    <p:extLst>
      <p:ext uri="{BB962C8B-B14F-4D97-AF65-F5344CB8AC3E}">
        <p14:creationId xmlns:p14="http://schemas.microsoft.com/office/powerpoint/2010/main" val="25028458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72000"/>
            <a:ext cx="10515600" cy="9144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7DB26E-7550-4A68-B9ED-0930F4C79F79}" type="datetimeFigureOut">
              <a:rPr lang="zh-CN" altLang="en-US" smtClean="0"/>
              <a:t>2022/7/8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1BC2DF-976F-4C49-92B9-E79BD60CFE9D}" type="slidenum">
              <a:rPr lang="zh-CN" altLang="en-US" smtClean="0"/>
              <a:t>‹#›</a:t>
            </a:fld>
            <a:endParaRPr lang="zh-CN" altLang="en-US"/>
          </a:p>
        </p:txBody>
      </p:sp>
    </p:spTree>
    <p:extLst>
      <p:ext uri="{BB962C8B-B14F-4D97-AF65-F5344CB8AC3E}">
        <p14:creationId xmlns:p14="http://schemas.microsoft.com/office/powerpoint/2010/main" val="3183598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 id="2147483656" r:id="rId6"/>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7000" r="-7000"/>
          </a:stretch>
        </a:blip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fontScale="90000"/>
          </a:bodyPr>
          <a:lstStyle/>
          <a:p>
            <a:r>
              <a:rPr lang="en-US" altLang="zh-CN" dirty="0"/>
              <a:t>R</a:t>
            </a:r>
            <a:r>
              <a:rPr lang="zh-CN" altLang="en-US" dirty="0"/>
              <a:t>语言中的数据管理及预处理</a:t>
            </a:r>
          </a:p>
        </p:txBody>
      </p:sp>
    </p:spTree>
    <p:extLst>
      <p:ext uri="{BB962C8B-B14F-4D97-AF65-F5344CB8AC3E}">
        <p14:creationId xmlns:p14="http://schemas.microsoft.com/office/powerpoint/2010/main" val="34203635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3"/>
          <p:cNvSpPr>
            <a:spLocks noGrp="1"/>
          </p:cNvSpPr>
          <p:nvPr>
            <p:ph type="title"/>
          </p:nvPr>
        </p:nvSpPr>
        <p:spPr>
          <a:xfrm>
            <a:off x="1095824" y="72000"/>
            <a:ext cx="10257975" cy="914400"/>
          </a:xfrm>
        </p:spPr>
        <p:txBody>
          <a:bodyPr>
            <a:normAutofit/>
          </a:bodyPr>
          <a:lstStyle/>
          <a:p>
            <a:r>
              <a:rPr lang="zh-CN" altLang="en-US" dirty="0"/>
              <a:t>常见向量类型及操作</a:t>
            </a:r>
          </a:p>
        </p:txBody>
      </p:sp>
      <p:sp>
        <p:nvSpPr>
          <p:cNvPr id="7" name="矩形 10">
            <a:extLst>
              <a:ext uri="{FF2B5EF4-FFF2-40B4-BE49-F238E27FC236}">
                <a16:creationId xmlns:a16="http://schemas.microsoft.com/office/drawing/2014/main" id="{38BFBF4E-58A5-CF6C-F709-8E7ECD612718}"/>
              </a:ext>
            </a:extLst>
          </p:cNvPr>
          <p:cNvSpPr/>
          <p:nvPr/>
        </p:nvSpPr>
        <p:spPr>
          <a:xfrm>
            <a:off x="1095824" y="986400"/>
            <a:ext cx="1694268" cy="510576"/>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p>
        </p:txBody>
      </p:sp>
      <p:sp>
        <p:nvSpPr>
          <p:cNvPr id="8" name="Rectangle 7">
            <a:extLst>
              <a:ext uri="{FF2B5EF4-FFF2-40B4-BE49-F238E27FC236}">
                <a16:creationId xmlns:a16="http://schemas.microsoft.com/office/drawing/2014/main" id="{528F3FD8-EF63-B155-133A-73274B86DF60}"/>
              </a:ext>
            </a:extLst>
          </p:cNvPr>
          <p:cNvSpPr/>
          <p:nvPr/>
        </p:nvSpPr>
        <p:spPr>
          <a:xfrm>
            <a:off x="1227998" y="1042822"/>
            <a:ext cx="1467068" cy="400110"/>
          </a:xfrm>
          <a:prstGeom prst="rect">
            <a:avLst/>
          </a:prstGeom>
        </p:spPr>
        <p:txBody>
          <a:bodyPr wrap="none">
            <a:spAutoFit/>
          </a:bodyPr>
          <a:lstStyle/>
          <a:p>
            <a:r>
              <a:rPr lang="zh-CN" altLang="en-US" sz="2000" b="1" dirty="0">
                <a:solidFill>
                  <a:schemeClr val="bg1"/>
                </a:solidFill>
                <a:latin typeface="Microsoft YaHei" panose="020B0503020204020204" pitchFamily="34" charset="-122"/>
                <a:ea typeface="Microsoft YaHei" panose="020B0503020204020204" pitchFamily="34" charset="-122"/>
              </a:rPr>
              <a:t>数值型向量</a:t>
            </a:r>
            <a:endParaRPr lang="en-CN" sz="2400" b="1" dirty="0">
              <a:solidFill>
                <a:schemeClr val="bg1"/>
              </a:solidFill>
              <a:latin typeface="Microsoft YaHei" panose="020B0503020204020204" pitchFamily="34" charset="-122"/>
              <a:ea typeface="Microsoft YaHei" panose="020B0503020204020204" pitchFamily="34" charset="-122"/>
            </a:endParaRPr>
          </a:p>
        </p:txBody>
      </p:sp>
      <p:graphicFrame>
        <p:nvGraphicFramePr>
          <p:cNvPr id="3" name="Table 2">
            <a:extLst>
              <a:ext uri="{FF2B5EF4-FFF2-40B4-BE49-F238E27FC236}">
                <a16:creationId xmlns:a16="http://schemas.microsoft.com/office/drawing/2014/main" id="{286C5F57-4D37-97F8-E0E2-8B19C2EAA534}"/>
              </a:ext>
            </a:extLst>
          </p:cNvPr>
          <p:cNvGraphicFramePr>
            <a:graphicFrameLocks noGrp="1"/>
          </p:cNvGraphicFramePr>
          <p:nvPr>
            <p:extLst>
              <p:ext uri="{D42A27DB-BD31-4B8C-83A1-F6EECF244321}">
                <p14:modId xmlns:p14="http://schemas.microsoft.com/office/powerpoint/2010/main" val="3500764466"/>
              </p:ext>
            </p:extLst>
          </p:nvPr>
        </p:nvGraphicFramePr>
        <p:xfrm>
          <a:off x="838199" y="1681389"/>
          <a:ext cx="10515600" cy="4751451"/>
        </p:xfrm>
        <a:graphic>
          <a:graphicData uri="http://schemas.openxmlformats.org/drawingml/2006/table">
            <a:tbl>
              <a:tblPr>
                <a:tableStyleId>{69CF1AB2-1976-4502-BF36-3FF5EA218861}</a:tableStyleId>
              </a:tblPr>
              <a:tblGrid>
                <a:gridCol w="1345614">
                  <a:extLst>
                    <a:ext uri="{9D8B030D-6E8A-4147-A177-3AD203B41FA5}">
                      <a16:colId xmlns:a16="http://schemas.microsoft.com/office/drawing/2014/main" val="1391393721"/>
                    </a:ext>
                  </a:extLst>
                </a:gridCol>
                <a:gridCol w="5424464">
                  <a:extLst>
                    <a:ext uri="{9D8B030D-6E8A-4147-A177-3AD203B41FA5}">
                      <a16:colId xmlns:a16="http://schemas.microsoft.com/office/drawing/2014/main" val="1888449958"/>
                    </a:ext>
                  </a:extLst>
                </a:gridCol>
                <a:gridCol w="3745522">
                  <a:extLst>
                    <a:ext uri="{9D8B030D-6E8A-4147-A177-3AD203B41FA5}">
                      <a16:colId xmlns:a16="http://schemas.microsoft.com/office/drawing/2014/main" val="2962238141"/>
                    </a:ext>
                  </a:extLst>
                </a:gridCol>
              </a:tblGrid>
              <a:tr h="307975">
                <a:tc>
                  <a:txBody>
                    <a:bodyPr/>
                    <a:lstStyle/>
                    <a:p>
                      <a:pPr marL="0" marR="0" algn="ctr">
                        <a:lnSpc>
                          <a:spcPct val="150000"/>
                        </a:lnSpc>
                        <a:spcBef>
                          <a:spcPts val="0"/>
                        </a:spcBef>
                        <a:spcAft>
                          <a:spcPts val="0"/>
                        </a:spcAft>
                      </a:pPr>
                      <a:r>
                        <a:rPr lang="zh-CN" altLang="en-US" sz="1400" b="1" kern="100" dirty="0">
                          <a:effectLst/>
                          <a:latin typeface="Microsoft YaHei" panose="020B0503020204020204" pitchFamily="34" charset="-122"/>
                          <a:ea typeface="Microsoft YaHei" panose="020B0503020204020204" pitchFamily="34" charset="-122"/>
                        </a:rPr>
                        <a:t>函数</a:t>
                      </a:r>
                      <a:endParaRPr lang="zh-CN" altLang="en-US"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400" b="1" kern="100" dirty="0">
                          <a:effectLst/>
                          <a:latin typeface="Microsoft YaHei" panose="020B0503020204020204" pitchFamily="34" charset="-122"/>
                          <a:ea typeface="Microsoft YaHei" panose="020B0503020204020204" pitchFamily="34" charset="-122"/>
                        </a:rPr>
                        <a:t>完成功能</a:t>
                      </a:r>
                      <a:endParaRPr lang="zh-CN" altLang="en-US"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400" b="1" kern="100" dirty="0">
                          <a:effectLst/>
                          <a:latin typeface="Microsoft YaHei" panose="020B0503020204020204" pitchFamily="34" charset="-122"/>
                          <a:ea typeface="Microsoft YaHei" panose="020B0503020204020204" pitchFamily="34" charset="-122"/>
                        </a:rPr>
                        <a:t>使用方法</a:t>
                      </a:r>
                      <a:endParaRPr lang="zh-CN" altLang="en-US"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extLst>
                  <a:ext uri="{0D108BD9-81ED-4DB2-BD59-A6C34878D82A}">
                    <a16:rowId xmlns:a16="http://schemas.microsoft.com/office/drawing/2014/main" val="3475057213"/>
                  </a:ext>
                </a:extLst>
              </a:tr>
              <a:tr h="280035">
                <a:tc>
                  <a:txBody>
                    <a:bodyPr/>
                    <a:lstStyle/>
                    <a:p>
                      <a:pPr marL="0" marR="0" algn="ctr">
                        <a:lnSpc>
                          <a:spcPct val="150000"/>
                        </a:lnSpc>
                        <a:spcBef>
                          <a:spcPts val="0"/>
                        </a:spcBef>
                        <a:spcAft>
                          <a:spcPts val="0"/>
                        </a:spcAft>
                      </a:pPr>
                      <a:r>
                        <a:rPr lang="en-US" sz="1400" kern="100">
                          <a:effectLst/>
                          <a:latin typeface="Microsoft YaHei" panose="020B0503020204020204" pitchFamily="34" charset="-122"/>
                          <a:ea typeface="Microsoft YaHei" panose="020B0503020204020204" pitchFamily="34" charset="-122"/>
                        </a:rPr>
                        <a:t>length</a:t>
                      </a:r>
                      <a:endParaRPr 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zh-CN" altLang="en-US" sz="1400" kern="100" dirty="0">
                          <a:effectLst/>
                          <a:latin typeface="Microsoft YaHei" panose="020B0503020204020204" pitchFamily="34" charset="-122"/>
                          <a:ea typeface="Microsoft YaHei" panose="020B0503020204020204" pitchFamily="34" charset="-122"/>
                        </a:rPr>
                        <a:t>提取向量的长度</a:t>
                      </a:r>
                      <a:endParaRPr lang="zh-CN" altLang="en-US"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US" sz="1400" kern="100" dirty="0">
                          <a:effectLst/>
                          <a:latin typeface="Microsoft YaHei" panose="020B0503020204020204" pitchFamily="34" charset="-122"/>
                          <a:ea typeface="Microsoft YaHei" panose="020B0503020204020204" pitchFamily="34" charset="-122"/>
                        </a:rPr>
                        <a:t>length(vector)</a:t>
                      </a:r>
                      <a:endParaRPr lang="en-US"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extLst>
                  <a:ext uri="{0D108BD9-81ED-4DB2-BD59-A6C34878D82A}">
                    <a16:rowId xmlns:a16="http://schemas.microsoft.com/office/drawing/2014/main" val="2900461401"/>
                  </a:ext>
                </a:extLst>
              </a:tr>
              <a:tr h="280035">
                <a:tc>
                  <a:txBody>
                    <a:bodyPr/>
                    <a:lstStyle/>
                    <a:p>
                      <a:pPr marL="0" marR="0" algn="ctr">
                        <a:lnSpc>
                          <a:spcPct val="150000"/>
                        </a:lnSpc>
                        <a:spcBef>
                          <a:spcPts val="0"/>
                        </a:spcBef>
                        <a:spcAft>
                          <a:spcPts val="0"/>
                        </a:spcAft>
                      </a:pPr>
                      <a:r>
                        <a:rPr lang="en-US" sz="1400" kern="100">
                          <a:effectLst/>
                          <a:latin typeface="Microsoft YaHei" panose="020B0503020204020204" pitchFamily="34" charset="-122"/>
                          <a:ea typeface="Microsoft YaHei" panose="020B0503020204020204" pitchFamily="34" charset="-122"/>
                        </a:rPr>
                        <a:t>max</a:t>
                      </a:r>
                      <a:endParaRPr 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zh-CN" altLang="en-US" sz="1400" kern="100" dirty="0">
                          <a:effectLst/>
                          <a:latin typeface="Microsoft YaHei" panose="020B0503020204020204" pitchFamily="34" charset="-122"/>
                          <a:ea typeface="Microsoft YaHei" panose="020B0503020204020204" pitchFamily="34" charset="-122"/>
                        </a:rPr>
                        <a:t>提取向量中的最大值</a:t>
                      </a:r>
                      <a:endParaRPr lang="zh-CN" altLang="en-US"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US" sz="1400" kern="100">
                          <a:effectLst/>
                          <a:latin typeface="Microsoft YaHei" panose="020B0503020204020204" pitchFamily="34" charset="-122"/>
                          <a:ea typeface="Microsoft YaHei" panose="020B0503020204020204" pitchFamily="34" charset="-122"/>
                        </a:rPr>
                        <a:t>max(vector)</a:t>
                      </a:r>
                      <a:endParaRPr 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extLst>
                  <a:ext uri="{0D108BD9-81ED-4DB2-BD59-A6C34878D82A}">
                    <a16:rowId xmlns:a16="http://schemas.microsoft.com/office/drawing/2014/main" val="3878229212"/>
                  </a:ext>
                </a:extLst>
              </a:tr>
              <a:tr h="280035">
                <a:tc>
                  <a:txBody>
                    <a:bodyPr/>
                    <a:lstStyle/>
                    <a:p>
                      <a:pPr marL="0" marR="0" algn="ctr">
                        <a:lnSpc>
                          <a:spcPct val="150000"/>
                        </a:lnSpc>
                        <a:spcBef>
                          <a:spcPts val="0"/>
                        </a:spcBef>
                        <a:spcAft>
                          <a:spcPts val="0"/>
                        </a:spcAft>
                      </a:pPr>
                      <a:r>
                        <a:rPr lang="en-US" sz="1400" kern="100">
                          <a:effectLst/>
                          <a:latin typeface="Microsoft YaHei" panose="020B0503020204020204" pitchFamily="34" charset="-122"/>
                          <a:ea typeface="Microsoft YaHei" panose="020B0503020204020204" pitchFamily="34" charset="-122"/>
                        </a:rPr>
                        <a:t>min</a:t>
                      </a:r>
                      <a:endParaRPr 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zh-CN" altLang="en-US" sz="1400" kern="100">
                          <a:effectLst/>
                          <a:latin typeface="Microsoft YaHei" panose="020B0503020204020204" pitchFamily="34" charset="-122"/>
                          <a:ea typeface="Microsoft YaHei" panose="020B0503020204020204" pitchFamily="34" charset="-122"/>
                        </a:rPr>
                        <a:t>提取向量中的最小值</a:t>
                      </a:r>
                      <a:endParaRPr lang="zh-CN" alt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US" sz="1400" kern="100" dirty="0">
                          <a:effectLst/>
                          <a:latin typeface="Microsoft YaHei" panose="020B0503020204020204" pitchFamily="34" charset="-122"/>
                          <a:ea typeface="Microsoft YaHei" panose="020B0503020204020204" pitchFamily="34" charset="-122"/>
                        </a:rPr>
                        <a:t>min(vector)</a:t>
                      </a:r>
                      <a:endParaRPr lang="en-US"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extLst>
                  <a:ext uri="{0D108BD9-81ED-4DB2-BD59-A6C34878D82A}">
                    <a16:rowId xmlns:a16="http://schemas.microsoft.com/office/drawing/2014/main" val="899907854"/>
                  </a:ext>
                </a:extLst>
              </a:tr>
              <a:tr h="280035">
                <a:tc>
                  <a:txBody>
                    <a:bodyPr/>
                    <a:lstStyle/>
                    <a:p>
                      <a:pPr marL="0" marR="0" algn="ctr">
                        <a:lnSpc>
                          <a:spcPct val="150000"/>
                        </a:lnSpc>
                        <a:spcBef>
                          <a:spcPts val="0"/>
                        </a:spcBef>
                        <a:spcAft>
                          <a:spcPts val="0"/>
                        </a:spcAft>
                      </a:pPr>
                      <a:r>
                        <a:rPr lang="en-US" sz="1400" kern="100">
                          <a:effectLst/>
                          <a:latin typeface="Microsoft YaHei" panose="020B0503020204020204" pitchFamily="34" charset="-122"/>
                          <a:ea typeface="Microsoft YaHei" panose="020B0503020204020204" pitchFamily="34" charset="-122"/>
                        </a:rPr>
                        <a:t>mean</a:t>
                      </a:r>
                      <a:endParaRPr 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zh-CN" altLang="en-US" sz="1400" kern="100">
                          <a:effectLst/>
                          <a:latin typeface="Microsoft YaHei" panose="020B0503020204020204" pitchFamily="34" charset="-122"/>
                          <a:ea typeface="Microsoft YaHei" panose="020B0503020204020204" pitchFamily="34" charset="-122"/>
                        </a:rPr>
                        <a:t>提取向量的平均值</a:t>
                      </a:r>
                      <a:endParaRPr lang="zh-CN" alt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US" sz="1400" kern="100">
                          <a:effectLst/>
                          <a:latin typeface="Microsoft YaHei" panose="020B0503020204020204" pitchFamily="34" charset="-122"/>
                          <a:ea typeface="Microsoft YaHei" panose="020B0503020204020204" pitchFamily="34" charset="-122"/>
                        </a:rPr>
                        <a:t>mean(vector)</a:t>
                      </a:r>
                      <a:endParaRPr 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extLst>
                  <a:ext uri="{0D108BD9-81ED-4DB2-BD59-A6C34878D82A}">
                    <a16:rowId xmlns:a16="http://schemas.microsoft.com/office/drawing/2014/main" val="3037406027"/>
                  </a:ext>
                </a:extLst>
              </a:tr>
              <a:tr h="280035">
                <a:tc>
                  <a:txBody>
                    <a:bodyPr/>
                    <a:lstStyle/>
                    <a:p>
                      <a:pPr marL="0" marR="0" algn="ctr">
                        <a:lnSpc>
                          <a:spcPct val="150000"/>
                        </a:lnSpc>
                        <a:spcBef>
                          <a:spcPts val="0"/>
                        </a:spcBef>
                        <a:spcAft>
                          <a:spcPts val="0"/>
                        </a:spcAft>
                      </a:pPr>
                      <a:r>
                        <a:rPr lang="en-US" sz="1400" kern="100">
                          <a:effectLst/>
                          <a:latin typeface="Microsoft YaHei" panose="020B0503020204020204" pitchFamily="34" charset="-122"/>
                          <a:ea typeface="Microsoft YaHei" panose="020B0503020204020204" pitchFamily="34" charset="-122"/>
                        </a:rPr>
                        <a:t>median</a:t>
                      </a:r>
                      <a:endParaRPr 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zh-CN" altLang="en-US" sz="1400" kern="100" dirty="0">
                          <a:effectLst/>
                          <a:latin typeface="Microsoft YaHei" panose="020B0503020204020204" pitchFamily="34" charset="-122"/>
                          <a:ea typeface="Microsoft YaHei" panose="020B0503020204020204" pitchFamily="34" charset="-122"/>
                        </a:rPr>
                        <a:t>提取向量的中位数</a:t>
                      </a:r>
                      <a:endParaRPr lang="zh-CN" altLang="en-US"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US" sz="1400" kern="100">
                          <a:effectLst/>
                          <a:latin typeface="Microsoft YaHei" panose="020B0503020204020204" pitchFamily="34" charset="-122"/>
                          <a:ea typeface="Microsoft YaHei" panose="020B0503020204020204" pitchFamily="34" charset="-122"/>
                        </a:rPr>
                        <a:t>median(vector)</a:t>
                      </a:r>
                      <a:endParaRPr 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extLst>
                  <a:ext uri="{0D108BD9-81ED-4DB2-BD59-A6C34878D82A}">
                    <a16:rowId xmlns:a16="http://schemas.microsoft.com/office/drawing/2014/main" val="41166954"/>
                  </a:ext>
                </a:extLst>
              </a:tr>
              <a:tr h="280035">
                <a:tc>
                  <a:txBody>
                    <a:bodyPr/>
                    <a:lstStyle/>
                    <a:p>
                      <a:pPr marL="0" marR="0" algn="ctr">
                        <a:lnSpc>
                          <a:spcPct val="150000"/>
                        </a:lnSpc>
                        <a:spcBef>
                          <a:spcPts val="0"/>
                        </a:spcBef>
                        <a:spcAft>
                          <a:spcPts val="0"/>
                        </a:spcAft>
                      </a:pPr>
                      <a:r>
                        <a:rPr lang="en-US" sz="1400" kern="100">
                          <a:effectLst/>
                          <a:latin typeface="Microsoft YaHei" panose="020B0503020204020204" pitchFamily="34" charset="-122"/>
                          <a:ea typeface="Microsoft YaHei" panose="020B0503020204020204" pitchFamily="34" charset="-122"/>
                        </a:rPr>
                        <a:t>quantile</a:t>
                      </a:r>
                      <a:endParaRPr 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zh-CN" altLang="en-US" sz="1400" kern="100" dirty="0">
                          <a:effectLst/>
                          <a:latin typeface="Microsoft YaHei" panose="020B0503020204020204" pitchFamily="34" charset="-122"/>
                          <a:ea typeface="Microsoft YaHei" panose="020B0503020204020204" pitchFamily="34" charset="-122"/>
                        </a:rPr>
                        <a:t>提取向量的分位数</a:t>
                      </a:r>
                      <a:endParaRPr lang="zh-CN" altLang="en-US"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US" sz="1400" kern="100">
                          <a:effectLst/>
                          <a:latin typeface="Microsoft YaHei" panose="020B0503020204020204" pitchFamily="34" charset="-122"/>
                          <a:ea typeface="Microsoft YaHei" panose="020B0503020204020204" pitchFamily="34" charset="-122"/>
                        </a:rPr>
                        <a:t>quantile(vector,prob=seq(0,1,0.25))</a:t>
                      </a:r>
                      <a:endParaRPr 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extLst>
                  <a:ext uri="{0D108BD9-81ED-4DB2-BD59-A6C34878D82A}">
                    <a16:rowId xmlns:a16="http://schemas.microsoft.com/office/drawing/2014/main" val="3280247748"/>
                  </a:ext>
                </a:extLst>
              </a:tr>
              <a:tr h="280035">
                <a:tc>
                  <a:txBody>
                    <a:bodyPr/>
                    <a:lstStyle/>
                    <a:p>
                      <a:pPr marL="0" marR="0" algn="ctr">
                        <a:lnSpc>
                          <a:spcPct val="150000"/>
                        </a:lnSpc>
                        <a:spcBef>
                          <a:spcPts val="0"/>
                        </a:spcBef>
                        <a:spcAft>
                          <a:spcPts val="0"/>
                        </a:spcAft>
                      </a:pPr>
                      <a:r>
                        <a:rPr lang="en-US" sz="1400" kern="100">
                          <a:effectLst/>
                          <a:latin typeface="Microsoft YaHei" panose="020B0503020204020204" pitchFamily="34" charset="-122"/>
                          <a:ea typeface="Microsoft YaHei" panose="020B0503020204020204" pitchFamily="34" charset="-122"/>
                        </a:rPr>
                        <a:t>sort</a:t>
                      </a:r>
                      <a:endParaRPr 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zh-CN" altLang="en-US" sz="1400" kern="100" dirty="0">
                          <a:effectLst/>
                          <a:latin typeface="Microsoft YaHei" panose="020B0503020204020204" pitchFamily="34" charset="-122"/>
                          <a:ea typeface="Microsoft YaHei" panose="020B0503020204020204" pitchFamily="34" charset="-122"/>
                        </a:rPr>
                        <a:t>将向量重新排序</a:t>
                      </a:r>
                      <a:endParaRPr lang="zh-CN" altLang="en-US"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US" sz="1400" kern="100">
                          <a:effectLst/>
                          <a:latin typeface="Microsoft YaHei" panose="020B0503020204020204" pitchFamily="34" charset="-122"/>
                          <a:ea typeface="Microsoft YaHei" panose="020B0503020204020204" pitchFamily="34" charset="-122"/>
                        </a:rPr>
                        <a:t>sort(vector, decreasing = TRUE)</a:t>
                      </a:r>
                      <a:endParaRPr 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extLst>
                  <a:ext uri="{0D108BD9-81ED-4DB2-BD59-A6C34878D82A}">
                    <a16:rowId xmlns:a16="http://schemas.microsoft.com/office/drawing/2014/main" val="4156833117"/>
                  </a:ext>
                </a:extLst>
              </a:tr>
              <a:tr h="280035">
                <a:tc>
                  <a:txBody>
                    <a:bodyPr/>
                    <a:lstStyle/>
                    <a:p>
                      <a:pPr marL="0" marR="0" algn="ctr">
                        <a:lnSpc>
                          <a:spcPct val="150000"/>
                        </a:lnSpc>
                        <a:spcBef>
                          <a:spcPts val="0"/>
                        </a:spcBef>
                        <a:spcAft>
                          <a:spcPts val="0"/>
                        </a:spcAft>
                      </a:pPr>
                      <a:r>
                        <a:rPr lang="en-US" sz="1400" kern="100">
                          <a:effectLst/>
                          <a:latin typeface="Microsoft YaHei" panose="020B0503020204020204" pitchFamily="34" charset="-122"/>
                          <a:ea typeface="Microsoft YaHei" panose="020B0503020204020204" pitchFamily="34" charset="-122"/>
                        </a:rPr>
                        <a:t>order</a:t>
                      </a:r>
                      <a:endParaRPr 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zh-CN" altLang="en-US" sz="1400" kern="100" dirty="0">
                          <a:effectLst/>
                          <a:latin typeface="Microsoft YaHei" panose="020B0503020204020204" pitchFamily="34" charset="-122"/>
                          <a:ea typeface="Microsoft YaHei" panose="020B0503020204020204" pitchFamily="34" charset="-122"/>
                        </a:rPr>
                        <a:t>返回一个向量升序排序后的数字在</a:t>
                      </a:r>
                      <a:endParaRPr lang="zh-CN" altLang="en-US" sz="1800" kern="100" dirty="0">
                        <a:effectLst/>
                        <a:latin typeface="Microsoft YaHei" panose="020B0503020204020204" pitchFamily="34" charset="-122"/>
                        <a:ea typeface="Microsoft YaHei" panose="020B0503020204020204" pitchFamily="34" charset="-122"/>
                      </a:endParaRPr>
                    </a:p>
                    <a:p>
                      <a:pPr marL="0" marR="0" algn="ctr">
                        <a:lnSpc>
                          <a:spcPct val="150000"/>
                        </a:lnSpc>
                        <a:spcBef>
                          <a:spcPts val="0"/>
                        </a:spcBef>
                        <a:spcAft>
                          <a:spcPts val="0"/>
                        </a:spcAft>
                      </a:pPr>
                      <a:r>
                        <a:rPr lang="zh-CN" altLang="en-US" sz="1400" kern="100" dirty="0">
                          <a:effectLst/>
                          <a:latin typeface="Microsoft YaHei" panose="020B0503020204020204" pitchFamily="34" charset="-122"/>
                          <a:ea typeface="Microsoft YaHei" panose="020B0503020204020204" pitchFamily="34" charset="-122"/>
                        </a:rPr>
                        <a:t>原数据中的位置</a:t>
                      </a:r>
                      <a:endParaRPr lang="zh-CN" altLang="en-US"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US" sz="1400" kern="100" dirty="0">
                          <a:effectLst/>
                          <a:latin typeface="Microsoft YaHei" panose="020B0503020204020204" pitchFamily="34" charset="-122"/>
                          <a:ea typeface="Microsoft YaHei" panose="020B0503020204020204" pitchFamily="34" charset="-122"/>
                        </a:rPr>
                        <a:t>order(vector, decreasing = TRUE)</a:t>
                      </a:r>
                      <a:endParaRPr lang="en-US"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extLst>
                  <a:ext uri="{0D108BD9-81ED-4DB2-BD59-A6C34878D82A}">
                    <a16:rowId xmlns:a16="http://schemas.microsoft.com/office/drawing/2014/main" val="2516016687"/>
                  </a:ext>
                </a:extLst>
              </a:tr>
              <a:tr h="280035">
                <a:tc>
                  <a:txBody>
                    <a:bodyPr/>
                    <a:lstStyle/>
                    <a:p>
                      <a:pPr marL="0" marR="0" algn="ctr">
                        <a:lnSpc>
                          <a:spcPct val="150000"/>
                        </a:lnSpc>
                        <a:spcBef>
                          <a:spcPts val="0"/>
                        </a:spcBef>
                        <a:spcAft>
                          <a:spcPts val="0"/>
                        </a:spcAft>
                      </a:pPr>
                      <a:r>
                        <a:rPr lang="en-US" sz="1400" kern="100">
                          <a:effectLst/>
                          <a:latin typeface="Microsoft YaHei" panose="020B0503020204020204" pitchFamily="34" charset="-122"/>
                          <a:ea typeface="Microsoft YaHei" panose="020B0503020204020204" pitchFamily="34" charset="-122"/>
                        </a:rPr>
                        <a:t>match</a:t>
                      </a:r>
                      <a:endParaRPr 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zh-CN" altLang="en-US" sz="1400" kern="100">
                          <a:effectLst/>
                          <a:latin typeface="Microsoft YaHei" panose="020B0503020204020204" pitchFamily="34" charset="-122"/>
                          <a:ea typeface="Microsoft YaHei" panose="020B0503020204020204" pitchFamily="34" charset="-122"/>
                        </a:rPr>
                        <a:t>在中逐个查找，并返回在中匹配的位置，若无返回</a:t>
                      </a:r>
                      <a:r>
                        <a:rPr lang="en-US" sz="1400" kern="100">
                          <a:effectLst/>
                          <a:latin typeface="Microsoft YaHei" panose="020B0503020204020204" pitchFamily="34" charset="-122"/>
                          <a:ea typeface="Microsoft YaHei" panose="020B0503020204020204" pitchFamily="34" charset="-122"/>
                        </a:rPr>
                        <a:t>NA</a:t>
                      </a:r>
                      <a:endParaRPr 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US" sz="1400" kern="100" dirty="0">
                          <a:effectLst/>
                          <a:latin typeface="Microsoft YaHei" panose="020B0503020204020204" pitchFamily="34" charset="-122"/>
                          <a:ea typeface="Microsoft YaHei" panose="020B0503020204020204" pitchFamily="34" charset="-122"/>
                        </a:rPr>
                        <a:t>match(x, y)</a:t>
                      </a:r>
                      <a:endParaRPr lang="en-US"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extLst>
                  <a:ext uri="{0D108BD9-81ED-4DB2-BD59-A6C34878D82A}">
                    <a16:rowId xmlns:a16="http://schemas.microsoft.com/office/drawing/2014/main" val="3455740869"/>
                  </a:ext>
                </a:extLst>
              </a:tr>
              <a:tr h="280035">
                <a:tc>
                  <a:txBody>
                    <a:bodyPr/>
                    <a:lstStyle/>
                    <a:p>
                      <a:pPr marL="0" marR="0" algn="ctr">
                        <a:lnSpc>
                          <a:spcPct val="150000"/>
                        </a:lnSpc>
                        <a:spcBef>
                          <a:spcPts val="0"/>
                        </a:spcBef>
                        <a:spcAft>
                          <a:spcPts val="0"/>
                        </a:spcAft>
                      </a:pPr>
                      <a:r>
                        <a:rPr lang="en-US" sz="1400" kern="100">
                          <a:effectLst/>
                          <a:latin typeface="Microsoft YaHei" panose="020B0503020204020204" pitchFamily="34" charset="-122"/>
                          <a:ea typeface="Microsoft YaHei" panose="020B0503020204020204" pitchFamily="34" charset="-122"/>
                        </a:rPr>
                        <a:t>cut</a:t>
                      </a:r>
                      <a:endParaRPr 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zh-CN" altLang="en-US" sz="1400" kern="100" dirty="0">
                          <a:effectLst/>
                          <a:latin typeface="Microsoft YaHei" panose="020B0503020204020204" pitchFamily="34" charset="-122"/>
                          <a:ea typeface="Microsoft YaHei" panose="020B0503020204020204" pitchFamily="34" charset="-122"/>
                        </a:rPr>
                        <a:t>将数值型数据分区间转换成因子型数据，</a:t>
                      </a:r>
                      <a:endParaRPr lang="zh-CN" altLang="en-US" sz="1800" kern="100" dirty="0">
                        <a:effectLst/>
                        <a:latin typeface="Microsoft YaHei" panose="020B0503020204020204" pitchFamily="34" charset="-122"/>
                        <a:ea typeface="Microsoft YaHei" panose="020B0503020204020204" pitchFamily="34" charset="-122"/>
                      </a:endParaRPr>
                    </a:p>
                    <a:p>
                      <a:pPr marL="0" marR="0" algn="ctr">
                        <a:lnSpc>
                          <a:spcPct val="150000"/>
                        </a:lnSpc>
                        <a:spcBef>
                          <a:spcPts val="0"/>
                        </a:spcBef>
                        <a:spcAft>
                          <a:spcPts val="0"/>
                        </a:spcAft>
                      </a:pPr>
                      <a:r>
                        <a:rPr lang="zh-CN" altLang="en-US" sz="1400" kern="100" dirty="0">
                          <a:effectLst/>
                          <a:latin typeface="Microsoft YaHei" panose="020B0503020204020204" pitchFamily="34" charset="-122"/>
                          <a:ea typeface="Microsoft YaHei" panose="020B0503020204020204" pitchFamily="34" charset="-122"/>
                        </a:rPr>
                        <a:t>即将数值型数据离散化</a:t>
                      </a:r>
                      <a:endParaRPr lang="zh-CN" altLang="en-US"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US" sz="1400" kern="100" dirty="0">
                          <a:effectLst/>
                          <a:latin typeface="Microsoft YaHei" panose="020B0503020204020204" pitchFamily="34" charset="-122"/>
                          <a:ea typeface="Microsoft YaHei" panose="020B0503020204020204" pitchFamily="34" charset="-122"/>
                        </a:rPr>
                        <a:t>cut(</a:t>
                      </a:r>
                      <a:r>
                        <a:rPr lang="en-US" sz="1400" kern="100" dirty="0" err="1">
                          <a:effectLst/>
                          <a:latin typeface="Microsoft YaHei" panose="020B0503020204020204" pitchFamily="34" charset="-122"/>
                          <a:ea typeface="Microsoft YaHei" panose="020B0503020204020204" pitchFamily="34" charset="-122"/>
                        </a:rPr>
                        <a:t>x,breaks,label</a:t>
                      </a:r>
                      <a:r>
                        <a:rPr lang="en-US" sz="1400" kern="100" dirty="0">
                          <a:effectLst/>
                          <a:latin typeface="Microsoft YaHei" panose="020B0503020204020204" pitchFamily="34" charset="-122"/>
                          <a:ea typeface="Microsoft YaHei" panose="020B0503020204020204" pitchFamily="34" charset="-122"/>
                        </a:rPr>
                        <a:t>)</a:t>
                      </a:r>
                      <a:endParaRPr lang="en-US"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extLst>
                  <a:ext uri="{0D108BD9-81ED-4DB2-BD59-A6C34878D82A}">
                    <a16:rowId xmlns:a16="http://schemas.microsoft.com/office/drawing/2014/main" val="2616757741"/>
                  </a:ext>
                </a:extLst>
              </a:tr>
            </a:tbl>
          </a:graphicData>
        </a:graphic>
      </p:graphicFrame>
      <p:sp>
        <p:nvSpPr>
          <p:cNvPr id="5" name="AutoShape 1">
            <a:extLst>
              <a:ext uri="{FF2B5EF4-FFF2-40B4-BE49-F238E27FC236}">
                <a16:creationId xmlns:a16="http://schemas.microsoft.com/office/drawing/2014/main" id="{EC2EEE31-2F84-B539-21A6-DF4B4FBE8125}"/>
              </a:ext>
            </a:extLst>
          </p:cNvPr>
          <p:cNvSpPr>
            <a:spLocks noChangeAspect="1" noChangeArrowheads="1"/>
          </p:cNvSpPr>
          <p:nvPr/>
        </p:nvSpPr>
        <p:spPr bwMode="auto">
          <a:xfrm>
            <a:off x="838200" y="2079625"/>
            <a:ext cx="406400" cy="1219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N"/>
          </a:p>
        </p:txBody>
      </p:sp>
      <p:sp>
        <p:nvSpPr>
          <p:cNvPr id="9" name="AutoShape 2">
            <a:extLst>
              <a:ext uri="{FF2B5EF4-FFF2-40B4-BE49-F238E27FC236}">
                <a16:creationId xmlns:a16="http://schemas.microsoft.com/office/drawing/2014/main" id="{7416329E-23A2-5460-7434-E84F8F658EB4}"/>
              </a:ext>
            </a:extLst>
          </p:cNvPr>
          <p:cNvSpPr>
            <a:spLocks noChangeAspect="1" noChangeArrowheads="1"/>
          </p:cNvSpPr>
          <p:nvPr/>
        </p:nvSpPr>
        <p:spPr bwMode="auto">
          <a:xfrm>
            <a:off x="838200" y="2079625"/>
            <a:ext cx="355600" cy="1219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N"/>
          </a:p>
        </p:txBody>
      </p:sp>
      <p:sp>
        <p:nvSpPr>
          <p:cNvPr id="10" name="AutoShape 3">
            <a:extLst>
              <a:ext uri="{FF2B5EF4-FFF2-40B4-BE49-F238E27FC236}">
                <a16:creationId xmlns:a16="http://schemas.microsoft.com/office/drawing/2014/main" id="{FA1B61FF-B866-07BF-418A-16FFBA0EB1A9}"/>
              </a:ext>
            </a:extLst>
          </p:cNvPr>
          <p:cNvSpPr>
            <a:spLocks noChangeAspect="1" noChangeArrowheads="1"/>
          </p:cNvSpPr>
          <p:nvPr/>
        </p:nvSpPr>
        <p:spPr bwMode="auto">
          <a:xfrm>
            <a:off x="838200" y="2079625"/>
            <a:ext cx="406400" cy="1219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N"/>
          </a:p>
        </p:txBody>
      </p:sp>
    </p:spTree>
    <p:extLst>
      <p:ext uri="{BB962C8B-B14F-4D97-AF65-F5344CB8AC3E}">
        <p14:creationId xmlns:p14="http://schemas.microsoft.com/office/powerpoint/2010/main" val="32598017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3"/>
          <p:cNvSpPr>
            <a:spLocks noGrp="1"/>
          </p:cNvSpPr>
          <p:nvPr>
            <p:ph type="title"/>
          </p:nvPr>
        </p:nvSpPr>
        <p:spPr>
          <a:xfrm>
            <a:off x="1095824" y="72000"/>
            <a:ext cx="10257975" cy="914400"/>
          </a:xfrm>
        </p:spPr>
        <p:txBody>
          <a:bodyPr>
            <a:normAutofit/>
          </a:bodyPr>
          <a:lstStyle/>
          <a:p>
            <a:r>
              <a:rPr lang="zh-CN" altLang="en-US" dirty="0"/>
              <a:t>常见向量类型及操作</a:t>
            </a:r>
          </a:p>
        </p:txBody>
      </p:sp>
      <p:sp>
        <p:nvSpPr>
          <p:cNvPr id="6" name="矩形 10">
            <a:extLst>
              <a:ext uri="{FF2B5EF4-FFF2-40B4-BE49-F238E27FC236}">
                <a16:creationId xmlns:a16="http://schemas.microsoft.com/office/drawing/2014/main" id="{AC2B8D0A-1C89-A1DB-15BF-73BD42338A89}"/>
              </a:ext>
            </a:extLst>
          </p:cNvPr>
          <p:cNvSpPr/>
          <p:nvPr/>
        </p:nvSpPr>
        <p:spPr>
          <a:xfrm>
            <a:off x="1095824" y="986400"/>
            <a:ext cx="1694268" cy="510576"/>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p>
        </p:txBody>
      </p:sp>
      <p:sp>
        <p:nvSpPr>
          <p:cNvPr id="8" name="Rectangle 7">
            <a:extLst>
              <a:ext uri="{FF2B5EF4-FFF2-40B4-BE49-F238E27FC236}">
                <a16:creationId xmlns:a16="http://schemas.microsoft.com/office/drawing/2014/main" id="{62A3DEAB-F6BD-7A6E-3387-98D957EBC885}"/>
              </a:ext>
            </a:extLst>
          </p:cNvPr>
          <p:cNvSpPr/>
          <p:nvPr/>
        </p:nvSpPr>
        <p:spPr>
          <a:xfrm>
            <a:off x="1227998" y="1042822"/>
            <a:ext cx="1510350" cy="400110"/>
          </a:xfrm>
          <a:prstGeom prst="rect">
            <a:avLst/>
          </a:prstGeom>
        </p:spPr>
        <p:txBody>
          <a:bodyPr wrap="none">
            <a:spAutoFit/>
          </a:bodyPr>
          <a:lstStyle/>
          <a:p>
            <a:r>
              <a:rPr lang="zh-CN" altLang="en-US" sz="2000" b="1" dirty="0">
                <a:solidFill>
                  <a:schemeClr val="bg1"/>
                </a:solidFill>
                <a:latin typeface="Microsoft YaHei" panose="020B0503020204020204" pitchFamily="34" charset="-122"/>
                <a:ea typeface="Microsoft YaHei" panose="020B0503020204020204" pitchFamily="34" charset="-122"/>
              </a:rPr>
              <a:t>字符型向量</a:t>
            </a:r>
            <a:endParaRPr lang="en-CN" sz="2400" b="1" dirty="0">
              <a:solidFill>
                <a:schemeClr val="bg1"/>
              </a:solidFill>
              <a:latin typeface="Microsoft YaHei" panose="020B0503020204020204" pitchFamily="34" charset="-122"/>
              <a:ea typeface="Microsoft YaHei" panose="020B0503020204020204" pitchFamily="34" charset="-122"/>
            </a:endParaRPr>
          </a:p>
        </p:txBody>
      </p:sp>
      <p:graphicFrame>
        <p:nvGraphicFramePr>
          <p:cNvPr id="4" name="Table 3">
            <a:extLst>
              <a:ext uri="{FF2B5EF4-FFF2-40B4-BE49-F238E27FC236}">
                <a16:creationId xmlns:a16="http://schemas.microsoft.com/office/drawing/2014/main" id="{56E4BF0C-F2C3-325F-9738-41664995938F}"/>
              </a:ext>
            </a:extLst>
          </p:cNvPr>
          <p:cNvGraphicFramePr>
            <a:graphicFrameLocks noGrp="1"/>
          </p:cNvGraphicFramePr>
          <p:nvPr>
            <p:extLst>
              <p:ext uri="{D42A27DB-BD31-4B8C-83A1-F6EECF244321}">
                <p14:modId xmlns:p14="http://schemas.microsoft.com/office/powerpoint/2010/main" val="1777603625"/>
              </p:ext>
            </p:extLst>
          </p:nvPr>
        </p:nvGraphicFramePr>
        <p:xfrm>
          <a:off x="838200" y="1840673"/>
          <a:ext cx="10515599" cy="2484504"/>
        </p:xfrm>
        <a:graphic>
          <a:graphicData uri="http://schemas.openxmlformats.org/drawingml/2006/table">
            <a:tbl>
              <a:tblPr>
                <a:tableStyleId>{69CF1AB2-1976-4502-BF36-3FF5EA218861}</a:tableStyleId>
              </a:tblPr>
              <a:tblGrid>
                <a:gridCol w="1967405">
                  <a:extLst>
                    <a:ext uri="{9D8B030D-6E8A-4147-A177-3AD203B41FA5}">
                      <a16:colId xmlns:a16="http://schemas.microsoft.com/office/drawing/2014/main" val="3287094666"/>
                    </a:ext>
                  </a:extLst>
                </a:gridCol>
                <a:gridCol w="5356853">
                  <a:extLst>
                    <a:ext uri="{9D8B030D-6E8A-4147-A177-3AD203B41FA5}">
                      <a16:colId xmlns:a16="http://schemas.microsoft.com/office/drawing/2014/main" val="3441145015"/>
                    </a:ext>
                  </a:extLst>
                </a:gridCol>
                <a:gridCol w="3191341">
                  <a:extLst>
                    <a:ext uri="{9D8B030D-6E8A-4147-A177-3AD203B41FA5}">
                      <a16:colId xmlns:a16="http://schemas.microsoft.com/office/drawing/2014/main" val="2201160938"/>
                    </a:ext>
                  </a:extLst>
                </a:gridCol>
              </a:tblGrid>
              <a:tr h="307975">
                <a:tc>
                  <a:txBody>
                    <a:bodyPr/>
                    <a:lstStyle/>
                    <a:p>
                      <a:pPr marL="0" marR="0" algn="ctr" defTabSz="914400" rtl="0" eaLnBrk="1" latinLnBrk="0" hangingPunct="1">
                        <a:lnSpc>
                          <a:spcPct val="150000"/>
                        </a:lnSpc>
                        <a:spcBef>
                          <a:spcPts val="0"/>
                        </a:spcBef>
                        <a:spcAft>
                          <a:spcPts val="0"/>
                        </a:spcAft>
                      </a:pPr>
                      <a:r>
                        <a:rPr lang="zh-CN" altLang="en-US" sz="1600" b="1" kern="100" dirty="0">
                          <a:solidFill>
                            <a:schemeClr val="dk1"/>
                          </a:solidFill>
                          <a:effectLst/>
                          <a:latin typeface="Microsoft YaHei" panose="020B0503020204020204" pitchFamily="34" charset="-122"/>
                          <a:ea typeface="Microsoft YaHei" panose="020B0503020204020204" pitchFamily="34" charset="-122"/>
                        </a:rPr>
                        <a:t>函数</a:t>
                      </a:r>
                      <a:endParaRPr lang="zh-CN" altLang="en-US" sz="1600" b="1" kern="100" dirty="0">
                        <a:solidFill>
                          <a:schemeClr val="dk1"/>
                        </a:solidFill>
                        <a:effectLst/>
                        <a:latin typeface="Microsoft YaHei" panose="020B0503020204020204" pitchFamily="34" charset="-122"/>
                        <a:ea typeface="Microsoft YaHei" panose="020B0503020204020204" pitchFamily="34" charset="-122"/>
                        <a:cs typeface="+mn-cs"/>
                      </a:endParaRPr>
                    </a:p>
                  </a:txBody>
                  <a:tcPr marL="68580" marR="68580"/>
                </a:tc>
                <a:tc>
                  <a:txBody>
                    <a:bodyPr/>
                    <a:lstStyle/>
                    <a:p>
                      <a:pPr marL="0" marR="0" algn="ctr" defTabSz="914400" rtl="0" eaLnBrk="1" latinLnBrk="0" hangingPunct="1">
                        <a:lnSpc>
                          <a:spcPct val="150000"/>
                        </a:lnSpc>
                        <a:spcBef>
                          <a:spcPts val="0"/>
                        </a:spcBef>
                        <a:spcAft>
                          <a:spcPts val="0"/>
                        </a:spcAft>
                      </a:pPr>
                      <a:r>
                        <a:rPr lang="zh-CN" altLang="en-US" sz="1600" b="1" kern="100" dirty="0">
                          <a:solidFill>
                            <a:schemeClr val="dk1"/>
                          </a:solidFill>
                          <a:effectLst/>
                          <a:latin typeface="Microsoft YaHei" panose="020B0503020204020204" pitchFamily="34" charset="-122"/>
                          <a:ea typeface="Microsoft YaHei" panose="020B0503020204020204" pitchFamily="34" charset="-122"/>
                        </a:rPr>
                        <a:t>完成功能</a:t>
                      </a:r>
                      <a:endParaRPr lang="zh-CN" altLang="en-US" sz="1600" b="1" kern="100" dirty="0">
                        <a:solidFill>
                          <a:schemeClr val="dk1"/>
                        </a:solidFill>
                        <a:effectLst/>
                        <a:latin typeface="Microsoft YaHei" panose="020B0503020204020204" pitchFamily="34" charset="-122"/>
                        <a:ea typeface="Microsoft YaHei" panose="020B0503020204020204" pitchFamily="34" charset="-122"/>
                        <a:cs typeface="+mn-cs"/>
                      </a:endParaRPr>
                    </a:p>
                  </a:txBody>
                  <a:tcPr marL="68580" marR="68580"/>
                </a:tc>
                <a:tc>
                  <a:txBody>
                    <a:bodyPr/>
                    <a:lstStyle/>
                    <a:p>
                      <a:pPr marL="0" marR="0" algn="ctr" defTabSz="914400" rtl="0" eaLnBrk="1" latinLnBrk="0" hangingPunct="1">
                        <a:lnSpc>
                          <a:spcPct val="150000"/>
                        </a:lnSpc>
                        <a:spcBef>
                          <a:spcPts val="0"/>
                        </a:spcBef>
                        <a:spcAft>
                          <a:spcPts val="0"/>
                        </a:spcAft>
                      </a:pPr>
                      <a:r>
                        <a:rPr lang="zh-CN" altLang="en-US" sz="1600" b="1" kern="100" dirty="0">
                          <a:solidFill>
                            <a:schemeClr val="dk1"/>
                          </a:solidFill>
                          <a:effectLst/>
                          <a:latin typeface="Microsoft YaHei" panose="020B0503020204020204" pitchFamily="34" charset="-122"/>
                          <a:ea typeface="Microsoft YaHei" panose="020B0503020204020204" pitchFamily="34" charset="-122"/>
                        </a:rPr>
                        <a:t>使用方法</a:t>
                      </a:r>
                      <a:endParaRPr lang="zh-CN" altLang="en-US" sz="1600" b="1" kern="100" dirty="0">
                        <a:solidFill>
                          <a:schemeClr val="dk1"/>
                        </a:solidFill>
                        <a:effectLst/>
                        <a:latin typeface="Microsoft YaHei" panose="020B0503020204020204" pitchFamily="34" charset="-122"/>
                        <a:ea typeface="Microsoft YaHei" panose="020B0503020204020204" pitchFamily="34" charset="-122"/>
                        <a:cs typeface="+mn-cs"/>
                      </a:endParaRPr>
                    </a:p>
                  </a:txBody>
                  <a:tcPr marL="68580" marR="68580"/>
                </a:tc>
                <a:extLst>
                  <a:ext uri="{0D108BD9-81ED-4DB2-BD59-A6C34878D82A}">
                    <a16:rowId xmlns:a16="http://schemas.microsoft.com/office/drawing/2014/main" val="2024417114"/>
                  </a:ext>
                </a:extLst>
              </a:tr>
              <a:tr h="280035">
                <a:tc>
                  <a:txBody>
                    <a:bodyPr/>
                    <a:lstStyle/>
                    <a:p>
                      <a:pPr marL="0" marR="0" algn="ctr" defTabSz="914400" rtl="0" eaLnBrk="1" latinLnBrk="0" hangingPunct="1">
                        <a:lnSpc>
                          <a:spcPct val="150000"/>
                        </a:lnSpc>
                        <a:spcBef>
                          <a:spcPts val="0"/>
                        </a:spcBef>
                        <a:spcAft>
                          <a:spcPts val="0"/>
                        </a:spcAft>
                      </a:pPr>
                      <a:r>
                        <a:rPr lang="en-US" sz="1600" b="0" kern="100">
                          <a:solidFill>
                            <a:schemeClr val="dk1"/>
                          </a:solidFill>
                          <a:effectLst/>
                          <a:latin typeface="Microsoft YaHei" panose="020B0503020204020204" pitchFamily="34" charset="-122"/>
                          <a:ea typeface="Microsoft YaHei" panose="020B0503020204020204" pitchFamily="34" charset="-122"/>
                        </a:rPr>
                        <a:t>nchar</a:t>
                      </a:r>
                      <a:endParaRPr lang="en-US" sz="1600" b="0" kern="100">
                        <a:solidFill>
                          <a:schemeClr val="dk1"/>
                        </a:solidFill>
                        <a:effectLst/>
                        <a:latin typeface="Microsoft YaHei" panose="020B0503020204020204" pitchFamily="34" charset="-122"/>
                        <a:ea typeface="Microsoft YaHei" panose="020B0503020204020204" pitchFamily="34" charset="-122"/>
                        <a:cs typeface="+mn-cs"/>
                      </a:endParaRPr>
                    </a:p>
                  </a:txBody>
                  <a:tcPr marL="68580" marR="68580"/>
                </a:tc>
                <a:tc>
                  <a:txBody>
                    <a:bodyPr/>
                    <a:lstStyle/>
                    <a:p>
                      <a:pPr marL="0" marR="0" algn="ctr" defTabSz="914400" rtl="0" eaLnBrk="1" latinLnBrk="0" hangingPunct="1">
                        <a:lnSpc>
                          <a:spcPct val="150000"/>
                        </a:lnSpc>
                        <a:spcBef>
                          <a:spcPts val="0"/>
                        </a:spcBef>
                        <a:spcAft>
                          <a:spcPts val="0"/>
                        </a:spcAft>
                      </a:pPr>
                      <a:r>
                        <a:rPr lang="zh-CN" altLang="en-US" sz="1600" b="0" kern="100" dirty="0">
                          <a:solidFill>
                            <a:schemeClr val="dk1"/>
                          </a:solidFill>
                          <a:effectLst/>
                          <a:latin typeface="Microsoft YaHei" panose="020B0503020204020204" pitchFamily="34" charset="-122"/>
                          <a:ea typeface="Microsoft YaHei" panose="020B0503020204020204" pitchFamily="34" charset="-122"/>
                        </a:rPr>
                        <a:t>提取字符串的长度</a:t>
                      </a:r>
                      <a:endParaRPr lang="zh-CN" altLang="en-US" sz="1600" b="0" kern="100" dirty="0">
                        <a:solidFill>
                          <a:schemeClr val="dk1"/>
                        </a:solidFill>
                        <a:effectLst/>
                        <a:latin typeface="Microsoft YaHei" panose="020B0503020204020204" pitchFamily="34" charset="-122"/>
                        <a:ea typeface="Microsoft YaHei" panose="020B0503020204020204" pitchFamily="34" charset="-122"/>
                        <a:cs typeface="+mn-cs"/>
                      </a:endParaRPr>
                    </a:p>
                  </a:txBody>
                  <a:tcPr marL="68580" marR="68580"/>
                </a:tc>
                <a:tc>
                  <a:txBody>
                    <a:bodyPr/>
                    <a:lstStyle/>
                    <a:p>
                      <a:pPr marL="0" marR="0" algn="ctr" defTabSz="914400" rtl="0" eaLnBrk="1" latinLnBrk="0" hangingPunct="1">
                        <a:lnSpc>
                          <a:spcPct val="150000"/>
                        </a:lnSpc>
                        <a:spcBef>
                          <a:spcPts val="0"/>
                        </a:spcBef>
                        <a:spcAft>
                          <a:spcPts val="0"/>
                        </a:spcAft>
                      </a:pPr>
                      <a:r>
                        <a:rPr lang="en-US" sz="1600" b="0" kern="100">
                          <a:solidFill>
                            <a:schemeClr val="dk1"/>
                          </a:solidFill>
                          <a:effectLst/>
                          <a:latin typeface="Microsoft YaHei" panose="020B0503020204020204" pitchFamily="34" charset="-122"/>
                          <a:ea typeface="Microsoft YaHei" panose="020B0503020204020204" pitchFamily="34" charset="-122"/>
                        </a:rPr>
                        <a:t>nchar(x)</a:t>
                      </a:r>
                      <a:endParaRPr lang="en-US" sz="1600" b="0" kern="100">
                        <a:solidFill>
                          <a:schemeClr val="dk1"/>
                        </a:solidFill>
                        <a:effectLst/>
                        <a:latin typeface="Microsoft YaHei" panose="020B0503020204020204" pitchFamily="34" charset="-122"/>
                        <a:ea typeface="Microsoft YaHei" panose="020B0503020204020204" pitchFamily="34" charset="-122"/>
                        <a:cs typeface="+mn-cs"/>
                      </a:endParaRPr>
                    </a:p>
                  </a:txBody>
                  <a:tcPr marL="68580" marR="68580"/>
                </a:tc>
                <a:extLst>
                  <a:ext uri="{0D108BD9-81ED-4DB2-BD59-A6C34878D82A}">
                    <a16:rowId xmlns:a16="http://schemas.microsoft.com/office/drawing/2014/main" val="940189972"/>
                  </a:ext>
                </a:extLst>
              </a:tr>
              <a:tr h="280035">
                <a:tc>
                  <a:txBody>
                    <a:bodyPr/>
                    <a:lstStyle/>
                    <a:p>
                      <a:pPr marL="0" marR="0" algn="ctr" defTabSz="914400" rtl="0" eaLnBrk="1" latinLnBrk="0" hangingPunct="1">
                        <a:lnSpc>
                          <a:spcPct val="150000"/>
                        </a:lnSpc>
                        <a:spcBef>
                          <a:spcPts val="0"/>
                        </a:spcBef>
                        <a:spcAft>
                          <a:spcPts val="0"/>
                        </a:spcAft>
                      </a:pPr>
                      <a:r>
                        <a:rPr lang="en-US" sz="1600" b="0" kern="100">
                          <a:solidFill>
                            <a:schemeClr val="dk1"/>
                          </a:solidFill>
                          <a:effectLst/>
                          <a:latin typeface="Microsoft YaHei" panose="020B0503020204020204" pitchFamily="34" charset="-122"/>
                          <a:ea typeface="Microsoft YaHei" panose="020B0503020204020204" pitchFamily="34" charset="-122"/>
                        </a:rPr>
                        <a:t>substr</a:t>
                      </a:r>
                      <a:endParaRPr lang="en-US" sz="1600" b="0" kern="100">
                        <a:solidFill>
                          <a:schemeClr val="dk1"/>
                        </a:solidFill>
                        <a:effectLst/>
                        <a:latin typeface="Microsoft YaHei" panose="020B0503020204020204" pitchFamily="34" charset="-122"/>
                        <a:ea typeface="Microsoft YaHei" panose="020B0503020204020204" pitchFamily="34" charset="-122"/>
                        <a:cs typeface="+mn-cs"/>
                      </a:endParaRPr>
                    </a:p>
                  </a:txBody>
                  <a:tcPr marL="68580" marR="68580"/>
                </a:tc>
                <a:tc>
                  <a:txBody>
                    <a:bodyPr/>
                    <a:lstStyle/>
                    <a:p>
                      <a:pPr marL="0" marR="0" algn="ctr" defTabSz="914400" rtl="0" eaLnBrk="1" latinLnBrk="0" hangingPunct="1">
                        <a:lnSpc>
                          <a:spcPct val="150000"/>
                        </a:lnSpc>
                        <a:spcBef>
                          <a:spcPts val="0"/>
                        </a:spcBef>
                        <a:spcAft>
                          <a:spcPts val="0"/>
                        </a:spcAft>
                      </a:pPr>
                      <a:r>
                        <a:rPr lang="zh-CN" altLang="en-US" sz="1600" b="0" kern="100" dirty="0">
                          <a:solidFill>
                            <a:schemeClr val="dk1"/>
                          </a:solidFill>
                          <a:effectLst/>
                          <a:latin typeface="Microsoft YaHei" panose="020B0503020204020204" pitchFamily="34" charset="-122"/>
                          <a:ea typeface="Microsoft YaHei" panose="020B0503020204020204" pitchFamily="34" charset="-122"/>
                        </a:rPr>
                        <a:t>从字符串</a:t>
                      </a:r>
                      <a:r>
                        <a:rPr lang="en-US" sz="1600" b="0" kern="100" dirty="0">
                          <a:solidFill>
                            <a:schemeClr val="dk1"/>
                          </a:solidFill>
                          <a:effectLst/>
                          <a:latin typeface="Microsoft YaHei" panose="020B0503020204020204" pitchFamily="34" charset="-122"/>
                          <a:ea typeface="Microsoft YaHei" panose="020B0503020204020204" pitchFamily="34" charset="-122"/>
                        </a:rPr>
                        <a:t>char1</a:t>
                      </a:r>
                      <a:r>
                        <a:rPr lang="zh-CN" altLang="en-US" sz="1600" b="0" kern="100" dirty="0">
                          <a:solidFill>
                            <a:schemeClr val="dk1"/>
                          </a:solidFill>
                          <a:effectLst/>
                          <a:latin typeface="Microsoft YaHei" panose="020B0503020204020204" pitchFamily="34" charset="-122"/>
                          <a:ea typeface="Microsoft YaHei" panose="020B0503020204020204" pitchFamily="34" charset="-122"/>
                        </a:rPr>
                        <a:t>提取子字符串</a:t>
                      </a:r>
                      <a:endParaRPr lang="zh-CN" altLang="en-US" sz="1600" b="0" kern="100" dirty="0">
                        <a:solidFill>
                          <a:schemeClr val="dk1"/>
                        </a:solidFill>
                        <a:effectLst/>
                        <a:latin typeface="Microsoft YaHei" panose="020B0503020204020204" pitchFamily="34" charset="-122"/>
                        <a:ea typeface="Microsoft YaHei" panose="020B0503020204020204" pitchFamily="34" charset="-122"/>
                        <a:cs typeface="+mn-cs"/>
                      </a:endParaRPr>
                    </a:p>
                  </a:txBody>
                  <a:tcPr marL="68580" marR="68580"/>
                </a:tc>
                <a:tc>
                  <a:txBody>
                    <a:bodyPr/>
                    <a:lstStyle/>
                    <a:p>
                      <a:pPr marL="0" marR="0" algn="ctr" defTabSz="914400" rtl="0" eaLnBrk="1" latinLnBrk="0" hangingPunct="1">
                        <a:lnSpc>
                          <a:spcPct val="150000"/>
                        </a:lnSpc>
                        <a:spcBef>
                          <a:spcPts val="0"/>
                        </a:spcBef>
                        <a:spcAft>
                          <a:spcPts val="0"/>
                        </a:spcAft>
                      </a:pPr>
                      <a:r>
                        <a:rPr lang="en-US" sz="1600" b="0" kern="100">
                          <a:solidFill>
                            <a:schemeClr val="dk1"/>
                          </a:solidFill>
                          <a:effectLst/>
                          <a:latin typeface="Microsoft YaHei" panose="020B0503020204020204" pitchFamily="34" charset="-122"/>
                          <a:ea typeface="Microsoft YaHei" panose="020B0503020204020204" pitchFamily="34" charset="-122"/>
                        </a:rPr>
                        <a:t>substr(char1,begin,end)</a:t>
                      </a:r>
                      <a:endParaRPr lang="en-US" sz="1600" b="0" kern="100">
                        <a:solidFill>
                          <a:schemeClr val="dk1"/>
                        </a:solidFill>
                        <a:effectLst/>
                        <a:latin typeface="Microsoft YaHei" panose="020B0503020204020204" pitchFamily="34" charset="-122"/>
                        <a:ea typeface="Microsoft YaHei" panose="020B0503020204020204" pitchFamily="34" charset="-122"/>
                        <a:cs typeface="+mn-cs"/>
                      </a:endParaRPr>
                    </a:p>
                  </a:txBody>
                  <a:tcPr marL="68580" marR="68580"/>
                </a:tc>
                <a:extLst>
                  <a:ext uri="{0D108BD9-81ED-4DB2-BD59-A6C34878D82A}">
                    <a16:rowId xmlns:a16="http://schemas.microsoft.com/office/drawing/2014/main" val="4055260363"/>
                  </a:ext>
                </a:extLst>
              </a:tr>
              <a:tr h="280035">
                <a:tc>
                  <a:txBody>
                    <a:bodyPr/>
                    <a:lstStyle/>
                    <a:p>
                      <a:pPr marL="0" marR="0" algn="ctr" defTabSz="914400" rtl="0" eaLnBrk="1" latinLnBrk="0" hangingPunct="1">
                        <a:lnSpc>
                          <a:spcPct val="150000"/>
                        </a:lnSpc>
                        <a:spcBef>
                          <a:spcPts val="0"/>
                        </a:spcBef>
                        <a:spcAft>
                          <a:spcPts val="0"/>
                        </a:spcAft>
                      </a:pPr>
                      <a:r>
                        <a:rPr lang="en-US" sz="1600" b="0" kern="100">
                          <a:solidFill>
                            <a:schemeClr val="dk1"/>
                          </a:solidFill>
                          <a:effectLst/>
                          <a:latin typeface="Microsoft YaHei" panose="020B0503020204020204" pitchFamily="34" charset="-122"/>
                          <a:ea typeface="Microsoft YaHei" panose="020B0503020204020204" pitchFamily="34" charset="-122"/>
                        </a:rPr>
                        <a:t>paste(paste0)</a:t>
                      </a:r>
                      <a:endParaRPr lang="en-US" sz="1600" b="0" kern="100">
                        <a:solidFill>
                          <a:schemeClr val="dk1"/>
                        </a:solidFill>
                        <a:effectLst/>
                        <a:latin typeface="Microsoft YaHei" panose="020B0503020204020204" pitchFamily="34" charset="-122"/>
                        <a:ea typeface="Microsoft YaHei" panose="020B0503020204020204" pitchFamily="34" charset="-122"/>
                        <a:cs typeface="+mn-cs"/>
                      </a:endParaRPr>
                    </a:p>
                  </a:txBody>
                  <a:tcPr marL="68580" marR="68580"/>
                </a:tc>
                <a:tc>
                  <a:txBody>
                    <a:bodyPr/>
                    <a:lstStyle/>
                    <a:p>
                      <a:pPr marL="0" marR="0" algn="ctr" defTabSz="914400" rtl="0" eaLnBrk="1" latinLnBrk="0" hangingPunct="1">
                        <a:lnSpc>
                          <a:spcPct val="150000"/>
                        </a:lnSpc>
                        <a:spcBef>
                          <a:spcPts val="0"/>
                        </a:spcBef>
                        <a:spcAft>
                          <a:spcPts val="0"/>
                        </a:spcAft>
                      </a:pPr>
                      <a:r>
                        <a:rPr lang="zh-CN" altLang="en-US" sz="1600" b="0" kern="100" dirty="0">
                          <a:solidFill>
                            <a:schemeClr val="dk1"/>
                          </a:solidFill>
                          <a:effectLst/>
                          <a:latin typeface="Microsoft YaHei" panose="020B0503020204020204" pitchFamily="34" charset="-122"/>
                          <a:ea typeface="Microsoft YaHei" panose="020B0503020204020204" pitchFamily="34" charset="-122"/>
                        </a:rPr>
                        <a:t>粘贴两个字符串</a:t>
                      </a:r>
                      <a:endParaRPr lang="zh-CN" altLang="en-US" sz="1600" b="0" kern="100" dirty="0">
                        <a:solidFill>
                          <a:schemeClr val="dk1"/>
                        </a:solidFill>
                        <a:effectLst/>
                        <a:latin typeface="Microsoft YaHei" panose="020B0503020204020204" pitchFamily="34" charset="-122"/>
                        <a:ea typeface="Microsoft YaHei" panose="020B0503020204020204" pitchFamily="34" charset="-122"/>
                        <a:cs typeface="+mn-cs"/>
                      </a:endParaRPr>
                    </a:p>
                  </a:txBody>
                  <a:tcPr marL="68580" marR="68580"/>
                </a:tc>
                <a:tc>
                  <a:txBody>
                    <a:bodyPr/>
                    <a:lstStyle/>
                    <a:p>
                      <a:pPr marL="0" marR="0" algn="ctr" defTabSz="914400" rtl="0" eaLnBrk="1" latinLnBrk="0" hangingPunct="1">
                        <a:lnSpc>
                          <a:spcPct val="150000"/>
                        </a:lnSpc>
                        <a:spcBef>
                          <a:spcPts val="0"/>
                        </a:spcBef>
                        <a:spcAft>
                          <a:spcPts val="0"/>
                        </a:spcAft>
                      </a:pPr>
                      <a:r>
                        <a:rPr lang="en-US" sz="1600" b="0" kern="100">
                          <a:solidFill>
                            <a:schemeClr val="dk1"/>
                          </a:solidFill>
                          <a:effectLst/>
                          <a:latin typeface="Microsoft YaHei" panose="020B0503020204020204" pitchFamily="34" charset="-122"/>
                          <a:ea typeface="Microsoft YaHei" panose="020B0503020204020204" pitchFamily="34" charset="-122"/>
                        </a:rPr>
                        <a:t>paste(char1,char2)</a:t>
                      </a:r>
                      <a:endParaRPr lang="en-US" sz="1600" b="0" kern="100">
                        <a:solidFill>
                          <a:schemeClr val="dk1"/>
                        </a:solidFill>
                        <a:effectLst/>
                        <a:latin typeface="Microsoft YaHei" panose="020B0503020204020204" pitchFamily="34" charset="-122"/>
                        <a:ea typeface="Microsoft YaHei" panose="020B0503020204020204" pitchFamily="34" charset="-122"/>
                        <a:cs typeface="+mn-cs"/>
                      </a:endParaRPr>
                    </a:p>
                  </a:txBody>
                  <a:tcPr marL="68580" marR="68580"/>
                </a:tc>
                <a:extLst>
                  <a:ext uri="{0D108BD9-81ED-4DB2-BD59-A6C34878D82A}">
                    <a16:rowId xmlns:a16="http://schemas.microsoft.com/office/drawing/2014/main" val="3057102071"/>
                  </a:ext>
                </a:extLst>
              </a:tr>
              <a:tr h="280035">
                <a:tc>
                  <a:txBody>
                    <a:bodyPr/>
                    <a:lstStyle/>
                    <a:p>
                      <a:pPr marL="0" marR="0" algn="ctr" defTabSz="914400" rtl="0" eaLnBrk="1" latinLnBrk="0" hangingPunct="1">
                        <a:lnSpc>
                          <a:spcPct val="150000"/>
                        </a:lnSpc>
                        <a:spcBef>
                          <a:spcPts val="0"/>
                        </a:spcBef>
                        <a:spcAft>
                          <a:spcPts val="0"/>
                        </a:spcAft>
                      </a:pPr>
                      <a:r>
                        <a:rPr lang="en-US" sz="1600" b="0" kern="100">
                          <a:solidFill>
                            <a:schemeClr val="dk1"/>
                          </a:solidFill>
                          <a:effectLst/>
                          <a:latin typeface="Microsoft YaHei" panose="020B0503020204020204" pitchFamily="34" charset="-122"/>
                          <a:ea typeface="Microsoft YaHei" panose="020B0503020204020204" pitchFamily="34" charset="-122"/>
                        </a:rPr>
                        <a:t>grep</a:t>
                      </a:r>
                      <a:endParaRPr lang="en-US" sz="1600" b="0" kern="100">
                        <a:solidFill>
                          <a:schemeClr val="dk1"/>
                        </a:solidFill>
                        <a:effectLst/>
                        <a:latin typeface="Microsoft YaHei" panose="020B0503020204020204" pitchFamily="34" charset="-122"/>
                        <a:ea typeface="Microsoft YaHei" panose="020B0503020204020204" pitchFamily="34" charset="-122"/>
                        <a:cs typeface="+mn-cs"/>
                      </a:endParaRPr>
                    </a:p>
                  </a:txBody>
                  <a:tcPr marL="68580" marR="68580"/>
                </a:tc>
                <a:tc>
                  <a:txBody>
                    <a:bodyPr/>
                    <a:lstStyle/>
                    <a:p>
                      <a:pPr marL="0" marR="0" algn="ctr" defTabSz="914400" rtl="0" eaLnBrk="1" latinLnBrk="0" hangingPunct="1">
                        <a:lnSpc>
                          <a:spcPct val="150000"/>
                        </a:lnSpc>
                        <a:spcBef>
                          <a:spcPts val="0"/>
                        </a:spcBef>
                        <a:spcAft>
                          <a:spcPts val="0"/>
                        </a:spcAft>
                      </a:pPr>
                      <a:r>
                        <a:rPr lang="zh-CN" altLang="en-US" sz="1600" b="0" kern="100" dirty="0">
                          <a:solidFill>
                            <a:schemeClr val="dk1"/>
                          </a:solidFill>
                          <a:effectLst/>
                          <a:latin typeface="Microsoft YaHei" panose="020B0503020204020204" pitchFamily="34" charset="-122"/>
                          <a:ea typeface="Microsoft YaHei" panose="020B0503020204020204" pitchFamily="34" charset="-122"/>
                        </a:rPr>
                        <a:t>查找字符向量中字符串</a:t>
                      </a:r>
                      <a:r>
                        <a:rPr lang="en-US" sz="1600" b="0" kern="100" dirty="0">
                          <a:solidFill>
                            <a:schemeClr val="dk1"/>
                          </a:solidFill>
                          <a:effectLst/>
                          <a:latin typeface="Microsoft YaHei" panose="020B0503020204020204" pitchFamily="34" charset="-122"/>
                          <a:ea typeface="Microsoft YaHei" panose="020B0503020204020204" pitchFamily="34" charset="-122"/>
                        </a:rPr>
                        <a:t>char1</a:t>
                      </a:r>
                      <a:r>
                        <a:rPr lang="zh-CN" altLang="en-US" sz="1600" b="0" kern="100" dirty="0">
                          <a:solidFill>
                            <a:schemeClr val="dk1"/>
                          </a:solidFill>
                          <a:effectLst/>
                          <a:latin typeface="Microsoft YaHei" panose="020B0503020204020204" pitchFamily="34" charset="-122"/>
                          <a:ea typeface="Microsoft YaHei" panose="020B0503020204020204" pitchFamily="34" charset="-122"/>
                        </a:rPr>
                        <a:t>的位置</a:t>
                      </a:r>
                      <a:endParaRPr lang="zh-CN" altLang="en-US" sz="1600" b="0" kern="100" dirty="0">
                        <a:solidFill>
                          <a:schemeClr val="dk1"/>
                        </a:solidFill>
                        <a:effectLst/>
                        <a:latin typeface="Microsoft YaHei" panose="020B0503020204020204" pitchFamily="34" charset="-122"/>
                        <a:ea typeface="Microsoft YaHei" panose="020B0503020204020204" pitchFamily="34" charset="-122"/>
                        <a:cs typeface="+mn-cs"/>
                      </a:endParaRPr>
                    </a:p>
                  </a:txBody>
                  <a:tcPr marL="68580" marR="68580"/>
                </a:tc>
                <a:tc>
                  <a:txBody>
                    <a:bodyPr/>
                    <a:lstStyle/>
                    <a:p>
                      <a:pPr marL="0" marR="0" algn="ctr" defTabSz="914400" rtl="0" eaLnBrk="1" latinLnBrk="0" hangingPunct="1">
                        <a:lnSpc>
                          <a:spcPct val="150000"/>
                        </a:lnSpc>
                        <a:spcBef>
                          <a:spcPts val="0"/>
                        </a:spcBef>
                        <a:spcAft>
                          <a:spcPts val="0"/>
                        </a:spcAft>
                      </a:pPr>
                      <a:r>
                        <a:rPr lang="en-US" sz="1600" b="0" kern="100">
                          <a:solidFill>
                            <a:schemeClr val="dk1"/>
                          </a:solidFill>
                          <a:effectLst/>
                          <a:latin typeface="Microsoft YaHei" panose="020B0503020204020204" pitchFamily="34" charset="-122"/>
                          <a:ea typeface="Microsoft YaHei" panose="020B0503020204020204" pitchFamily="34" charset="-122"/>
                        </a:rPr>
                        <a:t>grep(char1,x)</a:t>
                      </a:r>
                      <a:endParaRPr lang="en-US" sz="1600" b="0" kern="100">
                        <a:solidFill>
                          <a:schemeClr val="dk1"/>
                        </a:solidFill>
                        <a:effectLst/>
                        <a:latin typeface="Microsoft YaHei" panose="020B0503020204020204" pitchFamily="34" charset="-122"/>
                        <a:ea typeface="Microsoft YaHei" panose="020B0503020204020204" pitchFamily="34" charset="-122"/>
                        <a:cs typeface="+mn-cs"/>
                      </a:endParaRPr>
                    </a:p>
                  </a:txBody>
                  <a:tcPr marL="68580" marR="68580"/>
                </a:tc>
                <a:extLst>
                  <a:ext uri="{0D108BD9-81ED-4DB2-BD59-A6C34878D82A}">
                    <a16:rowId xmlns:a16="http://schemas.microsoft.com/office/drawing/2014/main" val="672751493"/>
                  </a:ext>
                </a:extLst>
              </a:tr>
              <a:tr h="280035">
                <a:tc>
                  <a:txBody>
                    <a:bodyPr/>
                    <a:lstStyle/>
                    <a:p>
                      <a:pPr marL="0" marR="0" algn="ctr" defTabSz="914400" rtl="0" eaLnBrk="1" latinLnBrk="0" hangingPunct="1">
                        <a:lnSpc>
                          <a:spcPct val="150000"/>
                        </a:lnSpc>
                        <a:spcBef>
                          <a:spcPts val="0"/>
                        </a:spcBef>
                        <a:spcAft>
                          <a:spcPts val="0"/>
                        </a:spcAft>
                      </a:pPr>
                      <a:r>
                        <a:rPr lang="en-US" sz="1600" b="0" kern="100" dirty="0" err="1">
                          <a:solidFill>
                            <a:schemeClr val="dk1"/>
                          </a:solidFill>
                          <a:effectLst/>
                          <a:latin typeface="Microsoft YaHei" panose="020B0503020204020204" pitchFamily="34" charset="-122"/>
                          <a:ea typeface="Microsoft YaHei" panose="020B0503020204020204" pitchFamily="34" charset="-122"/>
                        </a:rPr>
                        <a:t>gsub</a:t>
                      </a:r>
                      <a:endParaRPr lang="en-US" sz="1600" b="0" kern="100" dirty="0">
                        <a:solidFill>
                          <a:schemeClr val="dk1"/>
                        </a:solidFill>
                        <a:effectLst/>
                        <a:latin typeface="Microsoft YaHei" panose="020B0503020204020204" pitchFamily="34" charset="-122"/>
                        <a:ea typeface="Microsoft YaHei" panose="020B0503020204020204" pitchFamily="34" charset="-122"/>
                        <a:cs typeface="+mn-cs"/>
                      </a:endParaRPr>
                    </a:p>
                  </a:txBody>
                  <a:tcPr marL="68580" marR="68580"/>
                </a:tc>
                <a:tc>
                  <a:txBody>
                    <a:bodyPr/>
                    <a:lstStyle/>
                    <a:p>
                      <a:pPr marL="0" marR="0" algn="ctr" defTabSz="914400" rtl="0" eaLnBrk="1" latinLnBrk="0" hangingPunct="1">
                        <a:lnSpc>
                          <a:spcPct val="150000"/>
                        </a:lnSpc>
                        <a:spcBef>
                          <a:spcPts val="0"/>
                        </a:spcBef>
                        <a:spcAft>
                          <a:spcPts val="0"/>
                        </a:spcAft>
                      </a:pPr>
                      <a:r>
                        <a:rPr lang="zh-CN" altLang="en-US" sz="1600" b="0" kern="100" dirty="0">
                          <a:solidFill>
                            <a:schemeClr val="dk1"/>
                          </a:solidFill>
                          <a:effectLst/>
                          <a:latin typeface="Microsoft YaHei" panose="020B0503020204020204" pitchFamily="34" charset="-122"/>
                          <a:ea typeface="Microsoft YaHei" panose="020B0503020204020204" pitchFamily="34" charset="-122"/>
                        </a:rPr>
                        <a:t>为字符向量中的字符</a:t>
                      </a:r>
                      <a:r>
                        <a:rPr lang="en-US" sz="1600" b="0" kern="100" dirty="0">
                          <a:solidFill>
                            <a:schemeClr val="dk1"/>
                          </a:solidFill>
                          <a:effectLst/>
                          <a:latin typeface="Microsoft YaHei" panose="020B0503020204020204" pitchFamily="34" charset="-122"/>
                          <a:ea typeface="Microsoft YaHei" panose="020B0503020204020204" pitchFamily="34" charset="-122"/>
                        </a:rPr>
                        <a:t>char1</a:t>
                      </a:r>
                      <a:r>
                        <a:rPr lang="zh-CN" altLang="en-US" sz="1600" b="0" kern="100" dirty="0">
                          <a:solidFill>
                            <a:schemeClr val="dk1"/>
                          </a:solidFill>
                          <a:effectLst/>
                          <a:latin typeface="Microsoft YaHei" panose="020B0503020204020204" pitchFamily="34" charset="-122"/>
                          <a:ea typeface="Microsoft YaHei" panose="020B0503020204020204" pitchFamily="34" charset="-122"/>
                        </a:rPr>
                        <a:t>替换为字符</a:t>
                      </a:r>
                      <a:r>
                        <a:rPr lang="en-US" sz="1600" b="0" kern="100" dirty="0">
                          <a:solidFill>
                            <a:schemeClr val="dk1"/>
                          </a:solidFill>
                          <a:effectLst/>
                          <a:latin typeface="Microsoft YaHei" panose="020B0503020204020204" pitchFamily="34" charset="-122"/>
                          <a:ea typeface="Microsoft YaHei" panose="020B0503020204020204" pitchFamily="34" charset="-122"/>
                        </a:rPr>
                        <a:t>char2</a:t>
                      </a:r>
                      <a:endParaRPr lang="en-US" sz="1600" b="0" kern="100" dirty="0">
                        <a:solidFill>
                          <a:schemeClr val="dk1"/>
                        </a:solidFill>
                        <a:effectLst/>
                        <a:latin typeface="Microsoft YaHei" panose="020B0503020204020204" pitchFamily="34" charset="-122"/>
                        <a:ea typeface="Microsoft YaHei" panose="020B0503020204020204" pitchFamily="34" charset="-122"/>
                        <a:cs typeface="+mn-cs"/>
                      </a:endParaRPr>
                    </a:p>
                  </a:txBody>
                  <a:tcPr marL="68580" marR="68580"/>
                </a:tc>
                <a:tc>
                  <a:txBody>
                    <a:bodyPr/>
                    <a:lstStyle/>
                    <a:p>
                      <a:pPr marL="0" marR="0" algn="ctr" defTabSz="914400" rtl="0" eaLnBrk="1" latinLnBrk="0" hangingPunct="1">
                        <a:lnSpc>
                          <a:spcPct val="150000"/>
                        </a:lnSpc>
                        <a:spcBef>
                          <a:spcPts val="0"/>
                        </a:spcBef>
                        <a:spcAft>
                          <a:spcPts val="0"/>
                        </a:spcAft>
                      </a:pPr>
                      <a:r>
                        <a:rPr lang="en-US" sz="1600" b="0" kern="100" dirty="0" err="1">
                          <a:solidFill>
                            <a:schemeClr val="dk1"/>
                          </a:solidFill>
                          <a:effectLst/>
                          <a:latin typeface="Microsoft YaHei" panose="020B0503020204020204" pitchFamily="34" charset="-122"/>
                          <a:ea typeface="Microsoft YaHei" panose="020B0503020204020204" pitchFamily="34" charset="-122"/>
                        </a:rPr>
                        <a:t>gsub</a:t>
                      </a:r>
                      <a:r>
                        <a:rPr lang="en-US" sz="1600" b="0" kern="100" dirty="0">
                          <a:solidFill>
                            <a:schemeClr val="dk1"/>
                          </a:solidFill>
                          <a:effectLst/>
                          <a:latin typeface="Microsoft YaHei" panose="020B0503020204020204" pitchFamily="34" charset="-122"/>
                          <a:ea typeface="Microsoft YaHei" panose="020B0503020204020204" pitchFamily="34" charset="-122"/>
                        </a:rPr>
                        <a:t>(char1,char2,x)</a:t>
                      </a:r>
                      <a:endParaRPr lang="en-US" sz="1600" b="0" kern="100" dirty="0">
                        <a:solidFill>
                          <a:schemeClr val="dk1"/>
                        </a:solidFill>
                        <a:effectLst/>
                        <a:latin typeface="Microsoft YaHei" panose="020B0503020204020204" pitchFamily="34" charset="-122"/>
                        <a:ea typeface="Microsoft YaHei" panose="020B0503020204020204" pitchFamily="34" charset="-122"/>
                        <a:cs typeface="+mn-cs"/>
                      </a:endParaRPr>
                    </a:p>
                  </a:txBody>
                  <a:tcPr marL="68580" marR="68580"/>
                </a:tc>
                <a:extLst>
                  <a:ext uri="{0D108BD9-81ED-4DB2-BD59-A6C34878D82A}">
                    <a16:rowId xmlns:a16="http://schemas.microsoft.com/office/drawing/2014/main" val="2589102384"/>
                  </a:ext>
                </a:extLst>
              </a:tr>
            </a:tbl>
          </a:graphicData>
        </a:graphic>
      </p:graphicFrame>
      <p:sp>
        <p:nvSpPr>
          <p:cNvPr id="5" name="AutoShape 1">
            <a:extLst>
              <a:ext uri="{FF2B5EF4-FFF2-40B4-BE49-F238E27FC236}">
                <a16:creationId xmlns:a16="http://schemas.microsoft.com/office/drawing/2014/main" id="{AD7CB771-6046-D0C5-3045-64F2760423E7}"/>
              </a:ext>
            </a:extLst>
          </p:cNvPr>
          <p:cNvSpPr>
            <a:spLocks noChangeAspect="1" noChangeArrowheads="1"/>
          </p:cNvSpPr>
          <p:nvPr/>
        </p:nvSpPr>
        <p:spPr bwMode="auto">
          <a:xfrm>
            <a:off x="838200" y="3082925"/>
            <a:ext cx="355600" cy="1219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N"/>
          </a:p>
        </p:txBody>
      </p:sp>
      <p:sp>
        <p:nvSpPr>
          <p:cNvPr id="9" name="AutoShape 2">
            <a:extLst>
              <a:ext uri="{FF2B5EF4-FFF2-40B4-BE49-F238E27FC236}">
                <a16:creationId xmlns:a16="http://schemas.microsoft.com/office/drawing/2014/main" id="{012EDEAA-AF79-73CD-D451-E6BDD330569A}"/>
              </a:ext>
            </a:extLst>
          </p:cNvPr>
          <p:cNvSpPr>
            <a:spLocks noChangeAspect="1" noChangeArrowheads="1"/>
          </p:cNvSpPr>
          <p:nvPr/>
        </p:nvSpPr>
        <p:spPr bwMode="auto">
          <a:xfrm>
            <a:off x="838200" y="3082925"/>
            <a:ext cx="355600" cy="1219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N"/>
          </a:p>
        </p:txBody>
      </p:sp>
      <p:sp>
        <p:nvSpPr>
          <p:cNvPr id="10" name="Rectangle 9">
            <a:extLst>
              <a:ext uri="{FF2B5EF4-FFF2-40B4-BE49-F238E27FC236}">
                <a16:creationId xmlns:a16="http://schemas.microsoft.com/office/drawing/2014/main" id="{97CEE0DD-B652-5C88-BC4B-EBEBF777CD22}"/>
              </a:ext>
            </a:extLst>
          </p:cNvPr>
          <p:cNvSpPr/>
          <p:nvPr/>
        </p:nvSpPr>
        <p:spPr>
          <a:xfrm>
            <a:off x="838200" y="4810106"/>
            <a:ext cx="10515599" cy="874407"/>
          </a:xfrm>
          <a:prstGeom prst="rect">
            <a:avLst/>
          </a:prstGeom>
        </p:spPr>
        <p:txBody>
          <a:bodyPr wrap="square">
            <a:spAutoFit/>
          </a:bodyPr>
          <a:lstStyle/>
          <a:p>
            <a:pPr marL="342900" indent="-342900">
              <a:lnSpc>
                <a:spcPct val="150000"/>
              </a:lnSpc>
              <a:buFont typeface="Arial" panose="020B0604020202020204" pitchFamily="34" charset="0"/>
              <a:buChar char="•"/>
            </a:pPr>
            <a:r>
              <a:rPr lang="en-CN" dirty="0">
                <a:latin typeface="Microsoft YaHei" panose="020B0503020204020204" pitchFamily="34" charset="-122"/>
                <a:ea typeface="Microsoft YaHei" panose="020B0503020204020204" pitchFamily="34" charset="-122"/>
              </a:rPr>
              <a:t>举例</a:t>
            </a:r>
            <a:r>
              <a:rPr lang="zh-CN" altLang="en-US" dirty="0">
                <a:latin typeface="Microsoft YaHei" panose="020B0503020204020204" pitchFamily="34" charset="-122"/>
                <a:ea typeface="Microsoft YaHei" panose="020B0503020204020204" pitchFamily="34" charset="-122"/>
              </a:rPr>
              <a:t>：陈凯歌是我国著名导演，如果我们想知道 </a:t>
            </a:r>
            <a:r>
              <a:rPr lang="en-US" altLang="zh-CN" dirty="0">
                <a:latin typeface="Microsoft YaHei" panose="020B0503020204020204" pitchFamily="34" charset="-122"/>
                <a:ea typeface="Microsoft YaHei" panose="020B0503020204020204" pitchFamily="34" charset="-122"/>
              </a:rPr>
              <a:t>Top250 </a:t>
            </a:r>
            <a:r>
              <a:rPr lang="zh-CN" altLang="en-US" dirty="0">
                <a:latin typeface="Microsoft YaHei" panose="020B0503020204020204" pitchFamily="34" charset="-122"/>
                <a:ea typeface="Microsoft YaHei" panose="020B0503020204020204" pitchFamily="34" charset="-122"/>
              </a:rPr>
              <a:t>的电影中是否有陈凯歌导演的电影</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可以使用 </a:t>
            </a:r>
            <a:r>
              <a:rPr lang="en-US" altLang="zh-CN" dirty="0">
                <a:latin typeface="Microsoft YaHei" panose="020B0503020204020204" pitchFamily="34" charset="-122"/>
                <a:ea typeface="Microsoft YaHei" panose="020B0503020204020204" pitchFamily="34" charset="-122"/>
              </a:rPr>
              <a:t>grep()</a:t>
            </a:r>
            <a:r>
              <a:rPr lang="zh-CN" altLang="en-US" dirty="0">
                <a:latin typeface="Microsoft YaHei" panose="020B0503020204020204" pitchFamily="34" charset="-122"/>
                <a:ea typeface="Microsoft YaHei" panose="020B0503020204020204" pitchFamily="34" charset="-122"/>
              </a:rPr>
              <a:t>函数查找导演向量</a:t>
            </a:r>
            <a:r>
              <a:rPr lang="en-US" altLang="zh-CN" dirty="0">
                <a:latin typeface="Microsoft YaHei" panose="020B0503020204020204" pitchFamily="34" charset="-122"/>
                <a:ea typeface="Microsoft YaHei" panose="020B0503020204020204" pitchFamily="34" charset="-122"/>
              </a:rPr>
              <a:t>(director)</a:t>
            </a:r>
            <a:r>
              <a:rPr lang="zh-CN" altLang="en-US" dirty="0">
                <a:latin typeface="Microsoft YaHei" panose="020B0503020204020204" pitchFamily="34" charset="-122"/>
                <a:ea typeface="Microsoft YaHei" panose="020B0503020204020204" pitchFamily="34" charset="-122"/>
              </a:rPr>
              <a:t>中是否含有“陈凯歌”的观测；</a:t>
            </a:r>
          </a:p>
        </p:txBody>
      </p:sp>
    </p:spTree>
    <p:extLst>
      <p:ext uri="{BB962C8B-B14F-4D97-AF65-F5344CB8AC3E}">
        <p14:creationId xmlns:p14="http://schemas.microsoft.com/office/powerpoint/2010/main" val="37937199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3"/>
          <p:cNvSpPr>
            <a:spLocks noGrp="1"/>
          </p:cNvSpPr>
          <p:nvPr>
            <p:ph type="title"/>
          </p:nvPr>
        </p:nvSpPr>
        <p:spPr>
          <a:xfrm>
            <a:off x="1095824" y="72000"/>
            <a:ext cx="10257975" cy="914400"/>
          </a:xfrm>
        </p:spPr>
        <p:txBody>
          <a:bodyPr>
            <a:normAutofit/>
          </a:bodyPr>
          <a:lstStyle/>
          <a:p>
            <a:r>
              <a:rPr lang="zh-CN" altLang="en-US" dirty="0"/>
              <a:t>矩阵</a:t>
            </a:r>
          </a:p>
        </p:txBody>
      </p:sp>
      <p:sp>
        <p:nvSpPr>
          <p:cNvPr id="2" name="Rectangle 1">
            <a:extLst>
              <a:ext uri="{FF2B5EF4-FFF2-40B4-BE49-F238E27FC236}">
                <a16:creationId xmlns:a16="http://schemas.microsoft.com/office/drawing/2014/main" id="{7E8DFD2A-CC7D-7C48-9969-9C826CB222B4}"/>
              </a:ext>
            </a:extLst>
          </p:cNvPr>
          <p:cNvSpPr/>
          <p:nvPr/>
        </p:nvSpPr>
        <p:spPr>
          <a:xfrm>
            <a:off x="761593" y="1106130"/>
            <a:ext cx="10592206" cy="1376724"/>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dirty="0">
                <a:latin typeface="Microsoft YaHei" panose="020B0503020204020204" pitchFamily="34" charset="-122"/>
                <a:ea typeface="Microsoft YaHei" panose="020B0503020204020204" pitchFamily="34" charset="-122"/>
              </a:rPr>
              <a:t>矩阵 </a:t>
            </a:r>
            <a:r>
              <a:rPr lang="en-US" altLang="zh-CN" sz="2000" b="1" dirty="0">
                <a:latin typeface="Microsoft YaHei" panose="020B0503020204020204" pitchFamily="34" charset="-122"/>
                <a:ea typeface="Microsoft YaHei" panose="020B0503020204020204" pitchFamily="34" charset="-122"/>
              </a:rPr>
              <a:t>(matrix)</a:t>
            </a:r>
            <a:r>
              <a:rPr lang="zh-CN" altLang="en-US" sz="2000" b="1"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是一个二维数组，矩阵每一个元素的数据类型相同。</a:t>
            </a:r>
            <a:endParaRPr lang="en-US" altLang="zh-CN" sz="2000" dirty="0">
              <a:latin typeface="Microsoft YaHei" panose="020B0503020204020204" pitchFamily="34" charset="-122"/>
              <a:ea typeface="Microsoft YaHei" panose="020B0503020204020204" pitchFamily="34" charset="-122"/>
            </a:endParaRPr>
          </a:p>
          <a:p>
            <a:pPr marL="742950" lvl="1" indent="-285750">
              <a:lnSpc>
                <a:spcPct val="150000"/>
              </a:lnSpc>
              <a:buFont typeface="Arial" panose="020B0604020202020204" pitchFamily="34" charset="0"/>
              <a:buChar char="•"/>
            </a:pPr>
            <a:r>
              <a:rPr lang="zh-CN" altLang="en-US" dirty="0">
                <a:latin typeface="Microsoft YaHei" panose="020B0503020204020204" pitchFamily="34" charset="-122"/>
                <a:ea typeface="Microsoft YaHei" panose="020B0503020204020204" pitchFamily="34" charset="-122"/>
              </a:rPr>
              <a:t>展示二维数据信息</a:t>
            </a:r>
            <a:endParaRPr lang="en-US" altLang="zh-CN"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矩阵的基本操作包括查看矩阵维数、矩阵索引、行列名更换、矩阵合并。</a:t>
            </a:r>
          </a:p>
        </p:txBody>
      </p:sp>
      <p:graphicFrame>
        <p:nvGraphicFramePr>
          <p:cNvPr id="3" name="Table 2">
            <a:extLst>
              <a:ext uri="{FF2B5EF4-FFF2-40B4-BE49-F238E27FC236}">
                <a16:creationId xmlns:a16="http://schemas.microsoft.com/office/drawing/2014/main" id="{42C2DA96-9AD2-4604-5534-5C0C17227664}"/>
              </a:ext>
            </a:extLst>
          </p:cNvPr>
          <p:cNvGraphicFramePr>
            <a:graphicFrameLocks noGrp="1"/>
          </p:cNvGraphicFramePr>
          <p:nvPr>
            <p:extLst>
              <p:ext uri="{D42A27DB-BD31-4B8C-83A1-F6EECF244321}">
                <p14:modId xmlns:p14="http://schemas.microsoft.com/office/powerpoint/2010/main" val="1926050280"/>
              </p:ext>
            </p:extLst>
          </p:nvPr>
        </p:nvGraphicFramePr>
        <p:xfrm>
          <a:off x="838200" y="2762631"/>
          <a:ext cx="10515599" cy="3111057"/>
        </p:xfrm>
        <a:graphic>
          <a:graphicData uri="http://schemas.openxmlformats.org/drawingml/2006/table">
            <a:tbl>
              <a:tblPr>
                <a:tableStyleId>{22838BEF-8BB2-4498-84A7-C5851F593DF1}</a:tableStyleId>
              </a:tblPr>
              <a:tblGrid>
                <a:gridCol w="1967405">
                  <a:extLst>
                    <a:ext uri="{9D8B030D-6E8A-4147-A177-3AD203B41FA5}">
                      <a16:colId xmlns:a16="http://schemas.microsoft.com/office/drawing/2014/main" val="3407733225"/>
                    </a:ext>
                  </a:extLst>
                </a:gridCol>
                <a:gridCol w="5356853">
                  <a:extLst>
                    <a:ext uri="{9D8B030D-6E8A-4147-A177-3AD203B41FA5}">
                      <a16:colId xmlns:a16="http://schemas.microsoft.com/office/drawing/2014/main" val="394945541"/>
                    </a:ext>
                  </a:extLst>
                </a:gridCol>
                <a:gridCol w="3191341">
                  <a:extLst>
                    <a:ext uri="{9D8B030D-6E8A-4147-A177-3AD203B41FA5}">
                      <a16:colId xmlns:a16="http://schemas.microsoft.com/office/drawing/2014/main" val="4046879159"/>
                    </a:ext>
                  </a:extLst>
                </a:gridCol>
              </a:tblGrid>
              <a:tr h="307975">
                <a:tc>
                  <a:txBody>
                    <a:bodyPr/>
                    <a:lstStyle/>
                    <a:p>
                      <a:pPr marL="0" marR="0" algn="ctr">
                        <a:lnSpc>
                          <a:spcPct val="150000"/>
                        </a:lnSpc>
                        <a:spcBef>
                          <a:spcPts val="0"/>
                        </a:spcBef>
                        <a:spcAft>
                          <a:spcPts val="0"/>
                        </a:spcAft>
                      </a:pPr>
                      <a:r>
                        <a:rPr lang="zh-CN" altLang="en-US" sz="1400" b="1" kern="100">
                          <a:effectLst/>
                          <a:latin typeface="Microsoft YaHei" panose="020B0503020204020204" pitchFamily="34" charset="-122"/>
                          <a:ea typeface="Microsoft YaHei" panose="020B0503020204020204" pitchFamily="34" charset="-122"/>
                        </a:rPr>
                        <a:t>函数</a:t>
                      </a:r>
                      <a:endParaRPr lang="zh-CN" alt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400" b="1" kern="100">
                          <a:effectLst/>
                          <a:latin typeface="Microsoft YaHei" panose="020B0503020204020204" pitchFamily="34" charset="-122"/>
                          <a:ea typeface="Microsoft YaHei" panose="020B0503020204020204" pitchFamily="34" charset="-122"/>
                        </a:rPr>
                        <a:t>完成功能</a:t>
                      </a:r>
                      <a:endParaRPr lang="zh-CN" alt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400" b="1" kern="100">
                          <a:effectLst/>
                          <a:latin typeface="Microsoft YaHei" panose="020B0503020204020204" pitchFamily="34" charset="-122"/>
                          <a:ea typeface="Microsoft YaHei" panose="020B0503020204020204" pitchFamily="34" charset="-122"/>
                        </a:rPr>
                        <a:t>使用方法</a:t>
                      </a:r>
                      <a:endParaRPr lang="zh-CN" alt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extLst>
                  <a:ext uri="{0D108BD9-81ED-4DB2-BD59-A6C34878D82A}">
                    <a16:rowId xmlns:a16="http://schemas.microsoft.com/office/drawing/2014/main" val="369746830"/>
                  </a:ext>
                </a:extLst>
              </a:tr>
              <a:tr h="280035">
                <a:tc>
                  <a:txBody>
                    <a:bodyPr/>
                    <a:lstStyle/>
                    <a:p>
                      <a:pPr marL="0" marR="0" algn="ctr">
                        <a:lnSpc>
                          <a:spcPct val="150000"/>
                        </a:lnSpc>
                        <a:spcBef>
                          <a:spcPts val="0"/>
                        </a:spcBef>
                        <a:spcAft>
                          <a:spcPts val="0"/>
                        </a:spcAft>
                      </a:pPr>
                      <a:r>
                        <a:rPr lang="en-US" sz="1600" kern="100">
                          <a:effectLst/>
                          <a:latin typeface="Microsoft YaHei" panose="020B0503020204020204" pitchFamily="34" charset="-122"/>
                          <a:ea typeface="Microsoft YaHei" panose="020B0503020204020204" pitchFamily="34" charset="-122"/>
                        </a:rPr>
                        <a:t>dim</a:t>
                      </a:r>
                      <a:endParaRPr 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查看矩阵行列数</a:t>
                      </a:r>
                      <a:endParaRPr lang="zh-CN" alt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US" sz="1400" kern="100">
                          <a:effectLst/>
                          <a:latin typeface="Microsoft YaHei" panose="020B0503020204020204" pitchFamily="34" charset="-122"/>
                          <a:ea typeface="Microsoft YaHei" panose="020B0503020204020204" pitchFamily="34" charset="-122"/>
                        </a:rPr>
                        <a:t>dim(matrix)</a:t>
                      </a:r>
                      <a:endParaRPr 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extLst>
                  <a:ext uri="{0D108BD9-81ED-4DB2-BD59-A6C34878D82A}">
                    <a16:rowId xmlns:a16="http://schemas.microsoft.com/office/drawing/2014/main" val="1964610890"/>
                  </a:ext>
                </a:extLst>
              </a:tr>
              <a:tr h="280035">
                <a:tc>
                  <a:txBody>
                    <a:bodyPr/>
                    <a:lstStyle/>
                    <a:p>
                      <a:pPr marL="0" marR="0" algn="ctr">
                        <a:lnSpc>
                          <a:spcPct val="150000"/>
                        </a:lnSpc>
                        <a:spcBef>
                          <a:spcPts val="0"/>
                        </a:spcBef>
                        <a:spcAft>
                          <a:spcPts val="0"/>
                        </a:spcAft>
                      </a:pPr>
                      <a:r>
                        <a:rPr lang="en-US" sz="1400" kern="100">
                          <a:effectLst/>
                          <a:latin typeface="Microsoft YaHei" panose="020B0503020204020204" pitchFamily="34" charset="-122"/>
                          <a:ea typeface="Microsoft YaHei" panose="020B0503020204020204" pitchFamily="34" charset="-122"/>
                        </a:rPr>
                        <a:t>nrow</a:t>
                      </a:r>
                      <a:endParaRPr 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提取矩阵行数</a:t>
                      </a:r>
                      <a:endParaRPr lang="zh-CN" alt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US" sz="1400" kern="100">
                          <a:effectLst/>
                          <a:latin typeface="Microsoft YaHei" panose="020B0503020204020204" pitchFamily="34" charset="-122"/>
                          <a:ea typeface="Microsoft YaHei" panose="020B0503020204020204" pitchFamily="34" charset="-122"/>
                        </a:rPr>
                        <a:t>nrow(matrix)</a:t>
                      </a:r>
                      <a:endParaRPr 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extLst>
                  <a:ext uri="{0D108BD9-81ED-4DB2-BD59-A6C34878D82A}">
                    <a16:rowId xmlns:a16="http://schemas.microsoft.com/office/drawing/2014/main" val="1076326700"/>
                  </a:ext>
                </a:extLst>
              </a:tr>
              <a:tr h="280035">
                <a:tc>
                  <a:txBody>
                    <a:bodyPr/>
                    <a:lstStyle/>
                    <a:p>
                      <a:pPr marL="0" marR="0" algn="ctr">
                        <a:lnSpc>
                          <a:spcPct val="150000"/>
                        </a:lnSpc>
                        <a:spcBef>
                          <a:spcPts val="0"/>
                        </a:spcBef>
                        <a:spcAft>
                          <a:spcPts val="0"/>
                        </a:spcAft>
                      </a:pPr>
                      <a:r>
                        <a:rPr lang="en-US" sz="1400" kern="100">
                          <a:effectLst/>
                          <a:latin typeface="Microsoft YaHei" panose="020B0503020204020204" pitchFamily="34" charset="-122"/>
                          <a:ea typeface="Microsoft YaHei" panose="020B0503020204020204" pitchFamily="34" charset="-122"/>
                        </a:rPr>
                        <a:t>ncol</a:t>
                      </a:r>
                      <a:endParaRPr 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400" kern="100">
                          <a:effectLst/>
                          <a:latin typeface="Microsoft YaHei" panose="020B0503020204020204" pitchFamily="34" charset="-122"/>
                          <a:ea typeface="Microsoft YaHei" panose="020B0503020204020204" pitchFamily="34" charset="-122"/>
                        </a:rPr>
                        <a:t>提取矩阵列数</a:t>
                      </a:r>
                      <a:endParaRPr lang="zh-CN" alt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US" sz="1400" kern="100">
                          <a:effectLst/>
                          <a:latin typeface="Microsoft YaHei" panose="020B0503020204020204" pitchFamily="34" charset="-122"/>
                          <a:ea typeface="Microsoft YaHei" panose="020B0503020204020204" pitchFamily="34" charset="-122"/>
                        </a:rPr>
                        <a:t>ncol(matrix)</a:t>
                      </a:r>
                      <a:endParaRPr 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extLst>
                  <a:ext uri="{0D108BD9-81ED-4DB2-BD59-A6C34878D82A}">
                    <a16:rowId xmlns:a16="http://schemas.microsoft.com/office/drawing/2014/main" val="704612311"/>
                  </a:ext>
                </a:extLst>
              </a:tr>
              <a:tr h="280035">
                <a:tc>
                  <a:txBody>
                    <a:bodyPr/>
                    <a:lstStyle/>
                    <a:p>
                      <a:pPr marL="0" marR="0" algn="ctr">
                        <a:lnSpc>
                          <a:spcPct val="150000"/>
                        </a:lnSpc>
                        <a:spcBef>
                          <a:spcPts val="0"/>
                        </a:spcBef>
                        <a:spcAft>
                          <a:spcPts val="0"/>
                        </a:spcAft>
                      </a:pPr>
                      <a:r>
                        <a:rPr lang="en-US" sz="1600" kern="100">
                          <a:effectLst/>
                          <a:latin typeface="Microsoft YaHei" panose="020B0503020204020204" pitchFamily="34" charset="-122"/>
                          <a:ea typeface="Microsoft YaHei" panose="020B0503020204020204" pitchFamily="34" charset="-122"/>
                        </a:rPr>
                        <a:t>rownames</a:t>
                      </a:r>
                      <a:endParaRPr 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400" kern="100">
                          <a:effectLst/>
                          <a:latin typeface="Microsoft YaHei" panose="020B0503020204020204" pitchFamily="34" charset="-122"/>
                          <a:ea typeface="Microsoft YaHei" panose="020B0503020204020204" pitchFamily="34" charset="-122"/>
                        </a:rPr>
                        <a:t>提取矩阵行名</a:t>
                      </a:r>
                      <a:endParaRPr lang="zh-CN" alt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US" sz="1400" kern="100">
                          <a:effectLst/>
                          <a:latin typeface="Microsoft YaHei" panose="020B0503020204020204" pitchFamily="34" charset="-122"/>
                          <a:ea typeface="Microsoft YaHei" panose="020B0503020204020204" pitchFamily="34" charset="-122"/>
                        </a:rPr>
                        <a:t>rownames(matrix)</a:t>
                      </a:r>
                      <a:endParaRPr 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extLst>
                  <a:ext uri="{0D108BD9-81ED-4DB2-BD59-A6C34878D82A}">
                    <a16:rowId xmlns:a16="http://schemas.microsoft.com/office/drawing/2014/main" val="3003289925"/>
                  </a:ext>
                </a:extLst>
              </a:tr>
              <a:tr h="280035">
                <a:tc>
                  <a:txBody>
                    <a:bodyPr/>
                    <a:lstStyle/>
                    <a:p>
                      <a:pPr marL="0" marR="0" algn="ctr">
                        <a:lnSpc>
                          <a:spcPct val="150000"/>
                        </a:lnSpc>
                        <a:spcBef>
                          <a:spcPts val="0"/>
                        </a:spcBef>
                        <a:spcAft>
                          <a:spcPts val="0"/>
                        </a:spcAft>
                      </a:pPr>
                      <a:r>
                        <a:rPr lang="en-US" sz="1400" kern="100">
                          <a:effectLst/>
                          <a:latin typeface="Microsoft YaHei" panose="020B0503020204020204" pitchFamily="34" charset="-122"/>
                          <a:ea typeface="Microsoft YaHei" panose="020B0503020204020204" pitchFamily="34" charset="-122"/>
                        </a:rPr>
                        <a:t>colnames</a:t>
                      </a:r>
                      <a:endParaRPr 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400" kern="100">
                          <a:effectLst/>
                          <a:latin typeface="Microsoft YaHei" panose="020B0503020204020204" pitchFamily="34" charset="-122"/>
                          <a:ea typeface="Microsoft YaHei" panose="020B0503020204020204" pitchFamily="34" charset="-122"/>
                        </a:rPr>
                        <a:t>提取矩阵列名</a:t>
                      </a:r>
                      <a:endParaRPr lang="zh-CN" alt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US" sz="1400" kern="100">
                          <a:effectLst/>
                          <a:latin typeface="Microsoft YaHei" panose="020B0503020204020204" pitchFamily="34" charset="-122"/>
                          <a:ea typeface="Microsoft YaHei" panose="020B0503020204020204" pitchFamily="34" charset="-122"/>
                        </a:rPr>
                        <a:t>colnames(matrix)</a:t>
                      </a:r>
                      <a:endParaRPr 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extLst>
                  <a:ext uri="{0D108BD9-81ED-4DB2-BD59-A6C34878D82A}">
                    <a16:rowId xmlns:a16="http://schemas.microsoft.com/office/drawing/2014/main" val="3570554522"/>
                  </a:ext>
                </a:extLst>
              </a:tr>
              <a:tr h="280035">
                <a:tc>
                  <a:txBody>
                    <a:bodyPr/>
                    <a:lstStyle/>
                    <a:p>
                      <a:pPr marL="0" marR="0" algn="ctr">
                        <a:lnSpc>
                          <a:spcPct val="150000"/>
                        </a:lnSpc>
                        <a:spcBef>
                          <a:spcPts val="0"/>
                        </a:spcBef>
                        <a:spcAft>
                          <a:spcPts val="0"/>
                        </a:spcAft>
                      </a:pPr>
                      <a:r>
                        <a:rPr lang="en-US" sz="1400" kern="100">
                          <a:effectLst/>
                          <a:latin typeface="Microsoft YaHei" panose="020B0503020204020204" pitchFamily="34" charset="-122"/>
                          <a:ea typeface="Microsoft YaHei" panose="020B0503020204020204" pitchFamily="34" charset="-122"/>
                        </a:rPr>
                        <a:t>rbind</a:t>
                      </a:r>
                      <a:endParaRPr 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400" kern="100">
                          <a:effectLst/>
                          <a:latin typeface="Microsoft YaHei" panose="020B0503020204020204" pitchFamily="34" charset="-122"/>
                          <a:ea typeface="Microsoft YaHei" panose="020B0503020204020204" pitchFamily="34" charset="-122"/>
                        </a:rPr>
                        <a:t>根据行进行合并</a:t>
                      </a:r>
                      <a:endParaRPr lang="zh-CN" alt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US" sz="1400" kern="100">
                          <a:effectLst/>
                          <a:latin typeface="Microsoft YaHei" panose="020B0503020204020204" pitchFamily="34" charset="-122"/>
                          <a:ea typeface="Microsoft YaHei" panose="020B0503020204020204" pitchFamily="34" charset="-122"/>
                        </a:rPr>
                        <a:t>rbind(matrix1,matrix2，…)</a:t>
                      </a:r>
                      <a:endParaRPr 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extLst>
                  <a:ext uri="{0D108BD9-81ED-4DB2-BD59-A6C34878D82A}">
                    <a16:rowId xmlns:a16="http://schemas.microsoft.com/office/drawing/2014/main" val="660713395"/>
                  </a:ext>
                </a:extLst>
              </a:tr>
              <a:tr h="280035">
                <a:tc>
                  <a:txBody>
                    <a:bodyPr/>
                    <a:lstStyle/>
                    <a:p>
                      <a:pPr marL="0" marR="0" algn="ctr">
                        <a:lnSpc>
                          <a:spcPct val="150000"/>
                        </a:lnSpc>
                        <a:spcBef>
                          <a:spcPts val="0"/>
                        </a:spcBef>
                        <a:spcAft>
                          <a:spcPts val="0"/>
                        </a:spcAft>
                      </a:pPr>
                      <a:r>
                        <a:rPr lang="en-US" sz="1400" kern="100">
                          <a:effectLst/>
                          <a:latin typeface="Microsoft YaHei" panose="020B0503020204020204" pitchFamily="34" charset="-122"/>
                          <a:ea typeface="Microsoft YaHei" panose="020B0503020204020204" pitchFamily="34" charset="-122"/>
                        </a:rPr>
                        <a:t>cbind</a:t>
                      </a:r>
                      <a:endParaRPr 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400" kern="100">
                          <a:effectLst/>
                          <a:latin typeface="Microsoft YaHei" panose="020B0503020204020204" pitchFamily="34" charset="-122"/>
                          <a:ea typeface="Microsoft YaHei" panose="020B0503020204020204" pitchFamily="34" charset="-122"/>
                        </a:rPr>
                        <a:t>根据列进行合并</a:t>
                      </a:r>
                      <a:endParaRPr lang="zh-CN" alt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US" sz="1400" kern="100" dirty="0" err="1">
                          <a:effectLst/>
                          <a:latin typeface="Microsoft YaHei" panose="020B0503020204020204" pitchFamily="34" charset="-122"/>
                          <a:ea typeface="Microsoft YaHei" panose="020B0503020204020204" pitchFamily="34" charset="-122"/>
                        </a:rPr>
                        <a:t>rbind</a:t>
                      </a:r>
                      <a:r>
                        <a:rPr lang="en-US" sz="1400" kern="100" dirty="0">
                          <a:effectLst/>
                          <a:latin typeface="Microsoft YaHei" panose="020B0503020204020204" pitchFamily="34" charset="-122"/>
                          <a:ea typeface="Microsoft YaHei" panose="020B0503020204020204" pitchFamily="34" charset="-122"/>
                        </a:rPr>
                        <a:t>(matrix1,matrix2，…)</a:t>
                      </a:r>
                      <a:endParaRPr lang="en-US"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extLst>
                  <a:ext uri="{0D108BD9-81ED-4DB2-BD59-A6C34878D82A}">
                    <a16:rowId xmlns:a16="http://schemas.microsoft.com/office/drawing/2014/main" val="1617803740"/>
                  </a:ext>
                </a:extLst>
              </a:tr>
            </a:tbl>
          </a:graphicData>
        </a:graphic>
      </p:graphicFrame>
    </p:spTree>
    <p:extLst>
      <p:ext uri="{BB962C8B-B14F-4D97-AF65-F5344CB8AC3E}">
        <p14:creationId xmlns:p14="http://schemas.microsoft.com/office/powerpoint/2010/main" val="15074804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3"/>
          <p:cNvSpPr>
            <a:spLocks noGrp="1"/>
          </p:cNvSpPr>
          <p:nvPr>
            <p:ph type="title"/>
          </p:nvPr>
        </p:nvSpPr>
        <p:spPr>
          <a:xfrm>
            <a:off x="1095824" y="72000"/>
            <a:ext cx="10257975" cy="914400"/>
          </a:xfrm>
        </p:spPr>
        <p:txBody>
          <a:bodyPr>
            <a:normAutofit/>
          </a:bodyPr>
          <a:lstStyle/>
          <a:p>
            <a:r>
              <a:rPr lang="zh-CN" altLang="en-US" dirty="0"/>
              <a:t>矩阵的数学操作</a:t>
            </a:r>
          </a:p>
        </p:txBody>
      </p:sp>
      <p:sp>
        <p:nvSpPr>
          <p:cNvPr id="2" name="Rectangle 1">
            <a:extLst>
              <a:ext uri="{FF2B5EF4-FFF2-40B4-BE49-F238E27FC236}">
                <a16:creationId xmlns:a16="http://schemas.microsoft.com/office/drawing/2014/main" id="{7E8DFD2A-CC7D-7C48-9969-9C826CB222B4}"/>
              </a:ext>
            </a:extLst>
          </p:cNvPr>
          <p:cNvSpPr/>
          <p:nvPr/>
        </p:nvSpPr>
        <p:spPr>
          <a:xfrm>
            <a:off x="732489" y="986400"/>
            <a:ext cx="10727022" cy="49956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矩阵的数学操作包括加、减、乘、求逆、求转置、特征值分解（</a:t>
            </a:r>
            <a:r>
              <a:rPr lang="en-US" altLang="zh-CN" sz="2000" dirty="0">
                <a:latin typeface="Microsoft YaHei" panose="020B0503020204020204" pitchFamily="34" charset="-122"/>
                <a:ea typeface="Microsoft YaHei" panose="020B0503020204020204" pitchFamily="34" charset="-122"/>
              </a:rPr>
              <a:t>SVD</a:t>
            </a:r>
            <a:r>
              <a:rPr lang="zh-CN" altLang="en-US" sz="2000" dirty="0">
                <a:latin typeface="Microsoft YaHei" panose="020B0503020204020204" pitchFamily="34" charset="-122"/>
                <a:ea typeface="Microsoft YaHei" panose="020B0503020204020204" pitchFamily="34" charset="-122"/>
              </a:rPr>
              <a:t>）、奇异值分解等。</a:t>
            </a:r>
          </a:p>
        </p:txBody>
      </p:sp>
      <p:graphicFrame>
        <p:nvGraphicFramePr>
          <p:cNvPr id="3" name="Table 2">
            <a:extLst>
              <a:ext uri="{FF2B5EF4-FFF2-40B4-BE49-F238E27FC236}">
                <a16:creationId xmlns:a16="http://schemas.microsoft.com/office/drawing/2014/main" id="{0569BECF-DE36-B3FC-2099-63664059A6D1}"/>
              </a:ext>
            </a:extLst>
          </p:cNvPr>
          <p:cNvGraphicFramePr>
            <a:graphicFrameLocks noGrp="1"/>
          </p:cNvGraphicFramePr>
          <p:nvPr>
            <p:extLst>
              <p:ext uri="{D42A27DB-BD31-4B8C-83A1-F6EECF244321}">
                <p14:modId xmlns:p14="http://schemas.microsoft.com/office/powerpoint/2010/main" val="1000059790"/>
              </p:ext>
            </p:extLst>
          </p:nvPr>
        </p:nvGraphicFramePr>
        <p:xfrm>
          <a:off x="838200" y="2032690"/>
          <a:ext cx="10515599" cy="3363849"/>
        </p:xfrm>
        <a:graphic>
          <a:graphicData uri="http://schemas.openxmlformats.org/drawingml/2006/table">
            <a:tbl>
              <a:tblPr>
                <a:tableStyleId>{69CF1AB2-1976-4502-BF36-3FF5EA218861}</a:tableStyleId>
              </a:tblPr>
              <a:tblGrid>
                <a:gridCol w="1967405">
                  <a:extLst>
                    <a:ext uri="{9D8B030D-6E8A-4147-A177-3AD203B41FA5}">
                      <a16:colId xmlns:a16="http://schemas.microsoft.com/office/drawing/2014/main" val="3010560326"/>
                    </a:ext>
                  </a:extLst>
                </a:gridCol>
                <a:gridCol w="6045318">
                  <a:extLst>
                    <a:ext uri="{9D8B030D-6E8A-4147-A177-3AD203B41FA5}">
                      <a16:colId xmlns:a16="http://schemas.microsoft.com/office/drawing/2014/main" val="462649972"/>
                    </a:ext>
                  </a:extLst>
                </a:gridCol>
                <a:gridCol w="2502876">
                  <a:extLst>
                    <a:ext uri="{9D8B030D-6E8A-4147-A177-3AD203B41FA5}">
                      <a16:colId xmlns:a16="http://schemas.microsoft.com/office/drawing/2014/main" val="1985746917"/>
                    </a:ext>
                  </a:extLst>
                </a:gridCol>
              </a:tblGrid>
              <a:tr h="307975">
                <a:tc>
                  <a:txBody>
                    <a:bodyPr/>
                    <a:lstStyle/>
                    <a:p>
                      <a:pPr marL="0" marR="0" algn="ctr">
                        <a:lnSpc>
                          <a:spcPct val="150000"/>
                        </a:lnSpc>
                        <a:spcBef>
                          <a:spcPts val="0"/>
                        </a:spcBef>
                        <a:spcAft>
                          <a:spcPts val="0"/>
                        </a:spcAft>
                      </a:pPr>
                      <a:r>
                        <a:rPr lang="zh-CN" altLang="en-US" sz="1400" b="1" kern="100" dirty="0">
                          <a:effectLst/>
                          <a:latin typeface="Microsoft YaHei" panose="020B0503020204020204" pitchFamily="34" charset="-122"/>
                          <a:ea typeface="Microsoft YaHei" panose="020B0503020204020204" pitchFamily="34" charset="-122"/>
                        </a:rPr>
                        <a:t>函数</a:t>
                      </a:r>
                      <a:endParaRPr lang="zh-CN" altLang="en-US"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400" b="1" kern="100">
                          <a:effectLst/>
                          <a:latin typeface="Microsoft YaHei" panose="020B0503020204020204" pitchFamily="34" charset="-122"/>
                          <a:ea typeface="Microsoft YaHei" panose="020B0503020204020204" pitchFamily="34" charset="-122"/>
                        </a:rPr>
                        <a:t>完成功能</a:t>
                      </a:r>
                      <a:endParaRPr lang="zh-CN" altLang="en-US"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400" b="1" kern="100">
                          <a:effectLst/>
                          <a:latin typeface="Microsoft YaHei" panose="020B0503020204020204" pitchFamily="34" charset="-122"/>
                          <a:ea typeface="Microsoft YaHei" panose="020B0503020204020204" pitchFamily="34" charset="-122"/>
                        </a:rPr>
                        <a:t>使用方法</a:t>
                      </a:r>
                      <a:endParaRPr lang="zh-CN" altLang="en-US"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extLst>
                  <a:ext uri="{0D108BD9-81ED-4DB2-BD59-A6C34878D82A}">
                    <a16:rowId xmlns:a16="http://schemas.microsoft.com/office/drawing/2014/main" val="20176143"/>
                  </a:ext>
                </a:extLst>
              </a:tr>
              <a:tr h="280035">
                <a:tc>
                  <a:txBody>
                    <a:bodyPr/>
                    <a:lstStyle/>
                    <a:p>
                      <a:pPr marL="0" marR="0" algn="ctr">
                        <a:lnSpc>
                          <a:spcPct val="150000"/>
                        </a:lnSpc>
                        <a:spcBef>
                          <a:spcPts val="0"/>
                        </a:spcBef>
                        <a:spcAft>
                          <a:spcPts val="0"/>
                        </a:spcAft>
                      </a:pPr>
                      <a:r>
                        <a:rPr lang="en-CN" sz="1400" kern="100">
                          <a:effectLst/>
                          <a:latin typeface="Microsoft YaHei" panose="020B0503020204020204" pitchFamily="34" charset="-122"/>
                          <a:ea typeface="Microsoft YaHei" panose="020B0503020204020204" pitchFamily="34" charset="-122"/>
                        </a:rPr>
                        <a:t>+/-/*</a:t>
                      </a:r>
                      <a:endParaRPr lang="en-CN"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zh-CN" altLang="en-US" sz="1400" kern="100">
                          <a:effectLst/>
                          <a:latin typeface="Microsoft YaHei" panose="020B0503020204020204" pitchFamily="34" charset="-122"/>
                          <a:ea typeface="Microsoft YaHei" panose="020B0503020204020204" pitchFamily="34" charset="-122"/>
                        </a:rPr>
                        <a:t>对矩阵的各个元素完成加减乘运算</a:t>
                      </a:r>
                      <a:endParaRPr lang="zh-CN" altLang="en-US"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US" sz="1400" kern="100">
                          <a:effectLst/>
                          <a:latin typeface="Microsoft YaHei" panose="020B0503020204020204" pitchFamily="34" charset="-122"/>
                          <a:ea typeface="Microsoft YaHei" panose="020B0503020204020204" pitchFamily="34" charset="-122"/>
                        </a:rPr>
                        <a:t>A+B；A-B；A*B</a:t>
                      </a:r>
                      <a:endParaRPr lang="en-US"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extLst>
                  <a:ext uri="{0D108BD9-81ED-4DB2-BD59-A6C34878D82A}">
                    <a16:rowId xmlns:a16="http://schemas.microsoft.com/office/drawing/2014/main" val="3220451105"/>
                  </a:ext>
                </a:extLst>
              </a:tr>
              <a:tr h="280035">
                <a:tc>
                  <a:txBody>
                    <a:bodyPr/>
                    <a:lstStyle/>
                    <a:p>
                      <a:pPr marL="0" marR="0" algn="ctr">
                        <a:lnSpc>
                          <a:spcPct val="150000"/>
                        </a:lnSpc>
                        <a:spcBef>
                          <a:spcPts val="0"/>
                        </a:spcBef>
                        <a:spcAft>
                          <a:spcPts val="0"/>
                        </a:spcAft>
                      </a:pPr>
                      <a:r>
                        <a:rPr lang="en-CN" sz="1400" kern="100">
                          <a:effectLst/>
                          <a:latin typeface="Microsoft YaHei" panose="020B0503020204020204" pitchFamily="34" charset="-122"/>
                          <a:ea typeface="Microsoft YaHei" panose="020B0503020204020204" pitchFamily="34" charset="-122"/>
                        </a:rPr>
                        <a:t>%*%</a:t>
                      </a:r>
                      <a:endParaRPr lang="en-CN"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zh-CN" altLang="en-US" sz="1400" kern="100">
                          <a:effectLst/>
                          <a:latin typeface="Microsoft YaHei" panose="020B0503020204020204" pitchFamily="34" charset="-122"/>
                          <a:ea typeface="Microsoft YaHei" panose="020B0503020204020204" pitchFamily="34" charset="-122"/>
                        </a:rPr>
                        <a:t>矩阵乘法</a:t>
                      </a:r>
                      <a:endParaRPr lang="zh-CN" altLang="en-US"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US" sz="1400" kern="100">
                          <a:effectLst/>
                          <a:latin typeface="Microsoft YaHei" panose="020B0503020204020204" pitchFamily="34" charset="-122"/>
                          <a:ea typeface="Microsoft YaHei" panose="020B0503020204020204" pitchFamily="34" charset="-122"/>
                        </a:rPr>
                        <a:t>A%*%B</a:t>
                      </a:r>
                      <a:endParaRPr lang="en-US"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extLst>
                  <a:ext uri="{0D108BD9-81ED-4DB2-BD59-A6C34878D82A}">
                    <a16:rowId xmlns:a16="http://schemas.microsoft.com/office/drawing/2014/main" val="2980362221"/>
                  </a:ext>
                </a:extLst>
              </a:tr>
              <a:tr h="280035">
                <a:tc>
                  <a:txBody>
                    <a:bodyPr/>
                    <a:lstStyle/>
                    <a:p>
                      <a:pPr marL="0" marR="0" algn="ctr">
                        <a:lnSpc>
                          <a:spcPct val="150000"/>
                        </a:lnSpc>
                        <a:spcBef>
                          <a:spcPts val="0"/>
                        </a:spcBef>
                        <a:spcAft>
                          <a:spcPts val="0"/>
                        </a:spcAft>
                      </a:pPr>
                      <a:r>
                        <a:rPr lang="en-US" sz="1400" kern="100">
                          <a:effectLst/>
                          <a:latin typeface="Microsoft YaHei" panose="020B0503020204020204" pitchFamily="34" charset="-122"/>
                          <a:ea typeface="Microsoft YaHei" panose="020B0503020204020204" pitchFamily="34" charset="-122"/>
                        </a:rPr>
                        <a:t>crossprod</a:t>
                      </a:r>
                      <a:endParaRPr lang="en-US"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zh-CN" altLang="en-US" sz="1400" kern="100">
                          <a:effectLst/>
                          <a:latin typeface="Microsoft YaHei" panose="020B0503020204020204" pitchFamily="34" charset="-122"/>
                          <a:ea typeface="Microsoft YaHei" panose="020B0503020204020204" pitchFamily="34" charset="-122"/>
                        </a:rPr>
                        <a:t>矩阵</a:t>
                      </a:r>
                      <a:r>
                        <a:rPr lang="en-US" sz="1400" kern="100">
                          <a:effectLst/>
                          <a:latin typeface="Microsoft YaHei" panose="020B0503020204020204" pitchFamily="34" charset="-122"/>
                          <a:ea typeface="Microsoft YaHei" panose="020B0503020204020204" pitchFamily="34" charset="-122"/>
                        </a:rPr>
                        <a:t>A</a:t>
                      </a:r>
                      <a:r>
                        <a:rPr lang="zh-CN" altLang="en-US" sz="1400" kern="100">
                          <a:effectLst/>
                          <a:latin typeface="Microsoft YaHei" panose="020B0503020204020204" pitchFamily="34" charset="-122"/>
                          <a:ea typeface="Microsoft YaHei" panose="020B0503020204020204" pitchFamily="34" charset="-122"/>
                        </a:rPr>
                        <a:t>的转置与矩阵</a:t>
                      </a:r>
                      <a:r>
                        <a:rPr lang="en-US" sz="1400" kern="100">
                          <a:effectLst/>
                          <a:latin typeface="Microsoft YaHei" panose="020B0503020204020204" pitchFamily="34" charset="-122"/>
                          <a:ea typeface="Microsoft YaHei" panose="020B0503020204020204" pitchFamily="34" charset="-122"/>
                        </a:rPr>
                        <a:t>B</a:t>
                      </a:r>
                      <a:r>
                        <a:rPr lang="zh-CN" altLang="en-US" sz="1400" kern="100">
                          <a:effectLst/>
                          <a:latin typeface="Microsoft YaHei" panose="020B0503020204020204" pitchFamily="34" charset="-122"/>
                          <a:ea typeface="Microsoft YaHei" panose="020B0503020204020204" pitchFamily="34" charset="-122"/>
                        </a:rPr>
                        <a:t>的乘法</a:t>
                      </a:r>
                      <a:endParaRPr lang="zh-CN" altLang="en-US"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US" sz="1400" kern="100">
                          <a:effectLst/>
                          <a:latin typeface="Microsoft YaHei" panose="020B0503020204020204" pitchFamily="34" charset="-122"/>
                          <a:ea typeface="Microsoft YaHei" panose="020B0503020204020204" pitchFamily="34" charset="-122"/>
                        </a:rPr>
                        <a:t>crossprod(A,B)</a:t>
                      </a:r>
                      <a:endParaRPr lang="en-US"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extLst>
                  <a:ext uri="{0D108BD9-81ED-4DB2-BD59-A6C34878D82A}">
                    <a16:rowId xmlns:a16="http://schemas.microsoft.com/office/drawing/2014/main" val="4060611810"/>
                  </a:ext>
                </a:extLst>
              </a:tr>
              <a:tr h="280035">
                <a:tc>
                  <a:txBody>
                    <a:bodyPr/>
                    <a:lstStyle/>
                    <a:p>
                      <a:pPr marL="0" marR="0" algn="ctr">
                        <a:lnSpc>
                          <a:spcPct val="150000"/>
                        </a:lnSpc>
                        <a:spcBef>
                          <a:spcPts val="0"/>
                        </a:spcBef>
                        <a:spcAft>
                          <a:spcPts val="0"/>
                        </a:spcAft>
                      </a:pPr>
                      <a:r>
                        <a:rPr lang="en-US" sz="1400" kern="100">
                          <a:effectLst/>
                          <a:latin typeface="Microsoft YaHei" panose="020B0503020204020204" pitchFamily="34" charset="-122"/>
                          <a:ea typeface="Microsoft YaHei" panose="020B0503020204020204" pitchFamily="34" charset="-122"/>
                        </a:rPr>
                        <a:t>tcrossprod</a:t>
                      </a:r>
                      <a:endParaRPr lang="en-US"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zh-CN" altLang="en-US" sz="1400" kern="100" dirty="0">
                          <a:effectLst/>
                          <a:latin typeface="Microsoft YaHei" panose="020B0503020204020204" pitchFamily="34" charset="-122"/>
                          <a:ea typeface="Microsoft YaHei" panose="020B0503020204020204" pitchFamily="34" charset="-122"/>
                        </a:rPr>
                        <a:t>矩阵</a:t>
                      </a:r>
                      <a:r>
                        <a:rPr lang="en-US" sz="1400" kern="100" dirty="0">
                          <a:effectLst/>
                          <a:latin typeface="Microsoft YaHei" panose="020B0503020204020204" pitchFamily="34" charset="-122"/>
                          <a:ea typeface="Microsoft YaHei" panose="020B0503020204020204" pitchFamily="34" charset="-122"/>
                        </a:rPr>
                        <a:t>A</a:t>
                      </a:r>
                      <a:r>
                        <a:rPr lang="zh-CN" altLang="en-US" sz="1400" kern="100" dirty="0">
                          <a:effectLst/>
                          <a:latin typeface="Microsoft YaHei" panose="020B0503020204020204" pitchFamily="34" charset="-122"/>
                          <a:ea typeface="Microsoft YaHei" panose="020B0503020204020204" pitchFamily="34" charset="-122"/>
                        </a:rPr>
                        <a:t>与矩阵</a:t>
                      </a:r>
                      <a:r>
                        <a:rPr lang="en-US" sz="1400" kern="100" dirty="0">
                          <a:effectLst/>
                          <a:latin typeface="Microsoft YaHei" panose="020B0503020204020204" pitchFamily="34" charset="-122"/>
                          <a:ea typeface="Microsoft YaHei" panose="020B0503020204020204" pitchFamily="34" charset="-122"/>
                        </a:rPr>
                        <a:t>B</a:t>
                      </a:r>
                      <a:r>
                        <a:rPr lang="zh-CN" altLang="en-US" sz="1400" kern="100" dirty="0">
                          <a:effectLst/>
                          <a:latin typeface="Microsoft YaHei" panose="020B0503020204020204" pitchFamily="34" charset="-122"/>
                          <a:ea typeface="Microsoft YaHei" panose="020B0503020204020204" pitchFamily="34" charset="-122"/>
                        </a:rPr>
                        <a:t>的转置的乘法</a:t>
                      </a:r>
                      <a:endParaRPr lang="zh-CN" altLang="en-US"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US" sz="1400" kern="100">
                          <a:effectLst/>
                          <a:latin typeface="Microsoft YaHei" panose="020B0503020204020204" pitchFamily="34" charset="-122"/>
                          <a:ea typeface="Microsoft YaHei" panose="020B0503020204020204" pitchFamily="34" charset="-122"/>
                        </a:rPr>
                        <a:t>tcrossprod(A,B)</a:t>
                      </a:r>
                      <a:endParaRPr lang="en-US"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extLst>
                  <a:ext uri="{0D108BD9-81ED-4DB2-BD59-A6C34878D82A}">
                    <a16:rowId xmlns:a16="http://schemas.microsoft.com/office/drawing/2014/main" val="475378701"/>
                  </a:ext>
                </a:extLst>
              </a:tr>
              <a:tr h="280035">
                <a:tc>
                  <a:txBody>
                    <a:bodyPr/>
                    <a:lstStyle/>
                    <a:p>
                      <a:pPr marL="0" marR="0" algn="ctr">
                        <a:lnSpc>
                          <a:spcPct val="150000"/>
                        </a:lnSpc>
                        <a:spcBef>
                          <a:spcPts val="0"/>
                        </a:spcBef>
                        <a:spcAft>
                          <a:spcPts val="0"/>
                        </a:spcAft>
                      </a:pPr>
                      <a:r>
                        <a:rPr lang="en-US" sz="1400" kern="100">
                          <a:effectLst/>
                          <a:latin typeface="Microsoft YaHei" panose="020B0503020204020204" pitchFamily="34" charset="-122"/>
                          <a:ea typeface="Microsoft YaHei" panose="020B0503020204020204" pitchFamily="34" charset="-122"/>
                        </a:rPr>
                        <a:t>t</a:t>
                      </a:r>
                      <a:endParaRPr lang="en-US"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zh-CN" altLang="en-US" sz="1400" kern="100">
                          <a:effectLst/>
                          <a:latin typeface="Microsoft YaHei" panose="020B0503020204020204" pitchFamily="34" charset="-122"/>
                          <a:ea typeface="Microsoft YaHei" panose="020B0503020204020204" pitchFamily="34" charset="-122"/>
                        </a:rPr>
                        <a:t>求矩阵</a:t>
                      </a:r>
                      <a:r>
                        <a:rPr lang="en-US" sz="1400" kern="100">
                          <a:effectLst/>
                          <a:latin typeface="Microsoft YaHei" panose="020B0503020204020204" pitchFamily="34" charset="-122"/>
                          <a:ea typeface="Microsoft YaHei" panose="020B0503020204020204" pitchFamily="34" charset="-122"/>
                        </a:rPr>
                        <a:t>A</a:t>
                      </a:r>
                      <a:r>
                        <a:rPr lang="zh-CN" altLang="en-US" sz="1400" kern="100">
                          <a:effectLst/>
                          <a:latin typeface="Microsoft YaHei" panose="020B0503020204020204" pitchFamily="34" charset="-122"/>
                          <a:ea typeface="Microsoft YaHei" panose="020B0503020204020204" pitchFamily="34" charset="-122"/>
                        </a:rPr>
                        <a:t>的转置</a:t>
                      </a:r>
                      <a:endParaRPr lang="zh-CN" altLang="en-US"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US" sz="1400" kern="100">
                          <a:effectLst/>
                          <a:latin typeface="Microsoft YaHei" panose="020B0503020204020204" pitchFamily="34" charset="-122"/>
                          <a:ea typeface="Microsoft YaHei" panose="020B0503020204020204" pitchFamily="34" charset="-122"/>
                        </a:rPr>
                        <a:t>t(A)</a:t>
                      </a:r>
                      <a:endParaRPr lang="en-US"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extLst>
                  <a:ext uri="{0D108BD9-81ED-4DB2-BD59-A6C34878D82A}">
                    <a16:rowId xmlns:a16="http://schemas.microsoft.com/office/drawing/2014/main" val="3715018251"/>
                  </a:ext>
                </a:extLst>
              </a:tr>
              <a:tr h="280035">
                <a:tc>
                  <a:txBody>
                    <a:bodyPr/>
                    <a:lstStyle/>
                    <a:p>
                      <a:pPr marL="0" marR="0" algn="ctr">
                        <a:lnSpc>
                          <a:spcPct val="150000"/>
                        </a:lnSpc>
                        <a:spcBef>
                          <a:spcPts val="0"/>
                        </a:spcBef>
                        <a:spcAft>
                          <a:spcPts val="0"/>
                        </a:spcAft>
                      </a:pPr>
                      <a:r>
                        <a:rPr lang="en-US" sz="1400" kern="100">
                          <a:effectLst/>
                          <a:latin typeface="Microsoft YaHei" panose="020B0503020204020204" pitchFamily="34" charset="-122"/>
                          <a:ea typeface="Microsoft YaHei" panose="020B0503020204020204" pitchFamily="34" charset="-122"/>
                        </a:rPr>
                        <a:t>solve</a:t>
                      </a:r>
                      <a:endParaRPr lang="en-US"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zh-CN" altLang="en-US" sz="1400" kern="100">
                          <a:effectLst/>
                          <a:latin typeface="Microsoft YaHei" panose="020B0503020204020204" pitchFamily="34" charset="-122"/>
                          <a:ea typeface="Microsoft YaHei" panose="020B0503020204020204" pitchFamily="34" charset="-122"/>
                        </a:rPr>
                        <a:t>求矩阵</a:t>
                      </a:r>
                      <a:r>
                        <a:rPr lang="en-US" sz="1400" kern="100">
                          <a:effectLst/>
                          <a:latin typeface="Microsoft YaHei" panose="020B0503020204020204" pitchFamily="34" charset="-122"/>
                          <a:ea typeface="Microsoft YaHei" panose="020B0503020204020204" pitchFamily="34" charset="-122"/>
                        </a:rPr>
                        <a:t>A</a:t>
                      </a:r>
                      <a:r>
                        <a:rPr lang="zh-CN" altLang="en-US" sz="1400" kern="100">
                          <a:effectLst/>
                          <a:latin typeface="Microsoft YaHei" panose="020B0503020204020204" pitchFamily="34" charset="-122"/>
                          <a:ea typeface="Microsoft YaHei" panose="020B0503020204020204" pitchFamily="34" charset="-122"/>
                        </a:rPr>
                        <a:t>的逆</a:t>
                      </a:r>
                      <a:endParaRPr lang="zh-CN" altLang="en-US"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US" sz="1400" kern="100">
                          <a:effectLst/>
                          <a:latin typeface="Microsoft YaHei" panose="020B0503020204020204" pitchFamily="34" charset="-122"/>
                          <a:ea typeface="Microsoft YaHei" panose="020B0503020204020204" pitchFamily="34" charset="-122"/>
                        </a:rPr>
                        <a:t>solve(A)</a:t>
                      </a:r>
                      <a:endParaRPr lang="en-US"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extLst>
                  <a:ext uri="{0D108BD9-81ED-4DB2-BD59-A6C34878D82A}">
                    <a16:rowId xmlns:a16="http://schemas.microsoft.com/office/drawing/2014/main" val="1705245996"/>
                  </a:ext>
                </a:extLst>
              </a:tr>
              <a:tr h="280035">
                <a:tc>
                  <a:txBody>
                    <a:bodyPr/>
                    <a:lstStyle/>
                    <a:p>
                      <a:pPr marL="0" marR="0" algn="ctr">
                        <a:lnSpc>
                          <a:spcPct val="150000"/>
                        </a:lnSpc>
                        <a:spcBef>
                          <a:spcPts val="0"/>
                        </a:spcBef>
                        <a:spcAft>
                          <a:spcPts val="0"/>
                        </a:spcAft>
                      </a:pPr>
                      <a:r>
                        <a:rPr lang="en-US" sz="1400" kern="100">
                          <a:effectLst/>
                          <a:latin typeface="Microsoft YaHei" panose="020B0503020204020204" pitchFamily="34" charset="-122"/>
                          <a:ea typeface="Microsoft YaHei" panose="020B0503020204020204" pitchFamily="34" charset="-122"/>
                        </a:rPr>
                        <a:t>eigen</a:t>
                      </a:r>
                      <a:endParaRPr lang="en-US"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zh-CN" altLang="en-US" sz="1400" kern="100">
                          <a:effectLst/>
                          <a:latin typeface="Microsoft YaHei" panose="020B0503020204020204" pitchFamily="34" charset="-122"/>
                          <a:ea typeface="Microsoft YaHei" panose="020B0503020204020204" pitchFamily="34" charset="-122"/>
                        </a:rPr>
                        <a:t>对矩阵进行特征值分解</a:t>
                      </a:r>
                      <a:r>
                        <a:rPr lang="en-US" altLang="zh-CN" sz="1400" kern="100">
                          <a:effectLst/>
                          <a:latin typeface="Microsoft YaHei" panose="020B0503020204020204" pitchFamily="34" charset="-122"/>
                          <a:ea typeface="Microsoft YaHei" panose="020B0503020204020204" pitchFamily="34" charset="-122"/>
                        </a:rPr>
                        <a:t>,</a:t>
                      </a:r>
                      <a:r>
                        <a:rPr lang="zh-CN" altLang="en-US" sz="1400" kern="100">
                          <a:effectLst/>
                          <a:latin typeface="Microsoft YaHei" panose="020B0503020204020204" pitchFamily="34" charset="-122"/>
                          <a:ea typeface="Microsoft YaHei" panose="020B0503020204020204" pitchFamily="34" charset="-122"/>
                        </a:rPr>
                        <a:t>结果输出特征值及特征向量</a:t>
                      </a:r>
                      <a:endParaRPr lang="zh-CN" altLang="en-US"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US" sz="1400" kern="100">
                          <a:effectLst/>
                          <a:latin typeface="Microsoft YaHei" panose="020B0503020204020204" pitchFamily="34" charset="-122"/>
                          <a:ea typeface="Microsoft YaHei" panose="020B0503020204020204" pitchFamily="34" charset="-122"/>
                        </a:rPr>
                        <a:t>eigen(A)</a:t>
                      </a:r>
                      <a:endParaRPr lang="en-US"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extLst>
                  <a:ext uri="{0D108BD9-81ED-4DB2-BD59-A6C34878D82A}">
                    <a16:rowId xmlns:a16="http://schemas.microsoft.com/office/drawing/2014/main" val="1384128499"/>
                  </a:ext>
                </a:extLst>
              </a:tr>
              <a:tr h="280035">
                <a:tc>
                  <a:txBody>
                    <a:bodyPr/>
                    <a:lstStyle/>
                    <a:p>
                      <a:pPr marL="0" marR="0" algn="ctr">
                        <a:lnSpc>
                          <a:spcPct val="150000"/>
                        </a:lnSpc>
                        <a:spcBef>
                          <a:spcPts val="0"/>
                        </a:spcBef>
                        <a:spcAft>
                          <a:spcPts val="0"/>
                        </a:spcAft>
                      </a:pPr>
                      <a:r>
                        <a:rPr lang="en-US" sz="1400" kern="100">
                          <a:effectLst/>
                          <a:latin typeface="Microsoft YaHei" panose="020B0503020204020204" pitchFamily="34" charset="-122"/>
                          <a:ea typeface="Microsoft YaHei" panose="020B0503020204020204" pitchFamily="34" charset="-122"/>
                        </a:rPr>
                        <a:t>svd</a:t>
                      </a:r>
                      <a:endParaRPr lang="en-US"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zh-CN" altLang="en-US" sz="1400" kern="100">
                          <a:effectLst/>
                          <a:latin typeface="Microsoft YaHei" panose="020B0503020204020204" pitchFamily="34" charset="-122"/>
                          <a:ea typeface="Microsoft YaHei" panose="020B0503020204020204" pitchFamily="34" charset="-122"/>
                        </a:rPr>
                        <a:t>对矩阵进行</a:t>
                      </a:r>
                      <a:r>
                        <a:rPr lang="en-US" sz="1400" kern="100">
                          <a:effectLst/>
                          <a:latin typeface="Microsoft YaHei" panose="020B0503020204020204" pitchFamily="34" charset="-122"/>
                          <a:ea typeface="Microsoft YaHei" panose="020B0503020204020204" pitchFamily="34" charset="-122"/>
                        </a:rPr>
                        <a:t>svd</a:t>
                      </a:r>
                      <a:r>
                        <a:rPr lang="zh-CN" altLang="en-US" sz="1400" kern="100">
                          <a:effectLst/>
                          <a:latin typeface="Microsoft YaHei" panose="020B0503020204020204" pitchFamily="34" charset="-122"/>
                          <a:ea typeface="Microsoft YaHei" panose="020B0503020204020204" pitchFamily="34" charset="-122"/>
                        </a:rPr>
                        <a:t>奇异值分解，结果可输出矩阵</a:t>
                      </a:r>
                      <a:r>
                        <a:rPr lang="en-US" sz="1400" kern="100">
                          <a:effectLst/>
                          <a:latin typeface="Microsoft YaHei" panose="020B0503020204020204" pitchFamily="34" charset="-122"/>
                          <a:ea typeface="Microsoft YaHei" panose="020B0503020204020204" pitchFamily="34" charset="-122"/>
                        </a:rPr>
                        <a:t>A</a:t>
                      </a:r>
                      <a:r>
                        <a:rPr lang="zh-CN" altLang="en-US" sz="1400" kern="100">
                          <a:effectLst/>
                          <a:latin typeface="Microsoft YaHei" panose="020B0503020204020204" pitchFamily="34" charset="-122"/>
                          <a:ea typeface="Microsoft YaHei" panose="020B0503020204020204" pitchFamily="34" charset="-122"/>
                        </a:rPr>
                        <a:t>的奇异值及两个正交阵</a:t>
                      </a:r>
                      <a:r>
                        <a:rPr lang="en-US" sz="1400" kern="100">
                          <a:effectLst/>
                          <a:latin typeface="Microsoft YaHei" panose="020B0503020204020204" pitchFamily="34" charset="-122"/>
                          <a:ea typeface="Microsoft YaHei" panose="020B0503020204020204" pitchFamily="34" charset="-122"/>
                        </a:rPr>
                        <a:t>U、V</a:t>
                      </a:r>
                      <a:endParaRPr lang="en-US"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US" sz="1400" kern="100" dirty="0" err="1">
                          <a:effectLst/>
                          <a:latin typeface="Microsoft YaHei" panose="020B0503020204020204" pitchFamily="34" charset="-122"/>
                          <a:ea typeface="Microsoft YaHei" panose="020B0503020204020204" pitchFamily="34" charset="-122"/>
                        </a:rPr>
                        <a:t>svd</a:t>
                      </a:r>
                      <a:r>
                        <a:rPr lang="en-US" sz="1400" kern="100" dirty="0">
                          <a:effectLst/>
                          <a:latin typeface="Microsoft YaHei" panose="020B0503020204020204" pitchFamily="34" charset="-122"/>
                          <a:ea typeface="Microsoft YaHei" panose="020B0503020204020204" pitchFamily="34" charset="-122"/>
                        </a:rPr>
                        <a:t>(A)</a:t>
                      </a:r>
                      <a:endParaRPr lang="en-US"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extLst>
                  <a:ext uri="{0D108BD9-81ED-4DB2-BD59-A6C34878D82A}">
                    <a16:rowId xmlns:a16="http://schemas.microsoft.com/office/drawing/2014/main" val="3714631075"/>
                  </a:ext>
                </a:extLst>
              </a:tr>
            </a:tbl>
          </a:graphicData>
        </a:graphic>
      </p:graphicFrame>
    </p:spTree>
    <p:extLst>
      <p:ext uri="{BB962C8B-B14F-4D97-AF65-F5344CB8AC3E}">
        <p14:creationId xmlns:p14="http://schemas.microsoft.com/office/powerpoint/2010/main" val="18304933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3"/>
          <p:cNvSpPr>
            <a:spLocks noGrp="1"/>
          </p:cNvSpPr>
          <p:nvPr>
            <p:ph type="title"/>
          </p:nvPr>
        </p:nvSpPr>
        <p:spPr>
          <a:xfrm>
            <a:off x="1095824" y="72000"/>
            <a:ext cx="10257975" cy="914400"/>
          </a:xfrm>
        </p:spPr>
        <p:txBody>
          <a:bodyPr>
            <a:normAutofit/>
          </a:bodyPr>
          <a:lstStyle/>
          <a:p>
            <a:r>
              <a:rPr lang="zh-CN" altLang="en-US" dirty="0"/>
              <a:t>数组</a:t>
            </a:r>
          </a:p>
        </p:txBody>
      </p:sp>
      <p:sp>
        <p:nvSpPr>
          <p:cNvPr id="2" name="Rectangle 1">
            <a:extLst>
              <a:ext uri="{FF2B5EF4-FFF2-40B4-BE49-F238E27FC236}">
                <a16:creationId xmlns:a16="http://schemas.microsoft.com/office/drawing/2014/main" id="{7E8DFD2A-CC7D-7C48-9969-9C826CB222B4}"/>
              </a:ext>
            </a:extLst>
          </p:cNvPr>
          <p:cNvSpPr/>
          <p:nvPr/>
        </p:nvSpPr>
        <p:spPr>
          <a:xfrm>
            <a:off x="861300" y="1070624"/>
            <a:ext cx="10727022" cy="1884555"/>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b="1" dirty="0">
                <a:latin typeface="Microsoft YaHei" panose="020B0503020204020204" pitchFamily="34" charset="-122"/>
                <a:ea typeface="Microsoft YaHei" panose="020B0503020204020204" pitchFamily="34" charset="-122"/>
              </a:rPr>
              <a:t>数组 </a:t>
            </a:r>
            <a:r>
              <a:rPr lang="en-US" altLang="zh-CN" sz="2000" b="1" dirty="0">
                <a:latin typeface="Microsoft YaHei" panose="020B0503020204020204" pitchFamily="34" charset="-122"/>
                <a:ea typeface="Microsoft YaHei" panose="020B0503020204020204" pitchFamily="34" charset="-122"/>
              </a:rPr>
              <a:t>(array)</a:t>
            </a:r>
            <a:r>
              <a:rPr lang="zh-CN" altLang="en-US" sz="2000" b="1"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是向量和矩阵的推广，用于表达三维或者三维以上的数据；</a:t>
            </a:r>
            <a:endParaRPr lang="en-US" altLang="zh-CN" sz="2000" dirty="0">
              <a:latin typeface="Microsoft YaHei" panose="020B0503020204020204" pitchFamily="34" charset="-122"/>
              <a:ea typeface="Microsoft YaHei"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数组的维度是有顺序的，维度参数的第 </a:t>
            </a:r>
            <a:r>
              <a:rPr lang="en-US" altLang="zh-CN" sz="2000" dirty="0">
                <a:latin typeface="Microsoft YaHei" panose="020B0503020204020204" pitchFamily="34" charset="-122"/>
                <a:ea typeface="Microsoft YaHei" panose="020B0503020204020204" pitchFamily="34" charset="-122"/>
              </a:rPr>
              <a:t>1</a:t>
            </a:r>
            <a:r>
              <a:rPr lang="zh-CN" altLang="en-US" sz="2000" dirty="0">
                <a:latin typeface="Microsoft YaHei" panose="020B0503020204020204" pitchFamily="34" charset="-122"/>
                <a:ea typeface="Microsoft YaHei" panose="020B0503020204020204" pitchFamily="34" charset="-122"/>
              </a:rPr>
              <a:t>个维度是行</a:t>
            </a:r>
            <a:r>
              <a:rPr lang="en-US" altLang="zh-CN" sz="2000" dirty="0">
                <a:latin typeface="Microsoft YaHei" panose="020B0503020204020204" pitchFamily="34" charset="-122"/>
                <a:ea typeface="Microsoft YaHei" panose="020B0503020204020204" pitchFamily="34" charset="-122"/>
              </a:rPr>
              <a:t>(row)</a:t>
            </a:r>
            <a:r>
              <a:rPr lang="zh-CN" altLang="en-US" sz="2000" dirty="0">
                <a:latin typeface="Microsoft YaHei" panose="020B0503020204020204" pitchFamily="34" charset="-122"/>
                <a:ea typeface="Microsoft YaHei" panose="020B0503020204020204" pitchFamily="34" charset="-122"/>
              </a:rPr>
              <a:t>，第 </a:t>
            </a:r>
            <a:r>
              <a:rPr lang="en-US" altLang="zh-CN" sz="2000" dirty="0">
                <a:latin typeface="Microsoft YaHei" panose="020B0503020204020204" pitchFamily="34" charset="-122"/>
                <a:ea typeface="Microsoft YaHei" panose="020B0503020204020204" pitchFamily="34" charset="-122"/>
              </a:rPr>
              <a:t>2</a:t>
            </a:r>
            <a:r>
              <a:rPr lang="zh-CN" altLang="en-US" sz="2000" dirty="0">
                <a:latin typeface="Microsoft YaHei" panose="020B0503020204020204" pitchFamily="34" charset="-122"/>
                <a:ea typeface="Microsoft YaHei" panose="020B0503020204020204" pitchFamily="34" charset="-122"/>
              </a:rPr>
              <a:t>个维度是列</a:t>
            </a:r>
            <a:r>
              <a:rPr lang="en-US" altLang="zh-CN" sz="2000" dirty="0">
                <a:latin typeface="Microsoft YaHei" panose="020B0503020204020204" pitchFamily="34" charset="-122"/>
                <a:ea typeface="Microsoft YaHei" panose="020B0503020204020204" pitchFamily="34" charset="-122"/>
              </a:rPr>
              <a:t>(column)</a:t>
            </a:r>
            <a:r>
              <a:rPr lang="zh-CN" altLang="en-US" sz="2000" dirty="0">
                <a:latin typeface="Microsoft YaHei" panose="020B0503020204020204" pitchFamily="34" charset="-122"/>
                <a:ea typeface="Microsoft YaHei" panose="020B0503020204020204" pitchFamily="34" charset="-122"/>
              </a:rPr>
              <a:t>，第 </a:t>
            </a:r>
            <a:r>
              <a:rPr lang="en-US" altLang="zh-CN" sz="2000" dirty="0">
                <a:latin typeface="Microsoft YaHei" panose="020B0503020204020204" pitchFamily="34" charset="-122"/>
                <a:ea typeface="Microsoft YaHei" panose="020B0503020204020204" pitchFamily="34" charset="-122"/>
              </a:rPr>
              <a:t>3</a:t>
            </a:r>
            <a:r>
              <a:rPr lang="zh-CN" altLang="en-US" sz="2000" dirty="0">
                <a:latin typeface="Microsoft YaHei" panose="020B0503020204020204" pitchFamily="34" charset="-122"/>
                <a:ea typeface="Microsoft YaHei" panose="020B0503020204020204" pitchFamily="34" charset="-122"/>
              </a:rPr>
              <a:t>个维度是高</a:t>
            </a:r>
            <a:r>
              <a:rPr lang="en-US" altLang="zh-CN" sz="2000" dirty="0">
                <a:latin typeface="Microsoft YaHei" panose="020B0503020204020204" pitchFamily="34" charset="-122"/>
                <a:ea typeface="Microsoft YaHei" panose="020B0503020204020204" pitchFamily="34" charset="-122"/>
              </a:rPr>
              <a:t>(high)</a:t>
            </a:r>
            <a:r>
              <a:rPr lang="zh-CN" altLang="en-US" sz="2000" dirty="0">
                <a:latin typeface="Microsoft YaHei" panose="020B0503020204020204" pitchFamily="34" charset="-122"/>
                <a:ea typeface="Microsoft YaHei" panose="020B0503020204020204" pitchFamily="34" charset="-122"/>
              </a:rPr>
              <a:t>；</a:t>
            </a:r>
          </a:p>
          <a:p>
            <a:pPr marL="342900" indent="-34290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数组是按照维度的顺序把数据</a:t>
            </a:r>
            <a:r>
              <a:rPr lang="en-US" altLang="zh-CN" sz="2000" dirty="0">
                <a:latin typeface="Microsoft YaHei" panose="020B0503020204020204" pitchFamily="34" charset="-122"/>
                <a:ea typeface="Microsoft YaHei" panose="020B0503020204020204" pitchFamily="34" charset="-122"/>
              </a:rPr>
              <a:t>(data)</a:t>
            </a:r>
            <a:r>
              <a:rPr lang="zh-CN" altLang="en-US" sz="2000" dirty="0">
                <a:latin typeface="Microsoft YaHei" panose="020B0503020204020204" pitchFamily="34" charset="-122"/>
                <a:ea typeface="Microsoft YaHei" panose="020B0503020204020204" pitchFamily="34" charset="-122"/>
              </a:rPr>
              <a:t>填充到数组中；</a:t>
            </a:r>
          </a:p>
        </p:txBody>
      </p:sp>
      <p:pic>
        <p:nvPicPr>
          <p:cNvPr id="5" name="Picture 4">
            <a:extLst>
              <a:ext uri="{FF2B5EF4-FFF2-40B4-BE49-F238E27FC236}">
                <a16:creationId xmlns:a16="http://schemas.microsoft.com/office/drawing/2014/main" id="{971E33EF-0CF8-5386-DCAD-D799F20DE1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0797" y="3039403"/>
            <a:ext cx="7990405" cy="3100754"/>
          </a:xfrm>
          <a:prstGeom prst="rect">
            <a:avLst/>
          </a:prstGeom>
        </p:spPr>
      </p:pic>
      <p:sp>
        <p:nvSpPr>
          <p:cNvPr id="11" name="Rectangle 10">
            <a:extLst>
              <a:ext uri="{FF2B5EF4-FFF2-40B4-BE49-F238E27FC236}">
                <a16:creationId xmlns:a16="http://schemas.microsoft.com/office/drawing/2014/main" id="{ADCD048E-2F1A-19E8-10D8-AE9E6B238313}"/>
              </a:ext>
            </a:extLst>
          </p:cNvPr>
          <p:cNvSpPr/>
          <p:nvPr/>
        </p:nvSpPr>
        <p:spPr>
          <a:xfrm>
            <a:off x="4862899" y="6140157"/>
            <a:ext cx="2723823" cy="369332"/>
          </a:xfrm>
          <a:prstGeom prst="rect">
            <a:avLst/>
          </a:prstGeom>
        </p:spPr>
        <p:txBody>
          <a:bodyPr wrap="none">
            <a:spAutoFit/>
          </a:bodyPr>
          <a:lstStyle/>
          <a:p>
            <a:r>
              <a:rPr lang="zh-CN" altLang="en-US" dirty="0">
                <a:latin typeface="Microsoft YaHei" panose="020B0503020204020204" pitchFamily="34" charset="-122"/>
                <a:ea typeface="Microsoft YaHei" panose="020B0503020204020204" pitchFamily="34" charset="-122"/>
              </a:rPr>
              <a:t>从数组中索引元素的方式</a:t>
            </a:r>
          </a:p>
        </p:txBody>
      </p:sp>
    </p:spTree>
    <p:extLst>
      <p:ext uri="{BB962C8B-B14F-4D97-AF65-F5344CB8AC3E}">
        <p14:creationId xmlns:p14="http://schemas.microsoft.com/office/powerpoint/2010/main" val="38521340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3"/>
          <p:cNvSpPr>
            <a:spLocks noGrp="1"/>
          </p:cNvSpPr>
          <p:nvPr>
            <p:ph type="title"/>
          </p:nvPr>
        </p:nvSpPr>
        <p:spPr>
          <a:xfrm>
            <a:off x="1095824" y="72000"/>
            <a:ext cx="10257975" cy="914400"/>
          </a:xfrm>
        </p:spPr>
        <p:txBody>
          <a:bodyPr>
            <a:normAutofit/>
          </a:bodyPr>
          <a:lstStyle/>
          <a:p>
            <a:r>
              <a:rPr lang="zh-CN" altLang="en-US" dirty="0"/>
              <a:t>数据框</a:t>
            </a:r>
          </a:p>
        </p:txBody>
      </p:sp>
      <p:sp>
        <p:nvSpPr>
          <p:cNvPr id="2" name="Rectangle 1">
            <a:extLst>
              <a:ext uri="{FF2B5EF4-FFF2-40B4-BE49-F238E27FC236}">
                <a16:creationId xmlns:a16="http://schemas.microsoft.com/office/drawing/2014/main" id="{7E8DFD2A-CC7D-7C48-9969-9C826CB222B4}"/>
              </a:ext>
            </a:extLst>
          </p:cNvPr>
          <p:cNvSpPr/>
          <p:nvPr/>
        </p:nvSpPr>
        <p:spPr>
          <a:xfrm>
            <a:off x="861300" y="1070624"/>
            <a:ext cx="10727022" cy="2346220"/>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b="1" dirty="0">
                <a:latin typeface="Microsoft YaHei" panose="020B0503020204020204" pitchFamily="34" charset="-122"/>
                <a:ea typeface="Microsoft YaHei" panose="020B0503020204020204" pitchFamily="34" charset="-122"/>
              </a:rPr>
              <a:t>数据框 </a:t>
            </a:r>
            <a:r>
              <a:rPr lang="en-US" altLang="zh-CN" sz="2000" b="1" dirty="0">
                <a:latin typeface="Microsoft YaHei" panose="020B0503020204020204" pitchFamily="34" charset="-122"/>
                <a:ea typeface="Microsoft YaHei" panose="020B0503020204020204" pitchFamily="34" charset="-122"/>
              </a:rPr>
              <a:t>(data</a:t>
            </a:r>
            <a:r>
              <a:rPr lang="zh-CN" altLang="en-US" sz="2000" b="1" dirty="0">
                <a:latin typeface="Microsoft YaHei" panose="020B0503020204020204" pitchFamily="34" charset="-122"/>
                <a:ea typeface="Microsoft YaHei" panose="020B0503020204020204" pitchFamily="34" charset="-122"/>
              </a:rPr>
              <a:t> </a:t>
            </a:r>
            <a:r>
              <a:rPr lang="en-US" altLang="zh-CN" sz="2000" b="1" dirty="0">
                <a:latin typeface="Microsoft YaHei" panose="020B0503020204020204" pitchFamily="34" charset="-122"/>
                <a:ea typeface="Microsoft YaHei" panose="020B0503020204020204" pitchFamily="34" charset="-122"/>
              </a:rPr>
              <a:t>frame)</a:t>
            </a:r>
            <a:r>
              <a:rPr lang="zh-CN" altLang="en-US" sz="2000" b="1"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是实际数据处理中最常用的数据结构形式；</a:t>
            </a:r>
            <a:endParaRPr lang="en-US" altLang="zh-CN" sz="2000" dirty="0">
              <a:latin typeface="Microsoft YaHei" panose="020B0503020204020204" pitchFamily="34" charset="-122"/>
              <a:ea typeface="Microsoft YaHei"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数据框的每一行可以存储一条数据记录，列可以存储不同类型的变量；</a:t>
            </a:r>
            <a:endParaRPr lang="en-US" altLang="zh-CN" sz="2000" dirty="0">
              <a:latin typeface="Microsoft YaHei" panose="020B0503020204020204" pitchFamily="34" charset="-122"/>
              <a:ea typeface="Microsoft YaHei"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数据框的每一列必须是同一种数据类型；</a:t>
            </a:r>
          </a:p>
          <a:p>
            <a:pPr marL="342900" indent="-34290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数据框的常用操作有创建、变形、数据汇总。</a:t>
            </a:r>
          </a:p>
          <a:p>
            <a:pPr marL="342900" indent="-342900">
              <a:lnSpc>
                <a:spcPct val="150000"/>
              </a:lnSpc>
              <a:buFont typeface="Arial" panose="020B0604020202020204" pitchFamily="34" charset="0"/>
              <a:buChar char="•"/>
            </a:pPr>
            <a:endParaRPr lang="zh-CN" altLang="en-US" sz="2000" dirty="0">
              <a:latin typeface="Microsoft YaHei" panose="020B0503020204020204" pitchFamily="34" charset="-122"/>
              <a:ea typeface="Microsoft YaHei" panose="020B0503020204020204" pitchFamily="34" charset="-122"/>
            </a:endParaRPr>
          </a:p>
        </p:txBody>
      </p:sp>
      <p:graphicFrame>
        <p:nvGraphicFramePr>
          <p:cNvPr id="3" name="Table 2">
            <a:extLst>
              <a:ext uri="{FF2B5EF4-FFF2-40B4-BE49-F238E27FC236}">
                <a16:creationId xmlns:a16="http://schemas.microsoft.com/office/drawing/2014/main" id="{76FE9625-09BC-5769-D2F6-264B74C5C4A4}"/>
              </a:ext>
            </a:extLst>
          </p:cNvPr>
          <p:cNvGraphicFramePr>
            <a:graphicFrameLocks noGrp="1"/>
          </p:cNvGraphicFramePr>
          <p:nvPr>
            <p:extLst>
              <p:ext uri="{D42A27DB-BD31-4B8C-83A1-F6EECF244321}">
                <p14:modId xmlns:p14="http://schemas.microsoft.com/office/powerpoint/2010/main" val="2350403982"/>
              </p:ext>
            </p:extLst>
          </p:nvPr>
        </p:nvGraphicFramePr>
        <p:xfrm>
          <a:off x="967011" y="3093473"/>
          <a:ext cx="10515600" cy="3313176"/>
        </p:xfrm>
        <a:graphic>
          <a:graphicData uri="http://schemas.openxmlformats.org/drawingml/2006/table">
            <a:tbl>
              <a:tblPr>
                <a:tableStyleId>{69CF1AB2-1976-4502-BF36-3FF5EA218861}</a:tableStyleId>
              </a:tblPr>
              <a:tblGrid>
                <a:gridCol w="2140464">
                  <a:extLst>
                    <a:ext uri="{9D8B030D-6E8A-4147-A177-3AD203B41FA5}">
                      <a16:colId xmlns:a16="http://schemas.microsoft.com/office/drawing/2014/main" val="2294845939"/>
                    </a:ext>
                  </a:extLst>
                </a:gridCol>
                <a:gridCol w="1673661">
                  <a:extLst>
                    <a:ext uri="{9D8B030D-6E8A-4147-A177-3AD203B41FA5}">
                      <a16:colId xmlns:a16="http://schemas.microsoft.com/office/drawing/2014/main" val="1137975253"/>
                    </a:ext>
                  </a:extLst>
                </a:gridCol>
                <a:gridCol w="1005335">
                  <a:extLst>
                    <a:ext uri="{9D8B030D-6E8A-4147-A177-3AD203B41FA5}">
                      <a16:colId xmlns:a16="http://schemas.microsoft.com/office/drawing/2014/main" val="3720413964"/>
                    </a:ext>
                  </a:extLst>
                </a:gridCol>
                <a:gridCol w="2676719">
                  <a:extLst>
                    <a:ext uri="{9D8B030D-6E8A-4147-A177-3AD203B41FA5}">
                      <a16:colId xmlns:a16="http://schemas.microsoft.com/office/drawing/2014/main" val="3899528133"/>
                    </a:ext>
                  </a:extLst>
                </a:gridCol>
                <a:gridCol w="1005335">
                  <a:extLst>
                    <a:ext uri="{9D8B030D-6E8A-4147-A177-3AD203B41FA5}">
                      <a16:colId xmlns:a16="http://schemas.microsoft.com/office/drawing/2014/main" val="3235293868"/>
                    </a:ext>
                  </a:extLst>
                </a:gridCol>
                <a:gridCol w="1266062">
                  <a:extLst>
                    <a:ext uri="{9D8B030D-6E8A-4147-A177-3AD203B41FA5}">
                      <a16:colId xmlns:a16="http://schemas.microsoft.com/office/drawing/2014/main" val="2634788334"/>
                    </a:ext>
                  </a:extLst>
                </a:gridCol>
                <a:gridCol w="748024">
                  <a:extLst>
                    <a:ext uri="{9D8B030D-6E8A-4147-A177-3AD203B41FA5}">
                      <a16:colId xmlns:a16="http://schemas.microsoft.com/office/drawing/2014/main" val="3942248286"/>
                    </a:ext>
                  </a:extLst>
                </a:gridCol>
              </a:tblGrid>
              <a:tr h="307975">
                <a:tc>
                  <a:txBody>
                    <a:bodyPr/>
                    <a:lstStyle/>
                    <a:p>
                      <a:pPr marL="0" marR="0" algn="ctr">
                        <a:lnSpc>
                          <a:spcPct val="150000"/>
                        </a:lnSpc>
                        <a:spcBef>
                          <a:spcPts val="0"/>
                        </a:spcBef>
                        <a:spcAft>
                          <a:spcPts val="0"/>
                        </a:spcAft>
                      </a:pPr>
                      <a:r>
                        <a:rPr lang="zh-CN" altLang="en-US" sz="1600" b="1" kern="100">
                          <a:effectLst/>
                          <a:latin typeface="Microsoft YaHei" panose="020B0503020204020204" pitchFamily="34" charset="-122"/>
                          <a:ea typeface="Microsoft YaHei" panose="020B0503020204020204" pitchFamily="34" charset="-122"/>
                        </a:rPr>
                        <a:t>电影名称</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600" b="1" kern="100" dirty="0">
                          <a:effectLst/>
                          <a:latin typeface="Microsoft YaHei" panose="020B0503020204020204" pitchFamily="34" charset="-122"/>
                          <a:ea typeface="Microsoft YaHei" panose="020B0503020204020204" pitchFamily="34" charset="-122"/>
                        </a:rPr>
                        <a:t>上映日期</a:t>
                      </a:r>
                      <a:endParaRPr lang="zh-CN" alt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600" b="1" kern="100">
                          <a:effectLst/>
                          <a:latin typeface="Microsoft YaHei" panose="020B0503020204020204" pitchFamily="34" charset="-122"/>
                          <a:ea typeface="Microsoft YaHei" panose="020B0503020204020204" pitchFamily="34" charset="-122"/>
                        </a:rPr>
                        <a:t>片长</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600" b="1" kern="100">
                          <a:effectLst/>
                          <a:latin typeface="Microsoft YaHei" panose="020B0503020204020204" pitchFamily="34" charset="-122"/>
                          <a:ea typeface="Microsoft YaHei" panose="020B0503020204020204" pitchFamily="34" charset="-122"/>
                        </a:rPr>
                        <a:t>导演</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600" b="1" kern="100">
                          <a:effectLst/>
                          <a:latin typeface="Microsoft YaHei" panose="020B0503020204020204" pitchFamily="34" charset="-122"/>
                          <a:ea typeface="Microsoft YaHei" panose="020B0503020204020204" pitchFamily="34" charset="-122"/>
                        </a:rPr>
                        <a:t>类型</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600" b="1" kern="100">
                          <a:effectLst/>
                          <a:latin typeface="Microsoft YaHei" panose="020B0503020204020204" pitchFamily="34" charset="-122"/>
                          <a:ea typeface="Microsoft YaHei" panose="020B0503020204020204" pitchFamily="34" charset="-122"/>
                        </a:rPr>
                        <a:t>评分</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b="1" kern="100">
                          <a:effectLst/>
                          <a:latin typeface="Microsoft YaHei" panose="020B0503020204020204" pitchFamily="34" charset="-122"/>
                          <a:ea typeface="Microsoft YaHei" panose="020B0503020204020204" pitchFamily="34" charset="-122"/>
                        </a:rPr>
                        <a:t>…</a:t>
                      </a:r>
                      <a:endParaRPr lang="en-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extLst>
                  <a:ext uri="{0D108BD9-81ED-4DB2-BD59-A6C34878D82A}">
                    <a16:rowId xmlns:a16="http://schemas.microsoft.com/office/drawing/2014/main" val="1631437854"/>
                  </a:ext>
                </a:extLst>
              </a:tr>
              <a:tr h="280035">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肖申克的救赎</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1994</a:t>
                      </a:r>
                      <a:endParaRPr lang="en-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142</a:t>
                      </a:r>
                      <a:endParaRPr lang="en-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弗兰克</a:t>
                      </a:r>
                      <a:r>
                        <a:rPr lang="en-US" altLang="zh-CN" sz="1600" kern="100">
                          <a:effectLst/>
                          <a:latin typeface="Microsoft YaHei" panose="020B0503020204020204" pitchFamily="34" charset="-122"/>
                          <a:ea typeface="Microsoft YaHei" panose="020B0503020204020204" pitchFamily="34" charset="-122"/>
                        </a:rPr>
                        <a:t>·</a:t>
                      </a:r>
                      <a:r>
                        <a:rPr lang="zh-CN" altLang="en-US" sz="1600" kern="100">
                          <a:effectLst/>
                          <a:latin typeface="Microsoft YaHei" panose="020B0503020204020204" pitchFamily="34" charset="-122"/>
                          <a:ea typeface="Microsoft YaHei" panose="020B0503020204020204" pitchFamily="34" charset="-122"/>
                        </a:rPr>
                        <a:t>德拉邦特</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剧情</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9.6</a:t>
                      </a:r>
                      <a:endParaRPr lang="en-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a:t>
                      </a:r>
                      <a:endParaRPr lang="en-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extLst>
                  <a:ext uri="{0D108BD9-81ED-4DB2-BD59-A6C34878D82A}">
                    <a16:rowId xmlns:a16="http://schemas.microsoft.com/office/drawing/2014/main" val="2293916471"/>
                  </a:ext>
                </a:extLst>
              </a:tr>
              <a:tr h="280035">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霸王别姬</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1993</a:t>
                      </a:r>
                      <a:endParaRPr lang="en-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171</a:t>
                      </a:r>
                      <a:endParaRPr lang="en-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陈凯歌</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爱情</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9.5</a:t>
                      </a:r>
                      <a:endParaRPr lang="en-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a:t>
                      </a:r>
                      <a:endParaRPr lang="en-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extLst>
                  <a:ext uri="{0D108BD9-81ED-4DB2-BD59-A6C34878D82A}">
                    <a16:rowId xmlns:a16="http://schemas.microsoft.com/office/drawing/2014/main" val="2405623190"/>
                  </a:ext>
                </a:extLst>
              </a:tr>
              <a:tr h="280035">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这个杀手不太冷</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1994</a:t>
                      </a:r>
                      <a:endParaRPr lang="en-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110</a:t>
                      </a:r>
                      <a:endParaRPr lang="en-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吕克</a:t>
                      </a:r>
                      <a:r>
                        <a:rPr lang="en-US" altLang="zh-CN" sz="1600" kern="100">
                          <a:effectLst/>
                          <a:latin typeface="Microsoft YaHei" panose="020B0503020204020204" pitchFamily="34" charset="-122"/>
                          <a:ea typeface="Microsoft YaHei" panose="020B0503020204020204" pitchFamily="34" charset="-122"/>
                        </a:rPr>
                        <a:t>·</a:t>
                      </a:r>
                      <a:r>
                        <a:rPr lang="zh-CN" altLang="en-US" sz="1600" kern="100">
                          <a:effectLst/>
                          <a:latin typeface="Microsoft YaHei" panose="020B0503020204020204" pitchFamily="34" charset="-122"/>
                          <a:ea typeface="Microsoft YaHei" panose="020B0503020204020204" pitchFamily="34" charset="-122"/>
                        </a:rPr>
                        <a:t>贝松</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动作</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9.4</a:t>
                      </a:r>
                      <a:endParaRPr lang="en-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a:t>
                      </a:r>
                      <a:endParaRPr lang="en-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extLst>
                  <a:ext uri="{0D108BD9-81ED-4DB2-BD59-A6C34878D82A}">
                    <a16:rowId xmlns:a16="http://schemas.microsoft.com/office/drawing/2014/main" val="2437724027"/>
                  </a:ext>
                </a:extLst>
              </a:tr>
              <a:tr h="280035">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阿甘正传</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1994</a:t>
                      </a:r>
                      <a:endParaRPr lang="en-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142</a:t>
                      </a:r>
                      <a:endParaRPr lang="en-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罗伯特</a:t>
                      </a:r>
                      <a:r>
                        <a:rPr lang="en-US" altLang="zh-CN" sz="1600" kern="100">
                          <a:effectLst/>
                          <a:latin typeface="Microsoft YaHei" panose="020B0503020204020204" pitchFamily="34" charset="-122"/>
                          <a:ea typeface="Microsoft YaHei" panose="020B0503020204020204" pitchFamily="34" charset="-122"/>
                        </a:rPr>
                        <a:t>·</a:t>
                      </a:r>
                      <a:r>
                        <a:rPr lang="zh-CN" altLang="en-US" sz="1600" kern="100">
                          <a:effectLst/>
                          <a:latin typeface="Microsoft YaHei" panose="020B0503020204020204" pitchFamily="34" charset="-122"/>
                          <a:ea typeface="Microsoft YaHei" panose="020B0503020204020204" pitchFamily="34" charset="-122"/>
                        </a:rPr>
                        <a:t>泽米吉斯</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爱情</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9.4</a:t>
                      </a:r>
                      <a:endParaRPr lang="en-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a:t>
                      </a:r>
                      <a:endParaRPr lang="en-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extLst>
                  <a:ext uri="{0D108BD9-81ED-4DB2-BD59-A6C34878D82A}">
                    <a16:rowId xmlns:a16="http://schemas.microsoft.com/office/drawing/2014/main" val="1957021694"/>
                  </a:ext>
                </a:extLst>
              </a:tr>
              <a:tr h="280035">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美丽人生</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1997</a:t>
                      </a:r>
                      <a:endParaRPr lang="en-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116</a:t>
                      </a:r>
                      <a:endParaRPr lang="en-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罗伯托</a:t>
                      </a:r>
                      <a:r>
                        <a:rPr lang="en-US" altLang="zh-CN" sz="1600" kern="100">
                          <a:effectLst/>
                          <a:latin typeface="Microsoft YaHei" panose="020B0503020204020204" pitchFamily="34" charset="-122"/>
                          <a:ea typeface="Microsoft YaHei" panose="020B0503020204020204" pitchFamily="34" charset="-122"/>
                        </a:rPr>
                        <a:t>·</a:t>
                      </a:r>
                      <a:r>
                        <a:rPr lang="zh-CN" altLang="en-US" sz="1600" kern="100">
                          <a:effectLst/>
                          <a:latin typeface="Microsoft YaHei" panose="020B0503020204020204" pitchFamily="34" charset="-122"/>
                          <a:ea typeface="Microsoft YaHei" panose="020B0503020204020204" pitchFamily="34" charset="-122"/>
                        </a:rPr>
                        <a:t>贝尼尼</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喜剧</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9.5</a:t>
                      </a:r>
                      <a:endParaRPr lang="en-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a:t>
                      </a:r>
                      <a:endParaRPr lang="en-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extLst>
                  <a:ext uri="{0D108BD9-81ED-4DB2-BD59-A6C34878D82A}">
                    <a16:rowId xmlns:a16="http://schemas.microsoft.com/office/drawing/2014/main" val="3049602050"/>
                  </a:ext>
                </a:extLst>
              </a:tr>
              <a:tr h="280035">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千与千寻</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2001</a:t>
                      </a:r>
                      <a:endParaRPr lang="en-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125</a:t>
                      </a:r>
                      <a:endParaRPr lang="en-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宫崎骏</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动画</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9.2</a:t>
                      </a:r>
                      <a:endParaRPr lang="en-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a:t>
                      </a:r>
                      <a:endParaRPr lang="en-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extLst>
                  <a:ext uri="{0D108BD9-81ED-4DB2-BD59-A6C34878D82A}">
                    <a16:rowId xmlns:a16="http://schemas.microsoft.com/office/drawing/2014/main" val="2663085725"/>
                  </a:ext>
                </a:extLst>
              </a:tr>
              <a:tr h="280035">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泰坦尼克号</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1998</a:t>
                      </a:r>
                      <a:endParaRPr lang="en-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dirty="0">
                          <a:effectLst/>
                          <a:latin typeface="Microsoft YaHei" panose="020B0503020204020204" pitchFamily="34" charset="-122"/>
                          <a:ea typeface="Microsoft YaHei" panose="020B0503020204020204" pitchFamily="34" charset="-122"/>
                        </a:rPr>
                        <a:t>194</a:t>
                      </a:r>
                      <a:endParaRPr lang="en-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詹姆斯</a:t>
                      </a:r>
                      <a:r>
                        <a:rPr lang="en-US" altLang="zh-CN" sz="1600" kern="100">
                          <a:effectLst/>
                          <a:latin typeface="Microsoft YaHei" panose="020B0503020204020204" pitchFamily="34" charset="-122"/>
                          <a:ea typeface="Microsoft YaHei" panose="020B0503020204020204" pitchFamily="34" charset="-122"/>
                        </a:rPr>
                        <a:t>·</a:t>
                      </a:r>
                      <a:r>
                        <a:rPr lang="zh-CN" altLang="en-US" sz="1600" kern="100">
                          <a:effectLst/>
                          <a:latin typeface="Microsoft YaHei" panose="020B0503020204020204" pitchFamily="34" charset="-122"/>
                          <a:ea typeface="Microsoft YaHei" panose="020B0503020204020204" pitchFamily="34" charset="-122"/>
                        </a:rPr>
                        <a:t>卡梅隆</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爱情</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9.2</a:t>
                      </a:r>
                      <a:endParaRPr lang="en-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dirty="0">
                          <a:effectLst/>
                          <a:latin typeface="Microsoft YaHei" panose="020B0503020204020204" pitchFamily="34" charset="-122"/>
                          <a:ea typeface="Microsoft YaHei" panose="020B0503020204020204" pitchFamily="34" charset="-122"/>
                        </a:rPr>
                        <a:t>…</a:t>
                      </a:r>
                      <a:endParaRPr lang="en-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extLst>
                  <a:ext uri="{0D108BD9-81ED-4DB2-BD59-A6C34878D82A}">
                    <a16:rowId xmlns:a16="http://schemas.microsoft.com/office/drawing/2014/main" val="2291200889"/>
                  </a:ext>
                </a:extLst>
              </a:tr>
            </a:tbl>
          </a:graphicData>
        </a:graphic>
      </p:graphicFrame>
    </p:spTree>
    <p:extLst>
      <p:ext uri="{BB962C8B-B14F-4D97-AF65-F5344CB8AC3E}">
        <p14:creationId xmlns:p14="http://schemas.microsoft.com/office/powerpoint/2010/main" val="11574753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3"/>
          <p:cNvSpPr>
            <a:spLocks noGrp="1"/>
          </p:cNvSpPr>
          <p:nvPr>
            <p:ph type="title"/>
          </p:nvPr>
        </p:nvSpPr>
        <p:spPr>
          <a:xfrm>
            <a:off x="1095824" y="72000"/>
            <a:ext cx="10257975" cy="914400"/>
          </a:xfrm>
        </p:spPr>
        <p:txBody>
          <a:bodyPr>
            <a:normAutofit/>
          </a:bodyPr>
          <a:lstStyle/>
          <a:p>
            <a:r>
              <a:rPr lang="zh-CN" altLang="en-US" dirty="0"/>
              <a:t>数据框变形：长宽表互换</a:t>
            </a:r>
          </a:p>
        </p:txBody>
      </p:sp>
      <p:graphicFrame>
        <p:nvGraphicFramePr>
          <p:cNvPr id="3" name="Table 2">
            <a:extLst>
              <a:ext uri="{FF2B5EF4-FFF2-40B4-BE49-F238E27FC236}">
                <a16:creationId xmlns:a16="http://schemas.microsoft.com/office/drawing/2014/main" id="{6E011399-870E-585C-F58D-5F2CACC67BCF}"/>
              </a:ext>
            </a:extLst>
          </p:cNvPr>
          <p:cNvGraphicFramePr>
            <a:graphicFrameLocks noGrp="1"/>
          </p:cNvGraphicFramePr>
          <p:nvPr>
            <p:extLst>
              <p:ext uri="{D42A27DB-BD31-4B8C-83A1-F6EECF244321}">
                <p14:modId xmlns:p14="http://schemas.microsoft.com/office/powerpoint/2010/main" val="1179764200"/>
              </p:ext>
            </p:extLst>
          </p:nvPr>
        </p:nvGraphicFramePr>
        <p:xfrm>
          <a:off x="1341366" y="1175014"/>
          <a:ext cx="9766889" cy="1242441"/>
        </p:xfrm>
        <a:graphic>
          <a:graphicData uri="http://schemas.openxmlformats.org/drawingml/2006/table">
            <a:tbl>
              <a:tblPr>
                <a:tableStyleId>{69CF1AB2-1976-4502-BF36-3FF5EA218861}</a:tableStyleId>
              </a:tblPr>
              <a:tblGrid>
                <a:gridCol w="1616808">
                  <a:extLst>
                    <a:ext uri="{9D8B030D-6E8A-4147-A177-3AD203B41FA5}">
                      <a16:colId xmlns:a16="http://schemas.microsoft.com/office/drawing/2014/main" val="3900281651"/>
                    </a:ext>
                  </a:extLst>
                </a:gridCol>
                <a:gridCol w="1713589">
                  <a:extLst>
                    <a:ext uri="{9D8B030D-6E8A-4147-A177-3AD203B41FA5}">
                      <a16:colId xmlns:a16="http://schemas.microsoft.com/office/drawing/2014/main" val="182307619"/>
                    </a:ext>
                  </a:extLst>
                </a:gridCol>
                <a:gridCol w="1556463">
                  <a:extLst>
                    <a:ext uri="{9D8B030D-6E8A-4147-A177-3AD203B41FA5}">
                      <a16:colId xmlns:a16="http://schemas.microsoft.com/office/drawing/2014/main" val="4272646964"/>
                    </a:ext>
                  </a:extLst>
                </a:gridCol>
                <a:gridCol w="1867300">
                  <a:extLst>
                    <a:ext uri="{9D8B030D-6E8A-4147-A177-3AD203B41FA5}">
                      <a16:colId xmlns:a16="http://schemas.microsoft.com/office/drawing/2014/main" val="1655862166"/>
                    </a:ext>
                  </a:extLst>
                </a:gridCol>
                <a:gridCol w="1402752">
                  <a:extLst>
                    <a:ext uri="{9D8B030D-6E8A-4147-A177-3AD203B41FA5}">
                      <a16:colId xmlns:a16="http://schemas.microsoft.com/office/drawing/2014/main" val="1456366227"/>
                    </a:ext>
                  </a:extLst>
                </a:gridCol>
                <a:gridCol w="1609977">
                  <a:extLst>
                    <a:ext uri="{9D8B030D-6E8A-4147-A177-3AD203B41FA5}">
                      <a16:colId xmlns:a16="http://schemas.microsoft.com/office/drawing/2014/main" val="1012267689"/>
                    </a:ext>
                  </a:extLst>
                </a:gridCol>
              </a:tblGrid>
              <a:tr h="300355">
                <a:tc>
                  <a:txBody>
                    <a:bodyPr/>
                    <a:lstStyle/>
                    <a:p>
                      <a:pPr marL="0" marR="0" algn="ctr">
                        <a:lnSpc>
                          <a:spcPct val="150000"/>
                        </a:lnSpc>
                        <a:spcBef>
                          <a:spcPts val="0"/>
                        </a:spcBef>
                        <a:spcAft>
                          <a:spcPts val="0"/>
                        </a:spcAft>
                      </a:pP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US" sz="1600" b="1" kern="100">
                          <a:effectLst/>
                          <a:latin typeface="Microsoft YaHei" panose="020B0503020204020204" pitchFamily="34" charset="-122"/>
                          <a:ea typeface="Microsoft YaHei" panose="020B0503020204020204" pitchFamily="34" charset="-122"/>
                        </a:rPr>
                        <a:t>Name</a:t>
                      </a:r>
                      <a:endParaRPr lang="en-US"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US" sz="1600" b="1" kern="100">
                          <a:effectLst/>
                          <a:latin typeface="Microsoft YaHei" panose="020B0503020204020204" pitchFamily="34" charset="-122"/>
                          <a:ea typeface="Microsoft YaHei" panose="020B0503020204020204" pitchFamily="34" charset="-122"/>
                        </a:rPr>
                        <a:t>Type</a:t>
                      </a:r>
                      <a:endParaRPr lang="en-US"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CN" sz="1600" b="1" kern="100">
                          <a:effectLst/>
                          <a:latin typeface="Microsoft YaHei" panose="020B0503020204020204" pitchFamily="34" charset="-122"/>
                          <a:ea typeface="Microsoft YaHei" panose="020B0503020204020204" pitchFamily="34" charset="-122"/>
                        </a:rPr>
                        <a:t>2018</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CN" sz="1600" b="1" kern="100">
                          <a:effectLst/>
                          <a:latin typeface="Microsoft YaHei" panose="020B0503020204020204" pitchFamily="34" charset="-122"/>
                          <a:ea typeface="Microsoft YaHei" panose="020B0503020204020204" pitchFamily="34" charset="-122"/>
                        </a:rPr>
                        <a:t>2019</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CN" sz="1600" b="1" kern="100">
                          <a:effectLst/>
                          <a:latin typeface="Microsoft YaHei" panose="020B0503020204020204" pitchFamily="34" charset="-122"/>
                          <a:ea typeface="Microsoft YaHei" panose="020B0503020204020204" pitchFamily="34" charset="-122"/>
                        </a:rPr>
                        <a:t>2020</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extLst>
                  <a:ext uri="{0D108BD9-81ED-4DB2-BD59-A6C34878D82A}">
                    <a16:rowId xmlns:a16="http://schemas.microsoft.com/office/drawing/2014/main" val="4039357147"/>
                  </a:ext>
                </a:extLst>
              </a:tr>
              <a:tr h="300355">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1</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US" sz="1600" kern="100" dirty="0">
                          <a:effectLst/>
                          <a:latin typeface="Microsoft YaHei" panose="020B0503020204020204" pitchFamily="34" charset="-122"/>
                          <a:ea typeface="Microsoft YaHei" panose="020B0503020204020204" pitchFamily="34" charset="-122"/>
                        </a:rPr>
                        <a:t>A</a:t>
                      </a:r>
                      <a:endParaRPr lang="en-US" sz="16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喜剧</a:t>
                      </a:r>
                      <a:endParaRPr lang="zh-CN" altLang="en-US"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6.5</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7.0</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8.1</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extLst>
                  <a:ext uri="{0D108BD9-81ED-4DB2-BD59-A6C34878D82A}">
                    <a16:rowId xmlns:a16="http://schemas.microsoft.com/office/drawing/2014/main" val="1977225772"/>
                  </a:ext>
                </a:extLst>
              </a:tr>
              <a:tr h="300355">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2</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US" sz="1600" kern="100">
                          <a:effectLst/>
                          <a:latin typeface="Microsoft YaHei" panose="020B0503020204020204" pitchFamily="34" charset="-122"/>
                          <a:ea typeface="Microsoft YaHei" panose="020B0503020204020204" pitchFamily="34" charset="-122"/>
                        </a:rPr>
                        <a:t>B</a:t>
                      </a:r>
                      <a:endParaRPr lang="en-US"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zh-CN" altLang="en-US" sz="1600" kern="100" dirty="0">
                          <a:effectLst/>
                          <a:latin typeface="Microsoft YaHei" panose="020B0503020204020204" pitchFamily="34" charset="-122"/>
                          <a:ea typeface="Microsoft YaHei" panose="020B0503020204020204" pitchFamily="34" charset="-122"/>
                        </a:rPr>
                        <a:t>动作</a:t>
                      </a:r>
                      <a:endParaRPr lang="zh-CN" altLang="en-US" sz="16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8.0</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7.5</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CN" sz="1600" kern="100" dirty="0">
                          <a:effectLst/>
                          <a:latin typeface="Microsoft YaHei" panose="020B0503020204020204" pitchFamily="34" charset="-122"/>
                          <a:ea typeface="Microsoft YaHei" panose="020B0503020204020204" pitchFamily="34" charset="-122"/>
                        </a:rPr>
                        <a:t>7.3</a:t>
                      </a:r>
                      <a:endParaRPr lang="en-CN" sz="16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extLst>
                  <a:ext uri="{0D108BD9-81ED-4DB2-BD59-A6C34878D82A}">
                    <a16:rowId xmlns:a16="http://schemas.microsoft.com/office/drawing/2014/main" val="3290812439"/>
                  </a:ext>
                </a:extLst>
              </a:tr>
            </a:tbl>
          </a:graphicData>
        </a:graphic>
      </p:graphicFrame>
      <p:graphicFrame>
        <p:nvGraphicFramePr>
          <p:cNvPr id="4" name="Table 3">
            <a:extLst>
              <a:ext uri="{FF2B5EF4-FFF2-40B4-BE49-F238E27FC236}">
                <a16:creationId xmlns:a16="http://schemas.microsoft.com/office/drawing/2014/main" id="{955574A4-1537-ABF5-D4E2-3CAD09C082CB}"/>
              </a:ext>
            </a:extLst>
          </p:cNvPr>
          <p:cNvGraphicFramePr>
            <a:graphicFrameLocks noGrp="1"/>
          </p:cNvGraphicFramePr>
          <p:nvPr>
            <p:extLst>
              <p:ext uri="{D42A27DB-BD31-4B8C-83A1-F6EECF244321}">
                <p14:modId xmlns:p14="http://schemas.microsoft.com/office/powerpoint/2010/main" val="549496222"/>
              </p:ext>
            </p:extLst>
          </p:nvPr>
        </p:nvGraphicFramePr>
        <p:xfrm>
          <a:off x="1844543" y="3146572"/>
          <a:ext cx="8502914" cy="2899029"/>
        </p:xfrm>
        <a:graphic>
          <a:graphicData uri="http://schemas.openxmlformats.org/drawingml/2006/table">
            <a:tbl>
              <a:tblPr>
                <a:tableStyleId>{69CF1AB2-1976-4502-BF36-3FF5EA218861}</a:tableStyleId>
              </a:tblPr>
              <a:tblGrid>
                <a:gridCol w="1291150">
                  <a:extLst>
                    <a:ext uri="{9D8B030D-6E8A-4147-A177-3AD203B41FA5}">
                      <a16:colId xmlns:a16="http://schemas.microsoft.com/office/drawing/2014/main" val="3603215589"/>
                    </a:ext>
                  </a:extLst>
                </a:gridCol>
                <a:gridCol w="1870687">
                  <a:extLst>
                    <a:ext uri="{9D8B030D-6E8A-4147-A177-3AD203B41FA5}">
                      <a16:colId xmlns:a16="http://schemas.microsoft.com/office/drawing/2014/main" val="401164184"/>
                    </a:ext>
                  </a:extLst>
                </a:gridCol>
                <a:gridCol w="1939001">
                  <a:extLst>
                    <a:ext uri="{9D8B030D-6E8A-4147-A177-3AD203B41FA5}">
                      <a16:colId xmlns:a16="http://schemas.microsoft.com/office/drawing/2014/main" val="2964763917"/>
                    </a:ext>
                  </a:extLst>
                </a:gridCol>
                <a:gridCol w="1701038">
                  <a:extLst>
                    <a:ext uri="{9D8B030D-6E8A-4147-A177-3AD203B41FA5}">
                      <a16:colId xmlns:a16="http://schemas.microsoft.com/office/drawing/2014/main" val="3544875331"/>
                    </a:ext>
                  </a:extLst>
                </a:gridCol>
                <a:gridCol w="1701038">
                  <a:extLst>
                    <a:ext uri="{9D8B030D-6E8A-4147-A177-3AD203B41FA5}">
                      <a16:colId xmlns:a16="http://schemas.microsoft.com/office/drawing/2014/main" val="717753207"/>
                    </a:ext>
                  </a:extLst>
                </a:gridCol>
              </a:tblGrid>
              <a:tr h="298450">
                <a:tc>
                  <a:txBody>
                    <a:bodyPr/>
                    <a:lstStyle/>
                    <a:p>
                      <a:pPr marL="0" marR="0" algn="ctr">
                        <a:lnSpc>
                          <a:spcPct val="150000"/>
                        </a:lnSpc>
                        <a:spcBef>
                          <a:spcPts val="0"/>
                        </a:spcBef>
                        <a:spcAft>
                          <a:spcPts val="0"/>
                        </a:spcAft>
                      </a:pPr>
                      <a:endParaRPr lang="en-CN" sz="16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US" sz="1600" b="1" kern="100" dirty="0">
                          <a:effectLst/>
                          <a:latin typeface="Microsoft YaHei" panose="020B0503020204020204" pitchFamily="34" charset="-122"/>
                          <a:ea typeface="Microsoft YaHei" panose="020B0503020204020204" pitchFamily="34" charset="-122"/>
                        </a:rPr>
                        <a:t>Name</a:t>
                      </a:r>
                      <a:endParaRPr lang="en-US" sz="16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US" sz="1600" b="1" kern="100">
                          <a:effectLst/>
                          <a:latin typeface="Microsoft YaHei" panose="020B0503020204020204" pitchFamily="34" charset="-122"/>
                          <a:ea typeface="Microsoft YaHei" panose="020B0503020204020204" pitchFamily="34" charset="-122"/>
                        </a:rPr>
                        <a:t>Type</a:t>
                      </a:r>
                      <a:endParaRPr lang="en-US"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US" sz="1600" b="1" kern="100">
                          <a:effectLst/>
                          <a:latin typeface="Microsoft YaHei" panose="020B0503020204020204" pitchFamily="34" charset="-122"/>
                          <a:ea typeface="Microsoft YaHei" panose="020B0503020204020204" pitchFamily="34" charset="-122"/>
                        </a:rPr>
                        <a:t>Year</a:t>
                      </a:r>
                      <a:endParaRPr lang="en-US"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US" sz="1600" b="1" kern="100">
                          <a:effectLst/>
                          <a:latin typeface="Microsoft YaHei" panose="020B0503020204020204" pitchFamily="34" charset="-122"/>
                          <a:ea typeface="Microsoft YaHei" panose="020B0503020204020204" pitchFamily="34" charset="-122"/>
                        </a:rPr>
                        <a:t>Score</a:t>
                      </a:r>
                      <a:endParaRPr lang="en-US"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extLst>
                  <a:ext uri="{0D108BD9-81ED-4DB2-BD59-A6C34878D82A}">
                    <a16:rowId xmlns:a16="http://schemas.microsoft.com/office/drawing/2014/main" val="1755541791"/>
                  </a:ext>
                </a:extLst>
              </a:tr>
              <a:tr h="298450">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1</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US" sz="1600" kern="100">
                          <a:effectLst/>
                          <a:latin typeface="Microsoft YaHei" panose="020B0503020204020204" pitchFamily="34" charset="-122"/>
                          <a:ea typeface="Microsoft YaHei" panose="020B0503020204020204" pitchFamily="34" charset="-122"/>
                        </a:rPr>
                        <a:t>A</a:t>
                      </a:r>
                      <a:endParaRPr lang="en-US"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喜剧</a:t>
                      </a:r>
                      <a:endParaRPr lang="zh-CN" altLang="en-US"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2018</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6.5</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extLst>
                  <a:ext uri="{0D108BD9-81ED-4DB2-BD59-A6C34878D82A}">
                    <a16:rowId xmlns:a16="http://schemas.microsoft.com/office/drawing/2014/main" val="3587888531"/>
                  </a:ext>
                </a:extLst>
              </a:tr>
              <a:tr h="298450">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2</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US" sz="1600" kern="100" dirty="0">
                          <a:effectLst/>
                          <a:latin typeface="Microsoft YaHei" panose="020B0503020204020204" pitchFamily="34" charset="-122"/>
                          <a:ea typeface="Microsoft YaHei" panose="020B0503020204020204" pitchFamily="34" charset="-122"/>
                        </a:rPr>
                        <a:t>B</a:t>
                      </a:r>
                      <a:endParaRPr lang="en-US" sz="16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动作</a:t>
                      </a:r>
                      <a:endParaRPr lang="zh-CN" altLang="en-US"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2018</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8.0</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extLst>
                  <a:ext uri="{0D108BD9-81ED-4DB2-BD59-A6C34878D82A}">
                    <a16:rowId xmlns:a16="http://schemas.microsoft.com/office/drawing/2014/main" val="159817559"/>
                  </a:ext>
                </a:extLst>
              </a:tr>
              <a:tr h="298450">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3</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US" sz="1600" kern="100">
                          <a:effectLst/>
                          <a:latin typeface="Microsoft YaHei" panose="020B0503020204020204" pitchFamily="34" charset="-122"/>
                          <a:ea typeface="Microsoft YaHei" panose="020B0503020204020204" pitchFamily="34" charset="-122"/>
                        </a:rPr>
                        <a:t>A</a:t>
                      </a:r>
                      <a:endParaRPr lang="en-US"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喜剧</a:t>
                      </a:r>
                      <a:endParaRPr lang="zh-CN" altLang="en-US"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2019</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7.0</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extLst>
                  <a:ext uri="{0D108BD9-81ED-4DB2-BD59-A6C34878D82A}">
                    <a16:rowId xmlns:a16="http://schemas.microsoft.com/office/drawing/2014/main" val="995677145"/>
                  </a:ext>
                </a:extLst>
              </a:tr>
              <a:tr h="298450">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4</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US" sz="1600" kern="100" dirty="0">
                          <a:effectLst/>
                          <a:latin typeface="Microsoft YaHei" panose="020B0503020204020204" pitchFamily="34" charset="-122"/>
                          <a:ea typeface="Microsoft YaHei" panose="020B0503020204020204" pitchFamily="34" charset="-122"/>
                        </a:rPr>
                        <a:t>B</a:t>
                      </a:r>
                      <a:endParaRPr lang="en-US" sz="16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动作</a:t>
                      </a:r>
                      <a:endParaRPr lang="zh-CN" altLang="en-US"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2019</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CN" sz="1600" kern="100" dirty="0">
                          <a:effectLst/>
                          <a:latin typeface="Microsoft YaHei" panose="020B0503020204020204" pitchFamily="34" charset="-122"/>
                          <a:ea typeface="Microsoft YaHei" panose="020B0503020204020204" pitchFamily="34" charset="-122"/>
                        </a:rPr>
                        <a:t>7.5</a:t>
                      </a:r>
                      <a:endParaRPr lang="en-CN" sz="16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extLst>
                  <a:ext uri="{0D108BD9-81ED-4DB2-BD59-A6C34878D82A}">
                    <a16:rowId xmlns:a16="http://schemas.microsoft.com/office/drawing/2014/main" val="1548340108"/>
                  </a:ext>
                </a:extLst>
              </a:tr>
              <a:tr h="298450">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5</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US" sz="1600" kern="100">
                          <a:effectLst/>
                          <a:latin typeface="Microsoft YaHei" panose="020B0503020204020204" pitchFamily="34" charset="-122"/>
                          <a:ea typeface="Microsoft YaHei" panose="020B0503020204020204" pitchFamily="34" charset="-122"/>
                        </a:rPr>
                        <a:t>A</a:t>
                      </a:r>
                      <a:endParaRPr lang="en-US"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喜剧</a:t>
                      </a:r>
                      <a:endParaRPr lang="zh-CN" altLang="en-US"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2020</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8.1</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extLst>
                  <a:ext uri="{0D108BD9-81ED-4DB2-BD59-A6C34878D82A}">
                    <a16:rowId xmlns:a16="http://schemas.microsoft.com/office/drawing/2014/main" val="1547314887"/>
                  </a:ext>
                </a:extLst>
              </a:tr>
              <a:tr h="298450">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6</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US" sz="1600" kern="100">
                          <a:effectLst/>
                          <a:latin typeface="Microsoft YaHei" panose="020B0503020204020204" pitchFamily="34" charset="-122"/>
                          <a:ea typeface="Microsoft YaHei" panose="020B0503020204020204" pitchFamily="34" charset="-122"/>
                        </a:rPr>
                        <a:t>B</a:t>
                      </a:r>
                      <a:endParaRPr lang="en-US"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zh-CN" altLang="en-US" sz="1600" kern="100" dirty="0">
                          <a:effectLst/>
                          <a:latin typeface="Microsoft YaHei" panose="020B0503020204020204" pitchFamily="34" charset="-122"/>
                          <a:ea typeface="Microsoft YaHei" panose="020B0503020204020204" pitchFamily="34" charset="-122"/>
                        </a:rPr>
                        <a:t>动作</a:t>
                      </a:r>
                      <a:endParaRPr lang="zh-CN" altLang="en-US" sz="16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2020</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CN" sz="1600" kern="100" dirty="0">
                          <a:effectLst/>
                          <a:latin typeface="Microsoft YaHei" panose="020B0503020204020204" pitchFamily="34" charset="-122"/>
                          <a:ea typeface="Microsoft YaHei" panose="020B0503020204020204" pitchFamily="34" charset="-122"/>
                        </a:rPr>
                        <a:t>7.3</a:t>
                      </a:r>
                      <a:endParaRPr lang="en-CN" sz="16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extLst>
                  <a:ext uri="{0D108BD9-81ED-4DB2-BD59-A6C34878D82A}">
                    <a16:rowId xmlns:a16="http://schemas.microsoft.com/office/drawing/2014/main" val="3372218755"/>
                  </a:ext>
                </a:extLst>
              </a:tr>
            </a:tbl>
          </a:graphicData>
        </a:graphic>
      </p:graphicFrame>
      <p:sp>
        <p:nvSpPr>
          <p:cNvPr id="7" name="Rectangle 6">
            <a:extLst>
              <a:ext uri="{FF2B5EF4-FFF2-40B4-BE49-F238E27FC236}">
                <a16:creationId xmlns:a16="http://schemas.microsoft.com/office/drawing/2014/main" id="{FE2B1FFD-D035-2929-BF3E-8AA319FD8002}"/>
              </a:ext>
            </a:extLst>
          </p:cNvPr>
          <p:cNvSpPr/>
          <p:nvPr/>
        </p:nvSpPr>
        <p:spPr>
          <a:xfrm>
            <a:off x="3854610" y="2597253"/>
            <a:ext cx="4809330" cy="369332"/>
          </a:xfrm>
          <a:prstGeom prst="rect">
            <a:avLst/>
          </a:prstGeom>
        </p:spPr>
        <p:txBody>
          <a:bodyPr wrap="none">
            <a:spAutoFit/>
          </a:bodyPr>
          <a:lstStyle/>
          <a:p>
            <a:r>
              <a:rPr lang="en-US" altLang="zh-CN" dirty="0">
                <a:latin typeface="Microsoft YaHei" panose="020B0503020204020204" pitchFamily="34" charset="-122"/>
                <a:ea typeface="Microsoft YaHei" panose="020B0503020204020204" pitchFamily="34" charset="-122"/>
              </a:rPr>
              <a:t>2018~2020</a:t>
            </a:r>
            <a:r>
              <a:rPr lang="zh-CN" altLang="en-US" dirty="0">
                <a:latin typeface="Microsoft YaHei" panose="020B0503020204020204" pitchFamily="34" charset="-122"/>
                <a:ea typeface="Microsoft YaHei" panose="020B0503020204020204" pitchFamily="34" charset="-122"/>
              </a:rPr>
              <a:t> 年</a:t>
            </a:r>
            <a:r>
              <a:rPr lang="en-US" altLang="zh-CN" dirty="0">
                <a:latin typeface="Microsoft YaHei" panose="020B0503020204020204" pitchFamily="34" charset="-122"/>
                <a:ea typeface="Microsoft YaHei" panose="020B0503020204020204" pitchFamily="34" charset="-122"/>
              </a:rPr>
              <a:t>A</a:t>
            </a:r>
            <a:r>
              <a:rPr lang="zh-CN" altLang="en-US" dirty="0">
                <a:latin typeface="Microsoft YaHei" panose="020B0503020204020204" pitchFamily="34" charset="-122"/>
                <a:ea typeface="Microsoft YaHei" panose="020B0503020204020204" pitchFamily="34" charset="-122"/>
              </a:rPr>
              <a:t>电影和</a:t>
            </a:r>
            <a:r>
              <a:rPr lang="en-US" altLang="zh-CN" dirty="0">
                <a:latin typeface="Microsoft YaHei" panose="020B0503020204020204" pitchFamily="34" charset="-122"/>
                <a:ea typeface="Microsoft YaHei" panose="020B0503020204020204" pitchFamily="34" charset="-122"/>
              </a:rPr>
              <a:t>B</a:t>
            </a:r>
            <a:r>
              <a:rPr lang="zh-CN" altLang="en-US" dirty="0">
                <a:latin typeface="Microsoft YaHei" panose="020B0503020204020204" pitchFamily="34" charset="-122"/>
                <a:ea typeface="Microsoft YaHei" panose="020B0503020204020204" pitchFamily="34" charset="-122"/>
              </a:rPr>
              <a:t>电影的评分（宽表）</a:t>
            </a:r>
          </a:p>
        </p:txBody>
      </p:sp>
      <p:sp>
        <p:nvSpPr>
          <p:cNvPr id="8" name="Rectangle 7">
            <a:extLst>
              <a:ext uri="{FF2B5EF4-FFF2-40B4-BE49-F238E27FC236}">
                <a16:creationId xmlns:a16="http://schemas.microsoft.com/office/drawing/2014/main" id="{D617F4C8-5BEF-898B-5E0B-E06FB980B84D}"/>
              </a:ext>
            </a:extLst>
          </p:cNvPr>
          <p:cNvSpPr/>
          <p:nvPr/>
        </p:nvSpPr>
        <p:spPr>
          <a:xfrm>
            <a:off x="3889075" y="6201894"/>
            <a:ext cx="4809330" cy="369332"/>
          </a:xfrm>
          <a:prstGeom prst="rect">
            <a:avLst/>
          </a:prstGeom>
        </p:spPr>
        <p:txBody>
          <a:bodyPr wrap="none">
            <a:spAutoFit/>
          </a:bodyPr>
          <a:lstStyle/>
          <a:p>
            <a:r>
              <a:rPr lang="en-US" altLang="zh-CN" dirty="0">
                <a:latin typeface="Microsoft YaHei" panose="020B0503020204020204" pitchFamily="34" charset="-122"/>
                <a:ea typeface="Microsoft YaHei" panose="020B0503020204020204" pitchFamily="34" charset="-122"/>
              </a:rPr>
              <a:t>2018~2020</a:t>
            </a:r>
            <a:r>
              <a:rPr lang="zh-CN" altLang="en-US" dirty="0">
                <a:latin typeface="Microsoft YaHei" panose="020B0503020204020204" pitchFamily="34" charset="-122"/>
                <a:ea typeface="Microsoft YaHei" panose="020B0503020204020204" pitchFamily="34" charset="-122"/>
              </a:rPr>
              <a:t> 年</a:t>
            </a:r>
            <a:r>
              <a:rPr lang="en-US" altLang="zh-CN" dirty="0">
                <a:latin typeface="Microsoft YaHei" panose="020B0503020204020204" pitchFamily="34" charset="-122"/>
                <a:ea typeface="Microsoft YaHei" panose="020B0503020204020204" pitchFamily="34" charset="-122"/>
              </a:rPr>
              <a:t>A</a:t>
            </a:r>
            <a:r>
              <a:rPr lang="zh-CN" altLang="en-US" dirty="0">
                <a:latin typeface="Microsoft YaHei" panose="020B0503020204020204" pitchFamily="34" charset="-122"/>
                <a:ea typeface="Microsoft YaHei" panose="020B0503020204020204" pitchFamily="34" charset="-122"/>
              </a:rPr>
              <a:t>电影和</a:t>
            </a:r>
            <a:r>
              <a:rPr lang="en-US" altLang="zh-CN" dirty="0">
                <a:latin typeface="Microsoft YaHei" panose="020B0503020204020204" pitchFamily="34" charset="-122"/>
                <a:ea typeface="Microsoft YaHei" panose="020B0503020204020204" pitchFamily="34" charset="-122"/>
              </a:rPr>
              <a:t>B</a:t>
            </a:r>
            <a:r>
              <a:rPr lang="zh-CN" altLang="en-US" dirty="0">
                <a:latin typeface="Microsoft YaHei" panose="020B0503020204020204" pitchFamily="34" charset="-122"/>
                <a:ea typeface="Microsoft YaHei" panose="020B0503020204020204" pitchFamily="34" charset="-122"/>
              </a:rPr>
              <a:t>电影的评分（长表）</a:t>
            </a:r>
          </a:p>
        </p:txBody>
      </p:sp>
    </p:spTree>
    <p:extLst>
      <p:ext uri="{BB962C8B-B14F-4D97-AF65-F5344CB8AC3E}">
        <p14:creationId xmlns:p14="http://schemas.microsoft.com/office/powerpoint/2010/main" val="36535082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3"/>
          <p:cNvSpPr>
            <a:spLocks noGrp="1"/>
          </p:cNvSpPr>
          <p:nvPr>
            <p:ph type="title"/>
          </p:nvPr>
        </p:nvSpPr>
        <p:spPr>
          <a:xfrm>
            <a:off x="1095824" y="72000"/>
            <a:ext cx="10257975" cy="914400"/>
          </a:xfrm>
        </p:spPr>
        <p:txBody>
          <a:bodyPr>
            <a:normAutofit/>
          </a:bodyPr>
          <a:lstStyle/>
          <a:p>
            <a:r>
              <a:rPr lang="zh-CN" altLang="en-US" dirty="0"/>
              <a:t>列表</a:t>
            </a:r>
          </a:p>
        </p:txBody>
      </p:sp>
      <p:sp>
        <p:nvSpPr>
          <p:cNvPr id="2" name="Rectangle 1">
            <a:extLst>
              <a:ext uri="{FF2B5EF4-FFF2-40B4-BE49-F238E27FC236}">
                <a16:creationId xmlns:a16="http://schemas.microsoft.com/office/drawing/2014/main" id="{7E8DFD2A-CC7D-7C48-9969-9C826CB222B4}"/>
              </a:ext>
            </a:extLst>
          </p:cNvPr>
          <p:cNvSpPr/>
          <p:nvPr/>
        </p:nvSpPr>
        <p:spPr>
          <a:xfrm>
            <a:off x="861300" y="1070624"/>
            <a:ext cx="10727022" cy="2807885"/>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b="1" dirty="0">
                <a:latin typeface="Microsoft YaHei" panose="020B0503020204020204" pitchFamily="34" charset="-122"/>
                <a:ea typeface="Microsoft YaHei" panose="020B0503020204020204" pitchFamily="34" charset="-122"/>
              </a:rPr>
              <a:t>列表（</a:t>
            </a:r>
            <a:r>
              <a:rPr lang="en-US" altLang="zh-CN" sz="2000" b="1" dirty="0">
                <a:latin typeface="Microsoft YaHei" panose="020B0503020204020204" pitchFamily="34" charset="-122"/>
                <a:ea typeface="Microsoft YaHei" panose="020B0503020204020204" pitchFamily="34" charset="-122"/>
              </a:rPr>
              <a:t>list</a:t>
            </a:r>
            <a:r>
              <a:rPr lang="zh-CN" altLang="en-US" sz="2000" b="1"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是 </a:t>
            </a:r>
            <a:r>
              <a:rPr lang="en-US" altLang="zh-CN" sz="2000" dirty="0">
                <a:latin typeface="Microsoft YaHei" panose="020B0503020204020204" pitchFamily="34" charset="-122"/>
                <a:ea typeface="Microsoft YaHei" panose="020B0503020204020204" pitchFamily="34" charset="-122"/>
              </a:rPr>
              <a:t>R</a:t>
            </a:r>
            <a:r>
              <a:rPr lang="zh-CN" altLang="en-US" sz="2000" dirty="0">
                <a:latin typeface="Microsoft YaHei" panose="020B0503020204020204" pitchFamily="34" charset="-122"/>
                <a:ea typeface="Microsoft YaHei" panose="020B0503020204020204" pitchFamily="34" charset="-122"/>
              </a:rPr>
              <a:t>语言中可以容纳各种类型数据的数据对象，如向量、矩阵、数据框，甚至一个列表也可以成为另一个列表的元素。</a:t>
            </a:r>
            <a:endParaRPr lang="en-US" altLang="zh-CN" sz="2000" dirty="0">
              <a:latin typeface="Microsoft YaHei" panose="020B0503020204020204" pitchFamily="34" charset="-122"/>
              <a:ea typeface="Microsoft YaHei"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列表的基本操作包括查看、索引和添加元素。</a:t>
            </a:r>
          </a:p>
          <a:p>
            <a:pPr marL="342900" indent="-34290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对于列表数据的每个元素，可以进行同样的函数操作（如求均值），此时需要用到 **</a:t>
            </a:r>
            <a:r>
              <a:rPr lang="en-US" altLang="zh-CN" sz="2000" dirty="0">
                <a:latin typeface="Microsoft YaHei" panose="020B0503020204020204" pitchFamily="34" charset="-122"/>
                <a:ea typeface="Microsoft YaHei" panose="020B0503020204020204" pitchFamily="34" charset="-122"/>
              </a:rPr>
              <a:t>ply</a:t>
            </a:r>
            <a:r>
              <a:rPr lang="zh-CN" altLang="en-US" sz="2000" dirty="0">
                <a:latin typeface="Microsoft YaHei" panose="020B0503020204020204" pitchFamily="34" charset="-122"/>
                <a:ea typeface="Microsoft YaHei" panose="020B0503020204020204" pitchFamily="34" charset="-122"/>
              </a:rPr>
              <a:t>函数。</a:t>
            </a:r>
          </a:p>
          <a:p>
            <a:pPr marL="342900" indent="-342900">
              <a:lnSpc>
                <a:spcPct val="150000"/>
              </a:lnSpc>
              <a:buFont typeface="Arial" panose="020B0604020202020204" pitchFamily="34" charset="0"/>
              <a:buChar char="•"/>
            </a:pPr>
            <a:endParaRPr lang="zh-CN" altLang="en-US" sz="2000" dirty="0">
              <a:latin typeface="Microsoft YaHei" panose="020B0503020204020204" pitchFamily="34" charset="-122"/>
              <a:ea typeface="Microsoft YaHei" panose="020B0503020204020204" pitchFamily="34" charset="-122"/>
            </a:endParaRPr>
          </a:p>
        </p:txBody>
      </p:sp>
      <p:graphicFrame>
        <p:nvGraphicFramePr>
          <p:cNvPr id="3" name="Table 2">
            <a:extLst>
              <a:ext uri="{FF2B5EF4-FFF2-40B4-BE49-F238E27FC236}">
                <a16:creationId xmlns:a16="http://schemas.microsoft.com/office/drawing/2014/main" id="{494DDB4C-00D1-F9B8-23DC-212465AF4CFD}"/>
              </a:ext>
            </a:extLst>
          </p:cNvPr>
          <p:cNvGraphicFramePr>
            <a:graphicFrameLocks noGrp="1"/>
          </p:cNvGraphicFramePr>
          <p:nvPr>
            <p:extLst>
              <p:ext uri="{D42A27DB-BD31-4B8C-83A1-F6EECF244321}">
                <p14:modId xmlns:p14="http://schemas.microsoft.com/office/powerpoint/2010/main" val="3008171271"/>
              </p:ext>
            </p:extLst>
          </p:nvPr>
        </p:nvGraphicFramePr>
        <p:xfrm>
          <a:off x="967011" y="3716956"/>
          <a:ext cx="10515600" cy="2070420"/>
        </p:xfrm>
        <a:graphic>
          <a:graphicData uri="http://schemas.openxmlformats.org/drawingml/2006/table">
            <a:tbl>
              <a:tblPr>
                <a:tableStyleId>{69CF1AB2-1976-4502-BF36-3FF5EA218861}</a:tableStyleId>
              </a:tblPr>
              <a:tblGrid>
                <a:gridCol w="1344476">
                  <a:extLst>
                    <a:ext uri="{9D8B030D-6E8A-4147-A177-3AD203B41FA5}">
                      <a16:colId xmlns:a16="http://schemas.microsoft.com/office/drawing/2014/main" val="2164524268"/>
                    </a:ext>
                  </a:extLst>
                </a:gridCol>
                <a:gridCol w="4910012">
                  <a:extLst>
                    <a:ext uri="{9D8B030D-6E8A-4147-A177-3AD203B41FA5}">
                      <a16:colId xmlns:a16="http://schemas.microsoft.com/office/drawing/2014/main" val="1539286435"/>
                    </a:ext>
                  </a:extLst>
                </a:gridCol>
                <a:gridCol w="4261112">
                  <a:extLst>
                    <a:ext uri="{9D8B030D-6E8A-4147-A177-3AD203B41FA5}">
                      <a16:colId xmlns:a16="http://schemas.microsoft.com/office/drawing/2014/main" val="2309339441"/>
                    </a:ext>
                  </a:extLst>
                </a:gridCol>
              </a:tblGrid>
              <a:tr h="307975">
                <a:tc>
                  <a:txBody>
                    <a:bodyPr/>
                    <a:lstStyle/>
                    <a:p>
                      <a:pPr marL="0" marR="0" algn="ctr">
                        <a:lnSpc>
                          <a:spcPct val="150000"/>
                        </a:lnSpc>
                        <a:spcBef>
                          <a:spcPts val="0"/>
                        </a:spcBef>
                        <a:spcAft>
                          <a:spcPts val="0"/>
                        </a:spcAft>
                      </a:pPr>
                      <a:r>
                        <a:rPr lang="zh-CN" altLang="en-US" sz="1600" b="1" kern="100">
                          <a:effectLst/>
                          <a:latin typeface="Microsoft YaHei" panose="020B0503020204020204" pitchFamily="34" charset="-122"/>
                          <a:ea typeface="Microsoft YaHei" panose="020B0503020204020204" pitchFamily="34" charset="-122"/>
                        </a:rPr>
                        <a:t>函数</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600" b="1" kern="100">
                          <a:effectLst/>
                          <a:latin typeface="Microsoft YaHei" panose="020B0503020204020204" pitchFamily="34" charset="-122"/>
                          <a:ea typeface="Microsoft YaHei" panose="020B0503020204020204" pitchFamily="34" charset="-122"/>
                        </a:rPr>
                        <a:t>完成功能</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600" b="1" kern="100">
                          <a:effectLst/>
                          <a:latin typeface="Microsoft YaHei" panose="020B0503020204020204" pitchFamily="34" charset="-122"/>
                          <a:ea typeface="Microsoft YaHei" panose="020B0503020204020204" pitchFamily="34" charset="-122"/>
                        </a:rPr>
                        <a:t>使用方法</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extLst>
                  <a:ext uri="{0D108BD9-81ED-4DB2-BD59-A6C34878D82A}">
                    <a16:rowId xmlns:a16="http://schemas.microsoft.com/office/drawing/2014/main" val="66981105"/>
                  </a:ext>
                </a:extLst>
              </a:tr>
              <a:tr h="280035">
                <a:tc>
                  <a:txBody>
                    <a:bodyPr/>
                    <a:lstStyle/>
                    <a:p>
                      <a:pPr marL="0" marR="0" algn="ctr">
                        <a:lnSpc>
                          <a:spcPct val="150000"/>
                        </a:lnSpc>
                        <a:spcBef>
                          <a:spcPts val="0"/>
                        </a:spcBef>
                        <a:spcAft>
                          <a:spcPts val="0"/>
                        </a:spcAft>
                      </a:pPr>
                      <a:r>
                        <a:rPr lang="en-US" sz="1600" kern="100">
                          <a:effectLst/>
                          <a:latin typeface="Microsoft YaHei" panose="020B0503020204020204" pitchFamily="34" charset="-122"/>
                          <a:ea typeface="Microsoft YaHei" panose="020B0503020204020204" pitchFamily="34" charset="-122"/>
                        </a:rPr>
                        <a:t>lapply</a:t>
                      </a:r>
                      <a:endPar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以列表形式输出分组统计结果</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US" sz="1600" kern="100">
                          <a:effectLst/>
                          <a:latin typeface="Microsoft YaHei" panose="020B0503020204020204" pitchFamily="34" charset="-122"/>
                          <a:ea typeface="Microsoft YaHei" panose="020B0503020204020204" pitchFamily="34" charset="-122"/>
                        </a:rPr>
                        <a:t>lapply(x, FUN, ...)</a:t>
                      </a:r>
                      <a:endPar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extLst>
                  <a:ext uri="{0D108BD9-81ED-4DB2-BD59-A6C34878D82A}">
                    <a16:rowId xmlns:a16="http://schemas.microsoft.com/office/drawing/2014/main" val="1580995780"/>
                  </a:ext>
                </a:extLst>
              </a:tr>
              <a:tr h="280035">
                <a:tc>
                  <a:txBody>
                    <a:bodyPr/>
                    <a:lstStyle/>
                    <a:p>
                      <a:pPr marL="0" marR="0" algn="ctr">
                        <a:lnSpc>
                          <a:spcPct val="150000"/>
                        </a:lnSpc>
                        <a:spcBef>
                          <a:spcPts val="0"/>
                        </a:spcBef>
                        <a:spcAft>
                          <a:spcPts val="0"/>
                        </a:spcAft>
                      </a:pPr>
                      <a:r>
                        <a:rPr lang="en-US" sz="1600" kern="100">
                          <a:effectLst/>
                          <a:latin typeface="Microsoft YaHei" panose="020B0503020204020204" pitchFamily="34" charset="-122"/>
                          <a:ea typeface="Microsoft YaHei" panose="020B0503020204020204" pitchFamily="34" charset="-122"/>
                        </a:rPr>
                        <a:t>sapply</a:t>
                      </a:r>
                      <a:endPar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以向量、矩阵形式输出分组统计结果</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US" sz="1600" kern="100">
                          <a:effectLst/>
                          <a:latin typeface="Microsoft YaHei" panose="020B0503020204020204" pitchFamily="34" charset="-122"/>
                          <a:ea typeface="Microsoft YaHei" panose="020B0503020204020204" pitchFamily="34" charset="-122"/>
                        </a:rPr>
                        <a:t>sapply(x, FUN, ...)</a:t>
                      </a:r>
                      <a:endPar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extLst>
                  <a:ext uri="{0D108BD9-81ED-4DB2-BD59-A6C34878D82A}">
                    <a16:rowId xmlns:a16="http://schemas.microsoft.com/office/drawing/2014/main" val="423626212"/>
                  </a:ext>
                </a:extLst>
              </a:tr>
              <a:tr h="280035">
                <a:tc>
                  <a:txBody>
                    <a:bodyPr/>
                    <a:lstStyle/>
                    <a:p>
                      <a:pPr marL="0" marR="0" algn="ctr">
                        <a:lnSpc>
                          <a:spcPct val="150000"/>
                        </a:lnSpc>
                        <a:spcBef>
                          <a:spcPts val="0"/>
                        </a:spcBef>
                        <a:spcAft>
                          <a:spcPts val="0"/>
                        </a:spcAft>
                      </a:pPr>
                      <a:r>
                        <a:rPr lang="en-US" sz="1600" kern="100">
                          <a:effectLst/>
                          <a:latin typeface="Microsoft YaHei" panose="020B0503020204020204" pitchFamily="34" charset="-122"/>
                          <a:ea typeface="Microsoft YaHei" panose="020B0503020204020204" pitchFamily="34" charset="-122"/>
                        </a:rPr>
                        <a:t>mapply</a:t>
                      </a:r>
                      <a:endPar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函数</a:t>
                      </a:r>
                      <a:r>
                        <a:rPr lang="en-US" sz="1600" kern="100">
                          <a:effectLst/>
                          <a:latin typeface="Microsoft YaHei" panose="020B0503020204020204" pitchFamily="34" charset="-122"/>
                          <a:ea typeface="Microsoft YaHei" panose="020B0503020204020204" pitchFamily="34" charset="-122"/>
                        </a:rPr>
                        <a:t>sapply</a:t>
                      </a:r>
                      <a:r>
                        <a:rPr lang="zh-CN" altLang="en-US" sz="1600" kern="100">
                          <a:effectLst/>
                          <a:latin typeface="Microsoft YaHei" panose="020B0503020204020204" pitchFamily="34" charset="-122"/>
                          <a:ea typeface="Microsoft YaHei" panose="020B0503020204020204" pitchFamily="34" charset="-122"/>
                        </a:rPr>
                        <a:t>的多变量版本</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US" sz="1600" kern="100">
                          <a:effectLst/>
                          <a:latin typeface="Microsoft YaHei" panose="020B0503020204020204" pitchFamily="34" charset="-122"/>
                          <a:ea typeface="Microsoft YaHei" panose="020B0503020204020204" pitchFamily="34" charset="-122"/>
                        </a:rPr>
                        <a:t>mapply(FUN, ...)</a:t>
                      </a:r>
                      <a:endPar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extLst>
                  <a:ext uri="{0D108BD9-81ED-4DB2-BD59-A6C34878D82A}">
                    <a16:rowId xmlns:a16="http://schemas.microsoft.com/office/drawing/2014/main" val="3044775522"/>
                  </a:ext>
                </a:extLst>
              </a:tr>
              <a:tr h="280035">
                <a:tc>
                  <a:txBody>
                    <a:bodyPr/>
                    <a:lstStyle/>
                    <a:p>
                      <a:pPr marL="0" marR="0" algn="ctr">
                        <a:lnSpc>
                          <a:spcPct val="150000"/>
                        </a:lnSpc>
                        <a:spcBef>
                          <a:spcPts val="0"/>
                        </a:spcBef>
                        <a:spcAft>
                          <a:spcPts val="0"/>
                        </a:spcAft>
                      </a:pPr>
                      <a:r>
                        <a:rPr lang="en-US" sz="1600" kern="100">
                          <a:effectLst/>
                          <a:latin typeface="Microsoft YaHei" panose="020B0503020204020204" pitchFamily="34" charset="-122"/>
                          <a:ea typeface="Microsoft YaHei" panose="020B0503020204020204" pitchFamily="34" charset="-122"/>
                        </a:rPr>
                        <a:t>tapply</a:t>
                      </a:r>
                      <a:endPar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zh-CN" altLang="en-US" sz="1600" kern="100" dirty="0">
                          <a:effectLst/>
                          <a:latin typeface="Microsoft YaHei" panose="020B0503020204020204" pitchFamily="34" charset="-122"/>
                          <a:ea typeface="Microsoft YaHei" panose="020B0503020204020204" pitchFamily="34" charset="-122"/>
                        </a:rPr>
                        <a:t>分组统计</a:t>
                      </a:r>
                      <a:endParaRPr lang="zh-CN" alt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US" sz="1600" kern="100" dirty="0" err="1">
                          <a:effectLst/>
                          <a:latin typeface="Microsoft YaHei" panose="020B0503020204020204" pitchFamily="34" charset="-122"/>
                          <a:ea typeface="Microsoft YaHei" panose="020B0503020204020204" pitchFamily="34" charset="-122"/>
                        </a:rPr>
                        <a:t>tapply</a:t>
                      </a:r>
                      <a:r>
                        <a:rPr lang="en-US" sz="1600" kern="100" dirty="0">
                          <a:effectLst/>
                          <a:latin typeface="Microsoft YaHei" panose="020B0503020204020204" pitchFamily="34" charset="-122"/>
                          <a:ea typeface="Microsoft YaHei" panose="020B0503020204020204" pitchFamily="34" charset="-122"/>
                        </a:rPr>
                        <a:t>(x, index, FUN, ...)</a:t>
                      </a:r>
                      <a:endPar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extLst>
                  <a:ext uri="{0D108BD9-81ED-4DB2-BD59-A6C34878D82A}">
                    <a16:rowId xmlns:a16="http://schemas.microsoft.com/office/drawing/2014/main" val="3762989127"/>
                  </a:ext>
                </a:extLst>
              </a:tr>
            </a:tbl>
          </a:graphicData>
        </a:graphic>
      </p:graphicFrame>
    </p:spTree>
    <p:extLst>
      <p:ext uri="{BB962C8B-B14F-4D97-AF65-F5344CB8AC3E}">
        <p14:creationId xmlns:p14="http://schemas.microsoft.com/office/powerpoint/2010/main" val="40540697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占位符 7"/>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6502" b="16502"/>
          <a:stretch>
            <a:fillRect/>
          </a:stretch>
        </p:blipFill>
        <p:spPr/>
      </p:pic>
      <p:sp>
        <p:nvSpPr>
          <p:cNvPr id="11" name="圆角矩形 10"/>
          <p:cNvSpPr/>
          <p:nvPr/>
        </p:nvSpPr>
        <p:spPr>
          <a:xfrm>
            <a:off x="0" y="2870200"/>
            <a:ext cx="6502399" cy="1089061"/>
          </a:xfrm>
          <a:prstGeom prst="roundRect">
            <a:avLst>
              <a:gd name="adj" fmla="val 0"/>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手动输入 9"/>
          <p:cNvSpPr/>
          <p:nvPr/>
        </p:nvSpPr>
        <p:spPr>
          <a:xfrm rot="16200000" flipH="1">
            <a:off x="5201024" y="-132977"/>
            <a:ext cx="6858000" cy="7123953"/>
          </a:xfrm>
          <a:prstGeom prst="flowChartManualInput">
            <a:avLst/>
          </a:prstGeom>
          <a:solidFill>
            <a:srgbClr val="0171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标题 6"/>
          <p:cNvSpPr>
            <a:spLocks noGrp="1"/>
          </p:cNvSpPr>
          <p:nvPr>
            <p:ph type="title"/>
          </p:nvPr>
        </p:nvSpPr>
        <p:spPr>
          <a:xfrm>
            <a:off x="0" y="2576811"/>
            <a:ext cx="5570071" cy="1800000"/>
          </a:xfrm>
        </p:spPr>
        <p:txBody>
          <a:bodyPr anchor="ctr">
            <a:normAutofit/>
          </a:bodyPr>
          <a:lstStyle/>
          <a:p>
            <a:pPr algn="r"/>
            <a:r>
              <a:rPr lang="zh-CN" altLang="en-US" sz="4800" dirty="0"/>
              <a:t>数据的读入及写出</a:t>
            </a:r>
          </a:p>
        </p:txBody>
      </p:sp>
      <p:sp>
        <p:nvSpPr>
          <p:cNvPr id="12" name="文本框 11"/>
          <p:cNvSpPr txBox="1"/>
          <p:nvPr/>
        </p:nvSpPr>
        <p:spPr>
          <a:xfrm>
            <a:off x="6956723" y="-1518701"/>
            <a:ext cx="4084773" cy="9325630"/>
          </a:xfrm>
          <a:prstGeom prst="rect">
            <a:avLst/>
          </a:prstGeom>
          <a:noFill/>
        </p:spPr>
        <p:txBody>
          <a:bodyPr wrap="none" rtlCol="0">
            <a:spAutoFit/>
          </a:bodyPr>
          <a:lstStyle/>
          <a:p>
            <a:r>
              <a:rPr lang="en-US" altLang="zh-CN" sz="60000" dirty="0">
                <a:solidFill>
                  <a:srgbClr val="004F8A"/>
                </a:solidFill>
              </a:rPr>
              <a:t>4</a:t>
            </a:r>
            <a:endParaRPr lang="zh-CN" altLang="en-US" sz="60000" dirty="0">
              <a:solidFill>
                <a:srgbClr val="004F8A"/>
              </a:solidFill>
            </a:endParaRPr>
          </a:p>
        </p:txBody>
      </p:sp>
      <p:cxnSp>
        <p:nvCxnSpPr>
          <p:cNvPr id="4" name="直接连接符 3"/>
          <p:cNvCxnSpPr/>
          <p:nvPr/>
        </p:nvCxnSpPr>
        <p:spPr>
          <a:xfrm>
            <a:off x="0" y="2971800"/>
            <a:ext cx="58928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0" y="3873500"/>
            <a:ext cx="56896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50509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3"/>
          <p:cNvSpPr>
            <a:spLocks noGrp="1"/>
          </p:cNvSpPr>
          <p:nvPr>
            <p:ph type="title"/>
          </p:nvPr>
        </p:nvSpPr>
        <p:spPr>
          <a:xfrm>
            <a:off x="1095824" y="72000"/>
            <a:ext cx="10257975" cy="914400"/>
          </a:xfrm>
        </p:spPr>
        <p:txBody>
          <a:bodyPr>
            <a:normAutofit/>
          </a:bodyPr>
          <a:lstStyle/>
          <a:p>
            <a:r>
              <a:rPr lang="zh-CN" altLang="en-US" dirty="0"/>
              <a:t>数据读入的方式</a:t>
            </a:r>
          </a:p>
        </p:txBody>
      </p:sp>
      <p:sp>
        <p:nvSpPr>
          <p:cNvPr id="2" name="Rectangle 1">
            <a:extLst>
              <a:ext uri="{FF2B5EF4-FFF2-40B4-BE49-F238E27FC236}">
                <a16:creationId xmlns:a16="http://schemas.microsoft.com/office/drawing/2014/main" id="{7E8DFD2A-CC7D-7C48-9969-9C826CB222B4}"/>
              </a:ext>
            </a:extLst>
          </p:cNvPr>
          <p:cNvSpPr/>
          <p:nvPr/>
        </p:nvSpPr>
        <p:spPr>
          <a:xfrm>
            <a:off x="761593" y="1106130"/>
            <a:ext cx="10727022" cy="5116209"/>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当需要读入的数据较少时，可通过键盘输入数据；</a:t>
            </a:r>
            <a:endParaRPr lang="en-US" altLang="zh-CN" sz="2000"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主要输入方式包括直接输入及利用</a:t>
            </a:r>
            <a:r>
              <a:rPr lang="en-US" altLang="zh-CN" sz="2000" dirty="0">
                <a:latin typeface="Microsoft YaHei" panose="020B0503020204020204" pitchFamily="34" charset="-122"/>
                <a:ea typeface="Microsoft YaHei" panose="020B0503020204020204" pitchFamily="34" charset="-122"/>
              </a:rPr>
              <a:t>R</a:t>
            </a:r>
            <a:r>
              <a:rPr lang="zh-CN" altLang="en-US" sz="2000" dirty="0">
                <a:latin typeface="Microsoft YaHei" panose="020B0503020204020204" pitchFamily="34" charset="-122"/>
                <a:ea typeface="Microsoft YaHei" panose="020B0503020204020204" pitchFamily="34" charset="-122"/>
              </a:rPr>
              <a:t>语言内置表格编辑器输入；</a:t>
            </a:r>
            <a:endParaRPr lang="en-US" altLang="zh-CN" sz="2000"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endParaRPr lang="en-US" altLang="zh-CN" sz="2000"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文本文件是一种常用的数据文件格式，</a:t>
            </a:r>
            <a:r>
              <a:rPr lang="en-US" altLang="zh-CN" sz="2000" dirty="0" err="1">
                <a:latin typeface="Microsoft YaHei" panose="020B0503020204020204" pitchFamily="34" charset="-122"/>
                <a:ea typeface="Microsoft YaHei" panose="020B0503020204020204" pitchFamily="34" charset="-122"/>
              </a:rPr>
              <a:t>read.table</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 函数可以从带分隔符的文本文件中导入数据，并生成一个数据框；</a:t>
            </a:r>
            <a:endParaRPr lang="en-US" altLang="zh-CN" sz="2000"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endParaRPr lang="en-US" altLang="zh-CN" sz="2000"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读入 </a:t>
            </a:r>
            <a:r>
              <a:rPr lang="en-US" altLang="zh-CN" sz="2000" dirty="0" err="1">
                <a:latin typeface="Microsoft YaHei" panose="020B0503020204020204" pitchFamily="34" charset="-122"/>
                <a:ea typeface="Microsoft YaHei" panose="020B0503020204020204" pitchFamily="34" charset="-122"/>
              </a:rPr>
              <a:t>xls</a:t>
            </a:r>
            <a:r>
              <a:rPr lang="en-US" altLang="zh-CN" sz="2000" dirty="0">
                <a:latin typeface="Microsoft YaHei" panose="020B0503020204020204" pitchFamily="34" charset="-122"/>
                <a:ea typeface="Microsoft YaHei" panose="020B0503020204020204" pitchFamily="34" charset="-122"/>
              </a:rPr>
              <a:t>(xlsx) </a:t>
            </a:r>
            <a:r>
              <a:rPr lang="zh-CN" altLang="en-US" sz="2000" dirty="0">
                <a:latin typeface="Microsoft YaHei" panose="020B0503020204020204" pitchFamily="34" charset="-122"/>
                <a:ea typeface="Microsoft YaHei" panose="020B0503020204020204" pitchFamily="34" charset="-122"/>
              </a:rPr>
              <a:t>格式的数据一般有两种方式，当文件数量不多时，可以将数据另存为 </a:t>
            </a:r>
            <a:r>
              <a:rPr lang="en-US" altLang="zh-CN" sz="2000" dirty="0">
                <a:latin typeface="Microsoft YaHei" panose="020B0503020204020204" pitchFamily="34" charset="-122"/>
                <a:ea typeface="Microsoft YaHei" panose="020B0503020204020204" pitchFamily="34" charset="-122"/>
              </a:rPr>
              <a:t>csv</a:t>
            </a:r>
            <a:r>
              <a:rPr lang="zh-CN" altLang="en-US" sz="2000" dirty="0">
                <a:latin typeface="Microsoft YaHei" panose="020B0503020204020204" pitchFamily="34" charset="-122"/>
                <a:ea typeface="Microsoft YaHei" panose="020B0503020204020204" pitchFamily="34" charset="-122"/>
              </a:rPr>
              <a:t> 格式并进行读取，也可以直接通过 </a:t>
            </a:r>
            <a:r>
              <a:rPr lang="en-US" altLang="zh-CN" sz="2000" dirty="0" err="1">
                <a:latin typeface="Microsoft YaHei" panose="020B0503020204020204" pitchFamily="34" charset="-122"/>
                <a:ea typeface="Microsoft YaHei" panose="020B0503020204020204" pitchFamily="34" charset="-122"/>
              </a:rPr>
              <a:t>readxl</a:t>
            </a:r>
            <a:r>
              <a:rPr lang="zh-CN" altLang="en-US" sz="2000" dirty="0">
                <a:latin typeface="Microsoft YaHei" panose="020B0503020204020204" pitchFamily="34" charset="-122"/>
                <a:ea typeface="Microsoft YaHei" panose="020B0503020204020204" pitchFamily="34" charset="-122"/>
              </a:rPr>
              <a:t> 包中的 </a:t>
            </a:r>
            <a:r>
              <a:rPr lang="en-US" altLang="zh-CN" sz="2000" dirty="0" err="1">
                <a:latin typeface="Microsoft YaHei" panose="020B0503020204020204" pitchFamily="34" charset="-122"/>
                <a:ea typeface="Microsoft YaHei" panose="020B0503020204020204" pitchFamily="34" charset="-122"/>
              </a:rPr>
              <a:t>read_excel</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 函数读取；</a:t>
            </a:r>
            <a:endParaRPr lang="en-US" altLang="zh-CN" sz="2000"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endParaRPr lang="en-US" altLang="zh-CN" sz="2000"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在文件较大或格式较为复杂的情况下，直接将文件读入内存会花费很长时间。因此，可以每次读入一行文件，逐行处理。</a:t>
            </a:r>
          </a:p>
        </p:txBody>
      </p:sp>
    </p:spTree>
    <p:extLst>
      <p:ext uri="{BB962C8B-B14F-4D97-AF65-F5344CB8AC3E}">
        <p14:creationId xmlns:p14="http://schemas.microsoft.com/office/powerpoint/2010/main" val="33995548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占位符 7"/>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6502" b="16502"/>
          <a:stretch>
            <a:fillRect/>
          </a:stretch>
        </p:blipFill>
        <p:spPr/>
      </p:pic>
      <p:sp>
        <p:nvSpPr>
          <p:cNvPr id="11" name="圆角矩形 10"/>
          <p:cNvSpPr/>
          <p:nvPr/>
        </p:nvSpPr>
        <p:spPr>
          <a:xfrm>
            <a:off x="0" y="2870200"/>
            <a:ext cx="6502399" cy="1089061"/>
          </a:xfrm>
          <a:prstGeom prst="roundRect">
            <a:avLst>
              <a:gd name="adj" fmla="val 0"/>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手动输入 9"/>
          <p:cNvSpPr/>
          <p:nvPr/>
        </p:nvSpPr>
        <p:spPr>
          <a:xfrm rot="16200000" flipH="1">
            <a:off x="5201024" y="-132977"/>
            <a:ext cx="6858000" cy="7123953"/>
          </a:xfrm>
          <a:prstGeom prst="flowChartManualInput">
            <a:avLst/>
          </a:prstGeom>
          <a:solidFill>
            <a:srgbClr val="0171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标题 6"/>
          <p:cNvSpPr>
            <a:spLocks noGrp="1"/>
          </p:cNvSpPr>
          <p:nvPr>
            <p:ph type="title"/>
          </p:nvPr>
        </p:nvSpPr>
        <p:spPr>
          <a:xfrm>
            <a:off x="0" y="2576811"/>
            <a:ext cx="5570071" cy="1800000"/>
          </a:xfrm>
        </p:spPr>
        <p:txBody>
          <a:bodyPr anchor="ctr"/>
          <a:lstStyle/>
          <a:p>
            <a:pPr algn="r"/>
            <a:r>
              <a:rPr lang="zh-CN" altLang="en-US" dirty="0"/>
              <a:t>章节与案例引入</a:t>
            </a:r>
          </a:p>
        </p:txBody>
      </p:sp>
      <p:sp>
        <p:nvSpPr>
          <p:cNvPr id="12" name="文本框 11"/>
          <p:cNvSpPr txBox="1"/>
          <p:nvPr/>
        </p:nvSpPr>
        <p:spPr>
          <a:xfrm>
            <a:off x="6956723" y="-1518701"/>
            <a:ext cx="4084773" cy="9325630"/>
          </a:xfrm>
          <a:prstGeom prst="rect">
            <a:avLst/>
          </a:prstGeom>
          <a:noFill/>
        </p:spPr>
        <p:txBody>
          <a:bodyPr wrap="none" rtlCol="0">
            <a:spAutoFit/>
          </a:bodyPr>
          <a:lstStyle/>
          <a:p>
            <a:r>
              <a:rPr lang="en-US" altLang="zh-CN" sz="60000" dirty="0">
                <a:solidFill>
                  <a:srgbClr val="004F8A"/>
                </a:solidFill>
              </a:rPr>
              <a:t>1</a:t>
            </a:r>
            <a:endParaRPr lang="zh-CN" altLang="en-US" sz="60000" dirty="0">
              <a:solidFill>
                <a:srgbClr val="004F8A"/>
              </a:solidFill>
            </a:endParaRPr>
          </a:p>
        </p:txBody>
      </p:sp>
      <p:cxnSp>
        <p:nvCxnSpPr>
          <p:cNvPr id="4" name="直接连接符 3"/>
          <p:cNvCxnSpPr/>
          <p:nvPr/>
        </p:nvCxnSpPr>
        <p:spPr>
          <a:xfrm>
            <a:off x="0" y="2971800"/>
            <a:ext cx="58928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0" y="3873500"/>
            <a:ext cx="56896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64210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3"/>
          <p:cNvSpPr>
            <a:spLocks noGrp="1"/>
          </p:cNvSpPr>
          <p:nvPr>
            <p:ph type="title"/>
          </p:nvPr>
        </p:nvSpPr>
        <p:spPr>
          <a:xfrm>
            <a:off x="1095824" y="72000"/>
            <a:ext cx="10257975" cy="914400"/>
          </a:xfrm>
        </p:spPr>
        <p:txBody>
          <a:bodyPr>
            <a:normAutofit/>
          </a:bodyPr>
          <a:lstStyle/>
          <a:p>
            <a:r>
              <a:rPr lang="zh-CN" altLang="en-US" dirty="0"/>
              <a:t>数据写出的方式</a:t>
            </a:r>
          </a:p>
        </p:txBody>
      </p:sp>
      <p:sp>
        <p:nvSpPr>
          <p:cNvPr id="11" name="Rectangle 10">
            <a:extLst>
              <a:ext uri="{FF2B5EF4-FFF2-40B4-BE49-F238E27FC236}">
                <a16:creationId xmlns:a16="http://schemas.microsoft.com/office/drawing/2014/main" id="{E5A9F50A-0144-F4F1-2F6F-7AA71A4CAE00}"/>
              </a:ext>
            </a:extLst>
          </p:cNvPr>
          <p:cNvSpPr/>
          <p:nvPr/>
        </p:nvSpPr>
        <p:spPr>
          <a:xfrm>
            <a:off x="761593" y="1106130"/>
            <a:ext cx="10926824" cy="2807885"/>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000" dirty="0">
                <a:latin typeface="Microsoft YaHei" panose="020B0503020204020204" pitchFamily="34" charset="-122"/>
                <a:ea typeface="Microsoft YaHei" panose="020B0503020204020204" pitchFamily="34" charset="-122"/>
              </a:rPr>
              <a:t>write()</a:t>
            </a:r>
            <a:r>
              <a:rPr lang="zh-CN" altLang="en-US" sz="2000" dirty="0">
                <a:latin typeface="Microsoft YaHei" panose="020B0503020204020204" pitchFamily="34" charset="-122"/>
                <a:ea typeface="Microsoft YaHei" panose="020B0503020204020204" pitchFamily="34" charset="-122"/>
              </a:rPr>
              <a:t> 函数可以将数据写入纯文本文件；</a:t>
            </a:r>
            <a:endParaRPr lang="en-US" altLang="zh-CN" sz="2000"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endParaRPr lang="en-US" altLang="zh-CN" sz="2000"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r>
              <a:rPr lang="en-US" altLang="zh-CN" sz="2000" dirty="0" err="1">
                <a:latin typeface="Microsoft YaHei" panose="020B0503020204020204" pitchFamily="34" charset="-122"/>
                <a:ea typeface="Microsoft YaHei" panose="020B0503020204020204" pitchFamily="34" charset="-122"/>
              </a:rPr>
              <a:t>write.table</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 函数将对象写入某个文件中，如果该对象不是矩阵或数据框，则被强制转换为数据框；</a:t>
            </a:r>
            <a:endParaRPr lang="en-US" altLang="zh-CN" sz="2000"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endParaRPr lang="en-US" altLang="zh-CN" sz="2000"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r>
              <a:rPr lang="en-US" altLang="zh-CN" sz="2000" dirty="0" err="1">
                <a:latin typeface="Microsoft YaHei" panose="020B0503020204020204" pitchFamily="34" charset="-122"/>
                <a:ea typeface="Microsoft YaHei" panose="020B0503020204020204" pitchFamily="34" charset="-122"/>
              </a:rPr>
              <a:t>write.csv</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 函数为 </a:t>
            </a:r>
            <a:r>
              <a:rPr lang="en-US" altLang="zh-CN" sz="2000" dirty="0" err="1">
                <a:latin typeface="Microsoft YaHei" panose="020B0503020204020204" pitchFamily="34" charset="-122"/>
                <a:ea typeface="Microsoft YaHei" panose="020B0503020204020204" pitchFamily="34" charset="-122"/>
              </a:rPr>
              <a:t>write.table</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 函数的变形，它将数据存储为带有逗号分隔的 </a:t>
            </a:r>
            <a:r>
              <a:rPr lang="en-US" altLang="zh-CN" sz="2000" dirty="0">
                <a:latin typeface="Microsoft YaHei" panose="020B0503020204020204" pitchFamily="34" charset="-122"/>
                <a:ea typeface="Microsoft YaHei" panose="020B0503020204020204" pitchFamily="34" charset="-122"/>
              </a:rPr>
              <a:t>csv</a:t>
            </a:r>
            <a:r>
              <a:rPr lang="zh-CN" altLang="en-US" sz="2000" dirty="0">
                <a:latin typeface="Microsoft YaHei" panose="020B0503020204020204" pitchFamily="34" charset="-122"/>
                <a:ea typeface="Microsoft YaHei" panose="020B0503020204020204" pitchFamily="34" charset="-122"/>
              </a:rPr>
              <a:t> 格式文件。</a:t>
            </a:r>
          </a:p>
        </p:txBody>
      </p:sp>
    </p:spTree>
    <p:extLst>
      <p:ext uri="{BB962C8B-B14F-4D97-AF65-F5344CB8AC3E}">
        <p14:creationId xmlns:p14="http://schemas.microsoft.com/office/powerpoint/2010/main" val="13211179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占位符 7"/>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6502" b="16502"/>
          <a:stretch>
            <a:fillRect/>
          </a:stretch>
        </p:blipFill>
        <p:spPr/>
      </p:pic>
      <p:sp>
        <p:nvSpPr>
          <p:cNvPr id="11" name="圆角矩形 10"/>
          <p:cNvSpPr/>
          <p:nvPr/>
        </p:nvSpPr>
        <p:spPr>
          <a:xfrm>
            <a:off x="0" y="2870200"/>
            <a:ext cx="6502399" cy="1089061"/>
          </a:xfrm>
          <a:prstGeom prst="roundRect">
            <a:avLst>
              <a:gd name="adj" fmla="val 0"/>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手动输入 9"/>
          <p:cNvSpPr/>
          <p:nvPr/>
        </p:nvSpPr>
        <p:spPr>
          <a:xfrm rot="16200000" flipH="1">
            <a:off x="5201024" y="-132977"/>
            <a:ext cx="6858000" cy="7123953"/>
          </a:xfrm>
          <a:prstGeom prst="flowChartManualInput">
            <a:avLst/>
          </a:prstGeom>
          <a:solidFill>
            <a:srgbClr val="0171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标题 6"/>
          <p:cNvSpPr>
            <a:spLocks noGrp="1"/>
          </p:cNvSpPr>
          <p:nvPr>
            <p:ph type="title"/>
          </p:nvPr>
        </p:nvSpPr>
        <p:spPr>
          <a:xfrm>
            <a:off x="0" y="2576811"/>
            <a:ext cx="5570071" cy="1800000"/>
          </a:xfrm>
        </p:spPr>
        <p:txBody>
          <a:bodyPr anchor="ctr">
            <a:normAutofit/>
          </a:bodyPr>
          <a:lstStyle/>
          <a:p>
            <a:pPr algn="r"/>
            <a:r>
              <a:rPr lang="zh-CN" altLang="en-US" sz="4400" dirty="0"/>
              <a:t>数据集管理及预处理</a:t>
            </a:r>
          </a:p>
        </p:txBody>
      </p:sp>
      <p:sp>
        <p:nvSpPr>
          <p:cNvPr id="12" name="文本框 11"/>
          <p:cNvSpPr txBox="1"/>
          <p:nvPr/>
        </p:nvSpPr>
        <p:spPr>
          <a:xfrm>
            <a:off x="6956723" y="-1518701"/>
            <a:ext cx="4084773" cy="9325630"/>
          </a:xfrm>
          <a:prstGeom prst="rect">
            <a:avLst/>
          </a:prstGeom>
          <a:noFill/>
        </p:spPr>
        <p:txBody>
          <a:bodyPr wrap="none" rtlCol="0">
            <a:spAutoFit/>
          </a:bodyPr>
          <a:lstStyle/>
          <a:p>
            <a:r>
              <a:rPr lang="en-US" altLang="zh-CN" sz="60000" dirty="0">
                <a:solidFill>
                  <a:srgbClr val="004F8A"/>
                </a:solidFill>
              </a:rPr>
              <a:t>5</a:t>
            </a:r>
            <a:endParaRPr lang="zh-CN" altLang="en-US" sz="60000" dirty="0">
              <a:solidFill>
                <a:srgbClr val="004F8A"/>
              </a:solidFill>
            </a:endParaRPr>
          </a:p>
        </p:txBody>
      </p:sp>
      <p:cxnSp>
        <p:nvCxnSpPr>
          <p:cNvPr id="4" name="直接连接符 3"/>
          <p:cNvCxnSpPr/>
          <p:nvPr/>
        </p:nvCxnSpPr>
        <p:spPr>
          <a:xfrm>
            <a:off x="0" y="2971800"/>
            <a:ext cx="58928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0" y="3873500"/>
            <a:ext cx="56896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05673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3"/>
          <p:cNvSpPr>
            <a:spLocks noGrp="1"/>
          </p:cNvSpPr>
          <p:nvPr>
            <p:ph type="title"/>
          </p:nvPr>
        </p:nvSpPr>
        <p:spPr>
          <a:xfrm>
            <a:off x="1095824" y="72000"/>
            <a:ext cx="10257975" cy="914400"/>
          </a:xfrm>
        </p:spPr>
        <p:txBody>
          <a:bodyPr/>
          <a:lstStyle/>
          <a:p>
            <a:r>
              <a:rPr lang="zh-CN" altLang="en-US" dirty="0"/>
              <a:t>了解数据概况</a:t>
            </a:r>
          </a:p>
        </p:txBody>
      </p:sp>
      <p:sp>
        <p:nvSpPr>
          <p:cNvPr id="2" name="Rectangle 1">
            <a:extLst>
              <a:ext uri="{FF2B5EF4-FFF2-40B4-BE49-F238E27FC236}">
                <a16:creationId xmlns:a16="http://schemas.microsoft.com/office/drawing/2014/main" id="{81C6D93B-4E3D-E247-BEB9-777B285EBEB3}"/>
              </a:ext>
            </a:extLst>
          </p:cNvPr>
          <p:cNvSpPr/>
          <p:nvPr/>
        </p:nvSpPr>
        <p:spPr>
          <a:xfrm>
            <a:off x="1095824" y="1167777"/>
            <a:ext cx="8010526" cy="1289905"/>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kern="0" dirty="0">
                <a:latin typeface="Microsoft YaHei" panose="020B0503020204020204" pitchFamily="34" charset="-122"/>
                <a:ea typeface="Microsoft YaHei" panose="020B0503020204020204" pitchFamily="34" charset="-122"/>
                <a:cs typeface="Times New Roman" panose="02020603050405020304" pitchFamily="18" charset="0"/>
              </a:rPr>
              <a:t>拿到数据集后需要先查看数据的概况，主要通过</a:t>
            </a:r>
            <a:r>
              <a:rPr lang="en-US" altLang="zh-CN" kern="0" dirty="0">
                <a:latin typeface="Microsoft YaHei" panose="020B0503020204020204" pitchFamily="34" charset="-122"/>
                <a:ea typeface="Microsoft YaHei" panose="020B0503020204020204" pitchFamily="34" charset="-122"/>
                <a:cs typeface="Times New Roman" panose="02020603050405020304" pitchFamily="18" charset="0"/>
              </a:rPr>
              <a:t>R</a:t>
            </a:r>
            <a:r>
              <a:rPr lang="zh-CN" altLang="en-US" kern="0" dirty="0">
                <a:latin typeface="Microsoft YaHei" panose="020B0503020204020204" pitchFamily="34" charset="-122"/>
                <a:ea typeface="Microsoft YaHei" panose="020B0503020204020204" pitchFamily="34" charset="-122"/>
                <a:cs typeface="Times New Roman" panose="02020603050405020304" pitchFamily="18" charset="0"/>
              </a:rPr>
              <a:t>语言中的汇总函数实现。</a:t>
            </a:r>
            <a:endParaRPr lang="en-US" altLang="zh-CN" kern="0" dirty="0">
              <a:latin typeface="Microsoft YaHei" panose="020B0503020204020204" pitchFamily="34" charset="-122"/>
              <a:ea typeface="Microsoft YaHei" panose="020B0503020204020204" pitchFamily="34" charset="-122"/>
              <a:cs typeface="Times New Roman" panose="02020603050405020304" pitchFamily="18" charset="0"/>
            </a:endParaRPr>
          </a:p>
          <a:p>
            <a:pPr marL="742950" lvl="1" indent="-285750">
              <a:lnSpc>
                <a:spcPct val="150000"/>
              </a:lnSpc>
              <a:buFont typeface="Arial" panose="020B0604020202020204" pitchFamily="34" charset="0"/>
              <a:buChar char="•"/>
            </a:pPr>
            <a:r>
              <a:rPr lang="zh-CN" altLang="en-US" kern="0" dirty="0">
                <a:latin typeface="Microsoft YaHei" panose="020B0503020204020204" pitchFamily="34" charset="-122"/>
                <a:ea typeface="Microsoft YaHei" panose="020B0503020204020204" pitchFamily="34" charset="-122"/>
                <a:cs typeface="Times New Roman" panose="02020603050405020304" pitchFamily="18" charset="0"/>
              </a:rPr>
              <a:t>使用 </a:t>
            </a:r>
            <a:r>
              <a:rPr lang="en-US" altLang="zh-CN" kern="0" dirty="0">
                <a:latin typeface="Microsoft YaHei" panose="020B0503020204020204" pitchFamily="34" charset="-122"/>
                <a:ea typeface="Microsoft YaHei" panose="020B0503020204020204" pitchFamily="34" charset="-122"/>
                <a:cs typeface="Times New Roman" panose="02020603050405020304" pitchFamily="18" charset="0"/>
              </a:rPr>
              <a:t>str()</a:t>
            </a:r>
            <a:r>
              <a:rPr lang="zh-CN" altLang="en-US" kern="0" dirty="0">
                <a:latin typeface="Microsoft YaHei" panose="020B0503020204020204" pitchFamily="34" charset="-122"/>
                <a:ea typeface="Microsoft YaHei" panose="020B0503020204020204" pitchFamily="34" charset="-122"/>
                <a:cs typeface="Times New Roman" panose="02020603050405020304" pitchFamily="18" charset="0"/>
              </a:rPr>
              <a:t> 函数查看每列数据的类型，了解取值情况；</a:t>
            </a:r>
            <a:endParaRPr lang="en-US" altLang="zh-CN" kern="0" dirty="0">
              <a:latin typeface="Microsoft YaHei" panose="020B0503020204020204" pitchFamily="34" charset="-122"/>
              <a:ea typeface="Microsoft YaHei" panose="020B0503020204020204" pitchFamily="34" charset="-122"/>
              <a:cs typeface="Times New Roman" panose="02020603050405020304" pitchFamily="18" charset="0"/>
            </a:endParaRPr>
          </a:p>
          <a:p>
            <a:pPr marL="742950" lvl="1" indent="-285750">
              <a:lnSpc>
                <a:spcPct val="150000"/>
              </a:lnSpc>
              <a:buFont typeface="Arial" panose="020B0604020202020204" pitchFamily="34" charset="0"/>
              <a:buChar char="•"/>
            </a:pPr>
            <a:r>
              <a:rPr lang="zh-CN" altLang="en-US" kern="0" dirty="0">
                <a:latin typeface="Microsoft YaHei" panose="020B0503020204020204" pitchFamily="34" charset="-122"/>
                <a:ea typeface="Microsoft YaHei" panose="020B0503020204020204" pitchFamily="34" charset="-122"/>
                <a:cs typeface="Times New Roman" panose="02020603050405020304" pitchFamily="18" charset="0"/>
              </a:rPr>
              <a:t>接下来可通过 </a:t>
            </a:r>
            <a:r>
              <a:rPr lang="en-US" altLang="zh-CN" kern="0" dirty="0">
                <a:latin typeface="Microsoft YaHei" panose="020B0503020204020204" pitchFamily="34" charset="-122"/>
                <a:ea typeface="Microsoft YaHei" panose="020B0503020204020204" pitchFamily="34" charset="-122"/>
                <a:cs typeface="Times New Roman" panose="02020603050405020304" pitchFamily="18" charset="0"/>
              </a:rPr>
              <a:t>summary()</a:t>
            </a:r>
            <a:r>
              <a:rPr lang="zh-CN" altLang="en-US" kern="0" dirty="0">
                <a:latin typeface="Microsoft YaHei" panose="020B0503020204020204" pitchFamily="34" charset="-122"/>
                <a:ea typeface="Microsoft YaHei" panose="020B0503020204020204" pitchFamily="34" charset="-122"/>
                <a:cs typeface="Times New Roman" panose="02020603050405020304" pitchFamily="18" charset="0"/>
              </a:rPr>
              <a:t>函数查看每列数据的汇总统计；</a:t>
            </a:r>
            <a:endParaRPr lang="en-US" altLang="zh-CN" kern="0" dirty="0">
              <a:latin typeface="Microsoft YaHei" panose="020B0503020204020204" pitchFamily="34" charset="-122"/>
              <a:ea typeface="Microsoft YaHei" panose="020B0503020204020204" pitchFamily="34" charset="-122"/>
              <a:cs typeface="Times New Roman" panose="02020603050405020304" pitchFamily="18" charset="0"/>
            </a:endParaRPr>
          </a:p>
        </p:txBody>
      </p:sp>
      <p:pic>
        <p:nvPicPr>
          <p:cNvPr id="5" name="Picture 4">
            <a:extLst>
              <a:ext uri="{FF2B5EF4-FFF2-40B4-BE49-F238E27FC236}">
                <a16:creationId xmlns:a16="http://schemas.microsoft.com/office/drawing/2014/main" id="{5294F92E-0E16-D901-9649-5453EF4F63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6347" y="2639059"/>
            <a:ext cx="4559305" cy="3975929"/>
          </a:xfrm>
          <a:prstGeom prst="rect">
            <a:avLst/>
          </a:prstGeom>
        </p:spPr>
      </p:pic>
    </p:spTree>
    <p:extLst>
      <p:ext uri="{BB962C8B-B14F-4D97-AF65-F5344CB8AC3E}">
        <p14:creationId xmlns:p14="http://schemas.microsoft.com/office/powerpoint/2010/main" val="22766149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3"/>
          <p:cNvSpPr>
            <a:spLocks noGrp="1"/>
          </p:cNvSpPr>
          <p:nvPr>
            <p:ph type="title"/>
          </p:nvPr>
        </p:nvSpPr>
        <p:spPr>
          <a:xfrm>
            <a:off x="1095824" y="72000"/>
            <a:ext cx="10257975" cy="914400"/>
          </a:xfrm>
        </p:spPr>
        <p:txBody>
          <a:bodyPr/>
          <a:lstStyle/>
          <a:p>
            <a:r>
              <a:rPr lang="zh-CN" altLang="en-US" dirty="0"/>
              <a:t>变量类型转换</a:t>
            </a:r>
            <a:endParaRPr lang="en-CN" dirty="0"/>
          </a:p>
        </p:txBody>
      </p:sp>
      <p:sp>
        <p:nvSpPr>
          <p:cNvPr id="2" name="Rectangle 1">
            <a:extLst>
              <a:ext uri="{FF2B5EF4-FFF2-40B4-BE49-F238E27FC236}">
                <a16:creationId xmlns:a16="http://schemas.microsoft.com/office/drawing/2014/main" id="{81C6D93B-4E3D-E247-BEB9-777B285EBEB3}"/>
              </a:ext>
            </a:extLst>
          </p:cNvPr>
          <p:cNvSpPr/>
          <p:nvPr/>
        </p:nvSpPr>
        <p:spPr>
          <a:xfrm>
            <a:off x="1095824" y="1167777"/>
            <a:ext cx="4701928" cy="1289905"/>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CN" kern="0" dirty="0">
                <a:latin typeface="Microsoft YaHei" panose="020B0503020204020204" pitchFamily="34" charset="-122"/>
                <a:ea typeface="Microsoft YaHei" panose="020B0503020204020204" pitchFamily="34" charset="-122"/>
                <a:cs typeface="Times New Roman" panose="02020603050405020304" pitchFamily="18" charset="0"/>
              </a:rPr>
              <a:t>基本数据</a:t>
            </a:r>
            <a:r>
              <a:rPr lang="zh-CN" altLang="en-US" kern="0" dirty="0">
                <a:latin typeface="Microsoft YaHei" panose="020B0503020204020204" pitchFamily="34" charset="-122"/>
                <a:ea typeface="Microsoft YaHei" panose="020B0503020204020204" pitchFamily="34" charset="-122"/>
                <a:cs typeface="Times New Roman" panose="02020603050405020304" pitchFamily="18" charset="0"/>
              </a:rPr>
              <a:t>类型之间的转换</a:t>
            </a:r>
            <a:endParaRPr lang="en-US" altLang="zh-CN" kern="0" dirty="0">
              <a:latin typeface="Microsoft YaHei" panose="020B0503020204020204" pitchFamily="34" charset="-122"/>
              <a:ea typeface="Microsoft YaHei" panose="020B0503020204020204" pitchFamily="34" charset="-122"/>
              <a:cs typeface="Times New Roman" panose="02020603050405020304" pitchFamily="18" charset="0"/>
            </a:endParaRPr>
          </a:p>
          <a:p>
            <a:pPr marL="742950" lvl="1" indent="-285750">
              <a:lnSpc>
                <a:spcPct val="150000"/>
              </a:lnSpc>
              <a:buFont typeface="Arial" panose="020B0604020202020204" pitchFamily="34" charset="0"/>
              <a:buChar char="•"/>
            </a:pPr>
            <a:r>
              <a:rPr lang="zh-CN" altLang="en-US" kern="0" dirty="0">
                <a:latin typeface="Microsoft YaHei" panose="020B0503020204020204" pitchFamily="34" charset="-122"/>
                <a:ea typeface="Microsoft YaHei" panose="020B0503020204020204" pitchFamily="34" charset="-122"/>
                <a:cs typeface="Times New Roman" panose="02020603050405020304" pitchFamily="18" charset="0"/>
              </a:rPr>
              <a:t>第一步是利用</a:t>
            </a:r>
            <a:r>
              <a:rPr lang="en-US" kern="0" dirty="0">
                <a:latin typeface="Microsoft YaHei" panose="020B0503020204020204" pitchFamily="34" charset="-122"/>
                <a:ea typeface="Microsoft YaHei" panose="020B0503020204020204" pitchFamily="34" charset="-122"/>
                <a:cs typeface="Times New Roman" panose="02020603050405020304" pitchFamily="18" charset="0"/>
              </a:rPr>
              <a:t>is</a:t>
            </a:r>
            <a:r>
              <a:rPr lang="zh-CN" altLang="en-US" kern="0" dirty="0">
                <a:latin typeface="Microsoft YaHei" panose="020B0503020204020204" pitchFamily="34" charset="-122"/>
                <a:ea typeface="Microsoft YaHei" panose="020B0503020204020204" pitchFamily="34" charset="-122"/>
                <a:cs typeface="Times New Roman" panose="02020603050405020304" pitchFamily="18" charset="0"/>
              </a:rPr>
              <a:t>族函数判断变量类型</a:t>
            </a:r>
            <a:endParaRPr lang="en-US" altLang="zh-CN" kern="0" dirty="0">
              <a:latin typeface="Microsoft YaHei" panose="020B0503020204020204" pitchFamily="34" charset="-122"/>
              <a:ea typeface="Microsoft YaHei" panose="020B0503020204020204" pitchFamily="34" charset="-122"/>
              <a:cs typeface="Times New Roman" panose="02020603050405020304" pitchFamily="18" charset="0"/>
            </a:endParaRPr>
          </a:p>
          <a:p>
            <a:pPr marL="742950" lvl="1" indent="-285750">
              <a:lnSpc>
                <a:spcPct val="150000"/>
              </a:lnSpc>
              <a:buFont typeface="Arial" panose="020B0604020202020204" pitchFamily="34" charset="0"/>
              <a:buChar char="•"/>
            </a:pPr>
            <a:r>
              <a:rPr lang="zh-CN" altLang="en-US" kern="0" dirty="0">
                <a:latin typeface="Microsoft YaHei" panose="020B0503020204020204" pitchFamily="34" charset="-122"/>
                <a:ea typeface="Microsoft YaHei" panose="020B0503020204020204" pitchFamily="34" charset="-122"/>
                <a:cs typeface="Times New Roman" panose="02020603050405020304" pitchFamily="18" charset="0"/>
              </a:rPr>
              <a:t>第二步是通过</a:t>
            </a:r>
            <a:r>
              <a:rPr lang="en-US" kern="0" dirty="0">
                <a:latin typeface="Microsoft YaHei" panose="020B0503020204020204" pitchFamily="34" charset="-122"/>
                <a:ea typeface="Microsoft YaHei" panose="020B0503020204020204" pitchFamily="34" charset="-122"/>
                <a:cs typeface="Times New Roman" panose="02020603050405020304" pitchFamily="18" charset="0"/>
              </a:rPr>
              <a:t>as</a:t>
            </a:r>
            <a:r>
              <a:rPr lang="zh-CN" altLang="en-US" kern="0" dirty="0">
                <a:latin typeface="Microsoft YaHei" panose="020B0503020204020204" pitchFamily="34" charset="-122"/>
                <a:ea typeface="Microsoft YaHei" panose="020B0503020204020204" pitchFamily="34" charset="-122"/>
                <a:cs typeface="Times New Roman" panose="02020603050405020304" pitchFamily="18" charset="0"/>
              </a:rPr>
              <a:t>族函数转换变量类型 </a:t>
            </a:r>
            <a:endParaRPr lang="en-US" kern="0" dirty="0">
              <a:latin typeface="Microsoft YaHei" panose="020B0503020204020204" pitchFamily="34" charset="-122"/>
              <a:ea typeface="Microsoft YaHei" panose="020B0503020204020204" pitchFamily="34" charset="-122"/>
              <a:cs typeface="Times New Roman" panose="02020603050405020304" pitchFamily="18" charset="0"/>
            </a:endParaRPr>
          </a:p>
        </p:txBody>
      </p:sp>
      <p:graphicFrame>
        <p:nvGraphicFramePr>
          <p:cNvPr id="3" name="Table 2">
            <a:extLst>
              <a:ext uri="{FF2B5EF4-FFF2-40B4-BE49-F238E27FC236}">
                <a16:creationId xmlns:a16="http://schemas.microsoft.com/office/drawing/2014/main" id="{4C0D89F4-D6AF-CD43-3D4C-02DADA2D8B3B}"/>
              </a:ext>
            </a:extLst>
          </p:cNvPr>
          <p:cNvGraphicFramePr>
            <a:graphicFrameLocks noGrp="1"/>
          </p:cNvGraphicFramePr>
          <p:nvPr>
            <p:extLst>
              <p:ext uri="{D42A27DB-BD31-4B8C-83A1-F6EECF244321}">
                <p14:modId xmlns:p14="http://schemas.microsoft.com/office/powerpoint/2010/main" val="1031989471"/>
              </p:ext>
            </p:extLst>
          </p:nvPr>
        </p:nvGraphicFramePr>
        <p:xfrm>
          <a:off x="838200" y="2569324"/>
          <a:ext cx="10515600" cy="2160000"/>
        </p:xfrm>
        <a:graphic>
          <a:graphicData uri="http://schemas.openxmlformats.org/drawingml/2006/table">
            <a:tbl>
              <a:tblPr firstRow="1" firstCol="1" bandRow="1">
                <a:tableStyleId>{5C22544A-7EE6-4342-B048-85BDC9FD1C3A}</a:tableStyleId>
              </a:tblPr>
              <a:tblGrid>
                <a:gridCol w="3232495">
                  <a:extLst>
                    <a:ext uri="{9D8B030D-6E8A-4147-A177-3AD203B41FA5}">
                      <a16:colId xmlns:a16="http://schemas.microsoft.com/office/drawing/2014/main" val="1168213864"/>
                    </a:ext>
                  </a:extLst>
                </a:gridCol>
                <a:gridCol w="7283105">
                  <a:extLst>
                    <a:ext uri="{9D8B030D-6E8A-4147-A177-3AD203B41FA5}">
                      <a16:colId xmlns:a16="http://schemas.microsoft.com/office/drawing/2014/main" val="1663576368"/>
                    </a:ext>
                  </a:extLst>
                </a:gridCol>
              </a:tblGrid>
              <a:tr h="432000">
                <a:tc>
                  <a:txBody>
                    <a:bodyPr/>
                    <a:lstStyle/>
                    <a:p>
                      <a:pPr algn="ctr">
                        <a:lnSpc>
                          <a:spcPct val="150000"/>
                        </a:lnSpc>
                      </a:pPr>
                      <a:r>
                        <a:rPr lang="zh-CN" sz="1800" kern="100">
                          <a:effectLst/>
                          <a:latin typeface="Microsoft YaHei" panose="020B0503020204020204" pitchFamily="34" charset="-122"/>
                          <a:ea typeface="Microsoft YaHei" panose="020B0503020204020204" pitchFamily="34" charset="-122"/>
                        </a:rPr>
                        <a:t>函数</a:t>
                      </a:r>
                      <a:endParaRPr lang="en-CN"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pPr>
                      <a:r>
                        <a:rPr lang="zh-CN" sz="1800" kern="100" dirty="0">
                          <a:effectLst/>
                          <a:latin typeface="Microsoft YaHei" panose="020B0503020204020204" pitchFamily="34" charset="-122"/>
                          <a:ea typeface="Microsoft YaHei" panose="020B0503020204020204" pitchFamily="34" charset="-122"/>
                        </a:rPr>
                        <a:t>描述</a:t>
                      </a:r>
                      <a:endParaRPr lang="en-CN"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16038031"/>
                  </a:ext>
                </a:extLst>
              </a:tr>
              <a:tr h="432000">
                <a:tc>
                  <a:txBody>
                    <a:bodyPr/>
                    <a:lstStyle/>
                    <a:p>
                      <a:pPr algn="ctr">
                        <a:lnSpc>
                          <a:spcPct val="150000"/>
                        </a:lnSpc>
                      </a:pPr>
                      <a:r>
                        <a:rPr lang="en-US" sz="1800" kern="100">
                          <a:effectLst/>
                          <a:latin typeface="Microsoft YaHei" panose="020B0503020204020204" pitchFamily="34" charset="-122"/>
                          <a:ea typeface="Microsoft YaHei" panose="020B0503020204020204" pitchFamily="34" charset="-122"/>
                        </a:rPr>
                        <a:t>as.data.frame()</a:t>
                      </a:r>
                      <a:endParaRPr lang="en-CN"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tabLst>
                          <a:tab pos="4140835" algn="l"/>
                        </a:tabLst>
                      </a:pPr>
                      <a:r>
                        <a:rPr lang="zh-CN" sz="1800" kern="100" dirty="0">
                          <a:effectLst/>
                          <a:latin typeface="Microsoft YaHei" panose="020B0503020204020204" pitchFamily="34" charset="-122"/>
                          <a:ea typeface="Microsoft YaHei" panose="020B0503020204020204" pitchFamily="34" charset="-122"/>
                        </a:rPr>
                        <a:t>转换为数据框</a:t>
                      </a:r>
                      <a:endParaRPr lang="en-CN"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63684613"/>
                  </a:ext>
                </a:extLst>
              </a:tr>
              <a:tr h="432000">
                <a:tc>
                  <a:txBody>
                    <a:bodyPr/>
                    <a:lstStyle/>
                    <a:p>
                      <a:pPr algn="ctr">
                        <a:lnSpc>
                          <a:spcPct val="150000"/>
                        </a:lnSpc>
                      </a:pPr>
                      <a:r>
                        <a:rPr lang="en-US" sz="1800" kern="100">
                          <a:effectLst/>
                          <a:latin typeface="Microsoft YaHei" panose="020B0503020204020204" pitchFamily="34" charset="-122"/>
                          <a:ea typeface="Microsoft YaHei" panose="020B0503020204020204" pitchFamily="34" charset="-122"/>
                        </a:rPr>
                        <a:t>as.list()</a:t>
                      </a:r>
                      <a:endParaRPr lang="en-CN"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pPr>
                      <a:r>
                        <a:rPr lang="zh-CN" sz="1800" kern="100">
                          <a:effectLst/>
                          <a:latin typeface="Microsoft YaHei" panose="020B0503020204020204" pitchFamily="34" charset="-122"/>
                          <a:ea typeface="Microsoft YaHei" panose="020B0503020204020204" pitchFamily="34" charset="-122"/>
                        </a:rPr>
                        <a:t>转换为列表</a:t>
                      </a:r>
                      <a:endParaRPr lang="en-CN"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43810757"/>
                  </a:ext>
                </a:extLst>
              </a:tr>
              <a:tr h="432000">
                <a:tc>
                  <a:txBody>
                    <a:bodyPr/>
                    <a:lstStyle/>
                    <a:p>
                      <a:pPr algn="ctr">
                        <a:lnSpc>
                          <a:spcPct val="150000"/>
                        </a:lnSpc>
                      </a:pPr>
                      <a:r>
                        <a:rPr lang="en-US" sz="1800" kern="100">
                          <a:effectLst/>
                          <a:latin typeface="Microsoft YaHei" panose="020B0503020204020204" pitchFamily="34" charset="-122"/>
                          <a:ea typeface="Microsoft YaHei" panose="020B0503020204020204" pitchFamily="34" charset="-122"/>
                        </a:rPr>
                        <a:t>as.matrix()</a:t>
                      </a:r>
                      <a:endParaRPr lang="en-CN"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pPr>
                      <a:r>
                        <a:rPr lang="zh-CN" sz="1800" kern="100">
                          <a:effectLst/>
                          <a:latin typeface="Microsoft YaHei" panose="020B0503020204020204" pitchFamily="34" charset="-122"/>
                          <a:ea typeface="Microsoft YaHei" panose="020B0503020204020204" pitchFamily="34" charset="-122"/>
                        </a:rPr>
                        <a:t>转换为矩阵</a:t>
                      </a:r>
                      <a:endParaRPr lang="en-CN"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33360367"/>
                  </a:ext>
                </a:extLst>
              </a:tr>
              <a:tr h="432000">
                <a:tc>
                  <a:txBody>
                    <a:bodyPr/>
                    <a:lstStyle/>
                    <a:p>
                      <a:pPr algn="ctr">
                        <a:lnSpc>
                          <a:spcPct val="150000"/>
                        </a:lnSpc>
                      </a:pPr>
                      <a:r>
                        <a:rPr lang="en-US" sz="1800" kern="100">
                          <a:effectLst/>
                          <a:latin typeface="Microsoft YaHei" panose="020B0503020204020204" pitchFamily="34" charset="-122"/>
                          <a:ea typeface="Microsoft YaHei" panose="020B0503020204020204" pitchFamily="34" charset="-122"/>
                        </a:rPr>
                        <a:t>as.vector()</a:t>
                      </a:r>
                      <a:endParaRPr lang="en-CN"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pPr>
                      <a:r>
                        <a:rPr lang="zh-CN" sz="1800" kern="100" dirty="0">
                          <a:effectLst/>
                          <a:latin typeface="Microsoft YaHei" panose="020B0503020204020204" pitchFamily="34" charset="-122"/>
                          <a:ea typeface="Microsoft YaHei" panose="020B0503020204020204" pitchFamily="34" charset="-122"/>
                        </a:rPr>
                        <a:t>转换为向量</a:t>
                      </a:r>
                      <a:endParaRPr lang="en-CN"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90228038"/>
                  </a:ext>
                </a:extLst>
              </a:tr>
            </a:tbl>
          </a:graphicData>
        </a:graphic>
      </p:graphicFrame>
      <p:sp>
        <p:nvSpPr>
          <p:cNvPr id="6" name="Rectangle 5">
            <a:extLst>
              <a:ext uri="{FF2B5EF4-FFF2-40B4-BE49-F238E27FC236}">
                <a16:creationId xmlns:a16="http://schemas.microsoft.com/office/drawing/2014/main" id="{2CCD68F0-4C5A-8163-F464-CE100052501F}"/>
              </a:ext>
            </a:extLst>
          </p:cNvPr>
          <p:cNvSpPr/>
          <p:nvPr/>
        </p:nvSpPr>
        <p:spPr>
          <a:xfrm>
            <a:off x="1095824" y="5045270"/>
            <a:ext cx="10257975" cy="1289905"/>
          </a:xfrm>
          <a:prstGeom prst="rect">
            <a:avLst/>
          </a:prstGeom>
        </p:spPr>
        <p:txBody>
          <a:bodyPr wrap="square">
            <a:spAutoFit/>
          </a:bodyPr>
          <a:lstStyle/>
          <a:p>
            <a:pPr marL="285750" indent="-285750">
              <a:lnSpc>
                <a:spcPct val="150000"/>
              </a:lnSpc>
              <a:buFont typeface="Arial" panose="020B0604020202020204" pitchFamily="34" charset="0"/>
              <a:buChar char="•"/>
            </a:pPr>
            <a:r>
              <a:rPr lang="en-US" kern="0" dirty="0" err="1">
                <a:latin typeface="Microsoft YaHei" panose="020B0503020204020204" pitchFamily="34" charset="-122"/>
                <a:ea typeface="Microsoft YaHei" panose="020B0503020204020204" pitchFamily="34" charset="-122"/>
                <a:cs typeface="Times New Roman" panose="02020603050405020304" pitchFamily="18" charset="0"/>
              </a:rPr>
              <a:t>日期值转换</a:t>
            </a:r>
            <a:r>
              <a:rPr lang="zh-CN" altLang="en-US" kern="0" dirty="0">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kern="0" dirty="0">
                <a:latin typeface="Microsoft YaHei" panose="020B0503020204020204" pitchFamily="34" charset="-122"/>
                <a:ea typeface="Microsoft YaHei" panose="020B0503020204020204" pitchFamily="34" charset="-122"/>
                <a:cs typeface="Times New Roman" panose="02020603050405020304" pitchFamily="18" charset="0"/>
              </a:rPr>
              <a:t>Date</a:t>
            </a:r>
            <a:r>
              <a:rPr lang="zh-CN" altLang="en-US" kern="0" dirty="0">
                <a:latin typeface="Microsoft YaHei" panose="020B0503020204020204" pitchFamily="34" charset="-122"/>
                <a:ea typeface="Microsoft YaHei" panose="020B0503020204020204" pitchFamily="34" charset="-122"/>
                <a:cs typeface="Times New Roman" panose="02020603050405020304" pitchFamily="18" charset="0"/>
              </a:rPr>
              <a:t>日期数据为精确到日的时间形式，使用 </a:t>
            </a:r>
            <a:r>
              <a:rPr lang="en-US" altLang="zh-CN" kern="0" dirty="0" err="1">
                <a:latin typeface="Microsoft YaHei" panose="020B0503020204020204" pitchFamily="34" charset="-122"/>
                <a:ea typeface="Microsoft YaHei" panose="020B0503020204020204" pitchFamily="34" charset="-122"/>
                <a:cs typeface="Times New Roman" panose="02020603050405020304" pitchFamily="18" charset="0"/>
              </a:rPr>
              <a:t>as.Date</a:t>
            </a:r>
            <a:r>
              <a:rPr lang="en-US" altLang="zh-CN" kern="0" dirty="0">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kern="0" dirty="0">
                <a:latin typeface="Microsoft YaHei" panose="020B0503020204020204" pitchFamily="34" charset="-122"/>
                <a:ea typeface="Microsoft YaHei" panose="020B0503020204020204" pitchFamily="34" charset="-122"/>
                <a:cs typeface="Times New Roman" panose="02020603050405020304" pitchFamily="18" charset="0"/>
              </a:rPr>
              <a:t> 函数可以将字符转换为 </a:t>
            </a:r>
            <a:r>
              <a:rPr lang="en-US" altLang="zh-CN" kern="0" dirty="0">
                <a:latin typeface="Microsoft YaHei" panose="020B0503020204020204" pitchFamily="34" charset="-122"/>
                <a:ea typeface="Microsoft YaHei" panose="020B0503020204020204" pitchFamily="34" charset="-122"/>
                <a:cs typeface="Times New Roman" panose="02020603050405020304" pitchFamily="18" charset="0"/>
              </a:rPr>
              <a:t>Date</a:t>
            </a:r>
            <a:r>
              <a:rPr lang="zh-CN" altLang="en-US" kern="0" dirty="0">
                <a:latin typeface="Microsoft YaHei" panose="020B0503020204020204" pitchFamily="34" charset="-122"/>
                <a:ea typeface="Microsoft YaHei" panose="020B0503020204020204" pitchFamily="34" charset="-122"/>
                <a:cs typeface="Times New Roman" panose="02020603050405020304" pitchFamily="18" charset="0"/>
              </a:rPr>
              <a:t> 日期格式 </a:t>
            </a:r>
            <a:endParaRPr lang="en-US" altLang="zh-CN" kern="0" dirty="0">
              <a:latin typeface="Microsoft YaHei" panose="020B0503020204020204" pitchFamily="34" charset="-122"/>
              <a:ea typeface="Microsoft YaHei"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en-US" kern="0" dirty="0" err="1">
                <a:latin typeface="Microsoft YaHei" panose="020B0503020204020204" pitchFamily="34" charset="-122"/>
                <a:ea typeface="Microsoft YaHei" panose="020B0503020204020204" pitchFamily="34" charset="-122"/>
                <a:cs typeface="Times New Roman" panose="02020603050405020304" pitchFamily="18" charset="0"/>
              </a:rPr>
              <a:t>需要</a:t>
            </a:r>
            <a:r>
              <a:rPr lang="zh-CN" altLang="en-US" kern="0" dirty="0">
                <a:latin typeface="Microsoft YaHei" panose="020B0503020204020204" pitchFamily="34" charset="-122"/>
                <a:ea typeface="Microsoft YaHei" panose="020B0503020204020204" pitchFamily="34" charset="-122"/>
                <a:cs typeface="Times New Roman" panose="02020603050405020304" pitchFamily="18" charset="0"/>
              </a:rPr>
              <a:t>指定输入字符的格式（包括年月日排列的顺序及表达方式） </a:t>
            </a:r>
            <a:endParaRPr lang="en-US" kern="0" dirty="0">
              <a:latin typeface="Microsoft YaHei" panose="020B0503020204020204" pitchFamily="34" charset="-122"/>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619705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3"/>
          <p:cNvSpPr>
            <a:spLocks noGrp="1"/>
          </p:cNvSpPr>
          <p:nvPr>
            <p:ph type="title"/>
          </p:nvPr>
        </p:nvSpPr>
        <p:spPr>
          <a:xfrm>
            <a:off x="1095824" y="72000"/>
            <a:ext cx="10257975" cy="914400"/>
          </a:xfrm>
        </p:spPr>
        <p:txBody>
          <a:bodyPr/>
          <a:lstStyle/>
          <a:p>
            <a:r>
              <a:rPr lang="zh-CN" altLang="en-US" dirty="0"/>
              <a:t>时间型数据的操作</a:t>
            </a:r>
            <a:endParaRPr lang="en-CN" dirty="0"/>
          </a:p>
        </p:txBody>
      </p:sp>
      <p:sp>
        <p:nvSpPr>
          <p:cNvPr id="2" name="Rectangle 1">
            <a:extLst>
              <a:ext uri="{FF2B5EF4-FFF2-40B4-BE49-F238E27FC236}">
                <a16:creationId xmlns:a16="http://schemas.microsoft.com/office/drawing/2014/main" id="{81C6D93B-4E3D-E247-BEB9-777B285EBEB3}"/>
              </a:ext>
            </a:extLst>
          </p:cNvPr>
          <p:cNvSpPr/>
          <p:nvPr/>
        </p:nvSpPr>
        <p:spPr>
          <a:xfrm>
            <a:off x="1095824" y="1167777"/>
            <a:ext cx="10031913" cy="1705403"/>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kern="0" dirty="0">
                <a:latin typeface="Microsoft YaHei" panose="020B0503020204020204" pitchFamily="34" charset="-122"/>
                <a:ea typeface="Microsoft YaHei" panose="020B0503020204020204" pitchFamily="34" charset="-122"/>
                <a:cs typeface="Times New Roman" panose="02020603050405020304" pitchFamily="18" charset="0"/>
              </a:rPr>
              <a:t>针对时间型数据的常用操作有特征提取、差值运算、排序运算。</a:t>
            </a:r>
            <a:endParaRPr lang="en-US" altLang="zh-CN" kern="0" dirty="0">
              <a:latin typeface="Microsoft YaHei" panose="020B0503020204020204" pitchFamily="34" charset="-122"/>
              <a:ea typeface="Microsoft YaHei" panose="020B0503020204020204" pitchFamily="34" charset="-122"/>
              <a:cs typeface="Times New Roman" panose="02020603050405020304" pitchFamily="18" charset="0"/>
            </a:endParaRPr>
          </a:p>
          <a:p>
            <a:pPr marL="742950" lvl="1" indent="-285750">
              <a:lnSpc>
                <a:spcPct val="150000"/>
              </a:lnSpc>
              <a:buFont typeface="Arial" panose="020B0604020202020204" pitchFamily="34" charset="0"/>
              <a:buChar char="•"/>
            </a:pPr>
            <a:r>
              <a:rPr lang="zh-CN" altLang="en-US" kern="0" dirty="0">
                <a:latin typeface="Microsoft YaHei" panose="020B0503020204020204" pitchFamily="34" charset="-122"/>
                <a:ea typeface="Microsoft YaHei" panose="020B0503020204020204" pitchFamily="34" charset="-122"/>
                <a:cs typeface="Times New Roman" panose="02020603050405020304" pitchFamily="18" charset="0"/>
              </a:rPr>
              <a:t>时间型数据的特征提取主要指提取年、月、日、时、分、秒的信息。 </a:t>
            </a:r>
            <a:endParaRPr lang="en-US" altLang="zh-CN" kern="0" dirty="0">
              <a:latin typeface="Microsoft YaHei" panose="020B0503020204020204" pitchFamily="34" charset="-122"/>
              <a:ea typeface="Microsoft YaHei" panose="020B0503020204020204" pitchFamily="34" charset="-122"/>
              <a:cs typeface="Times New Roman" panose="02020603050405020304" pitchFamily="18" charset="0"/>
            </a:endParaRPr>
          </a:p>
          <a:p>
            <a:pPr marL="742950" lvl="1" indent="-285750">
              <a:lnSpc>
                <a:spcPct val="150000"/>
              </a:lnSpc>
              <a:buFont typeface="Arial" panose="020B0604020202020204" pitchFamily="34" charset="0"/>
              <a:buChar char="•"/>
            </a:pPr>
            <a:r>
              <a:rPr lang="zh-CN" altLang="en-US" kern="0" dirty="0">
                <a:latin typeface="Microsoft YaHei" panose="020B0503020204020204" pitchFamily="34" charset="-122"/>
                <a:ea typeface="Microsoft YaHei" panose="020B0503020204020204" pitchFamily="34" charset="-122"/>
                <a:cs typeface="Times New Roman" panose="02020603050405020304" pitchFamily="18" charset="0"/>
              </a:rPr>
              <a:t>计算两个日期之间的差值，既可以直接把两个数据做减法，也可以用</a:t>
            </a:r>
            <a:r>
              <a:rPr lang="en-US" altLang="zh-CN" kern="0" dirty="0" err="1">
                <a:latin typeface="Microsoft YaHei" panose="020B0503020204020204" pitchFamily="34" charset="-122"/>
                <a:ea typeface="Microsoft YaHei" panose="020B0503020204020204" pitchFamily="34" charset="-122"/>
                <a:cs typeface="Times New Roman" panose="02020603050405020304" pitchFamily="18" charset="0"/>
              </a:rPr>
              <a:t>difftime</a:t>
            </a:r>
            <a:r>
              <a:rPr lang="en-US" altLang="zh-CN" kern="0" dirty="0">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kern="0" dirty="0">
                <a:latin typeface="Microsoft YaHei" panose="020B0503020204020204" pitchFamily="34" charset="-122"/>
                <a:ea typeface="Microsoft YaHei" panose="020B0503020204020204" pitchFamily="34" charset="-122"/>
                <a:cs typeface="Times New Roman" panose="02020603050405020304" pitchFamily="18" charset="0"/>
              </a:rPr>
              <a:t>函数提取。</a:t>
            </a:r>
            <a:endParaRPr lang="en-US" altLang="zh-CN" kern="0" dirty="0">
              <a:latin typeface="Microsoft YaHei" panose="020B0503020204020204" pitchFamily="34" charset="-122"/>
              <a:ea typeface="Microsoft YaHei" panose="020B0503020204020204" pitchFamily="34" charset="-122"/>
              <a:cs typeface="Times New Roman" panose="02020603050405020304" pitchFamily="18" charset="0"/>
            </a:endParaRPr>
          </a:p>
          <a:p>
            <a:pPr marL="742950" lvl="1" indent="-285750">
              <a:lnSpc>
                <a:spcPct val="150000"/>
              </a:lnSpc>
              <a:buFont typeface="Arial" panose="020B0604020202020204" pitchFamily="34" charset="0"/>
              <a:buChar char="•"/>
            </a:pPr>
            <a:r>
              <a:rPr lang="zh-CN" altLang="en-US" kern="0" dirty="0">
                <a:latin typeface="Microsoft YaHei" panose="020B0503020204020204" pitchFamily="34" charset="-122"/>
                <a:ea typeface="Microsoft YaHei" panose="020B0503020204020204" pitchFamily="34" charset="-122"/>
                <a:cs typeface="Times New Roman" panose="02020603050405020304" pitchFamily="18" charset="0"/>
              </a:rPr>
              <a:t>由于时间型数据本质上用数值形式存储，因此它可以按类似数值的方式进行排序。  </a:t>
            </a:r>
          </a:p>
        </p:txBody>
      </p:sp>
      <p:pic>
        <p:nvPicPr>
          <p:cNvPr id="5" name="Picture 4">
            <a:extLst>
              <a:ext uri="{FF2B5EF4-FFF2-40B4-BE49-F238E27FC236}">
                <a16:creationId xmlns:a16="http://schemas.microsoft.com/office/drawing/2014/main" id="{36A80A86-E514-B4D2-6D89-C268432F77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3050" y="3054557"/>
            <a:ext cx="6565900" cy="3479800"/>
          </a:xfrm>
          <a:prstGeom prst="rect">
            <a:avLst/>
          </a:prstGeom>
        </p:spPr>
      </p:pic>
    </p:spTree>
    <p:extLst>
      <p:ext uri="{BB962C8B-B14F-4D97-AF65-F5344CB8AC3E}">
        <p14:creationId xmlns:p14="http://schemas.microsoft.com/office/powerpoint/2010/main" val="41822967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3"/>
          <p:cNvSpPr>
            <a:spLocks noGrp="1"/>
          </p:cNvSpPr>
          <p:nvPr>
            <p:ph type="title"/>
          </p:nvPr>
        </p:nvSpPr>
        <p:spPr>
          <a:xfrm>
            <a:off x="1095824" y="72000"/>
            <a:ext cx="10257975" cy="914400"/>
          </a:xfrm>
        </p:spPr>
        <p:txBody>
          <a:bodyPr/>
          <a:lstStyle/>
          <a:p>
            <a:r>
              <a:rPr lang="zh-CN" altLang="en-US" dirty="0"/>
              <a:t>数据集合并</a:t>
            </a:r>
            <a:endParaRPr lang="en-CN" dirty="0"/>
          </a:p>
        </p:txBody>
      </p:sp>
      <p:sp>
        <p:nvSpPr>
          <p:cNvPr id="2" name="Rectangle 1">
            <a:extLst>
              <a:ext uri="{FF2B5EF4-FFF2-40B4-BE49-F238E27FC236}">
                <a16:creationId xmlns:a16="http://schemas.microsoft.com/office/drawing/2014/main" id="{81C6D93B-4E3D-E247-BEB9-777B285EBEB3}"/>
              </a:ext>
            </a:extLst>
          </p:cNvPr>
          <p:cNvSpPr/>
          <p:nvPr/>
        </p:nvSpPr>
        <p:spPr>
          <a:xfrm>
            <a:off x="1095824" y="1167777"/>
            <a:ext cx="7713971" cy="874407"/>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kern="0" dirty="0">
                <a:latin typeface="Microsoft YaHei" panose="020B0503020204020204" pitchFamily="34" charset="-122"/>
                <a:ea typeface="Microsoft YaHei" panose="020B0503020204020204" pitchFamily="34" charset="-122"/>
                <a:cs typeface="Times New Roman" panose="02020603050405020304" pitchFamily="18" charset="0"/>
              </a:rPr>
              <a:t>在</a:t>
            </a:r>
            <a:r>
              <a:rPr lang="en-US" altLang="zh-CN" kern="0" dirty="0">
                <a:latin typeface="Microsoft YaHei" panose="020B0503020204020204" pitchFamily="34" charset="-122"/>
                <a:ea typeface="Microsoft YaHei" panose="020B0503020204020204" pitchFamily="34" charset="-122"/>
                <a:cs typeface="Times New Roman" panose="02020603050405020304" pitchFamily="18" charset="0"/>
              </a:rPr>
              <a:t>R</a:t>
            </a:r>
            <a:r>
              <a:rPr lang="zh-CN" altLang="en-US" kern="0" dirty="0">
                <a:latin typeface="Microsoft YaHei" panose="020B0503020204020204" pitchFamily="34" charset="-122"/>
                <a:ea typeface="Microsoft YaHei" panose="020B0503020204020204" pitchFamily="34" charset="-122"/>
                <a:cs typeface="Times New Roman" panose="02020603050405020304" pitchFamily="18" charset="0"/>
              </a:rPr>
              <a:t>语言中可以使用</a:t>
            </a:r>
            <a:r>
              <a:rPr lang="en-US" altLang="zh-CN" kern="0" dirty="0">
                <a:latin typeface="Microsoft YaHei" panose="020B0503020204020204" pitchFamily="34" charset="-122"/>
                <a:ea typeface="Microsoft YaHei" panose="020B0503020204020204" pitchFamily="34" charset="-122"/>
                <a:cs typeface="Times New Roman" panose="02020603050405020304" pitchFamily="18" charset="0"/>
              </a:rPr>
              <a:t>merge()</a:t>
            </a:r>
            <a:r>
              <a:rPr lang="zh-CN" altLang="en-US" kern="0" dirty="0">
                <a:latin typeface="Microsoft YaHei" panose="020B0503020204020204" pitchFamily="34" charset="-122"/>
                <a:ea typeface="Microsoft YaHei" panose="020B0503020204020204" pitchFamily="34" charset="-122"/>
                <a:cs typeface="Times New Roman" panose="02020603050405020304" pitchFamily="18" charset="0"/>
              </a:rPr>
              <a:t>函数来实现数据框的合并</a:t>
            </a:r>
            <a:endParaRPr lang="en-US" altLang="zh-CN" kern="0" dirty="0">
              <a:latin typeface="Microsoft YaHei" panose="020B0503020204020204" pitchFamily="34" charset="-122"/>
              <a:ea typeface="Microsoft YaHei" panose="020B0503020204020204" pitchFamily="34" charset="-122"/>
              <a:cs typeface="Times New Roman" panose="02020603050405020304" pitchFamily="18" charset="0"/>
            </a:endParaRPr>
          </a:p>
          <a:p>
            <a:pPr marL="742950" lvl="1" indent="-285750">
              <a:lnSpc>
                <a:spcPct val="150000"/>
              </a:lnSpc>
              <a:buFont typeface="Arial" panose="020B0604020202020204" pitchFamily="34" charset="0"/>
              <a:buChar char="•"/>
            </a:pPr>
            <a:r>
              <a:rPr lang="zh-CN" altLang="en-US" kern="0" dirty="0">
                <a:latin typeface="Microsoft YaHei" panose="020B0503020204020204" pitchFamily="34" charset="-122"/>
                <a:ea typeface="Microsoft YaHei" panose="020B0503020204020204" pitchFamily="34" charset="-122"/>
                <a:cs typeface="Times New Roman" panose="02020603050405020304" pitchFamily="18" charset="0"/>
              </a:rPr>
              <a:t>示例：将</a:t>
            </a:r>
            <a:r>
              <a:rPr lang="en-US" altLang="zh-CN" kern="0" dirty="0">
                <a:latin typeface="Microsoft YaHei" panose="020B0503020204020204" pitchFamily="34" charset="-122"/>
                <a:ea typeface="Microsoft YaHei" panose="020B0503020204020204" pitchFamily="34" charset="-122"/>
                <a:cs typeface="Times New Roman" panose="02020603050405020304" pitchFamily="18" charset="0"/>
              </a:rPr>
              <a:t>movie</a:t>
            </a:r>
            <a:r>
              <a:rPr lang="zh-CN" altLang="en-US" kern="0" dirty="0">
                <a:latin typeface="Microsoft YaHei" panose="020B0503020204020204" pitchFamily="34" charset="-122"/>
                <a:ea typeface="Microsoft YaHei" panose="020B0503020204020204" pitchFamily="34" charset="-122"/>
                <a:cs typeface="Times New Roman" panose="02020603050405020304" pitchFamily="18" charset="0"/>
              </a:rPr>
              <a:t>前</a:t>
            </a:r>
            <a:r>
              <a:rPr lang="en-US" altLang="zh-CN" kern="0" dirty="0">
                <a:latin typeface="Microsoft YaHei" panose="020B0503020204020204" pitchFamily="34" charset="-122"/>
                <a:ea typeface="Microsoft YaHei" panose="020B0503020204020204" pitchFamily="34" charset="-122"/>
                <a:cs typeface="Times New Roman" panose="02020603050405020304" pitchFamily="18" charset="0"/>
              </a:rPr>
              <a:t>10</a:t>
            </a:r>
            <a:r>
              <a:rPr lang="zh-CN" altLang="en-US" kern="0" dirty="0">
                <a:latin typeface="Microsoft YaHei" panose="020B0503020204020204" pitchFamily="34" charset="-122"/>
                <a:ea typeface="Microsoft YaHei" panose="020B0503020204020204" pitchFamily="34" charset="-122"/>
                <a:cs typeface="Times New Roman" panose="02020603050405020304" pitchFamily="18" charset="0"/>
              </a:rPr>
              <a:t>行和</a:t>
            </a:r>
            <a:r>
              <a:rPr lang="en-US" altLang="zh-CN" kern="0" dirty="0">
                <a:latin typeface="Microsoft YaHei" panose="020B0503020204020204" pitchFamily="34" charset="-122"/>
                <a:ea typeface="Microsoft YaHei" panose="020B0503020204020204" pitchFamily="34" charset="-122"/>
                <a:cs typeface="Times New Roman" panose="02020603050405020304" pitchFamily="18" charset="0"/>
              </a:rPr>
              <a:t>directors</a:t>
            </a:r>
            <a:r>
              <a:rPr lang="zh-CN" altLang="en-US" kern="0" dirty="0">
                <a:latin typeface="Microsoft YaHei" panose="020B0503020204020204" pitchFamily="34" charset="-122"/>
                <a:ea typeface="Microsoft YaHei" panose="020B0503020204020204" pitchFamily="34" charset="-122"/>
                <a:cs typeface="Times New Roman" panose="02020603050405020304" pitchFamily="18" charset="0"/>
              </a:rPr>
              <a:t>按照共有列</a:t>
            </a:r>
            <a:r>
              <a:rPr lang="en-US" altLang="zh-CN" kern="0" dirty="0">
                <a:latin typeface="Microsoft YaHei" panose="020B0503020204020204" pitchFamily="34" charset="-122"/>
                <a:ea typeface="Microsoft YaHei" panose="020B0503020204020204" pitchFamily="34" charset="-122"/>
                <a:cs typeface="Times New Roman" panose="02020603050405020304" pitchFamily="18" charset="0"/>
              </a:rPr>
              <a:t>director</a:t>
            </a:r>
            <a:r>
              <a:rPr lang="zh-CN" altLang="en-US" kern="0" dirty="0">
                <a:latin typeface="Microsoft YaHei" panose="020B0503020204020204" pitchFamily="34" charset="-122"/>
                <a:ea typeface="Microsoft YaHei" panose="020B0503020204020204" pitchFamily="34" charset="-122"/>
                <a:cs typeface="Times New Roman" panose="02020603050405020304" pitchFamily="18" charset="0"/>
              </a:rPr>
              <a:t>匹配并合并 </a:t>
            </a:r>
          </a:p>
        </p:txBody>
      </p:sp>
      <p:pic>
        <p:nvPicPr>
          <p:cNvPr id="4" name="Picture 3">
            <a:extLst>
              <a:ext uri="{FF2B5EF4-FFF2-40B4-BE49-F238E27FC236}">
                <a16:creationId xmlns:a16="http://schemas.microsoft.com/office/drawing/2014/main" id="{139C742B-2B41-97DB-0176-B352540764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9661" y="2393682"/>
            <a:ext cx="7352678" cy="3466662"/>
          </a:xfrm>
          <a:prstGeom prst="rect">
            <a:avLst/>
          </a:prstGeom>
        </p:spPr>
      </p:pic>
    </p:spTree>
    <p:extLst>
      <p:ext uri="{BB962C8B-B14F-4D97-AF65-F5344CB8AC3E}">
        <p14:creationId xmlns:p14="http://schemas.microsoft.com/office/powerpoint/2010/main" val="38575697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3"/>
          <p:cNvSpPr>
            <a:spLocks noGrp="1"/>
          </p:cNvSpPr>
          <p:nvPr>
            <p:ph type="title"/>
          </p:nvPr>
        </p:nvSpPr>
        <p:spPr>
          <a:xfrm>
            <a:off x="1095824" y="72000"/>
            <a:ext cx="10257975" cy="914400"/>
          </a:xfrm>
        </p:spPr>
        <p:txBody>
          <a:bodyPr/>
          <a:lstStyle/>
          <a:p>
            <a:r>
              <a:rPr lang="zh-CN" altLang="en-US" dirty="0"/>
              <a:t>数据缺失与异常</a:t>
            </a:r>
            <a:endParaRPr lang="en-CN" dirty="0"/>
          </a:p>
        </p:txBody>
      </p:sp>
      <p:sp>
        <p:nvSpPr>
          <p:cNvPr id="2" name="Rectangle 1">
            <a:extLst>
              <a:ext uri="{FF2B5EF4-FFF2-40B4-BE49-F238E27FC236}">
                <a16:creationId xmlns:a16="http://schemas.microsoft.com/office/drawing/2014/main" id="{81C6D93B-4E3D-E247-BEB9-777B285EBEB3}"/>
              </a:ext>
            </a:extLst>
          </p:cNvPr>
          <p:cNvSpPr/>
          <p:nvPr/>
        </p:nvSpPr>
        <p:spPr>
          <a:xfrm>
            <a:off x="1095824" y="1167777"/>
            <a:ext cx="10257975" cy="1705403"/>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kern="0" dirty="0">
                <a:latin typeface="Microsoft YaHei" panose="020B0503020204020204" pitchFamily="34" charset="-122"/>
                <a:ea typeface="Microsoft YaHei" panose="020B0503020204020204" pitchFamily="34" charset="-122"/>
                <a:cs typeface="Times New Roman" panose="02020603050405020304" pitchFamily="18" charset="0"/>
              </a:rPr>
              <a:t>缺失值可能是原始数据的一部分，也可能是将数据读入程序进行数据运算或转换时产生的 </a:t>
            </a:r>
            <a:endParaRPr lang="en-US" altLang="zh-CN" kern="0" dirty="0">
              <a:latin typeface="Microsoft YaHei" panose="020B0503020204020204" pitchFamily="34" charset="-122"/>
              <a:ea typeface="Microsoft YaHei"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kern="0" dirty="0">
                <a:latin typeface="Microsoft YaHei" panose="020B0503020204020204" pitchFamily="34" charset="-122"/>
                <a:ea typeface="Microsoft YaHei" panose="020B0503020204020204" pitchFamily="34" charset="-122"/>
                <a:cs typeface="Times New Roman" panose="02020603050405020304" pitchFamily="18" charset="0"/>
              </a:rPr>
              <a:t>数据中的异常值为不符合常理或与总体取值范围不一致的数据。 </a:t>
            </a:r>
            <a:endParaRPr lang="en-US" altLang="zh-CN" kern="0" dirty="0">
              <a:latin typeface="Microsoft YaHei" panose="020B0503020204020204" pitchFamily="34" charset="-122"/>
              <a:ea typeface="Microsoft YaHei" panose="020B0503020204020204" pitchFamily="34" charset="-122"/>
              <a:cs typeface="Times New Roman" panose="02020603050405020304" pitchFamily="18" charset="0"/>
            </a:endParaRPr>
          </a:p>
          <a:p>
            <a:pPr marL="742950" lvl="1" indent="-285750">
              <a:lnSpc>
                <a:spcPct val="150000"/>
              </a:lnSpc>
              <a:buFont typeface="Arial" panose="020B0604020202020204" pitchFamily="34" charset="0"/>
              <a:buChar char="•"/>
            </a:pPr>
            <a:r>
              <a:rPr lang="zh-CN" altLang="en-US" kern="0" dirty="0">
                <a:latin typeface="Microsoft YaHei" panose="020B0503020204020204" pitchFamily="34" charset="-122"/>
                <a:ea typeface="Microsoft YaHei" panose="020B0503020204020204" pitchFamily="34" charset="-122"/>
                <a:cs typeface="Times New Roman" panose="02020603050405020304" pitchFamily="18" charset="0"/>
              </a:rPr>
              <a:t>示例：在电影上映时间</a:t>
            </a:r>
            <a:r>
              <a:rPr lang="en-US" altLang="zh-CN" kern="0" dirty="0">
                <a:latin typeface="Microsoft YaHei" panose="020B0503020204020204" pitchFamily="34" charset="-122"/>
                <a:ea typeface="Microsoft YaHei" panose="020B0503020204020204" pitchFamily="34" charset="-122"/>
                <a:cs typeface="Times New Roman" panose="02020603050405020304" pitchFamily="18" charset="0"/>
              </a:rPr>
              <a:t>showtime</a:t>
            </a:r>
            <a:r>
              <a:rPr lang="zh-CN" altLang="en-US" kern="0" dirty="0">
                <a:latin typeface="Microsoft YaHei" panose="020B0503020204020204" pitchFamily="34" charset="-122"/>
                <a:ea typeface="Microsoft YaHei" panose="020B0503020204020204" pitchFamily="34" charset="-122"/>
                <a:cs typeface="Times New Roman" panose="02020603050405020304" pitchFamily="18" charset="0"/>
              </a:rPr>
              <a:t>列有</a:t>
            </a:r>
            <a:r>
              <a:rPr lang="en-US" altLang="zh-CN" kern="0" dirty="0">
                <a:latin typeface="Microsoft YaHei" panose="020B0503020204020204" pitchFamily="34" charset="-122"/>
                <a:ea typeface="Microsoft YaHei" panose="020B0503020204020204" pitchFamily="34" charset="-122"/>
                <a:cs typeface="Times New Roman" panose="02020603050405020304" pitchFamily="18" charset="0"/>
              </a:rPr>
              <a:t>3</a:t>
            </a:r>
            <a:r>
              <a:rPr lang="zh-CN" altLang="en-US" kern="0" dirty="0">
                <a:latin typeface="Microsoft YaHei" panose="020B0503020204020204" pitchFamily="34" charset="-122"/>
                <a:ea typeface="Microsoft YaHei" panose="020B0503020204020204" pitchFamily="34" charset="-122"/>
                <a:cs typeface="Times New Roman" panose="02020603050405020304" pitchFamily="18" charset="0"/>
              </a:rPr>
              <a:t>个缺失值，电影时长</a:t>
            </a:r>
            <a:r>
              <a:rPr lang="en-US" altLang="zh-CN" kern="0" dirty="0">
                <a:latin typeface="Microsoft YaHei" panose="020B0503020204020204" pitchFamily="34" charset="-122"/>
                <a:ea typeface="Microsoft YaHei" panose="020B0503020204020204" pitchFamily="34" charset="-122"/>
                <a:cs typeface="Times New Roman" panose="02020603050405020304" pitchFamily="18" charset="0"/>
              </a:rPr>
              <a:t>duration</a:t>
            </a:r>
            <a:r>
              <a:rPr lang="zh-CN" altLang="en-US" kern="0" dirty="0">
                <a:latin typeface="Microsoft YaHei" panose="020B0503020204020204" pitchFamily="34" charset="-122"/>
                <a:ea typeface="Microsoft YaHei" panose="020B0503020204020204" pitchFamily="34" charset="-122"/>
                <a:cs typeface="Times New Roman" panose="02020603050405020304" pitchFamily="18" charset="0"/>
              </a:rPr>
              <a:t>中有</a:t>
            </a:r>
            <a:r>
              <a:rPr lang="en-US" altLang="zh-CN" kern="0" dirty="0">
                <a:latin typeface="Microsoft YaHei" panose="020B0503020204020204" pitchFamily="34" charset="-122"/>
                <a:ea typeface="Microsoft YaHei" panose="020B0503020204020204" pitchFamily="34" charset="-122"/>
                <a:cs typeface="Times New Roman" panose="02020603050405020304" pitchFamily="18" charset="0"/>
              </a:rPr>
              <a:t>12</a:t>
            </a:r>
            <a:r>
              <a:rPr lang="zh-CN" altLang="en-US" kern="0" dirty="0">
                <a:latin typeface="Microsoft YaHei" panose="020B0503020204020204" pitchFamily="34" charset="-122"/>
                <a:ea typeface="Microsoft YaHei" panose="020B0503020204020204" pitchFamily="34" charset="-122"/>
                <a:cs typeface="Times New Roman" panose="02020603050405020304" pitchFamily="18" charset="0"/>
              </a:rPr>
              <a:t>个缺失值，而评分</a:t>
            </a:r>
            <a:r>
              <a:rPr lang="en-US" altLang="zh-CN" kern="0" dirty="0">
                <a:latin typeface="Microsoft YaHei" panose="020B0503020204020204" pitchFamily="34" charset="-122"/>
                <a:ea typeface="Microsoft YaHei" panose="020B0503020204020204" pitchFamily="34" charset="-122"/>
                <a:cs typeface="Times New Roman" panose="02020603050405020304" pitchFamily="18" charset="0"/>
              </a:rPr>
              <a:t>score</a:t>
            </a:r>
            <a:r>
              <a:rPr lang="zh-CN" altLang="en-US" kern="0" dirty="0">
                <a:latin typeface="Microsoft YaHei" panose="020B0503020204020204" pitchFamily="34" charset="-122"/>
                <a:ea typeface="Microsoft YaHei" panose="020B0503020204020204" pitchFamily="34" charset="-122"/>
                <a:cs typeface="Times New Roman" panose="02020603050405020304" pitchFamily="18" charset="0"/>
              </a:rPr>
              <a:t>最低分为</a:t>
            </a:r>
            <a:r>
              <a:rPr lang="en-US" altLang="zh-CN" kern="0" dirty="0">
                <a:latin typeface="Microsoft YaHei" panose="020B0503020204020204" pitchFamily="34" charset="-122"/>
                <a:ea typeface="Microsoft YaHei" panose="020B0503020204020204" pitchFamily="34" charset="-122"/>
                <a:cs typeface="Times New Roman" panose="02020603050405020304" pitchFamily="18" charset="0"/>
              </a:rPr>
              <a:t>-1</a:t>
            </a:r>
            <a:r>
              <a:rPr lang="zh-CN" altLang="en-US" kern="0" dirty="0">
                <a:latin typeface="Microsoft YaHei" panose="020B0503020204020204" pitchFamily="34" charset="-122"/>
                <a:ea typeface="Microsoft YaHei" panose="020B0503020204020204" pitchFamily="34" charset="-122"/>
                <a:cs typeface="Times New Roman" panose="02020603050405020304" pitchFamily="18" charset="0"/>
              </a:rPr>
              <a:t>，为异常值 </a:t>
            </a:r>
          </a:p>
        </p:txBody>
      </p:sp>
      <p:sp>
        <p:nvSpPr>
          <p:cNvPr id="5" name="矩形 10">
            <a:extLst>
              <a:ext uri="{FF2B5EF4-FFF2-40B4-BE49-F238E27FC236}">
                <a16:creationId xmlns:a16="http://schemas.microsoft.com/office/drawing/2014/main" id="{87A40528-20DF-6546-1448-BC6B8E41B73C}"/>
              </a:ext>
            </a:extLst>
          </p:cNvPr>
          <p:cNvSpPr/>
          <p:nvPr/>
        </p:nvSpPr>
        <p:spPr>
          <a:xfrm>
            <a:off x="1095824" y="3266153"/>
            <a:ext cx="1498520" cy="510576"/>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p>
        </p:txBody>
      </p:sp>
      <p:sp>
        <p:nvSpPr>
          <p:cNvPr id="6" name="Rectangle 5">
            <a:extLst>
              <a:ext uri="{FF2B5EF4-FFF2-40B4-BE49-F238E27FC236}">
                <a16:creationId xmlns:a16="http://schemas.microsoft.com/office/drawing/2014/main" id="{4C5E7D73-FDE7-AA89-4433-9FCEF49D73C4}"/>
              </a:ext>
            </a:extLst>
          </p:cNvPr>
          <p:cNvSpPr/>
          <p:nvPr/>
        </p:nvSpPr>
        <p:spPr>
          <a:xfrm>
            <a:off x="1162846" y="3312140"/>
            <a:ext cx="1364476" cy="400110"/>
          </a:xfrm>
          <a:prstGeom prst="rect">
            <a:avLst/>
          </a:prstGeom>
        </p:spPr>
        <p:txBody>
          <a:bodyPr wrap="none">
            <a:spAutoFit/>
          </a:bodyPr>
          <a:lstStyle/>
          <a:p>
            <a:r>
              <a:rPr lang="zh-CN" altLang="en-US" sz="2000" b="1" spc="300" dirty="0">
                <a:solidFill>
                  <a:schemeClr val="bg1"/>
                </a:solidFill>
                <a:latin typeface="Microsoft YaHei" panose="020B0503020204020204" pitchFamily="34" charset="-122"/>
                <a:ea typeface="Microsoft YaHei" panose="020B0503020204020204" pitchFamily="34" charset="-122"/>
              </a:rPr>
              <a:t>处理方法</a:t>
            </a:r>
            <a:endParaRPr lang="en-CN" sz="2400" b="1" spc="300" dirty="0">
              <a:solidFill>
                <a:schemeClr val="bg1"/>
              </a:solidFill>
              <a:latin typeface="Microsoft YaHei" panose="020B0503020204020204" pitchFamily="34" charset="-122"/>
              <a:ea typeface="Microsoft YaHei" panose="020B0503020204020204" pitchFamily="34" charset="-122"/>
            </a:endParaRPr>
          </a:p>
        </p:txBody>
      </p:sp>
      <p:sp>
        <p:nvSpPr>
          <p:cNvPr id="7" name="Rectangle 6">
            <a:extLst>
              <a:ext uri="{FF2B5EF4-FFF2-40B4-BE49-F238E27FC236}">
                <a16:creationId xmlns:a16="http://schemas.microsoft.com/office/drawing/2014/main" id="{7D8E2BB6-37B8-AF9F-4067-44BC4E78725B}"/>
              </a:ext>
            </a:extLst>
          </p:cNvPr>
          <p:cNvSpPr/>
          <p:nvPr/>
        </p:nvSpPr>
        <p:spPr>
          <a:xfrm>
            <a:off x="1095824" y="4169703"/>
            <a:ext cx="10257975" cy="1705403"/>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b="1" kern="0" dirty="0">
                <a:latin typeface="Microsoft YaHei" panose="020B0503020204020204" pitchFamily="34" charset="-122"/>
                <a:ea typeface="Microsoft YaHei" panose="020B0503020204020204" pitchFamily="34" charset="-122"/>
                <a:cs typeface="Times New Roman" panose="02020603050405020304" pitchFamily="18" charset="0"/>
              </a:rPr>
              <a:t>删除法</a:t>
            </a:r>
            <a:r>
              <a:rPr lang="zh-CN" altLang="en-US" kern="0" dirty="0">
                <a:latin typeface="Microsoft YaHei" panose="020B0503020204020204" pitchFamily="34" charset="-122"/>
                <a:ea typeface="Microsoft YaHei" panose="020B0503020204020204" pitchFamily="34" charset="-122"/>
                <a:cs typeface="Times New Roman" panose="02020603050405020304" pitchFamily="18" charset="0"/>
              </a:rPr>
              <a:t>。当缺失值数目不多时，可直接对缺失观测进行删除，只保留完整观测的行；</a:t>
            </a:r>
            <a:endParaRPr lang="en-US" altLang="zh-CN" kern="0" dirty="0">
              <a:latin typeface="Microsoft YaHei" panose="020B0503020204020204" pitchFamily="34" charset="-122"/>
              <a:ea typeface="Microsoft YaHei"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b="1" kern="0" dirty="0">
                <a:latin typeface="Microsoft YaHei" panose="020B0503020204020204" pitchFamily="34" charset="-122"/>
                <a:ea typeface="Microsoft YaHei" panose="020B0503020204020204" pitchFamily="34" charset="-122"/>
                <a:cs typeface="Times New Roman" panose="02020603050405020304" pitchFamily="18" charset="0"/>
              </a:rPr>
              <a:t>插补法</a:t>
            </a:r>
            <a:r>
              <a:rPr lang="zh-CN" altLang="en-US" kern="0" dirty="0">
                <a:latin typeface="Microsoft YaHei" panose="020B0503020204020204" pitchFamily="34" charset="-122"/>
                <a:ea typeface="Microsoft YaHei" panose="020B0503020204020204" pitchFamily="34" charset="-122"/>
                <a:cs typeface="Times New Roman" panose="02020603050405020304" pitchFamily="18" charset="0"/>
              </a:rPr>
              <a:t>。如果数据中某一列缺失值较多，则不建议直接删除，而是进行插补，一般采用非缺失数据的均值（或中位数等）进行插补；</a:t>
            </a:r>
            <a:endParaRPr lang="en-US" altLang="zh-CN" kern="0" dirty="0">
              <a:latin typeface="Microsoft YaHei" panose="020B0503020204020204" pitchFamily="34" charset="-122"/>
              <a:ea typeface="Microsoft YaHei"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kern="0" dirty="0">
                <a:latin typeface="Microsoft YaHei" panose="020B0503020204020204" pitchFamily="34" charset="-122"/>
                <a:ea typeface="Microsoft YaHei" panose="020B0503020204020204" pitchFamily="34" charset="-122"/>
                <a:cs typeface="Times New Roman" panose="02020603050405020304" pitchFamily="18" charset="0"/>
              </a:rPr>
              <a:t>对于异常值的处理方法与缺失值类似，即先将异常值替换为</a:t>
            </a:r>
            <a:r>
              <a:rPr lang="en-US" altLang="zh-CN" kern="0" dirty="0">
                <a:latin typeface="Microsoft YaHei" panose="020B0503020204020204" pitchFamily="34" charset="-122"/>
                <a:ea typeface="Microsoft YaHei" panose="020B0503020204020204" pitchFamily="34" charset="-122"/>
                <a:cs typeface="Times New Roman" panose="02020603050405020304" pitchFamily="18" charset="0"/>
              </a:rPr>
              <a:t>NA</a:t>
            </a:r>
            <a:r>
              <a:rPr lang="zh-CN" altLang="en-US" kern="0" dirty="0">
                <a:latin typeface="Microsoft YaHei" panose="020B0503020204020204" pitchFamily="34" charset="-122"/>
                <a:ea typeface="Microsoft YaHei" panose="020B0503020204020204" pitchFamily="34" charset="-122"/>
                <a:cs typeface="Times New Roman" panose="02020603050405020304" pitchFamily="18" charset="0"/>
              </a:rPr>
              <a:t>，然后采用缺失值的处理方法处理。</a:t>
            </a:r>
          </a:p>
        </p:txBody>
      </p:sp>
    </p:spTree>
    <p:extLst>
      <p:ext uri="{BB962C8B-B14F-4D97-AF65-F5344CB8AC3E}">
        <p14:creationId xmlns:p14="http://schemas.microsoft.com/office/powerpoint/2010/main" val="14060880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占位符 7"/>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6502" b="16502"/>
          <a:stretch>
            <a:fillRect/>
          </a:stretch>
        </p:blipFill>
        <p:spPr/>
      </p:pic>
      <p:sp>
        <p:nvSpPr>
          <p:cNvPr id="11" name="圆角矩形 10"/>
          <p:cNvSpPr/>
          <p:nvPr/>
        </p:nvSpPr>
        <p:spPr>
          <a:xfrm>
            <a:off x="0" y="2870200"/>
            <a:ext cx="6502399" cy="1089061"/>
          </a:xfrm>
          <a:prstGeom prst="roundRect">
            <a:avLst>
              <a:gd name="adj" fmla="val 0"/>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手动输入 9"/>
          <p:cNvSpPr/>
          <p:nvPr/>
        </p:nvSpPr>
        <p:spPr>
          <a:xfrm rot="16200000" flipH="1">
            <a:off x="5201024" y="-132977"/>
            <a:ext cx="6858000" cy="7123953"/>
          </a:xfrm>
          <a:prstGeom prst="flowChartManualInput">
            <a:avLst/>
          </a:prstGeom>
          <a:solidFill>
            <a:srgbClr val="0171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标题 6"/>
          <p:cNvSpPr>
            <a:spLocks noGrp="1"/>
          </p:cNvSpPr>
          <p:nvPr>
            <p:ph type="title"/>
          </p:nvPr>
        </p:nvSpPr>
        <p:spPr>
          <a:xfrm>
            <a:off x="0" y="2576811"/>
            <a:ext cx="5570071" cy="1800000"/>
          </a:xfrm>
        </p:spPr>
        <p:txBody>
          <a:bodyPr anchor="ctr">
            <a:normAutofit/>
          </a:bodyPr>
          <a:lstStyle/>
          <a:p>
            <a:pPr algn="r"/>
            <a:r>
              <a:rPr lang="zh-CN" altLang="en-US" dirty="0"/>
              <a:t>本章习题</a:t>
            </a:r>
          </a:p>
        </p:txBody>
      </p:sp>
      <p:sp>
        <p:nvSpPr>
          <p:cNvPr id="12" name="文本框 11"/>
          <p:cNvSpPr txBox="1"/>
          <p:nvPr/>
        </p:nvSpPr>
        <p:spPr>
          <a:xfrm>
            <a:off x="6956723" y="-1518701"/>
            <a:ext cx="4084773" cy="9325630"/>
          </a:xfrm>
          <a:prstGeom prst="rect">
            <a:avLst/>
          </a:prstGeom>
          <a:noFill/>
        </p:spPr>
        <p:txBody>
          <a:bodyPr wrap="none" rtlCol="0">
            <a:spAutoFit/>
          </a:bodyPr>
          <a:lstStyle/>
          <a:p>
            <a:r>
              <a:rPr lang="en-US" altLang="zh-CN" sz="60000" dirty="0">
                <a:solidFill>
                  <a:srgbClr val="004F8A"/>
                </a:solidFill>
              </a:rPr>
              <a:t>6</a:t>
            </a:r>
            <a:endParaRPr lang="zh-CN" altLang="en-US" sz="60000" dirty="0">
              <a:solidFill>
                <a:srgbClr val="004F8A"/>
              </a:solidFill>
            </a:endParaRPr>
          </a:p>
        </p:txBody>
      </p:sp>
      <p:cxnSp>
        <p:nvCxnSpPr>
          <p:cNvPr id="4" name="直接连接符 3"/>
          <p:cNvCxnSpPr/>
          <p:nvPr/>
        </p:nvCxnSpPr>
        <p:spPr>
          <a:xfrm>
            <a:off x="0" y="2971800"/>
            <a:ext cx="58928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0" y="3873500"/>
            <a:ext cx="56896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03803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t>本章习题</a:t>
            </a:r>
          </a:p>
        </p:txBody>
      </p:sp>
      <p:pic>
        <p:nvPicPr>
          <p:cNvPr id="5" name="Graphic 4" descr="Books">
            <a:extLst>
              <a:ext uri="{FF2B5EF4-FFF2-40B4-BE49-F238E27FC236}">
                <a16:creationId xmlns:a16="http://schemas.microsoft.com/office/drawing/2014/main" id="{E22B850C-5F7A-6343-B897-BBE3E6588E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324" y="986400"/>
            <a:ext cx="707000" cy="707000"/>
          </a:xfrm>
          <a:prstGeom prst="rect">
            <a:avLst/>
          </a:prstGeom>
        </p:spPr>
      </p:pic>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777CB59A-305A-EF49-AC99-D1E2951E6879}"/>
                  </a:ext>
                </a:extLst>
              </p:cNvPr>
              <p:cNvSpPr/>
              <p:nvPr/>
            </p:nvSpPr>
            <p:spPr>
              <a:xfrm>
                <a:off x="1706947" y="986400"/>
                <a:ext cx="9646852" cy="5239255"/>
              </a:xfrm>
              <a:prstGeom prst="rect">
                <a:avLst/>
              </a:prstGeom>
            </p:spPr>
            <p:txBody>
              <a:bodyPr wrap="square">
                <a:spAutoFit/>
              </a:bodyPr>
              <a:lstStyle/>
              <a:p>
                <a:pPr>
                  <a:lnSpc>
                    <a:spcPct val="150000"/>
                  </a:lnSpc>
                </a:pPr>
                <a:r>
                  <a:rPr lang="en-US" altLang="zh-CN" dirty="0">
                    <a:latin typeface="Microsoft YaHei" panose="020B0503020204020204" pitchFamily="34" charset="-122"/>
                    <a:ea typeface="Microsoft YaHei" panose="020B0503020204020204" pitchFamily="34" charset="-122"/>
                  </a:rPr>
                  <a:t>1. </a:t>
                </a:r>
                <a:r>
                  <a:rPr lang="zh-CN" altLang="en-US" dirty="0">
                    <a:latin typeface="Microsoft YaHei" panose="020B0503020204020204" pitchFamily="34" charset="-122"/>
                    <a:ea typeface="Microsoft YaHei" panose="020B0503020204020204" pitchFamily="34" charset="-122"/>
                  </a:rPr>
                  <a:t>如何理解</a:t>
                </a:r>
                <a:r>
                  <a:rPr lang="en-US" altLang="zh-CN" dirty="0">
                    <a:latin typeface="Microsoft YaHei" panose="020B0503020204020204" pitchFamily="34" charset="-122"/>
                    <a:ea typeface="Microsoft YaHei" panose="020B0503020204020204" pitchFamily="34" charset="-122"/>
                  </a:rPr>
                  <a:t>R</a:t>
                </a:r>
                <a:r>
                  <a:rPr lang="zh-CN" altLang="en-US" dirty="0">
                    <a:latin typeface="Microsoft YaHei" panose="020B0503020204020204" pitchFamily="34" charset="-122"/>
                    <a:ea typeface="Microsoft YaHei" panose="020B0503020204020204" pitchFamily="34" charset="-122"/>
                  </a:rPr>
                  <a:t>语言中的“向量化”操作？请举一个例子说明。</a:t>
                </a:r>
              </a:p>
              <a:p>
                <a:pPr>
                  <a:lnSpc>
                    <a:spcPct val="150000"/>
                  </a:lnSpc>
                </a:pPr>
                <a:r>
                  <a:rPr lang="en-US" altLang="zh-CN" dirty="0">
                    <a:latin typeface="Microsoft YaHei" panose="020B0503020204020204" pitchFamily="34" charset="-122"/>
                    <a:ea typeface="Microsoft YaHei" panose="020B0503020204020204" pitchFamily="34" charset="-122"/>
                  </a:rPr>
                  <a:t>2. </a:t>
                </a:r>
                <a:r>
                  <a:rPr lang="zh-CN" altLang="en-US" dirty="0">
                    <a:latin typeface="Microsoft YaHei" panose="020B0503020204020204" pitchFamily="34" charset="-122"/>
                    <a:ea typeface="Microsoft YaHei" panose="020B0503020204020204" pitchFamily="34" charset="-122"/>
                  </a:rPr>
                  <a:t>请描述</a:t>
                </a:r>
                <a:r>
                  <a:rPr lang="en-US" altLang="zh-CN" dirty="0">
                    <a:latin typeface="Microsoft YaHei" panose="020B0503020204020204" pitchFamily="34" charset="-122"/>
                    <a:ea typeface="Microsoft YaHei" panose="020B0503020204020204" pitchFamily="34" charset="-122"/>
                  </a:rPr>
                  <a:t>R</a:t>
                </a:r>
                <a:r>
                  <a:rPr lang="zh-CN" altLang="en-US" dirty="0">
                    <a:latin typeface="Microsoft YaHei" panose="020B0503020204020204" pitchFamily="34" charset="-122"/>
                    <a:ea typeface="Microsoft YaHei" panose="020B0503020204020204" pitchFamily="34" charset="-122"/>
                  </a:rPr>
                  <a:t>语言中矩阵和数据框之间的两个不同点。</a:t>
                </a:r>
              </a:p>
              <a:p>
                <a:pPr>
                  <a:lnSpc>
                    <a:spcPct val="150000"/>
                  </a:lnSpc>
                </a:pPr>
                <a:r>
                  <a:rPr lang="en-US" altLang="zh-CN" dirty="0">
                    <a:latin typeface="Microsoft YaHei" panose="020B0503020204020204" pitchFamily="34" charset="-122"/>
                    <a:ea typeface="Microsoft YaHei" panose="020B0503020204020204" pitchFamily="34" charset="-122"/>
                  </a:rPr>
                  <a:t>3. </a:t>
                </a:r>
                <a:r>
                  <a:rPr lang="zh-CN" altLang="en-US" dirty="0">
                    <a:latin typeface="Microsoft YaHei" panose="020B0503020204020204" pitchFamily="34" charset="-122"/>
                    <a:ea typeface="Microsoft YaHei" panose="020B0503020204020204" pitchFamily="34" charset="-122"/>
                  </a:rPr>
                  <a:t>对矩阵进行如下操作：</a:t>
                </a:r>
                <a:r>
                  <a:rPr lang="en-US" dirty="0"/>
                  <a:t> </a:t>
                </a:r>
                <a14:m>
                  <m:oMath xmlns:m="http://schemas.openxmlformats.org/officeDocument/2006/math">
                    <m:r>
                      <m:rPr>
                        <m:sty m:val="p"/>
                      </m:rPr>
                      <a:rPr lang="en-US"/>
                      <m:t>A</m:t>
                    </m:r>
                    <m:r>
                      <a:rPr lang="en-US"/>
                      <m:t>=</m:t>
                    </m:r>
                    <m:d>
                      <m:dPr>
                        <m:ctrlPr>
                          <a:rPr lang="en-CN" i="1"/>
                        </m:ctrlPr>
                      </m:dPr>
                      <m:e>
                        <m:m>
                          <m:mPr>
                            <m:mcs>
                              <m:mc>
                                <m:mcPr>
                                  <m:count m:val="3"/>
                                  <m:mcJc m:val="center"/>
                                </m:mcPr>
                              </m:mc>
                            </m:mcs>
                            <m:ctrlPr>
                              <a:rPr lang="en-CN" i="1"/>
                            </m:ctrlPr>
                          </m:mPr>
                          <m:mr>
                            <m:e>
                              <m:r>
                                <a:rPr lang="en-US" i="1"/>
                                <m:t>1</m:t>
                              </m:r>
                            </m:e>
                            <m:e>
                              <m:r>
                                <a:rPr lang="en-US" i="1"/>
                                <m:t>2</m:t>
                              </m:r>
                            </m:e>
                            <m:e>
                              <m:r>
                                <a:rPr lang="en-US" i="1"/>
                                <m:t>3</m:t>
                              </m:r>
                            </m:e>
                          </m:mr>
                          <m:mr>
                            <m:e>
                              <m:r>
                                <a:rPr lang="en-US" i="1"/>
                                <m:t>4</m:t>
                              </m:r>
                            </m:e>
                            <m:e>
                              <m:r>
                                <a:rPr lang="en-US" i="1"/>
                                <m:t>2</m:t>
                              </m:r>
                            </m:e>
                            <m:e>
                              <m:r>
                                <a:rPr lang="en-US" i="1"/>
                                <m:t>1</m:t>
                              </m:r>
                            </m:e>
                          </m:mr>
                          <m:mr>
                            <m:e>
                              <m:r>
                                <a:rPr lang="en-US" i="1"/>
                                <m:t>2</m:t>
                              </m:r>
                            </m:e>
                            <m:e>
                              <m:r>
                                <a:rPr lang="en-US" i="1"/>
                                <m:t>3</m:t>
                              </m:r>
                            </m:e>
                            <m:e>
                              <m:r>
                                <a:rPr lang="en-US" i="1"/>
                                <m:t>0</m:t>
                              </m:r>
                            </m:e>
                          </m:mr>
                        </m:m>
                      </m:e>
                    </m:d>
                  </m:oMath>
                </a14:m>
                <a:r>
                  <a:rPr lang="en-CN" dirty="0">
                    <a:effectLst/>
                  </a:rPr>
                  <a:t> </a:t>
                </a:r>
                <a:endParaRPr lang="zh-CN" altLang="en-US" dirty="0">
                  <a:latin typeface="Microsoft YaHei" panose="020B0503020204020204" pitchFamily="34" charset="-122"/>
                  <a:ea typeface="Microsoft YaHei" panose="020B0503020204020204" pitchFamily="34" charset="-122"/>
                </a:endParaRPr>
              </a:p>
              <a:p>
                <a:pPr>
                  <a:lnSpc>
                    <a:spcPct val="150000"/>
                  </a:lnSpc>
                </a:pPr>
                <a:r>
                  <a:rPr lang="en-US" altLang="zh-CN" dirty="0">
                    <a:latin typeface="STKaiti" panose="02010600040101010101" pitchFamily="2" charset="-122"/>
                    <a:ea typeface="STKaiti" panose="02010600040101010101" pitchFamily="2" charset="-122"/>
                  </a:rPr>
                  <a:t>a. </a:t>
                </a:r>
                <a:r>
                  <a:rPr lang="zh-CN" altLang="en-US" dirty="0">
                    <a:latin typeface="STKaiti" panose="02010600040101010101" pitchFamily="2" charset="-122"/>
                    <a:ea typeface="STKaiti" panose="02010600040101010101" pitchFamily="2" charset="-122"/>
                  </a:rPr>
                  <a:t>在</a:t>
                </a:r>
                <a:r>
                  <a:rPr lang="en-US" altLang="zh-CN" dirty="0">
                    <a:latin typeface="STKaiti" panose="02010600040101010101" pitchFamily="2" charset="-122"/>
                    <a:ea typeface="STKaiti" panose="02010600040101010101" pitchFamily="2" charset="-122"/>
                  </a:rPr>
                  <a:t>R</a:t>
                </a:r>
                <a:r>
                  <a:rPr lang="zh-CN" altLang="en-US" dirty="0">
                    <a:latin typeface="STKaiti" panose="02010600040101010101" pitchFamily="2" charset="-122"/>
                    <a:ea typeface="STKaiti" panose="02010600040101010101" pitchFamily="2" charset="-122"/>
                  </a:rPr>
                  <a:t>中生成下面的矩阵</a:t>
                </a:r>
                <a:r>
                  <a:rPr lang="en-US" altLang="zh-CN" dirty="0">
                    <a:latin typeface="STKaiti" panose="02010600040101010101" pitchFamily="2" charset="-122"/>
                    <a:ea typeface="STKaiti" panose="02010600040101010101" pitchFamily="2" charset="-122"/>
                  </a:rPr>
                  <a:t>A</a:t>
                </a:r>
                <a:r>
                  <a:rPr lang="zh-CN" altLang="en-US" dirty="0">
                    <a:latin typeface="STKaiti" panose="02010600040101010101" pitchFamily="2" charset="-122"/>
                    <a:ea typeface="STKaiti" panose="02010600040101010101" pitchFamily="2" charset="-122"/>
                  </a:rPr>
                  <a:t>；</a:t>
                </a:r>
                <a:r>
                  <a:rPr lang="en-US" altLang="zh-CN" dirty="0">
                    <a:latin typeface="STKaiti" panose="02010600040101010101" pitchFamily="2" charset="-122"/>
                    <a:ea typeface="STKaiti" panose="02010600040101010101" pitchFamily="2" charset="-122"/>
                  </a:rPr>
                  <a:t>b. </a:t>
                </a:r>
                <a:r>
                  <a:rPr lang="zh-CN" altLang="en-US" dirty="0">
                    <a:latin typeface="STKaiti" panose="02010600040101010101" pitchFamily="2" charset="-122"/>
                    <a:ea typeface="STKaiti" panose="02010600040101010101" pitchFamily="2" charset="-122"/>
                  </a:rPr>
                  <a:t>计算矩阵</a:t>
                </a:r>
                <a:r>
                  <a:rPr lang="en-US" altLang="zh-CN" dirty="0">
                    <a:latin typeface="STKaiti" panose="02010600040101010101" pitchFamily="2" charset="-122"/>
                    <a:ea typeface="STKaiti" panose="02010600040101010101" pitchFamily="2" charset="-122"/>
                  </a:rPr>
                  <a:t>A</a:t>
                </a:r>
                <a:r>
                  <a:rPr lang="zh-CN" altLang="en-US" dirty="0">
                    <a:latin typeface="STKaiti" panose="02010600040101010101" pitchFamily="2" charset="-122"/>
                    <a:ea typeface="STKaiti" panose="02010600040101010101" pitchFamily="2" charset="-122"/>
                  </a:rPr>
                  <a:t>的转置矩阵</a:t>
                </a:r>
                <a:r>
                  <a:rPr lang="en-US" altLang="zh-CN" dirty="0">
                    <a:latin typeface="STKaiti" panose="02010600040101010101" pitchFamily="2" charset="-122"/>
                    <a:ea typeface="STKaiti" panose="02010600040101010101" pitchFamily="2" charset="-122"/>
                  </a:rPr>
                  <a:t>B</a:t>
                </a:r>
                <a:r>
                  <a:rPr lang="zh-CN" altLang="en-US" dirty="0">
                    <a:latin typeface="STKaiti" panose="02010600040101010101" pitchFamily="2" charset="-122"/>
                    <a:ea typeface="STKaiti" panose="02010600040101010101" pitchFamily="2" charset="-122"/>
                  </a:rPr>
                  <a:t>和逆矩阵</a:t>
                </a:r>
                <a:r>
                  <a:rPr lang="en-US" altLang="zh-CN" dirty="0">
                    <a:latin typeface="STKaiti" panose="02010600040101010101" pitchFamily="2" charset="-122"/>
                    <a:ea typeface="STKaiti" panose="02010600040101010101" pitchFamily="2" charset="-122"/>
                  </a:rPr>
                  <a:t>C</a:t>
                </a:r>
                <a:r>
                  <a:rPr lang="zh-CN" altLang="en-US" dirty="0">
                    <a:latin typeface="STKaiti" panose="02010600040101010101" pitchFamily="2" charset="-122"/>
                    <a:ea typeface="STKaiti" panose="02010600040101010101" pitchFamily="2" charset="-122"/>
                  </a:rPr>
                  <a:t>；</a:t>
                </a:r>
                <a:r>
                  <a:rPr lang="en-US" altLang="zh-CN" dirty="0">
                    <a:latin typeface="STKaiti" panose="02010600040101010101" pitchFamily="2" charset="-122"/>
                    <a:ea typeface="STKaiti" panose="02010600040101010101" pitchFamily="2" charset="-122"/>
                  </a:rPr>
                  <a:t>c. </a:t>
                </a:r>
                <a:r>
                  <a:rPr lang="zh-CN" altLang="en-US" dirty="0">
                    <a:latin typeface="STKaiti" panose="02010600040101010101" pitchFamily="2" charset="-122"/>
                    <a:ea typeface="STKaiti" panose="02010600040101010101" pitchFamily="2" charset="-122"/>
                  </a:rPr>
                  <a:t>求矩阵</a:t>
                </a:r>
                <a:r>
                  <a:rPr lang="en-US" altLang="zh-CN" dirty="0">
                    <a:latin typeface="STKaiti" panose="02010600040101010101" pitchFamily="2" charset="-122"/>
                    <a:ea typeface="STKaiti" panose="02010600040101010101" pitchFamily="2" charset="-122"/>
                  </a:rPr>
                  <a:t>A</a:t>
                </a:r>
                <a:r>
                  <a:rPr lang="zh-CN" altLang="en-US" dirty="0">
                    <a:latin typeface="STKaiti" panose="02010600040101010101" pitchFamily="2" charset="-122"/>
                    <a:ea typeface="STKaiti" panose="02010600040101010101" pitchFamily="2" charset="-122"/>
                  </a:rPr>
                  <a:t>和矩阵</a:t>
                </a:r>
                <a:r>
                  <a:rPr lang="en-US" altLang="zh-CN" dirty="0">
                    <a:latin typeface="STKaiti" panose="02010600040101010101" pitchFamily="2" charset="-122"/>
                    <a:ea typeface="STKaiti" panose="02010600040101010101" pitchFamily="2" charset="-122"/>
                  </a:rPr>
                  <a:t>B</a:t>
                </a:r>
                <a:r>
                  <a:rPr lang="zh-CN" altLang="en-US" dirty="0">
                    <a:latin typeface="STKaiti" panose="02010600040101010101" pitchFamily="2" charset="-122"/>
                    <a:ea typeface="STKaiti" panose="02010600040101010101" pitchFamily="2" charset="-122"/>
                  </a:rPr>
                  <a:t>的乘积。</a:t>
                </a:r>
              </a:p>
              <a:p>
                <a:pPr>
                  <a:lnSpc>
                    <a:spcPct val="150000"/>
                  </a:lnSpc>
                </a:pPr>
                <a:r>
                  <a:rPr lang="en-US" altLang="zh-CN" dirty="0">
                    <a:latin typeface="Microsoft YaHei" panose="020B0503020204020204" pitchFamily="34" charset="-122"/>
                    <a:ea typeface="Microsoft YaHei" panose="020B0503020204020204" pitchFamily="34" charset="-122"/>
                  </a:rPr>
                  <a:t>4. </a:t>
                </a:r>
                <a:r>
                  <a:rPr lang="zh-CN" altLang="en-US" dirty="0">
                    <a:latin typeface="Microsoft YaHei" panose="020B0503020204020204" pitchFamily="34" charset="-122"/>
                    <a:ea typeface="Microsoft YaHei" panose="020B0503020204020204" pitchFamily="34" charset="-122"/>
                  </a:rPr>
                  <a:t>使用电视剧网播量数据集，该数据集收集了</a:t>
                </a:r>
                <a:r>
                  <a:rPr lang="en-US" altLang="zh-CN" dirty="0">
                    <a:latin typeface="Microsoft YaHei" panose="020B0503020204020204" pitchFamily="34" charset="-122"/>
                    <a:ea typeface="Microsoft YaHei" panose="020B0503020204020204" pitchFamily="34" charset="-122"/>
                  </a:rPr>
                  <a:t>4266</a:t>
                </a:r>
                <a:r>
                  <a:rPr lang="zh-CN" altLang="en-US" dirty="0">
                    <a:latin typeface="Microsoft YaHei" panose="020B0503020204020204" pitchFamily="34" charset="-122"/>
                    <a:ea typeface="Microsoft YaHei" panose="020B0503020204020204" pitchFamily="34" charset="-122"/>
                  </a:rPr>
                  <a:t>条电视剧的信息。请完成以下任务。</a:t>
                </a:r>
              </a:p>
              <a:p>
                <a:pPr>
                  <a:lnSpc>
                    <a:spcPct val="150000"/>
                  </a:lnSpc>
                </a:pPr>
                <a:r>
                  <a:rPr lang="en-US" altLang="zh-CN" dirty="0">
                    <a:latin typeface="STKaiti" panose="02010600040101010101" pitchFamily="2" charset="-122"/>
                    <a:ea typeface="STKaiti" panose="02010600040101010101" pitchFamily="2" charset="-122"/>
                  </a:rPr>
                  <a:t>a. </a:t>
                </a:r>
                <a:r>
                  <a:rPr lang="zh-CN" altLang="en-US" dirty="0">
                    <a:latin typeface="STKaiti" panose="02010600040101010101" pitchFamily="2" charset="-122"/>
                    <a:ea typeface="STKaiti" panose="02010600040101010101" pitchFamily="2" charset="-122"/>
                  </a:rPr>
                  <a:t>获取数据集，查看数据概况；</a:t>
                </a:r>
                <a:r>
                  <a:rPr lang="en-US" altLang="zh-CN" dirty="0">
                    <a:latin typeface="STKaiti" panose="02010600040101010101" pitchFamily="2" charset="-122"/>
                    <a:ea typeface="STKaiti" panose="02010600040101010101" pitchFamily="2" charset="-122"/>
                  </a:rPr>
                  <a:t>b. </a:t>
                </a:r>
                <a:r>
                  <a:rPr lang="zh-CN" altLang="en-US" dirty="0">
                    <a:latin typeface="STKaiti" panose="02010600040101010101" pitchFamily="2" charset="-122"/>
                    <a:ea typeface="STKaiti" panose="02010600040101010101" pitchFamily="2" charset="-122"/>
                  </a:rPr>
                  <a:t>删除数据集中剧名缺失的值；</a:t>
                </a:r>
                <a:r>
                  <a:rPr lang="en-US" altLang="zh-CN" dirty="0">
                    <a:latin typeface="STKaiti" panose="02010600040101010101" pitchFamily="2" charset="-122"/>
                    <a:ea typeface="STKaiti" panose="02010600040101010101" pitchFamily="2" charset="-122"/>
                  </a:rPr>
                  <a:t>c. </a:t>
                </a:r>
                <a:r>
                  <a:rPr lang="zh-CN" altLang="en-US" dirty="0">
                    <a:latin typeface="STKaiti" panose="02010600040101010101" pitchFamily="2" charset="-122"/>
                    <a:ea typeface="STKaiti" panose="02010600040101010101" pitchFamily="2" charset="-122"/>
                  </a:rPr>
                  <a:t>不考虑缺失数据影响，计算电视剧的平均得分。</a:t>
                </a:r>
              </a:p>
              <a:p>
                <a:pPr>
                  <a:lnSpc>
                    <a:spcPct val="150000"/>
                  </a:lnSpc>
                </a:pPr>
                <a:r>
                  <a:rPr lang="en-US" altLang="zh-CN" dirty="0">
                    <a:latin typeface="Microsoft YaHei" panose="020B0503020204020204" pitchFamily="34" charset="-122"/>
                    <a:ea typeface="Microsoft YaHei" panose="020B0503020204020204" pitchFamily="34" charset="-122"/>
                  </a:rPr>
                  <a:t>5. </a:t>
                </a:r>
                <a:r>
                  <a:rPr lang="zh-CN" altLang="en-US" dirty="0">
                    <a:latin typeface="Microsoft YaHei" panose="020B0503020204020204" pitchFamily="34" charset="-122"/>
                    <a:ea typeface="Microsoft YaHei" panose="020B0503020204020204" pitchFamily="34" charset="-122"/>
                  </a:rPr>
                  <a:t>手机游戏数据集收集了</a:t>
                </a:r>
                <a:r>
                  <a:rPr lang="en-US" altLang="zh-CN" dirty="0">
                    <a:latin typeface="Microsoft YaHei" panose="020B0503020204020204" pitchFamily="34" charset="-122"/>
                    <a:ea typeface="Microsoft YaHei" panose="020B0503020204020204" pitchFamily="34" charset="-122"/>
                  </a:rPr>
                  <a:t>1141</a:t>
                </a:r>
                <a:r>
                  <a:rPr lang="zh-CN" altLang="en-US" dirty="0">
                    <a:latin typeface="Microsoft YaHei" panose="020B0503020204020204" pitchFamily="34" charset="-122"/>
                    <a:ea typeface="Microsoft YaHei" panose="020B0503020204020204" pitchFamily="34" charset="-122"/>
                  </a:rPr>
                  <a:t>条手机游戏信息及评分，请使用该数据集完成以下任务。</a:t>
                </a:r>
              </a:p>
              <a:p>
                <a:pPr>
                  <a:lnSpc>
                    <a:spcPct val="150000"/>
                  </a:lnSpc>
                </a:pPr>
                <a:r>
                  <a:rPr lang="en-US" altLang="zh-CN" dirty="0">
                    <a:latin typeface="STKaiti" panose="02010600040101010101" pitchFamily="2" charset="-122"/>
                    <a:ea typeface="STKaiti" panose="02010600040101010101" pitchFamily="2" charset="-122"/>
                  </a:rPr>
                  <a:t>a. </a:t>
                </a:r>
                <a:r>
                  <a:rPr lang="zh-CN" altLang="en-US" dirty="0">
                    <a:latin typeface="STKaiti" panose="02010600040101010101" pitchFamily="2" charset="-122"/>
                    <a:ea typeface="STKaiti" panose="02010600040101010101" pitchFamily="2" charset="-122"/>
                  </a:rPr>
                  <a:t>获取数据集，查看数据概况。</a:t>
                </a:r>
              </a:p>
              <a:p>
                <a:pPr>
                  <a:lnSpc>
                    <a:spcPct val="150000"/>
                  </a:lnSpc>
                </a:pPr>
                <a:r>
                  <a:rPr lang="en-US" altLang="zh-CN" dirty="0">
                    <a:latin typeface="STKaiti" panose="02010600040101010101" pitchFamily="2" charset="-122"/>
                    <a:ea typeface="STKaiti" panose="02010600040101010101" pitchFamily="2" charset="-122"/>
                  </a:rPr>
                  <a:t>b. </a:t>
                </a:r>
                <a:r>
                  <a:rPr lang="zh-CN" altLang="en-US" dirty="0">
                    <a:latin typeface="STKaiti" panose="02010600040101010101" pitchFamily="2" charset="-122"/>
                    <a:ea typeface="STKaiti" panose="02010600040101010101" pitchFamily="2" charset="-122"/>
                  </a:rPr>
                  <a:t>提取热度中的数值部分，计算各游戏类型的热度均值，找出平均热度最高的游戏类型。</a:t>
                </a:r>
              </a:p>
              <a:p>
                <a:pPr>
                  <a:lnSpc>
                    <a:spcPct val="150000"/>
                  </a:lnSpc>
                </a:pPr>
                <a:r>
                  <a:rPr lang="en-US" altLang="zh-CN" dirty="0">
                    <a:latin typeface="STKaiti" panose="02010600040101010101" pitchFamily="2" charset="-122"/>
                    <a:ea typeface="STKaiti" panose="02010600040101010101" pitchFamily="2" charset="-122"/>
                  </a:rPr>
                  <a:t>c. </a:t>
                </a:r>
                <a:r>
                  <a:rPr lang="zh-CN" altLang="en-US" dirty="0">
                    <a:latin typeface="STKaiti" panose="02010600040101010101" pitchFamily="2" charset="-122"/>
                    <a:ea typeface="STKaiti" panose="02010600040101010101" pitchFamily="2" charset="-122"/>
                  </a:rPr>
                  <a:t>计算各游戏类型的平均评分、最高评分、最低评分、评分标准差，并作简要分析。</a:t>
                </a:r>
              </a:p>
            </p:txBody>
          </p:sp>
        </mc:Choice>
        <mc:Fallback>
          <p:sp>
            <p:nvSpPr>
              <p:cNvPr id="7" name="Rectangle 6">
                <a:extLst>
                  <a:ext uri="{FF2B5EF4-FFF2-40B4-BE49-F238E27FC236}">
                    <a16:creationId xmlns:a16="http://schemas.microsoft.com/office/drawing/2014/main" id="{777CB59A-305A-EF49-AC99-D1E2951E6879}"/>
                  </a:ext>
                </a:extLst>
              </p:cNvPr>
              <p:cNvSpPr>
                <a:spLocks noRot="1" noChangeAspect="1" noMove="1" noResize="1" noEditPoints="1" noAdjustHandles="1" noChangeArrowheads="1" noChangeShapeType="1" noTextEdit="1"/>
              </p:cNvSpPr>
              <p:nvPr/>
            </p:nvSpPr>
            <p:spPr>
              <a:xfrm>
                <a:off x="1706947" y="986400"/>
                <a:ext cx="9646852" cy="5239255"/>
              </a:xfrm>
              <a:prstGeom prst="rect">
                <a:avLst/>
              </a:prstGeom>
              <a:blipFill>
                <a:blip r:embed="rId4"/>
                <a:stretch>
                  <a:fillRect l="-526" r="-1053" b="-1691"/>
                </a:stretch>
              </a:blipFill>
            </p:spPr>
            <p:txBody>
              <a:bodyPr/>
              <a:lstStyle/>
              <a:p>
                <a:r>
                  <a:rPr lang="en-CN">
                    <a:noFill/>
                  </a:rPr>
                  <a:t> </a:t>
                </a:r>
              </a:p>
            </p:txBody>
          </p:sp>
        </mc:Fallback>
      </mc:AlternateContent>
    </p:spTree>
    <p:extLst>
      <p:ext uri="{BB962C8B-B14F-4D97-AF65-F5344CB8AC3E}">
        <p14:creationId xmlns:p14="http://schemas.microsoft.com/office/powerpoint/2010/main" val="9828227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4337836" y="1629000"/>
            <a:ext cx="3600000" cy="3600000"/>
          </a:xfrm>
          <a:prstGeom prst="ellipse">
            <a:avLst/>
          </a:prstGeom>
          <a:solidFill>
            <a:srgbClr val="0171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519509" y="2828835"/>
            <a:ext cx="3236655" cy="1200329"/>
          </a:xfrm>
          <a:prstGeom prst="rect">
            <a:avLst/>
          </a:prstGeom>
          <a:noFill/>
        </p:spPr>
        <p:txBody>
          <a:bodyPr wrap="none" rtlCol="0">
            <a:spAutoFit/>
          </a:bodyPr>
          <a:lstStyle/>
          <a:p>
            <a:pPr algn="ctr"/>
            <a:r>
              <a:rPr lang="en-US" altLang="zh-CN" sz="7200" dirty="0">
                <a:solidFill>
                  <a:schemeClr val="bg1"/>
                </a:solidFill>
              </a:rPr>
              <a:t>THANKS</a:t>
            </a:r>
            <a:endParaRPr lang="zh-CN" altLang="en-US" sz="7200" dirty="0">
              <a:solidFill>
                <a:schemeClr val="bg1"/>
              </a:solidFill>
            </a:endParaRPr>
          </a:p>
        </p:txBody>
      </p:sp>
      <p:cxnSp>
        <p:nvCxnSpPr>
          <p:cNvPr id="7" name="直接连接符 6"/>
          <p:cNvCxnSpPr/>
          <p:nvPr/>
        </p:nvCxnSpPr>
        <p:spPr>
          <a:xfrm>
            <a:off x="4697836" y="2828835"/>
            <a:ext cx="28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4697836" y="4029164"/>
            <a:ext cx="28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4436036" y="1743300"/>
            <a:ext cx="3403600" cy="340360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486828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Microsoft YaHei" panose="020B0503020204020204" pitchFamily="34" charset="-122"/>
                <a:ea typeface="Microsoft YaHei" panose="020B0503020204020204" pitchFamily="34" charset="-122"/>
              </a:rPr>
              <a:t>章节与案例引入</a:t>
            </a:r>
          </a:p>
        </p:txBody>
      </p:sp>
      <p:sp>
        <p:nvSpPr>
          <p:cNvPr id="10" name="六边形 9"/>
          <p:cNvSpPr>
            <a:spLocks noChangeAspect="1"/>
          </p:cNvSpPr>
          <p:nvPr/>
        </p:nvSpPr>
        <p:spPr>
          <a:xfrm rot="5400000">
            <a:off x="1033755" y="3759754"/>
            <a:ext cx="900000" cy="775863"/>
          </a:xfrm>
          <a:prstGeom prst="hexagon">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endParaRPr>
          </a:p>
        </p:txBody>
      </p:sp>
      <p:sp>
        <p:nvSpPr>
          <p:cNvPr id="12" name="矩形 11"/>
          <p:cNvSpPr/>
          <p:nvPr/>
        </p:nvSpPr>
        <p:spPr>
          <a:xfrm>
            <a:off x="2115386" y="3697685"/>
            <a:ext cx="8890452" cy="285411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b="1" dirty="0">
                <a:latin typeface="Microsoft YaHei" panose="020B0503020204020204" pitchFamily="34" charset="-122"/>
                <a:ea typeface="Microsoft YaHei" panose="020B0503020204020204" pitchFamily="34" charset="-122"/>
              </a:rPr>
              <a:t>拿到这样一个数据集后：</a:t>
            </a:r>
            <a:endParaRPr lang="en-US" altLang="zh-CN" sz="2400" b="1" dirty="0">
              <a:latin typeface="Microsoft YaHei" panose="020B0503020204020204" pitchFamily="34" charset="-122"/>
              <a:ea typeface="Microsoft YaHei" panose="020B0503020204020204" pitchFamily="34" charset="-122"/>
            </a:endParaRPr>
          </a:p>
          <a:p>
            <a:pPr marL="742950" lvl="1" indent="-28575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了解它的基本信息</a:t>
            </a:r>
            <a:endParaRPr lang="en-US" altLang="zh-CN" sz="2000" dirty="0">
              <a:latin typeface="Microsoft YaHei" panose="020B0503020204020204" pitchFamily="34" charset="-122"/>
              <a:ea typeface="Microsoft YaHei" panose="020B0503020204020204" pitchFamily="34" charset="-122"/>
            </a:endParaRPr>
          </a:p>
          <a:p>
            <a:pPr marL="1200150" lvl="2" indent="-285750">
              <a:lnSpc>
                <a:spcPct val="150000"/>
              </a:lnSpc>
              <a:buFont typeface="Arial" panose="020B0604020202020204" pitchFamily="34" charset="0"/>
              <a:buChar char="•"/>
            </a:pPr>
            <a:r>
              <a:rPr lang="zh-CN" altLang="en-US" dirty="0">
                <a:latin typeface="Microsoft YaHei" panose="020B0503020204020204" pitchFamily="34" charset="-122"/>
                <a:ea typeface="Microsoft YaHei" panose="020B0503020204020204" pitchFamily="34" charset="-122"/>
              </a:rPr>
              <a:t>如每一个观测代表什么？有多少个观测？这些观测是如何收集的？</a:t>
            </a:r>
          </a:p>
          <a:p>
            <a:pPr marL="742950" lvl="1" indent="-28575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对数据集中的每个变量逐一分析，完成基本的数据清洗工作；</a:t>
            </a:r>
          </a:p>
          <a:p>
            <a:pPr marL="1200150" lvl="2" indent="-285750">
              <a:lnSpc>
                <a:spcPct val="150000"/>
              </a:lnSpc>
              <a:buFont typeface="Arial" panose="020B0604020202020204" pitchFamily="34" charset="0"/>
              <a:buChar char="•"/>
            </a:pPr>
            <a:r>
              <a:rPr lang="zh-CN" altLang="en-US" dirty="0">
                <a:latin typeface="Microsoft YaHei" panose="020B0503020204020204" pitchFamily="34" charset="-122"/>
                <a:ea typeface="Microsoft YaHei" panose="020B0503020204020204" pitchFamily="34" charset="-122"/>
              </a:rPr>
              <a:t>是否需要进行数据类型转换，是否需要对缺失值、异常值进行特殊处理等；</a:t>
            </a:r>
          </a:p>
          <a:p>
            <a:pPr marL="742950" lvl="1" indent="-28575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接下来可进行具体的统计分析；</a:t>
            </a:r>
          </a:p>
        </p:txBody>
      </p:sp>
      <p:pic>
        <p:nvPicPr>
          <p:cNvPr id="6" name="Graphic 5" descr="Question mark">
            <a:extLst>
              <a:ext uri="{FF2B5EF4-FFF2-40B4-BE49-F238E27FC236}">
                <a16:creationId xmlns:a16="http://schemas.microsoft.com/office/drawing/2014/main" id="{4B48DA0F-BB7F-4447-A39F-0D0F0CE113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6162" y="3850094"/>
            <a:ext cx="595181" cy="595181"/>
          </a:xfrm>
          <a:prstGeom prst="rect">
            <a:avLst/>
          </a:prstGeom>
        </p:spPr>
      </p:pic>
      <p:graphicFrame>
        <p:nvGraphicFramePr>
          <p:cNvPr id="2" name="Table 1">
            <a:extLst>
              <a:ext uri="{FF2B5EF4-FFF2-40B4-BE49-F238E27FC236}">
                <a16:creationId xmlns:a16="http://schemas.microsoft.com/office/drawing/2014/main" id="{809E581F-F9FC-2453-3A50-B6C414FA670E}"/>
              </a:ext>
            </a:extLst>
          </p:cNvPr>
          <p:cNvGraphicFramePr>
            <a:graphicFrameLocks noGrp="1"/>
          </p:cNvGraphicFramePr>
          <p:nvPr>
            <p:extLst>
              <p:ext uri="{D42A27DB-BD31-4B8C-83A1-F6EECF244321}">
                <p14:modId xmlns:p14="http://schemas.microsoft.com/office/powerpoint/2010/main" val="1262453206"/>
              </p:ext>
            </p:extLst>
          </p:nvPr>
        </p:nvGraphicFramePr>
        <p:xfrm>
          <a:off x="838199" y="1060770"/>
          <a:ext cx="10515600" cy="2484504"/>
        </p:xfrm>
        <a:graphic>
          <a:graphicData uri="http://schemas.openxmlformats.org/drawingml/2006/table">
            <a:tbl>
              <a:tblPr>
                <a:tableStyleId>{69CF1AB2-1976-4502-BF36-3FF5EA218861}</a:tableStyleId>
              </a:tblPr>
              <a:tblGrid>
                <a:gridCol w="2138187">
                  <a:extLst>
                    <a:ext uri="{9D8B030D-6E8A-4147-A177-3AD203B41FA5}">
                      <a16:colId xmlns:a16="http://schemas.microsoft.com/office/drawing/2014/main" val="2472592827"/>
                    </a:ext>
                  </a:extLst>
                </a:gridCol>
                <a:gridCol w="1673661">
                  <a:extLst>
                    <a:ext uri="{9D8B030D-6E8A-4147-A177-3AD203B41FA5}">
                      <a16:colId xmlns:a16="http://schemas.microsoft.com/office/drawing/2014/main" val="827388799"/>
                    </a:ext>
                  </a:extLst>
                </a:gridCol>
                <a:gridCol w="1395856">
                  <a:extLst>
                    <a:ext uri="{9D8B030D-6E8A-4147-A177-3AD203B41FA5}">
                      <a16:colId xmlns:a16="http://schemas.microsoft.com/office/drawing/2014/main" val="961798747"/>
                    </a:ext>
                  </a:extLst>
                </a:gridCol>
                <a:gridCol w="2286198">
                  <a:extLst>
                    <a:ext uri="{9D8B030D-6E8A-4147-A177-3AD203B41FA5}">
                      <a16:colId xmlns:a16="http://schemas.microsoft.com/office/drawing/2014/main" val="3950256605"/>
                    </a:ext>
                  </a:extLst>
                </a:gridCol>
                <a:gridCol w="1005335">
                  <a:extLst>
                    <a:ext uri="{9D8B030D-6E8A-4147-A177-3AD203B41FA5}">
                      <a16:colId xmlns:a16="http://schemas.microsoft.com/office/drawing/2014/main" val="1797146272"/>
                    </a:ext>
                  </a:extLst>
                </a:gridCol>
                <a:gridCol w="1266062">
                  <a:extLst>
                    <a:ext uri="{9D8B030D-6E8A-4147-A177-3AD203B41FA5}">
                      <a16:colId xmlns:a16="http://schemas.microsoft.com/office/drawing/2014/main" val="4133933454"/>
                    </a:ext>
                  </a:extLst>
                </a:gridCol>
                <a:gridCol w="750301">
                  <a:extLst>
                    <a:ext uri="{9D8B030D-6E8A-4147-A177-3AD203B41FA5}">
                      <a16:colId xmlns:a16="http://schemas.microsoft.com/office/drawing/2014/main" val="201963879"/>
                    </a:ext>
                  </a:extLst>
                </a:gridCol>
              </a:tblGrid>
              <a:tr h="307975">
                <a:tc>
                  <a:txBody>
                    <a:bodyPr/>
                    <a:lstStyle/>
                    <a:p>
                      <a:pPr marL="0" marR="0" algn="ctr">
                        <a:lnSpc>
                          <a:spcPct val="150000"/>
                        </a:lnSpc>
                        <a:spcBef>
                          <a:spcPts val="0"/>
                        </a:spcBef>
                        <a:spcAft>
                          <a:spcPts val="0"/>
                        </a:spcAft>
                      </a:pPr>
                      <a:r>
                        <a:rPr lang="zh-CN" altLang="en-US" sz="1600" b="1" kern="100" dirty="0">
                          <a:effectLst/>
                          <a:latin typeface="Microsoft YaHei" panose="020B0503020204020204" pitchFamily="34" charset="-122"/>
                          <a:ea typeface="Microsoft YaHei" panose="020B0503020204020204" pitchFamily="34" charset="-122"/>
                        </a:rPr>
                        <a:t>电影名称</a:t>
                      </a:r>
                      <a:endParaRPr lang="zh-CN" alt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600" b="1" kern="100">
                          <a:effectLst/>
                          <a:latin typeface="Microsoft YaHei" panose="020B0503020204020204" pitchFamily="34" charset="-122"/>
                          <a:ea typeface="Microsoft YaHei" panose="020B0503020204020204" pitchFamily="34" charset="-122"/>
                        </a:rPr>
                        <a:t>上映日期</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600" b="1" kern="100">
                          <a:effectLst/>
                          <a:latin typeface="Microsoft YaHei" panose="020B0503020204020204" pitchFamily="34" charset="-122"/>
                          <a:ea typeface="Microsoft YaHei" panose="020B0503020204020204" pitchFamily="34" charset="-122"/>
                        </a:rPr>
                        <a:t>片长</a:t>
                      </a:r>
                      <a:r>
                        <a:rPr lang="en-US" altLang="zh-CN" sz="1600" b="1" kern="100">
                          <a:effectLst/>
                          <a:latin typeface="Microsoft YaHei" panose="020B0503020204020204" pitchFamily="34" charset="-122"/>
                          <a:ea typeface="Microsoft YaHei" panose="020B0503020204020204" pitchFamily="34" charset="-122"/>
                        </a:rPr>
                        <a:t>/</a:t>
                      </a:r>
                      <a:r>
                        <a:rPr lang="zh-CN" altLang="en-US" sz="1600" b="1" kern="100">
                          <a:effectLst/>
                          <a:latin typeface="Microsoft YaHei" panose="020B0503020204020204" pitchFamily="34" charset="-122"/>
                          <a:ea typeface="Microsoft YaHei" panose="020B0503020204020204" pitchFamily="34" charset="-122"/>
                        </a:rPr>
                        <a:t>分钟</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600" b="1" kern="100">
                          <a:effectLst/>
                          <a:latin typeface="Microsoft YaHei" panose="020B0503020204020204" pitchFamily="34" charset="-122"/>
                          <a:ea typeface="Microsoft YaHei" panose="020B0503020204020204" pitchFamily="34" charset="-122"/>
                        </a:rPr>
                        <a:t>导演</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600" b="1" kern="100">
                          <a:effectLst/>
                          <a:latin typeface="Microsoft YaHei" panose="020B0503020204020204" pitchFamily="34" charset="-122"/>
                          <a:ea typeface="Microsoft YaHei" panose="020B0503020204020204" pitchFamily="34" charset="-122"/>
                        </a:rPr>
                        <a:t>类型</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600" b="1" kern="100">
                          <a:effectLst/>
                          <a:latin typeface="Microsoft YaHei" panose="020B0503020204020204" pitchFamily="34" charset="-122"/>
                          <a:ea typeface="Microsoft YaHei" panose="020B0503020204020204" pitchFamily="34" charset="-122"/>
                        </a:rPr>
                        <a:t>评分</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b="1" kern="100">
                          <a:effectLst/>
                          <a:latin typeface="Microsoft YaHei" panose="020B0503020204020204" pitchFamily="34" charset="-122"/>
                          <a:ea typeface="Microsoft YaHei" panose="020B0503020204020204" pitchFamily="34" charset="-122"/>
                        </a:rPr>
                        <a:t>…</a:t>
                      </a:r>
                      <a:endParaRPr lang="en-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extLst>
                  <a:ext uri="{0D108BD9-81ED-4DB2-BD59-A6C34878D82A}">
                    <a16:rowId xmlns:a16="http://schemas.microsoft.com/office/drawing/2014/main" val="1106747299"/>
                  </a:ext>
                </a:extLst>
              </a:tr>
              <a:tr h="280035">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肖申克的救赎</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1994/9/10</a:t>
                      </a:r>
                      <a:endParaRPr lang="en-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142</a:t>
                      </a:r>
                      <a:endParaRPr lang="en-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弗兰克</a:t>
                      </a:r>
                      <a:r>
                        <a:rPr lang="en-US" altLang="zh-CN" sz="1600" kern="100">
                          <a:effectLst/>
                          <a:latin typeface="Microsoft YaHei" panose="020B0503020204020204" pitchFamily="34" charset="-122"/>
                          <a:ea typeface="Microsoft YaHei" panose="020B0503020204020204" pitchFamily="34" charset="-122"/>
                        </a:rPr>
                        <a:t>·</a:t>
                      </a:r>
                      <a:r>
                        <a:rPr lang="zh-CN" altLang="en-US" sz="1600" kern="100">
                          <a:effectLst/>
                          <a:latin typeface="Microsoft YaHei" panose="020B0503020204020204" pitchFamily="34" charset="-122"/>
                          <a:ea typeface="Microsoft YaHei" panose="020B0503020204020204" pitchFamily="34" charset="-122"/>
                        </a:rPr>
                        <a:t>德拉邦特</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剧情</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9.6</a:t>
                      </a:r>
                      <a:endParaRPr lang="en-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a:t>
                      </a:r>
                      <a:endParaRPr lang="en-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extLst>
                  <a:ext uri="{0D108BD9-81ED-4DB2-BD59-A6C34878D82A}">
                    <a16:rowId xmlns:a16="http://schemas.microsoft.com/office/drawing/2014/main" val="704906651"/>
                  </a:ext>
                </a:extLst>
              </a:tr>
              <a:tr h="280035">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霸王别姬</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1993/1/1</a:t>
                      </a:r>
                      <a:endParaRPr lang="en-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171</a:t>
                      </a:r>
                      <a:endParaRPr lang="en-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陈凯歌</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爱情</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9.5</a:t>
                      </a:r>
                      <a:endParaRPr lang="en-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a:t>
                      </a:r>
                      <a:endParaRPr lang="en-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extLst>
                  <a:ext uri="{0D108BD9-81ED-4DB2-BD59-A6C34878D82A}">
                    <a16:rowId xmlns:a16="http://schemas.microsoft.com/office/drawing/2014/main" val="2404245804"/>
                  </a:ext>
                </a:extLst>
              </a:tr>
              <a:tr h="280035">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这个杀手不太冷</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1994/9/14</a:t>
                      </a:r>
                      <a:endParaRPr lang="en-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110</a:t>
                      </a:r>
                      <a:endParaRPr lang="en-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吕克</a:t>
                      </a:r>
                      <a:r>
                        <a:rPr lang="en-US" altLang="zh-CN" sz="1600" kern="100">
                          <a:effectLst/>
                          <a:latin typeface="Microsoft YaHei" panose="020B0503020204020204" pitchFamily="34" charset="-122"/>
                          <a:ea typeface="Microsoft YaHei" panose="020B0503020204020204" pitchFamily="34" charset="-122"/>
                        </a:rPr>
                        <a:t>·</a:t>
                      </a:r>
                      <a:r>
                        <a:rPr lang="zh-CN" altLang="en-US" sz="1600" kern="100">
                          <a:effectLst/>
                          <a:latin typeface="Microsoft YaHei" panose="020B0503020204020204" pitchFamily="34" charset="-122"/>
                          <a:ea typeface="Microsoft YaHei" panose="020B0503020204020204" pitchFamily="34" charset="-122"/>
                        </a:rPr>
                        <a:t>贝松</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动作</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9.4</a:t>
                      </a:r>
                      <a:endParaRPr lang="en-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a:t>
                      </a:r>
                      <a:endParaRPr lang="en-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extLst>
                  <a:ext uri="{0D108BD9-81ED-4DB2-BD59-A6C34878D82A}">
                    <a16:rowId xmlns:a16="http://schemas.microsoft.com/office/drawing/2014/main" val="2716986416"/>
                  </a:ext>
                </a:extLst>
              </a:tr>
              <a:tr h="280035">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阿甘正传</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1994/6/23</a:t>
                      </a:r>
                      <a:endParaRPr lang="en-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142</a:t>
                      </a:r>
                      <a:endParaRPr lang="en-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600" kern="100" dirty="0">
                          <a:effectLst/>
                          <a:latin typeface="Microsoft YaHei" panose="020B0503020204020204" pitchFamily="34" charset="-122"/>
                          <a:ea typeface="Microsoft YaHei" panose="020B0503020204020204" pitchFamily="34" charset="-122"/>
                        </a:rPr>
                        <a:t>罗伯特</a:t>
                      </a:r>
                      <a:r>
                        <a:rPr lang="en-US" altLang="zh-CN" sz="1600" kern="100" dirty="0">
                          <a:effectLst/>
                          <a:latin typeface="Microsoft YaHei" panose="020B0503020204020204" pitchFamily="34" charset="-122"/>
                          <a:ea typeface="Microsoft YaHei" panose="020B0503020204020204" pitchFamily="34" charset="-122"/>
                        </a:rPr>
                        <a:t>·</a:t>
                      </a:r>
                      <a:r>
                        <a:rPr lang="zh-CN" altLang="en-US" sz="1600" kern="100" dirty="0">
                          <a:effectLst/>
                          <a:latin typeface="Microsoft YaHei" panose="020B0503020204020204" pitchFamily="34" charset="-122"/>
                          <a:ea typeface="Microsoft YaHei" panose="020B0503020204020204" pitchFamily="34" charset="-122"/>
                        </a:rPr>
                        <a:t>泽米吉斯</a:t>
                      </a:r>
                      <a:endParaRPr lang="zh-CN" alt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爱情</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9.4</a:t>
                      </a:r>
                      <a:endParaRPr lang="en-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a:t>
                      </a:r>
                      <a:endParaRPr lang="en-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extLst>
                  <a:ext uri="{0D108BD9-81ED-4DB2-BD59-A6C34878D82A}">
                    <a16:rowId xmlns:a16="http://schemas.microsoft.com/office/drawing/2014/main" val="2324306738"/>
                  </a:ext>
                </a:extLst>
              </a:tr>
              <a:tr h="280035">
                <a:tc>
                  <a:txBody>
                    <a:bodyPr/>
                    <a:lstStyle/>
                    <a:p>
                      <a:pPr marL="0" marR="0" algn="ctr">
                        <a:lnSpc>
                          <a:spcPct val="150000"/>
                        </a:lnSpc>
                        <a:spcBef>
                          <a:spcPts val="0"/>
                        </a:spcBef>
                        <a:spcAft>
                          <a:spcPts val="0"/>
                        </a:spcAft>
                      </a:pPr>
                      <a:r>
                        <a:rPr lang="zh-CN" altLang="en-US" sz="1600" kern="100" dirty="0">
                          <a:effectLst/>
                          <a:latin typeface="Microsoft YaHei" panose="020B0503020204020204" pitchFamily="34" charset="-122"/>
                          <a:ea typeface="Microsoft YaHei" panose="020B0503020204020204" pitchFamily="34" charset="-122"/>
                        </a:rPr>
                        <a:t>美丽人生</a:t>
                      </a:r>
                      <a:endParaRPr lang="zh-CN" alt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1997/12/20</a:t>
                      </a:r>
                      <a:endParaRPr lang="en-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116</a:t>
                      </a:r>
                      <a:endParaRPr lang="en-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600" kern="100" dirty="0">
                          <a:effectLst/>
                          <a:latin typeface="Microsoft YaHei" panose="020B0503020204020204" pitchFamily="34" charset="-122"/>
                          <a:ea typeface="Microsoft YaHei" panose="020B0503020204020204" pitchFamily="34" charset="-122"/>
                        </a:rPr>
                        <a:t>罗伯托</a:t>
                      </a:r>
                      <a:r>
                        <a:rPr lang="en-US" altLang="zh-CN" sz="1600" kern="100" dirty="0">
                          <a:effectLst/>
                          <a:latin typeface="Microsoft YaHei" panose="020B0503020204020204" pitchFamily="34" charset="-122"/>
                          <a:ea typeface="Microsoft YaHei" panose="020B0503020204020204" pitchFamily="34" charset="-122"/>
                        </a:rPr>
                        <a:t>·</a:t>
                      </a:r>
                      <a:r>
                        <a:rPr lang="zh-CN" altLang="en-US" sz="1600" kern="100" dirty="0">
                          <a:effectLst/>
                          <a:latin typeface="Microsoft YaHei" panose="020B0503020204020204" pitchFamily="34" charset="-122"/>
                          <a:ea typeface="Microsoft YaHei" panose="020B0503020204020204" pitchFamily="34" charset="-122"/>
                        </a:rPr>
                        <a:t>贝尼尼</a:t>
                      </a:r>
                      <a:endParaRPr lang="zh-CN" alt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喜剧</a:t>
                      </a:r>
                      <a:endParaRPr lang="zh-CN" altLang="en-US"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9.5</a:t>
                      </a:r>
                      <a:endParaRPr lang="en-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tc>
                  <a:txBody>
                    <a:bodyPr/>
                    <a:lstStyle/>
                    <a:p>
                      <a:pPr marL="0" marR="0" algn="ctr">
                        <a:lnSpc>
                          <a:spcPct val="150000"/>
                        </a:lnSpc>
                        <a:spcBef>
                          <a:spcPts val="0"/>
                        </a:spcBef>
                        <a:spcAft>
                          <a:spcPts val="0"/>
                        </a:spcAft>
                      </a:pPr>
                      <a:r>
                        <a:rPr lang="en-CN" sz="1600" kern="100" dirty="0">
                          <a:effectLst/>
                          <a:latin typeface="Microsoft YaHei" panose="020B0503020204020204" pitchFamily="34" charset="-122"/>
                          <a:ea typeface="Microsoft YaHei" panose="020B0503020204020204" pitchFamily="34" charset="-122"/>
                        </a:rPr>
                        <a:t>…</a:t>
                      </a:r>
                      <a:endParaRPr lang="en-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tc>
                <a:extLst>
                  <a:ext uri="{0D108BD9-81ED-4DB2-BD59-A6C34878D82A}">
                    <a16:rowId xmlns:a16="http://schemas.microsoft.com/office/drawing/2014/main" val="3920251331"/>
                  </a:ext>
                </a:extLst>
              </a:tr>
            </a:tbl>
          </a:graphicData>
        </a:graphic>
      </p:graphicFrame>
    </p:spTree>
    <p:extLst>
      <p:ext uri="{BB962C8B-B14F-4D97-AF65-F5344CB8AC3E}">
        <p14:creationId xmlns:p14="http://schemas.microsoft.com/office/powerpoint/2010/main" val="923604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数据介绍</a:t>
            </a:r>
          </a:p>
        </p:txBody>
      </p:sp>
      <p:sp>
        <p:nvSpPr>
          <p:cNvPr id="5" name="Rectangle 4">
            <a:extLst>
              <a:ext uri="{FF2B5EF4-FFF2-40B4-BE49-F238E27FC236}">
                <a16:creationId xmlns:a16="http://schemas.microsoft.com/office/drawing/2014/main" id="{9AD7D4BE-FC78-044C-B149-70E9435E24FB}"/>
              </a:ext>
            </a:extLst>
          </p:cNvPr>
          <p:cNvSpPr/>
          <p:nvPr/>
        </p:nvSpPr>
        <p:spPr>
          <a:xfrm>
            <a:off x="8569567" y="2103556"/>
            <a:ext cx="3399695" cy="33673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latin typeface="Microsoft YaHei" panose="020B0503020204020204" pitchFamily="34" charset="-122"/>
                <a:ea typeface="Microsoft YaHei" panose="020B0503020204020204" pitchFamily="34" charset="-122"/>
              </a:rPr>
              <a:t>本章采用某电影排行榜</a:t>
            </a:r>
            <a:r>
              <a:rPr lang="en-US" altLang="zh-CN" dirty="0">
                <a:latin typeface="Microsoft YaHei" panose="020B0503020204020204" pitchFamily="34" charset="-122"/>
                <a:ea typeface="Microsoft YaHei" panose="020B0503020204020204" pitchFamily="34" charset="-122"/>
              </a:rPr>
              <a:t>top250</a:t>
            </a:r>
            <a:r>
              <a:rPr lang="zh-CN" altLang="en-US" dirty="0">
                <a:latin typeface="Microsoft YaHei" panose="020B0503020204020204" pitchFamily="34" charset="-122"/>
                <a:ea typeface="Microsoft YaHei" panose="020B0503020204020204" pitchFamily="34" charset="-122"/>
              </a:rPr>
              <a:t>的电影数据，数据集包含</a:t>
            </a:r>
            <a:r>
              <a:rPr lang="en-US" altLang="zh-CN" dirty="0">
                <a:latin typeface="Microsoft YaHei" panose="020B0503020204020204" pitchFamily="34" charset="-122"/>
                <a:ea typeface="Microsoft YaHei" panose="020B0503020204020204" pitchFamily="34" charset="-122"/>
              </a:rPr>
              <a:t>250</a:t>
            </a:r>
            <a:r>
              <a:rPr lang="zh-CN" altLang="en-US" dirty="0">
                <a:latin typeface="Microsoft YaHei" panose="020B0503020204020204" pitchFamily="34" charset="-122"/>
                <a:ea typeface="Microsoft YaHei" panose="020B0503020204020204" pitchFamily="34" charset="-122"/>
              </a:rPr>
              <a:t>部电影的名称、评分等数据；</a:t>
            </a:r>
            <a:endParaRPr lang="en-US" altLang="zh-CN"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r>
              <a:rPr lang="zh-CN" altLang="en-US" dirty="0">
                <a:latin typeface="Microsoft YaHei" panose="020B0503020204020204" pitchFamily="34" charset="-122"/>
                <a:ea typeface="Microsoft YaHei" panose="020B0503020204020204" pitchFamily="34" charset="-122"/>
              </a:rPr>
              <a:t>高评分电影反映了观众的喜好，针对高评分电影进行统计分析可以为日后拍摄更多好电影提供数据支持；</a:t>
            </a:r>
          </a:p>
        </p:txBody>
      </p:sp>
      <p:graphicFrame>
        <p:nvGraphicFramePr>
          <p:cNvPr id="3" name="Table 2">
            <a:extLst>
              <a:ext uri="{FF2B5EF4-FFF2-40B4-BE49-F238E27FC236}">
                <a16:creationId xmlns:a16="http://schemas.microsoft.com/office/drawing/2014/main" id="{5E4A8AA7-38AD-378C-2933-FF4F1AAA7ED1}"/>
              </a:ext>
            </a:extLst>
          </p:cNvPr>
          <p:cNvGraphicFramePr>
            <a:graphicFrameLocks noGrp="1"/>
          </p:cNvGraphicFramePr>
          <p:nvPr>
            <p:extLst>
              <p:ext uri="{D42A27DB-BD31-4B8C-83A1-F6EECF244321}">
                <p14:modId xmlns:p14="http://schemas.microsoft.com/office/powerpoint/2010/main" val="3410110109"/>
              </p:ext>
            </p:extLst>
          </p:nvPr>
        </p:nvGraphicFramePr>
        <p:xfrm>
          <a:off x="410307" y="1627223"/>
          <a:ext cx="7971692" cy="4092516"/>
        </p:xfrm>
        <a:graphic>
          <a:graphicData uri="http://schemas.openxmlformats.org/drawingml/2006/table">
            <a:tbl>
              <a:tblPr>
                <a:tableStyleId>{69CF1AB2-1976-4502-BF36-3FF5EA218861}</a:tableStyleId>
              </a:tblPr>
              <a:tblGrid>
                <a:gridCol w="1101970">
                  <a:extLst>
                    <a:ext uri="{9D8B030D-6E8A-4147-A177-3AD203B41FA5}">
                      <a16:colId xmlns:a16="http://schemas.microsoft.com/office/drawing/2014/main" val="3873168939"/>
                    </a:ext>
                  </a:extLst>
                </a:gridCol>
                <a:gridCol w="1399642">
                  <a:extLst>
                    <a:ext uri="{9D8B030D-6E8A-4147-A177-3AD203B41FA5}">
                      <a16:colId xmlns:a16="http://schemas.microsoft.com/office/drawing/2014/main" val="1428218785"/>
                    </a:ext>
                  </a:extLst>
                </a:gridCol>
                <a:gridCol w="1683387">
                  <a:extLst>
                    <a:ext uri="{9D8B030D-6E8A-4147-A177-3AD203B41FA5}">
                      <a16:colId xmlns:a16="http://schemas.microsoft.com/office/drawing/2014/main" val="4159762626"/>
                    </a:ext>
                  </a:extLst>
                </a:gridCol>
                <a:gridCol w="1683387">
                  <a:extLst>
                    <a:ext uri="{9D8B030D-6E8A-4147-A177-3AD203B41FA5}">
                      <a16:colId xmlns:a16="http://schemas.microsoft.com/office/drawing/2014/main" val="1737160719"/>
                    </a:ext>
                  </a:extLst>
                </a:gridCol>
                <a:gridCol w="2103306">
                  <a:extLst>
                    <a:ext uri="{9D8B030D-6E8A-4147-A177-3AD203B41FA5}">
                      <a16:colId xmlns:a16="http://schemas.microsoft.com/office/drawing/2014/main" val="903588177"/>
                    </a:ext>
                  </a:extLst>
                </a:gridCol>
              </a:tblGrid>
              <a:tr h="311150">
                <a:tc gridSpan="2">
                  <a:txBody>
                    <a:bodyPr/>
                    <a:lstStyle/>
                    <a:p>
                      <a:pPr marL="0" marR="0" algn="ctr">
                        <a:lnSpc>
                          <a:spcPct val="150000"/>
                        </a:lnSpc>
                        <a:spcBef>
                          <a:spcPts val="0"/>
                        </a:spcBef>
                        <a:spcAft>
                          <a:spcPts val="0"/>
                        </a:spcAft>
                      </a:pPr>
                      <a:r>
                        <a:rPr lang="zh-CN" altLang="en-US" sz="1600" b="1" kern="100">
                          <a:effectLst/>
                          <a:latin typeface="Microsoft YaHei" panose="020B0503020204020204" pitchFamily="34" charset="-122"/>
                          <a:ea typeface="Microsoft YaHei" panose="020B0503020204020204" pitchFamily="34" charset="-122"/>
                        </a:rPr>
                        <a:t>变量类型</a:t>
                      </a:r>
                      <a:endParaRPr lang="zh-CN" alt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hMerge="1">
                  <a:txBody>
                    <a:bodyPr/>
                    <a:lstStyle/>
                    <a:p>
                      <a:endParaRPr lang="en-CN"/>
                    </a:p>
                  </a:txBody>
                  <a:tcPr/>
                </a:tc>
                <a:tc>
                  <a:txBody>
                    <a:bodyPr/>
                    <a:lstStyle/>
                    <a:p>
                      <a:pPr marL="0" marR="0" algn="ctr">
                        <a:lnSpc>
                          <a:spcPct val="150000"/>
                        </a:lnSpc>
                        <a:spcBef>
                          <a:spcPts val="0"/>
                        </a:spcBef>
                        <a:spcAft>
                          <a:spcPts val="0"/>
                        </a:spcAft>
                      </a:pPr>
                      <a:r>
                        <a:rPr lang="zh-CN" altLang="en-US" sz="1600" b="1" kern="100" dirty="0">
                          <a:effectLst/>
                          <a:latin typeface="Microsoft YaHei" panose="020B0503020204020204" pitchFamily="34" charset="-122"/>
                          <a:ea typeface="Microsoft YaHei" panose="020B0503020204020204" pitchFamily="34" charset="-122"/>
                        </a:rPr>
                        <a:t>变量名</a:t>
                      </a:r>
                      <a:endParaRPr lang="zh-CN" altLang="en-US"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zh-CN" altLang="en-US" sz="1600" b="1" kern="100">
                          <a:effectLst/>
                          <a:latin typeface="Microsoft YaHei" panose="020B0503020204020204" pitchFamily="34" charset="-122"/>
                          <a:ea typeface="Microsoft YaHei" panose="020B0503020204020204" pitchFamily="34" charset="-122"/>
                        </a:rPr>
                        <a:t>详细说明</a:t>
                      </a:r>
                      <a:endParaRPr lang="zh-CN" alt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zh-CN" altLang="en-US" sz="1600" b="1" kern="100" dirty="0">
                          <a:effectLst/>
                          <a:latin typeface="Microsoft YaHei" panose="020B0503020204020204" pitchFamily="34" charset="-122"/>
                          <a:ea typeface="Microsoft YaHei" panose="020B0503020204020204" pitchFamily="34" charset="-122"/>
                        </a:rPr>
                        <a:t>取值范围</a:t>
                      </a:r>
                      <a:endParaRPr lang="zh-CN" altLang="en-US"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extLst>
                  <a:ext uri="{0D108BD9-81ED-4DB2-BD59-A6C34878D82A}">
                    <a16:rowId xmlns:a16="http://schemas.microsoft.com/office/drawing/2014/main" val="3662586125"/>
                  </a:ext>
                </a:extLst>
              </a:tr>
              <a:tr h="286385">
                <a:tc rowSpan="8">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电影部分</a:t>
                      </a:r>
                      <a:endParaRPr lang="zh-CN" alt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rowSpan="5">
                  <a:txBody>
                    <a:bodyPr/>
                    <a:lstStyle/>
                    <a:p>
                      <a:pPr marL="0" marR="0" algn="ctr">
                        <a:lnSpc>
                          <a:spcPct val="150000"/>
                        </a:lnSpc>
                        <a:spcBef>
                          <a:spcPts val="0"/>
                        </a:spcBef>
                        <a:spcAft>
                          <a:spcPts val="0"/>
                        </a:spcAft>
                      </a:pPr>
                      <a:r>
                        <a:rPr lang="zh-CN" altLang="en-US" sz="1600" kern="100" dirty="0">
                          <a:effectLst/>
                          <a:latin typeface="Microsoft YaHei" panose="020B0503020204020204" pitchFamily="34" charset="-122"/>
                          <a:ea typeface="Microsoft YaHei" panose="020B0503020204020204" pitchFamily="34" charset="-122"/>
                        </a:rPr>
                        <a:t>属性</a:t>
                      </a:r>
                      <a:endParaRPr lang="zh-CN" altLang="en-US"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US" sz="1600" kern="100">
                          <a:effectLst/>
                          <a:latin typeface="Microsoft YaHei" panose="020B0503020204020204" pitchFamily="34" charset="-122"/>
                          <a:ea typeface="Microsoft YaHei" panose="020B0503020204020204" pitchFamily="34" charset="-122"/>
                        </a:rPr>
                        <a:t>score</a:t>
                      </a:r>
                      <a:endParaRPr 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电影评分</a:t>
                      </a:r>
                      <a:endParaRPr lang="zh-CN" alt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[8.3,9.6]</a:t>
                      </a:r>
                      <a:endParaRPr lang="en-CN"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extLst>
                  <a:ext uri="{0D108BD9-81ED-4DB2-BD59-A6C34878D82A}">
                    <a16:rowId xmlns:a16="http://schemas.microsoft.com/office/drawing/2014/main" val="1895741081"/>
                  </a:ext>
                </a:extLst>
              </a:tr>
              <a:tr h="294005">
                <a:tc vMerge="1">
                  <a:txBody>
                    <a:bodyPr/>
                    <a:lstStyle/>
                    <a:p>
                      <a:endParaRPr lang="en-CN"/>
                    </a:p>
                  </a:txBody>
                  <a:tcPr/>
                </a:tc>
                <a:tc vMerge="1">
                  <a:txBody>
                    <a:bodyPr/>
                    <a:lstStyle/>
                    <a:p>
                      <a:endParaRPr lang="en-CN"/>
                    </a:p>
                  </a:txBody>
                  <a:tcPr/>
                </a:tc>
                <a:tc>
                  <a:txBody>
                    <a:bodyPr/>
                    <a:lstStyle/>
                    <a:p>
                      <a:pPr marL="0" marR="0" algn="ctr">
                        <a:lnSpc>
                          <a:spcPct val="150000"/>
                        </a:lnSpc>
                        <a:spcBef>
                          <a:spcPts val="0"/>
                        </a:spcBef>
                        <a:spcAft>
                          <a:spcPts val="0"/>
                        </a:spcAft>
                      </a:pPr>
                      <a:r>
                        <a:rPr lang="en-US" sz="1600" kern="100">
                          <a:effectLst/>
                          <a:latin typeface="Microsoft YaHei" panose="020B0503020204020204" pitchFamily="34" charset="-122"/>
                          <a:ea typeface="Microsoft YaHei" panose="020B0503020204020204" pitchFamily="34" charset="-122"/>
                        </a:rPr>
                        <a:t>type</a:t>
                      </a:r>
                      <a:endParaRPr 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影片类型</a:t>
                      </a:r>
                      <a:endParaRPr lang="zh-CN" alt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爱情、动作、动画等</a:t>
                      </a:r>
                      <a:endParaRPr lang="zh-CN" alt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extLst>
                  <a:ext uri="{0D108BD9-81ED-4DB2-BD59-A6C34878D82A}">
                    <a16:rowId xmlns:a16="http://schemas.microsoft.com/office/drawing/2014/main" val="1062659405"/>
                  </a:ext>
                </a:extLst>
              </a:tr>
              <a:tr h="290195">
                <a:tc vMerge="1">
                  <a:txBody>
                    <a:bodyPr/>
                    <a:lstStyle/>
                    <a:p>
                      <a:endParaRPr lang="en-CN"/>
                    </a:p>
                  </a:txBody>
                  <a:tcPr/>
                </a:tc>
                <a:tc vMerge="1">
                  <a:txBody>
                    <a:bodyPr/>
                    <a:lstStyle/>
                    <a:p>
                      <a:endParaRPr lang="en-CN"/>
                    </a:p>
                  </a:txBody>
                  <a:tcPr/>
                </a:tc>
                <a:tc>
                  <a:txBody>
                    <a:bodyPr/>
                    <a:lstStyle/>
                    <a:p>
                      <a:pPr marL="0" marR="0" algn="ctr">
                        <a:lnSpc>
                          <a:spcPct val="150000"/>
                        </a:lnSpc>
                        <a:spcBef>
                          <a:spcPts val="0"/>
                        </a:spcBef>
                        <a:spcAft>
                          <a:spcPts val="0"/>
                        </a:spcAft>
                      </a:pPr>
                      <a:r>
                        <a:rPr lang="en-US" sz="1600" kern="100">
                          <a:effectLst/>
                          <a:latin typeface="Microsoft YaHei" panose="020B0503020204020204" pitchFamily="34" charset="-122"/>
                          <a:ea typeface="Microsoft YaHei" panose="020B0503020204020204" pitchFamily="34" charset="-122"/>
                        </a:rPr>
                        <a:t>duration</a:t>
                      </a:r>
                      <a:endParaRPr 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电影时长（分钟）</a:t>
                      </a:r>
                      <a:endParaRPr lang="zh-CN" alt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CN" sz="1600" kern="100" dirty="0">
                          <a:effectLst/>
                          <a:latin typeface="Microsoft YaHei" panose="020B0503020204020204" pitchFamily="34" charset="-122"/>
                          <a:ea typeface="Microsoft YaHei" panose="020B0503020204020204" pitchFamily="34" charset="-122"/>
                        </a:rPr>
                        <a:t>[84,131]</a:t>
                      </a:r>
                      <a:endParaRPr lang="en-CN"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extLst>
                  <a:ext uri="{0D108BD9-81ED-4DB2-BD59-A6C34878D82A}">
                    <a16:rowId xmlns:a16="http://schemas.microsoft.com/office/drawing/2014/main" val="2141226521"/>
                  </a:ext>
                </a:extLst>
              </a:tr>
              <a:tr h="294005">
                <a:tc vMerge="1">
                  <a:txBody>
                    <a:bodyPr/>
                    <a:lstStyle/>
                    <a:p>
                      <a:endParaRPr lang="en-CN"/>
                    </a:p>
                  </a:txBody>
                  <a:tcPr/>
                </a:tc>
                <a:tc vMerge="1">
                  <a:txBody>
                    <a:bodyPr/>
                    <a:lstStyle/>
                    <a:p>
                      <a:endParaRPr lang="en-CN"/>
                    </a:p>
                  </a:txBody>
                  <a:tcPr/>
                </a:tc>
                <a:tc>
                  <a:txBody>
                    <a:bodyPr/>
                    <a:lstStyle/>
                    <a:p>
                      <a:pPr marL="0" marR="0" algn="ctr">
                        <a:lnSpc>
                          <a:spcPct val="150000"/>
                        </a:lnSpc>
                        <a:spcBef>
                          <a:spcPts val="0"/>
                        </a:spcBef>
                        <a:spcAft>
                          <a:spcPts val="0"/>
                        </a:spcAft>
                      </a:pPr>
                      <a:r>
                        <a:rPr lang="en-US" sz="1600" kern="100">
                          <a:effectLst/>
                          <a:latin typeface="Microsoft YaHei" panose="020B0503020204020204" pitchFamily="34" charset="-122"/>
                          <a:ea typeface="Microsoft YaHei" panose="020B0503020204020204" pitchFamily="34" charset="-122"/>
                        </a:rPr>
                        <a:t>rank</a:t>
                      </a:r>
                      <a:endParaRPr 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zh-CN" altLang="en-US" sz="1600" kern="100" dirty="0">
                          <a:effectLst/>
                          <a:latin typeface="Microsoft YaHei" panose="020B0503020204020204" pitchFamily="34" charset="-122"/>
                          <a:ea typeface="Microsoft YaHei" panose="020B0503020204020204" pitchFamily="34" charset="-122"/>
                        </a:rPr>
                        <a:t>电影排名</a:t>
                      </a:r>
                      <a:endParaRPr lang="zh-CN" altLang="en-US"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CN" sz="1600" kern="100" dirty="0">
                          <a:effectLst/>
                          <a:latin typeface="Microsoft YaHei" panose="020B0503020204020204" pitchFamily="34" charset="-122"/>
                          <a:ea typeface="Microsoft YaHei" panose="020B0503020204020204" pitchFamily="34" charset="-122"/>
                        </a:rPr>
                        <a:t>[1,250]</a:t>
                      </a:r>
                      <a:endParaRPr lang="en-CN"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extLst>
                  <a:ext uri="{0D108BD9-81ED-4DB2-BD59-A6C34878D82A}">
                    <a16:rowId xmlns:a16="http://schemas.microsoft.com/office/drawing/2014/main" val="1664523380"/>
                  </a:ext>
                </a:extLst>
              </a:tr>
              <a:tr h="294005">
                <a:tc vMerge="1">
                  <a:txBody>
                    <a:bodyPr/>
                    <a:lstStyle/>
                    <a:p>
                      <a:endParaRPr lang="en-CN"/>
                    </a:p>
                  </a:txBody>
                  <a:tcPr/>
                </a:tc>
                <a:tc vMerge="1">
                  <a:txBody>
                    <a:bodyPr/>
                    <a:lstStyle/>
                    <a:p>
                      <a:endParaRPr lang="en-CN"/>
                    </a:p>
                  </a:txBody>
                  <a:tcPr/>
                </a:tc>
                <a:tc>
                  <a:txBody>
                    <a:bodyPr/>
                    <a:lstStyle/>
                    <a:p>
                      <a:pPr marL="0" marR="0" algn="ctr">
                        <a:lnSpc>
                          <a:spcPct val="150000"/>
                        </a:lnSpc>
                        <a:spcBef>
                          <a:spcPts val="0"/>
                        </a:spcBef>
                        <a:spcAft>
                          <a:spcPts val="0"/>
                        </a:spcAft>
                      </a:pPr>
                      <a:r>
                        <a:rPr lang="en-US" sz="1600" kern="100">
                          <a:effectLst/>
                          <a:latin typeface="Microsoft YaHei" panose="020B0503020204020204" pitchFamily="34" charset="-122"/>
                          <a:ea typeface="Microsoft YaHei" panose="020B0503020204020204" pitchFamily="34" charset="-122"/>
                        </a:rPr>
                        <a:t>nation</a:t>
                      </a:r>
                      <a:endParaRPr 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制片国家</a:t>
                      </a:r>
                      <a:r>
                        <a:rPr lang="en-US" altLang="zh-CN" sz="1600" kern="100">
                          <a:effectLst/>
                          <a:latin typeface="Microsoft YaHei" panose="020B0503020204020204" pitchFamily="34" charset="-122"/>
                          <a:ea typeface="Microsoft YaHei" panose="020B0503020204020204" pitchFamily="34" charset="-122"/>
                        </a:rPr>
                        <a:t>/</a:t>
                      </a:r>
                      <a:r>
                        <a:rPr lang="zh-CN" altLang="en-US" sz="1600" kern="100">
                          <a:effectLst/>
                          <a:latin typeface="Microsoft YaHei" panose="020B0503020204020204" pitchFamily="34" charset="-122"/>
                          <a:ea typeface="Microsoft YaHei" panose="020B0503020204020204" pitchFamily="34" charset="-122"/>
                        </a:rPr>
                        <a:t>地区</a:t>
                      </a:r>
                      <a:endParaRPr lang="zh-CN" alt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中国，美国，英国等</a:t>
                      </a:r>
                      <a:endParaRPr lang="zh-CN" alt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extLst>
                  <a:ext uri="{0D108BD9-81ED-4DB2-BD59-A6C34878D82A}">
                    <a16:rowId xmlns:a16="http://schemas.microsoft.com/office/drawing/2014/main" val="1445912631"/>
                  </a:ext>
                </a:extLst>
              </a:tr>
              <a:tr h="294005">
                <a:tc vMerge="1">
                  <a:txBody>
                    <a:bodyPr/>
                    <a:lstStyle/>
                    <a:p>
                      <a:endParaRPr lang="en-CN"/>
                    </a:p>
                  </a:txBody>
                  <a:tcPr/>
                </a:tc>
                <a:tc rowSpan="2">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档期</a:t>
                      </a:r>
                      <a:endParaRPr lang="zh-CN" alt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US" sz="1600" kern="100">
                          <a:effectLst/>
                          <a:latin typeface="Microsoft YaHei" panose="020B0503020204020204" pitchFamily="34" charset="-122"/>
                          <a:ea typeface="Microsoft YaHei" panose="020B0503020204020204" pitchFamily="34" charset="-122"/>
                        </a:rPr>
                        <a:t>showtime</a:t>
                      </a:r>
                      <a:endParaRPr 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电影上映时期</a:t>
                      </a:r>
                      <a:endParaRPr lang="zh-CN" alt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CN" sz="1600" kern="100" dirty="0">
                          <a:effectLst/>
                          <a:latin typeface="Microsoft YaHei" panose="020B0503020204020204" pitchFamily="34" charset="-122"/>
                          <a:ea typeface="Microsoft YaHei" panose="020B0503020204020204" pitchFamily="34" charset="-122"/>
                        </a:rPr>
                        <a:t>[1931/1/30,2017/11/24]</a:t>
                      </a:r>
                      <a:endParaRPr lang="en-CN"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extLst>
                  <a:ext uri="{0D108BD9-81ED-4DB2-BD59-A6C34878D82A}">
                    <a16:rowId xmlns:a16="http://schemas.microsoft.com/office/drawing/2014/main" val="597043254"/>
                  </a:ext>
                </a:extLst>
              </a:tr>
              <a:tr h="294005">
                <a:tc vMerge="1">
                  <a:txBody>
                    <a:bodyPr/>
                    <a:lstStyle/>
                    <a:p>
                      <a:endParaRPr lang="en-CN"/>
                    </a:p>
                  </a:txBody>
                  <a:tcPr/>
                </a:tc>
                <a:tc vMerge="1">
                  <a:txBody>
                    <a:bodyPr/>
                    <a:lstStyle/>
                    <a:p>
                      <a:endParaRPr lang="en-CN"/>
                    </a:p>
                  </a:txBody>
                  <a:tcPr/>
                </a:tc>
                <a:tc>
                  <a:txBody>
                    <a:bodyPr/>
                    <a:lstStyle/>
                    <a:p>
                      <a:pPr marL="0" marR="0" algn="ctr">
                        <a:lnSpc>
                          <a:spcPct val="150000"/>
                        </a:lnSpc>
                        <a:spcBef>
                          <a:spcPts val="0"/>
                        </a:spcBef>
                        <a:spcAft>
                          <a:spcPts val="0"/>
                        </a:spcAft>
                      </a:pPr>
                      <a:r>
                        <a:rPr lang="en-US" sz="1600" kern="100">
                          <a:effectLst/>
                          <a:latin typeface="Microsoft YaHei" panose="020B0503020204020204" pitchFamily="34" charset="-122"/>
                          <a:ea typeface="Microsoft YaHei" panose="020B0503020204020204" pitchFamily="34" charset="-122"/>
                        </a:rPr>
                        <a:t>Year</a:t>
                      </a:r>
                      <a:endParaRPr 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电影上映年份</a:t>
                      </a:r>
                      <a:endParaRPr lang="zh-CN" alt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CN" sz="1600" kern="100">
                          <a:effectLst/>
                          <a:latin typeface="Microsoft YaHei" panose="020B0503020204020204" pitchFamily="34" charset="-122"/>
                          <a:ea typeface="Microsoft YaHei" panose="020B0503020204020204" pitchFamily="34" charset="-122"/>
                        </a:rPr>
                        <a:t>[1931,2017]</a:t>
                      </a:r>
                      <a:endParaRPr lang="en-CN"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extLst>
                  <a:ext uri="{0D108BD9-81ED-4DB2-BD59-A6C34878D82A}">
                    <a16:rowId xmlns:a16="http://schemas.microsoft.com/office/drawing/2014/main" val="800580638"/>
                  </a:ext>
                </a:extLst>
              </a:tr>
              <a:tr h="294005">
                <a:tc vMerge="1">
                  <a:txBody>
                    <a:bodyPr/>
                    <a:lstStyle/>
                    <a:p>
                      <a:endParaRPr lang="en-CN"/>
                    </a:p>
                  </a:txBody>
                  <a:tcPr/>
                </a:tc>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导演基本信息</a:t>
                      </a:r>
                      <a:endParaRPr lang="zh-CN" alt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en-US" sz="1600" kern="100">
                          <a:effectLst/>
                          <a:latin typeface="Microsoft YaHei" panose="020B0503020204020204" pitchFamily="34" charset="-122"/>
                          <a:ea typeface="Microsoft YaHei" panose="020B0503020204020204" pitchFamily="34" charset="-122"/>
                        </a:rPr>
                        <a:t>director</a:t>
                      </a:r>
                      <a:endParaRPr 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zh-CN" altLang="en-US" sz="1600" kern="100">
                          <a:effectLst/>
                          <a:latin typeface="Microsoft YaHei" panose="020B0503020204020204" pitchFamily="34" charset="-122"/>
                          <a:ea typeface="Microsoft YaHei" panose="020B0503020204020204" pitchFamily="34" charset="-122"/>
                        </a:rPr>
                        <a:t>导演名字</a:t>
                      </a:r>
                      <a:endParaRPr lang="zh-CN" altLang="en-US"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tc>
                  <a:txBody>
                    <a:bodyPr/>
                    <a:lstStyle/>
                    <a:p>
                      <a:pPr marL="0" marR="0" algn="ctr">
                        <a:lnSpc>
                          <a:spcPct val="150000"/>
                        </a:lnSpc>
                        <a:spcBef>
                          <a:spcPts val="0"/>
                        </a:spcBef>
                        <a:spcAft>
                          <a:spcPts val="0"/>
                        </a:spcAft>
                      </a:pPr>
                      <a:r>
                        <a:rPr lang="zh-CN" altLang="en-US" sz="1600" kern="100" dirty="0">
                          <a:effectLst/>
                          <a:latin typeface="Microsoft YaHei" panose="020B0503020204020204" pitchFamily="34" charset="-122"/>
                          <a:ea typeface="Microsoft YaHei" panose="020B0503020204020204" pitchFamily="34" charset="-122"/>
                        </a:rPr>
                        <a:t>导演名字</a:t>
                      </a:r>
                      <a:endParaRPr lang="zh-CN" altLang="en-US"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anchor="ctr"/>
                </a:tc>
                <a:extLst>
                  <a:ext uri="{0D108BD9-81ED-4DB2-BD59-A6C34878D82A}">
                    <a16:rowId xmlns:a16="http://schemas.microsoft.com/office/drawing/2014/main" val="2682822469"/>
                  </a:ext>
                </a:extLst>
              </a:tr>
            </a:tbl>
          </a:graphicData>
        </a:graphic>
      </p:graphicFrame>
    </p:spTree>
    <p:extLst>
      <p:ext uri="{BB962C8B-B14F-4D97-AF65-F5344CB8AC3E}">
        <p14:creationId xmlns:p14="http://schemas.microsoft.com/office/powerpoint/2010/main" val="3329479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本章难点</a:t>
            </a:r>
          </a:p>
        </p:txBody>
      </p:sp>
      <p:sp>
        <p:nvSpPr>
          <p:cNvPr id="7" name="六边形 6"/>
          <p:cNvSpPr>
            <a:spLocks noChangeAspect="1"/>
          </p:cNvSpPr>
          <p:nvPr/>
        </p:nvSpPr>
        <p:spPr>
          <a:xfrm rot="5400000">
            <a:off x="1033228" y="1271763"/>
            <a:ext cx="900000" cy="775863"/>
          </a:xfrm>
          <a:prstGeom prst="hexagon">
            <a:avLst/>
          </a:prstGeom>
          <a:solidFill>
            <a:srgbClr val="0171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六边形 9"/>
          <p:cNvSpPr>
            <a:spLocks noChangeAspect="1"/>
          </p:cNvSpPr>
          <p:nvPr/>
        </p:nvSpPr>
        <p:spPr>
          <a:xfrm rot="5400000">
            <a:off x="1033226" y="2743479"/>
            <a:ext cx="900000" cy="775863"/>
          </a:xfrm>
          <a:prstGeom prst="hexagon">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2009589" y="1543771"/>
            <a:ext cx="8172822" cy="33673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latin typeface="Microsoft YaHei" panose="020B0503020204020204" pitchFamily="34" charset="-122"/>
                <a:ea typeface="Microsoft YaHei" panose="020B0503020204020204" pitchFamily="34" charset="-122"/>
              </a:rPr>
              <a:t>了解基本的数据类型的含义与区别，包括数值型、字符型、逻辑型、因子型和时间型。</a:t>
            </a:r>
          </a:p>
          <a:p>
            <a:pPr marL="285750" indent="-285750">
              <a:lnSpc>
                <a:spcPct val="150000"/>
              </a:lnSpc>
              <a:buFont typeface="Arial" panose="020B0604020202020204" pitchFamily="34" charset="0"/>
              <a:buChar char="•"/>
            </a:pPr>
            <a:endParaRPr lang="en-US" altLang="zh-CN"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r>
              <a:rPr lang="zh-CN" altLang="en-US" dirty="0">
                <a:latin typeface="Microsoft YaHei" panose="020B0503020204020204" pitchFamily="34" charset="-122"/>
                <a:ea typeface="Microsoft YaHei" panose="020B0503020204020204" pitchFamily="34" charset="-122"/>
              </a:rPr>
              <a:t>掌握</a:t>
            </a:r>
            <a:r>
              <a:rPr lang="en-US" altLang="zh-CN" dirty="0">
                <a:latin typeface="Microsoft YaHei" panose="020B0503020204020204" pitchFamily="34" charset="-122"/>
                <a:ea typeface="Microsoft YaHei" panose="020B0503020204020204" pitchFamily="34" charset="-122"/>
              </a:rPr>
              <a:t>R</a:t>
            </a:r>
            <a:r>
              <a:rPr lang="zh-CN" altLang="en-US" dirty="0">
                <a:latin typeface="Microsoft YaHei" panose="020B0503020204020204" pitchFamily="34" charset="-122"/>
                <a:ea typeface="Microsoft YaHei" panose="020B0503020204020204" pitchFamily="34" charset="-122"/>
              </a:rPr>
              <a:t>语言中常用的存储数据的结构，包括向量、矩阵、数组、数据框和列表，熟练运用</a:t>
            </a:r>
            <a:r>
              <a:rPr lang="en-US" altLang="zh-CN" dirty="0">
                <a:latin typeface="Microsoft YaHei" panose="020B0503020204020204" pitchFamily="34" charset="-122"/>
                <a:ea typeface="Microsoft YaHei" panose="020B0503020204020204" pitchFamily="34" charset="-122"/>
              </a:rPr>
              <a:t>R</a:t>
            </a:r>
            <a:r>
              <a:rPr lang="zh-CN" altLang="en-US" dirty="0">
                <a:latin typeface="Microsoft YaHei" panose="020B0503020204020204" pitchFamily="34" charset="-122"/>
                <a:ea typeface="Microsoft YaHei" panose="020B0503020204020204" pitchFamily="34" charset="-122"/>
              </a:rPr>
              <a:t>语言中各个数据类型的对应函数。</a:t>
            </a:r>
          </a:p>
          <a:p>
            <a:pPr marL="285750" indent="-285750">
              <a:lnSpc>
                <a:spcPct val="150000"/>
              </a:lnSpc>
              <a:buFont typeface="Arial" panose="020B0604020202020204" pitchFamily="34" charset="0"/>
              <a:buChar char="•"/>
            </a:pPr>
            <a:endParaRPr lang="en-US" altLang="zh-CN"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r>
              <a:rPr lang="zh-CN" altLang="en-US" dirty="0">
                <a:latin typeface="Microsoft YaHei" panose="020B0503020204020204" pitchFamily="34" charset="-122"/>
                <a:ea typeface="Microsoft YaHei" panose="020B0503020204020204" pitchFamily="34" charset="-122"/>
              </a:rPr>
              <a:t>熟练使用</a:t>
            </a:r>
            <a:r>
              <a:rPr lang="en-US" altLang="zh-CN" dirty="0">
                <a:latin typeface="Microsoft YaHei" panose="020B0503020204020204" pitchFamily="34" charset="-122"/>
                <a:ea typeface="Microsoft YaHei" panose="020B0503020204020204" pitchFamily="34" charset="-122"/>
              </a:rPr>
              <a:t>R</a:t>
            </a:r>
            <a:r>
              <a:rPr lang="zh-CN" altLang="en-US" dirty="0">
                <a:latin typeface="Microsoft YaHei" panose="020B0503020204020204" pitchFamily="34" charset="-122"/>
                <a:ea typeface="Microsoft YaHei" panose="020B0503020204020204" pitchFamily="34" charset="-122"/>
              </a:rPr>
              <a:t>语言进行数据的读入与写出，并能对数据集进行预处理，包括数据集的合并，缺失值与异常值处理，数据格式转换，时间格式数据处理等。</a:t>
            </a:r>
          </a:p>
        </p:txBody>
      </p:sp>
      <p:pic>
        <p:nvPicPr>
          <p:cNvPr id="6" name="Graphic 5" descr="Question mark">
            <a:extLst>
              <a:ext uri="{FF2B5EF4-FFF2-40B4-BE49-F238E27FC236}">
                <a16:creationId xmlns:a16="http://schemas.microsoft.com/office/drawing/2014/main" id="{4B48DA0F-BB7F-4447-A39F-0D0F0CE113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5633" y="2833819"/>
            <a:ext cx="595181" cy="595181"/>
          </a:xfrm>
          <a:prstGeom prst="rect">
            <a:avLst/>
          </a:prstGeom>
        </p:spPr>
      </p:pic>
      <p:pic>
        <p:nvPicPr>
          <p:cNvPr id="16" name="Graphic 15" descr="Question mark">
            <a:extLst>
              <a:ext uri="{FF2B5EF4-FFF2-40B4-BE49-F238E27FC236}">
                <a16:creationId xmlns:a16="http://schemas.microsoft.com/office/drawing/2014/main" id="{C02A9FE2-2F3D-C746-9574-BDD29C546E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85634" y="1362103"/>
            <a:ext cx="595181" cy="595181"/>
          </a:xfrm>
          <a:prstGeom prst="rect">
            <a:avLst/>
          </a:prstGeom>
        </p:spPr>
      </p:pic>
      <p:sp>
        <p:nvSpPr>
          <p:cNvPr id="9" name="六边形 6">
            <a:extLst>
              <a:ext uri="{FF2B5EF4-FFF2-40B4-BE49-F238E27FC236}">
                <a16:creationId xmlns:a16="http://schemas.microsoft.com/office/drawing/2014/main" id="{17CA94AA-2A2A-7D8F-B1BC-9CCB51065BE1}"/>
              </a:ext>
            </a:extLst>
          </p:cNvPr>
          <p:cNvSpPr>
            <a:spLocks noChangeAspect="1"/>
          </p:cNvSpPr>
          <p:nvPr/>
        </p:nvSpPr>
        <p:spPr>
          <a:xfrm rot="5400000">
            <a:off x="1033227" y="4225647"/>
            <a:ext cx="900000" cy="775863"/>
          </a:xfrm>
          <a:prstGeom prst="hexagon">
            <a:avLst/>
          </a:prstGeom>
          <a:solidFill>
            <a:srgbClr val="0171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11" name="Graphic 10" descr="Question mark">
            <a:extLst>
              <a:ext uri="{FF2B5EF4-FFF2-40B4-BE49-F238E27FC236}">
                <a16:creationId xmlns:a16="http://schemas.microsoft.com/office/drawing/2014/main" id="{D9FAA4CB-72FF-B65B-22DD-E804320EF0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85633" y="4315987"/>
            <a:ext cx="595181" cy="595181"/>
          </a:xfrm>
          <a:prstGeom prst="rect">
            <a:avLst/>
          </a:prstGeom>
        </p:spPr>
      </p:pic>
    </p:spTree>
    <p:extLst>
      <p:ext uri="{BB962C8B-B14F-4D97-AF65-F5344CB8AC3E}">
        <p14:creationId xmlns:p14="http://schemas.microsoft.com/office/powerpoint/2010/main" val="17445775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占位符 7"/>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6502" b="16502"/>
          <a:stretch>
            <a:fillRect/>
          </a:stretch>
        </p:blipFill>
        <p:spPr/>
      </p:pic>
      <p:sp>
        <p:nvSpPr>
          <p:cNvPr id="11" name="圆角矩形 10"/>
          <p:cNvSpPr/>
          <p:nvPr/>
        </p:nvSpPr>
        <p:spPr>
          <a:xfrm>
            <a:off x="0" y="2870200"/>
            <a:ext cx="6502399" cy="1089061"/>
          </a:xfrm>
          <a:prstGeom prst="roundRect">
            <a:avLst>
              <a:gd name="adj" fmla="val 0"/>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手动输入 9"/>
          <p:cNvSpPr/>
          <p:nvPr/>
        </p:nvSpPr>
        <p:spPr>
          <a:xfrm rot="16200000" flipH="1">
            <a:off x="5201024" y="-132977"/>
            <a:ext cx="6858000" cy="7123953"/>
          </a:xfrm>
          <a:prstGeom prst="flowChartManualInput">
            <a:avLst/>
          </a:prstGeom>
          <a:solidFill>
            <a:srgbClr val="0171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标题 6"/>
          <p:cNvSpPr>
            <a:spLocks noGrp="1"/>
          </p:cNvSpPr>
          <p:nvPr>
            <p:ph type="title"/>
          </p:nvPr>
        </p:nvSpPr>
        <p:spPr>
          <a:xfrm>
            <a:off x="0" y="2576811"/>
            <a:ext cx="5570071" cy="1800000"/>
          </a:xfrm>
        </p:spPr>
        <p:txBody>
          <a:bodyPr anchor="ctr">
            <a:normAutofit/>
          </a:bodyPr>
          <a:lstStyle/>
          <a:p>
            <a:pPr algn="r"/>
            <a:r>
              <a:rPr lang="zh-CN" altLang="en-US" dirty="0"/>
              <a:t>基本数据类型</a:t>
            </a:r>
          </a:p>
        </p:txBody>
      </p:sp>
      <p:sp>
        <p:nvSpPr>
          <p:cNvPr id="12" name="文本框 11"/>
          <p:cNvSpPr txBox="1"/>
          <p:nvPr/>
        </p:nvSpPr>
        <p:spPr>
          <a:xfrm>
            <a:off x="6956723" y="-1518701"/>
            <a:ext cx="4084773" cy="9325630"/>
          </a:xfrm>
          <a:prstGeom prst="rect">
            <a:avLst/>
          </a:prstGeom>
          <a:noFill/>
        </p:spPr>
        <p:txBody>
          <a:bodyPr wrap="none" rtlCol="0">
            <a:spAutoFit/>
          </a:bodyPr>
          <a:lstStyle/>
          <a:p>
            <a:r>
              <a:rPr lang="en-US" altLang="zh-CN" sz="60000" dirty="0">
                <a:solidFill>
                  <a:srgbClr val="004F8A"/>
                </a:solidFill>
              </a:rPr>
              <a:t>2</a:t>
            </a:r>
            <a:endParaRPr lang="zh-CN" altLang="en-US" sz="60000" dirty="0">
              <a:solidFill>
                <a:srgbClr val="004F8A"/>
              </a:solidFill>
            </a:endParaRPr>
          </a:p>
        </p:txBody>
      </p:sp>
      <p:cxnSp>
        <p:nvCxnSpPr>
          <p:cNvPr id="4" name="直接连接符 3"/>
          <p:cNvCxnSpPr/>
          <p:nvPr/>
        </p:nvCxnSpPr>
        <p:spPr>
          <a:xfrm>
            <a:off x="0" y="2971800"/>
            <a:ext cx="58928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0" y="3873500"/>
            <a:ext cx="56896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7391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3"/>
          <p:cNvSpPr>
            <a:spLocks noGrp="1"/>
          </p:cNvSpPr>
          <p:nvPr>
            <p:ph type="title"/>
          </p:nvPr>
        </p:nvSpPr>
        <p:spPr>
          <a:xfrm>
            <a:off x="1095824" y="72000"/>
            <a:ext cx="10257975" cy="914400"/>
          </a:xfrm>
        </p:spPr>
        <p:txBody>
          <a:bodyPr>
            <a:normAutofit/>
          </a:bodyPr>
          <a:lstStyle/>
          <a:p>
            <a:r>
              <a:rPr lang="zh-CN" altLang="en-US" dirty="0"/>
              <a:t>不同类型的数据</a:t>
            </a:r>
          </a:p>
        </p:txBody>
      </p:sp>
      <p:sp>
        <p:nvSpPr>
          <p:cNvPr id="2" name="Rectangle 1">
            <a:extLst>
              <a:ext uri="{FF2B5EF4-FFF2-40B4-BE49-F238E27FC236}">
                <a16:creationId xmlns:a16="http://schemas.microsoft.com/office/drawing/2014/main" id="{7E8DFD2A-CC7D-7C48-9969-9C826CB222B4}"/>
              </a:ext>
            </a:extLst>
          </p:cNvPr>
          <p:cNvSpPr/>
          <p:nvPr/>
        </p:nvSpPr>
        <p:spPr>
          <a:xfrm>
            <a:off x="761593" y="1106130"/>
            <a:ext cx="9475671" cy="5277791"/>
          </a:xfrm>
          <a:prstGeom prst="rect">
            <a:avLst/>
          </a:prstGeom>
        </p:spPr>
        <p:txBody>
          <a:bodyPr wrap="none">
            <a:spAutoFit/>
          </a:bodyPr>
          <a:lstStyle/>
          <a:p>
            <a:pPr marL="285750" indent="-285750">
              <a:lnSpc>
                <a:spcPct val="180000"/>
              </a:lnSpc>
              <a:buFont typeface="Arial" panose="020B0604020202020204" pitchFamily="34" charset="0"/>
              <a:buChar char="•"/>
            </a:pPr>
            <a:r>
              <a:rPr lang="zh-CN" altLang="en-US" sz="2000" b="1" dirty="0">
                <a:latin typeface="Microsoft YaHei" panose="020B0503020204020204" pitchFamily="34" charset="-122"/>
                <a:ea typeface="Microsoft YaHei" panose="020B0503020204020204" pitchFamily="34" charset="-122"/>
              </a:rPr>
              <a:t>数值型变量</a:t>
            </a:r>
            <a:r>
              <a:rPr lang="zh-CN" altLang="en-US" sz="2000" dirty="0">
                <a:latin typeface="Microsoft YaHei" panose="020B0503020204020204" pitchFamily="34" charset="-122"/>
                <a:ea typeface="Microsoft YaHei" panose="020B0503020204020204" pitchFamily="34" charset="-122"/>
              </a:rPr>
              <a:t>是一种定量数据类型，这类数据的取值是连续的</a:t>
            </a:r>
            <a:endParaRPr lang="en-US" altLang="zh-CN" sz="2000" dirty="0">
              <a:latin typeface="Microsoft YaHei" panose="020B0503020204020204" pitchFamily="34" charset="-122"/>
              <a:ea typeface="Microsoft YaHei" panose="020B0503020204020204" pitchFamily="34" charset="-122"/>
            </a:endParaRPr>
          </a:p>
          <a:p>
            <a:pPr marL="742950" lvl="1" indent="-285750">
              <a:lnSpc>
                <a:spcPct val="180000"/>
              </a:lnSpc>
              <a:buFont typeface="Arial" panose="020B0604020202020204" pitchFamily="34" charset="0"/>
              <a:buChar char="•"/>
            </a:pPr>
            <a:r>
              <a:rPr lang="zh-CN" altLang="en-US" dirty="0">
                <a:latin typeface="Microsoft YaHei" panose="020B0503020204020204" pitchFamily="34" charset="-122"/>
                <a:ea typeface="Microsoft YaHei" panose="020B0503020204020204" pitchFamily="34" charset="-122"/>
              </a:rPr>
              <a:t>电影数据集中的评分</a:t>
            </a:r>
            <a:r>
              <a:rPr lang="en-US" altLang="zh-CN" dirty="0">
                <a:latin typeface="Microsoft YaHei" panose="020B0503020204020204" pitchFamily="34" charset="-122"/>
                <a:ea typeface="Microsoft YaHei" panose="020B0503020204020204" pitchFamily="34" charset="-122"/>
              </a:rPr>
              <a:t>(score)</a:t>
            </a:r>
            <a:r>
              <a:rPr lang="zh-CN" altLang="en-US" dirty="0">
                <a:latin typeface="Microsoft YaHei" panose="020B0503020204020204" pitchFamily="34" charset="-122"/>
                <a:ea typeface="Microsoft YaHei" panose="020B0503020204020204" pitchFamily="34" charset="-122"/>
              </a:rPr>
              <a:t>就是数值型数据</a:t>
            </a:r>
          </a:p>
          <a:p>
            <a:pPr marL="285750" indent="-285750">
              <a:lnSpc>
                <a:spcPct val="180000"/>
              </a:lnSpc>
              <a:buFont typeface="Arial" panose="020B0604020202020204" pitchFamily="34" charset="0"/>
              <a:buChar char="•"/>
            </a:pPr>
            <a:r>
              <a:rPr lang="zh-CN" altLang="en-US" sz="2000" b="1" dirty="0">
                <a:latin typeface="Microsoft YaHei" panose="020B0503020204020204" pitchFamily="34" charset="-122"/>
                <a:ea typeface="Microsoft YaHei" panose="020B0503020204020204" pitchFamily="34" charset="-122"/>
              </a:rPr>
              <a:t>字符型变量</a:t>
            </a:r>
            <a:r>
              <a:rPr lang="zh-CN" altLang="en-US" sz="2000" dirty="0">
                <a:latin typeface="Microsoft YaHei" panose="020B0503020204020204" pitchFamily="34" charset="-122"/>
                <a:ea typeface="Microsoft YaHei" panose="020B0503020204020204" pitchFamily="34" charset="-122"/>
              </a:rPr>
              <a:t>是用于存储文字的变量类型</a:t>
            </a:r>
          </a:p>
          <a:p>
            <a:pPr marL="742950" lvl="1" indent="-285750">
              <a:lnSpc>
                <a:spcPct val="180000"/>
              </a:lnSpc>
              <a:buFont typeface="Arial" panose="020B0604020202020204" pitchFamily="34" charset="0"/>
              <a:buChar char="•"/>
            </a:pPr>
            <a:r>
              <a:rPr lang="zh-CN" altLang="en-US" dirty="0">
                <a:latin typeface="Microsoft YaHei" panose="020B0503020204020204" pitchFamily="34" charset="-122"/>
                <a:ea typeface="Microsoft YaHei" panose="020B0503020204020204" pitchFamily="34" charset="-122"/>
              </a:rPr>
              <a:t>在</a:t>
            </a:r>
            <a:r>
              <a:rPr lang="en-US" altLang="zh-CN" dirty="0">
                <a:latin typeface="Microsoft YaHei" panose="020B0503020204020204" pitchFamily="34" charset="-122"/>
                <a:ea typeface="Microsoft YaHei" panose="020B0503020204020204" pitchFamily="34" charset="-122"/>
              </a:rPr>
              <a:t>R</a:t>
            </a:r>
            <a:r>
              <a:rPr lang="zh-CN" altLang="en-US" dirty="0">
                <a:latin typeface="Microsoft YaHei" panose="020B0503020204020204" pitchFamily="34" charset="-122"/>
                <a:ea typeface="Microsoft YaHei" panose="020B0503020204020204" pitchFamily="34" charset="-122"/>
              </a:rPr>
              <a:t>语言中，用英文引号定义的就是字符型数据</a:t>
            </a:r>
          </a:p>
          <a:p>
            <a:pPr marL="285750" indent="-285750">
              <a:lnSpc>
                <a:spcPct val="180000"/>
              </a:lnSpc>
              <a:buFont typeface="Arial" panose="020B0604020202020204" pitchFamily="34" charset="0"/>
              <a:buChar char="•"/>
            </a:pPr>
            <a:r>
              <a:rPr lang="zh-CN" altLang="en-US" sz="2000" b="1" dirty="0">
                <a:latin typeface="Microsoft YaHei" panose="020B0503020204020204" pitchFamily="34" charset="-122"/>
                <a:ea typeface="Microsoft YaHei" panose="020B0503020204020204" pitchFamily="34" charset="-122"/>
              </a:rPr>
              <a:t>逻辑型数据</a:t>
            </a:r>
            <a:r>
              <a:rPr lang="zh-CN" altLang="en-US" sz="2000" dirty="0">
                <a:latin typeface="Microsoft YaHei" panose="020B0503020204020204" pitchFamily="34" charset="-122"/>
                <a:ea typeface="Microsoft YaHei" panose="020B0503020204020204" pitchFamily="34" charset="-122"/>
              </a:rPr>
              <a:t>即取值为 </a:t>
            </a:r>
            <a:r>
              <a:rPr lang="en-US" altLang="zh-CN" sz="2000" dirty="0">
                <a:latin typeface="Microsoft YaHei" panose="020B0503020204020204" pitchFamily="34" charset="-122"/>
                <a:ea typeface="Microsoft YaHei" panose="020B0503020204020204" pitchFamily="34" charset="-122"/>
              </a:rPr>
              <a:t>TRUE</a:t>
            </a:r>
            <a:r>
              <a:rPr lang="zh-CN" altLang="en-US" sz="2000" dirty="0">
                <a:latin typeface="Microsoft YaHei" panose="020B0503020204020204" pitchFamily="34" charset="-122"/>
                <a:ea typeface="Microsoft YaHei" panose="020B0503020204020204" pitchFamily="34" charset="-122"/>
              </a:rPr>
              <a:t>或 </a:t>
            </a:r>
            <a:r>
              <a:rPr lang="en-US" altLang="zh-CN" sz="2000" dirty="0">
                <a:latin typeface="Microsoft YaHei" panose="020B0503020204020204" pitchFamily="34" charset="-122"/>
                <a:ea typeface="Microsoft YaHei" panose="020B0503020204020204" pitchFamily="34" charset="-122"/>
              </a:rPr>
              <a:t>FALSE</a:t>
            </a:r>
            <a:r>
              <a:rPr lang="zh-CN" altLang="en-US" sz="2000" dirty="0">
                <a:latin typeface="Microsoft YaHei" panose="020B0503020204020204" pitchFamily="34" charset="-122"/>
                <a:ea typeface="Microsoft YaHei" panose="020B0503020204020204" pitchFamily="34" charset="-122"/>
              </a:rPr>
              <a:t>的数据类型</a:t>
            </a:r>
          </a:p>
          <a:p>
            <a:pPr marL="742950" lvl="1" indent="-285750">
              <a:lnSpc>
                <a:spcPct val="180000"/>
              </a:lnSpc>
              <a:buFont typeface="Arial" panose="020B0604020202020204" pitchFamily="34" charset="0"/>
              <a:buChar char="•"/>
            </a:pPr>
            <a:r>
              <a:rPr lang="zh-CN" altLang="en-US" dirty="0">
                <a:latin typeface="Microsoft YaHei" panose="020B0503020204020204" pitchFamily="34" charset="-122"/>
                <a:ea typeface="Microsoft YaHei" panose="020B0503020204020204" pitchFamily="34" charset="-122"/>
              </a:rPr>
              <a:t>可以通过逻辑语句选取电影类型为喜剧且评分大于 </a:t>
            </a:r>
            <a:r>
              <a:rPr lang="en-US" altLang="zh-CN" dirty="0">
                <a:latin typeface="Microsoft YaHei" panose="020B0503020204020204" pitchFamily="34" charset="-122"/>
                <a:ea typeface="Microsoft YaHei" panose="020B0503020204020204" pitchFamily="34" charset="-122"/>
              </a:rPr>
              <a:t>9</a:t>
            </a:r>
            <a:r>
              <a:rPr lang="zh-CN" altLang="en-US" dirty="0">
                <a:latin typeface="Microsoft YaHei" panose="020B0503020204020204" pitchFamily="34" charset="-122"/>
                <a:ea typeface="Microsoft YaHei" panose="020B0503020204020204" pitchFamily="34" charset="-122"/>
              </a:rPr>
              <a:t> 分的电影名称，并进行展示</a:t>
            </a:r>
          </a:p>
          <a:p>
            <a:pPr marL="285750" indent="-285750">
              <a:lnSpc>
                <a:spcPct val="180000"/>
              </a:lnSpc>
              <a:buFont typeface="Arial" panose="020B0604020202020204" pitchFamily="34" charset="0"/>
              <a:buChar char="•"/>
            </a:pPr>
            <a:r>
              <a:rPr lang="zh-CN" altLang="en-US" sz="2000" b="1" dirty="0">
                <a:latin typeface="Microsoft YaHei" panose="020B0503020204020204" pitchFamily="34" charset="-122"/>
                <a:ea typeface="Microsoft YaHei" panose="020B0503020204020204" pitchFamily="34" charset="-122"/>
              </a:rPr>
              <a:t>因子型数据</a:t>
            </a:r>
            <a:r>
              <a:rPr lang="zh-CN" altLang="en-US" sz="2000" dirty="0">
                <a:latin typeface="Microsoft YaHei" panose="020B0503020204020204" pitchFamily="34" charset="-122"/>
                <a:ea typeface="Microsoft YaHei" panose="020B0503020204020204" pitchFamily="34" charset="-122"/>
              </a:rPr>
              <a:t>是</a:t>
            </a:r>
            <a:r>
              <a:rPr lang="en-US" altLang="zh-CN" sz="2000" dirty="0">
                <a:latin typeface="Microsoft YaHei" panose="020B0503020204020204" pitchFamily="34" charset="-122"/>
                <a:ea typeface="Microsoft YaHei" panose="020B0503020204020204" pitchFamily="34" charset="-122"/>
              </a:rPr>
              <a:t>R</a:t>
            </a:r>
            <a:r>
              <a:rPr lang="zh-CN" altLang="en-US" sz="2000" dirty="0">
                <a:latin typeface="Microsoft YaHei" panose="020B0503020204020204" pitchFamily="34" charset="-122"/>
                <a:ea typeface="Microsoft YaHei" panose="020B0503020204020204" pitchFamily="34" charset="-122"/>
              </a:rPr>
              <a:t>语言中比较特殊的一种数据类型，常用于存储类别型变量</a:t>
            </a:r>
          </a:p>
          <a:p>
            <a:pPr marL="742950" lvl="1" indent="-285750">
              <a:lnSpc>
                <a:spcPct val="180000"/>
              </a:lnSpc>
              <a:buFont typeface="Arial" panose="020B0604020202020204" pitchFamily="34" charset="0"/>
              <a:buChar char="•"/>
            </a:pPr>
            <a:r>
              <a:rPr lang="zh-CN" altLang="en-US" dirty="0">
                <a:latin typeface="Microsoft YaHei" panose="020B0503020204020204" pitchFamily="34" charset="-122"/>
                <a:ea typeface="Microsoft YaHei" panose="020B0503020204020204" pitchFamily="34" charset="-122"/>
              </a:rPr>
              <a:t>数据集中的电影名称、电影类型等是以因子（</a:t>
            </a:r>
            <a:r>
              <a:rPr lang="en-US" altLang="zh-CN" dirty="0">
                <a:latin typeface="Microsoft YaHei" panose="020B0503020204020204" pitchFamily="34" charset="-122"/>
                <a:ea typeface="Microsoft YaHei" panose="020B0503020204020204" pitchFamily="34" charset="-122"/>
              </a:rPr>
              <a:t>factor</a:t>
            </a:r>
            <a:r>
              <a:rPr lang="zh-CN" altLang="en-US" dirty="0">
                <a:latin typeface="Microsoft YaHei" panose="020B0503020204020204" pitchFamily="34" charset="-122"/>
                <a:ea typeface="Microsoft YaHei" panose="020B0503020204020204" pitchFamily="34" charset="-122"/>
              </a:rPr>
              <a:t>）格式存储的</a:t>
            </a:r>
          </a:p>
          <a:p>
            <a:pPr marL="742950" lvl="1" indent="-285750">
              <a:lnSpc>
                <a:spcPct val="180000"/>
              </a:lnSpc>
              <a:buFont typeface="Arial" panose="020B0604020202020204" pitchFamily="34" charset="0"/>
              <a:buChar char="•"/>
            </a:pPr>
            <a:r>
              <a:rPr lang="zh-CN" altLang="en-US" dirty="0">
                <a:latin typeface="Microsoft YaHei" panose="020B0503020204020204" pitchFamily="34" charset="-122"/>
                <a:ea typeface="Microsoft YaHei" panose="020B0503020204020204" pitchFamily="34" charset="-122"/>
              </a:rPr>
              <a:t>除存储取值水平无序的类别型变量外，因子型数据还可以设置类别变量各水平的次序</a:t>
            </a:r>
          </a:p>
          <a:p>
            <a:pPr marL="285750" indent="-285750">
              <a:lnSpc>
                <a:spcPct val="180000"/>
              </a:lnSpc>
              <a:buFont typeface="Arial" panose="020B0604020202020204" pitchFamily="34" charset="0"/>
              <a:buChar char="•"/>
            </a:pPr>
            <a:r>
              <a:rPr lang="zh-CN" altLang="en-US" sz="2000" b="1" dirty="0">
                <a:latin typeface="Microsoft YaHei" panose="020B0503020204020204" pitchFamily="34" charset="-122"/>
                <a:ea typeface="Microsoft YaHei" panose="020B0503020204020204" pitchFamily="34" charset="-122"/>
              </a:rPr>
              <a:t>时间型数据</a:t>
            </a:r>
            <a:r>
              <a:rPr lang="zh-CN" altLang="en-US" sz="2000" dirty="0">
                <a:latin typeface="Microsoft YaHei" panose="020B0503020204020204" pitchFamily="34" charset="-122"/>
                <a:ea typeface="Microsoft YaHei" panose="020B0503020204020204" pitchFamily="34" charset="-122"/>
              </a:rPr>
              <a:t>并不是一种单独的数据类型，在实际应用中时间型数据出现率极高</a:t>
            </a:r>
          </a:p>
        </p:txBody>
      </p:sp>
    </p:spTree>
    <p:extLst>
      <p:ext uri="{BB962C8B-B14F-4D97-AF65-F5344CB8AC3E}">
        <p14:creationId xmlns:p14="http://schemas.microsoft.com/office/powerpoint/2010/main" val="39369507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占位符 7"/>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6502" b="16502"/>
          <a:stretch>
            <a:fillRect/>
          </a:stretch>
        </p:blipFill>
        <p:spPr/>
      </p:pic>
      <p:sp>
        <p:nvSpPr>
          <p:cNvPr id="11" name="圆角矩形 10"/>
          <p:cNvSpPr/>
          <p:nvPr/>
        </p:nvSpPr>
        <p:spPr>
          <a:xfrm>
            <a:off x="0" y="2870200"/>
            <a:ext cx="6502399" cy="1089061"/>
          </a:xfrm>
          <a:prstGeom prst="roundRect">
            <a:avLst>
              <a:gd name="adj" fmla="val 0"/>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手动输入 9"/>
          <p:cNvSpPr/>
          <p:nvPr/>
        </p:nvSpPr>
        <p:spPr>
          <a:xfrm rot="16200000" flipH="1">
            <a:off x="5201024" y="-132977"/>
            <a:ext cx="6858000" cy="7123953"/>
          </a:xfrm>
          <a:prstGeom prst="flowChartManualInput">
            <a:avLst/>
          </a:prstGeom>
          <a:solidFill>
            <a:srgbClr val="0171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标题 6"/>
          <p:cNvSpPr>
            <a:spLocks noGrp="1"/>
          </p:cNvSpPr>
          <p:nvPr>
            <p:ph type="title"/>
          </p:nvPr>
        </p:nvSpPr>
        <p:spPr>
          <a:xfrm>
            <a:off x="0" y="2576811"/>
            <a:ext cx="5570071" cy="1800000"/>
          </a:xfrm>
        </p:spPr>
        <p:txBody>
          <a:bodyPr anchor="ctr">
            <a:normAutofit/>
          </a:bodyPr>
          <a:lstStyle/>
          <a:p>
            <a:pPr algn="r"/>
            <a:r>
              <a:rPr lang="zh-CN" altLang="en-US" dirty="0"/>
              <a:t>数据结构</a:t>
            </a:r>
          </a:p>
        </p:txBody>
      </p:sp>
      <p:sp>
        <p:nvSpPr>
          <p:cNvPr id="12" name="文本框 11"/>
          <p:cNvSpPr txBox="1"/>
          <p:nvPr/>
        </p:nvSpPr>
        <p:spPr>
          <a:xfrm>
            <a:off x="6956723" y="-1518701"/>
            <a:ext cx="4084773" cy="9325630"/>
          </a:xfrm>
          <a:prstGeom prst="rect">
            <a:avLst/>
          </a:prstGeom>
          <a:noFill/>
        </p:spPr>
        <p:txBody>
          <a:bodyPr wrap="none" rtlCol="0">
            <a:spAutoFit/>
          </a:bodyPr>
          <a:lstStyle/>
          <a:p>
            <a:r>
              <a:rPr lang="en-US" altLang="zh-CN" sz="60000" dirty="0">
                <a:solidFill>
                  <a:srgbClr val="004F8A"/>
                </a:solidFill>
              </a:rPr>
              <a:t>3</a:t>
            </a:r>
            <a:endParaRPr lang="zh-CN" altLang="en-US" sz="60000" dirty="0">
              <a:solidFill>
                <a:srgbClr val="004F8A"/>
              </a:solidFill>
            </a:endParaRPr>
          </a:p>
        </p:txBody>
      </p:sp>
      <p:cxnSp>
        <p:nvCxnSpPr>
          <p:cNvPr id="4" name="直接连接符 3"/>
          <p:cNvCxnSpPr/>
          <p:nvPr/>
        </p:nvCxnSpPr>
        <p:spPr>
          <a:xfrm>
            <a:off x="0" y="2971800"/>
            <a:ext cx="58928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0" y="3873500"/>
            <a:ext cx="56896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9222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3"/>
          <p:cNvSpPr>
            <a:spLocks noGrp="1"/>
          </p:cNvSpPr>
          <p:nvPr>
            <p:ph type="title"/>
          </p:nvPr>
        </p:nvSpPr>
        <p:spPr>
          <a:xfrm>
            <a:off x="1095824" y="72000"/>
            <a:ext cx="10257975" cy="914400"/>
          </a:xfrm>
        </p:spPr>
        <p:txBody>
          <a:bodyPr>
            <a:normAutofit/>
          </a:bodyPr>
          <a:lstStyle/>
          <a:p>
            <a:r>
              <a:rPr lang="zh-CN" altLang="en-US" dirty="0"/>
              <a:t>向量</a:t>
            </a:r>
          </a:p>
        </p:txBody>
      </p:sp>
      <p:sp>
        <p:nvSpPr>
          <p:cNvPr id="2" name="Rectangle 1">
            <a:extLst>
              <a:ext uri="{FF2B5EF4-FFF2-40B4-BE49-F238E27FC236}">
                <a16:creationId xmlns:a16="http://schemas.microsoft.com/office/drawing/2014/main" id="{7E8DFD2A-CC7D-7C48-9969-9C826CB222B4}"/>
              </a:ext>
            </a:extLst>
          </p:cNvPr>
          <p:cNvSpPr/>
          <p:nvPr/>
        </p:nvSpPr>
        <p:spPr>
          <a:xfrm>
            <a:off x="761593" y="1106130"/>
            <a:ext cx="10592206" cy="474687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dirty="0">
                <a:latin typeface="Microsoft YaHei" panose="020B0503020204020204" pitchFamily="34" charset="-122"/>
                <a:ea typeface="Microsoft YaHei" panose="020B0503020204020204" pitchFamily="34" charset="-122"/>
              </a:rPr>
              <a:t>向量 </a:t>
            </a:r>
            <a:r>
              <a:rPr lang="en-US" altLang="zh-CN" sz="2000" b="1" dirty="0">
                <a:latin typeface="Microsoft YaHei" panose="020B0503020204020204" pitchFamily="34" charset="-122"/>
                <a:ea typeface="Microsoft YaHei" panose="020B0503020204020204" pitchFamily="34" charset="-122"/>
              </a:rPr>
              <a:t>(vector)</a:t>
            </a:r>
            <a:r>
              <a:rPr lang="zh-CN" altLang="en-US" sz="2000" b="1"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是所有数据结构中最基础的形式，用于存储同一种类型数据的一维数组。</a:t>
            </a:r>
            <a:endParaRPr lang="en-US" altLang="zh-CN" sz="2000" dirty="0">
              <a:latin typeface="Microsoft YaHei" panose="020B0503020204020204" pitchFamily="34" charset="-122"/>
              <a:ea typeface="Microsoft YaHei" panose="020B0503020204020204" pitchFamily="34" charset="-122"/>
            </a:endParaRPr>
          </a:p>
          <a:p>
            <a:pPr marL="742950" lvl="1" indent="-285750">
              <a:lnSpc>
                <a:spcPct val="150000"/>
              </a:lnSpc>
              <a:buFont typeface="Arial" panose="020B0604020202020204" pitchFamily="34" charset="0"/>
              <a:buChar char="•"/>
            </a:pPr>
            <a:r>
              <a:rPr lang="zh-CN" altLang="en-US" dirty="0">
                <a:latin typeface="Microsoft YaHei" panose="020B0503020204020204" pitchFamily="34" charset="-122"/>
                <a:ea typeface="Microsoft YaHei" panose="020B0503020204020204" pitchFamily="34" charset="-122"/>
              </a:rPr>
              <a:t>电影数据集中每一列就是一个向量，评分</a:t>
            </a:r>
            <a:r>
              <a:rPr lang="en-US" altLang="zh-CN" dirty="0">
                <a:latin typeface="Microsoft YaHei" panose="020B0503020204020204" pitchFamily="34" charset="-122"/>
                <a:ea typeface="Microsoft YaHei" panose="020B0503020204020204" pitchFamily="34" charset="-122"/>
              </a:rPr>
              <a:t>(score)</a:t>
            </a:r>
            <a:r>
              <a:rPr lang="zh-CN" altLang="en-US" dirty="0">
                <a:latin typeface="Microsoft YaHei" panose="020B0503020204020204" pitchFamily="34" charset="-122"/>
                <a:ea typeface="Microsoft YaHei" panose="020B0503020204020204" pitchFamily="34" charset="-122"/>
              </a:rPr>
              <a:t>对应的列是数值型向量，导演</a:t>
            </a:r>
            <a:r>
              <a:rPr lang="en-US" altLang="zh-CN" dirty="0">
                <a:latin typeface="Microsoft YaHei" panose="020B0503020204020204" pitchFamily="34" charset="-122"/>
                <a:ea typeface="Microsoft YaHei" panose="020B0503020204020204" pitchFamily="34" charset="-122"/>
              </a:rPr>
              <a:t>(director)</a:t>
            </a:r>
            <a:r>
              <a:rPr lang="zh-CN" altLang="en-US" dirty="0">
                <a:latin typeface="Microsoft YaHei" panose="020B0503020204020204" pitchFamily="34" charset="-122"/>
                <a:ea typeface="Microsoft YaHei" panose="020B0503020204020204" pitchFamily="34" charset="-122"/>
              </a:rPr>
              <a:t>对应的列是字符型向量；</a:t>
            </a:r>
            <a:endParaRPr lang="en-US" altLang="zh-CN" dirty="0">
              <a:latin typeface="Microsoft YaHei" panose="020B0503020204020204" pitchFamily="34" charset="-122"/>
              <a:ea typeface="Microsoft YaHei" panose="020B0503020204020204" pitchFamily="34" charset="-122"/>
            </a:endParaRPr>
          </a:p>
          <a:p>
            <a:pPr marL="742950" lvl="1" indent="-285750">
              <a:lnSpc>
                <a:spcPct val="150000"/>
              </a:lnSpc>
              <a:buFont typeface="Arial" panose="020B0604020202020204" pitchFamily="34" charset="0"/>
              <a:buChar char="•"/>
            </a:pPr>
            <a:endParaRPr lang="en-US" altLang="zh-CN" dirty="0">
              <a:latin typeface="Microsoft YaHei" panose="020B0503020204020204" pitchFamily="34" charset="-122"/>
              <a:ea typeface="Microsoft YaHei" panose="020B0503020204020204" pitchFamily="34" charset="-122"/>
            </a:endParaRPr>
          </a:p>
          <a:p>
            <a:pPr marL="742950" lvl="1" indent="-285750">
              <a:lnSpc>
                <a:spcPct val="150000"/>
              </a:lnSpc>
              <a:buFont typeface="Arial" panose="020B0604020202020204" pitchFamily="34" charset="0"/>
              <a:buChar char="•"/>
            </a:pPr>
            <a:endParaRPr lang="en-US" altLang="zh-CN"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endParaRPr lang="en-US" altLang="zh-CN"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endParaRPr lang="en-US" altLang="zh-CN"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endParaRPr lang="en-US" altLang="zh-CN"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向量的基本操作包括：创建向量、向量索引、集合运算。</a:t>
            </a:r>
          </a:p>
          <a:p>
            <a:pPr marL="285750" indent="-285750">
              <a:lnSpc>
                <a:spcPct val="150000"/>
              </a:lnSpc>
              <a:buFont typeface="Arial" panose="020B0604020202020204" pitchFamily="34" charset="0"/>
              <a:buChar char="•"/>
            </a:pPr>
            <a:endParaRPr lang="zh-CN" altLang="en-US" dirty="0">
              <a:latin typeface="Microsoft YaHei" panose="020B0503020204020204" pitchFamily="34" charset="-122"/>
              <a:ea typeface="Microsoft YaHei" panose="020B0503020204020204" pitchFamily="34" charset="-122"/>
            </a:endParaRPr>
          </a:p>
          <a:p>
            <a:pPr marL="742950" lvl="1" indent="-285750">
              <a:lnSpc>
                <a:spcPct val="150000"/>
              </a:lnSpc>
              <a:buFont typeface="Arial" panose="020B0604020202020204" pitchFamily="34" charset="0"/>
              <a:buChar char="•"/>
            </a:pPr>
            <a:endParaRPr lang="zh-CN" altLang="en-US" sz="2000" dirty="0">
              <a:latin typeface="Microsoft YaHei" panose="020B0503020204020204" pitchFamily="34" charset="-122"/>
              <a:ea typeface="Microsoft YaHei" panose="020B0503020204020204" pitchFamily="34" charset="-122"/>
            </a:endParaRPr>
          </a:p>
        </p:txBody>
      </p:sp>
      <p:pic>
        <p:nvPicPr>
          <p:cNvPr id="4" name="Picture 3">
            <a:extLst>
              <a:ext uri="{FF2B5EF4-FFF2-40B4-BE49-F238E27FC236}">
                <a16:creationId xmlns:a16="http://schemas.microsoft.com/office/drawing/2014/main" id="{00007C93-5B54-AC18-113C-12F8647E6535}"/>
              </a:ext>
            </a:extLst>
          </p:cNvPr>
          <p:cNvPicPr>
            <a:picLocks noChangeAspect="1"/>
          </p:cNvPicPr>
          <p:nvPr/>
        </p:nvPicPr>
        <p:blipFill>
          <a:blip r:embed="rId2"/>
          <a:stretch>
            <a:fillRect/>
          </a:stretch>
        </p:blipFill>
        <p:spPr>
          <a:xfrm>
            <a:off x="3403396" y="2655277"/>
            <a:ext cx="5308600" cy="914400"/>
          </a:xfrm>
          <a:prstGeom prst="rect">
            <a:avLst/>
          </a:prstGeom>
        </p:spPr>
      </p:pic>
      <p:sp>
        <p:nvSpPr>
          <p:cNvPr id="8" name="Rectangle 7">
            <a:extLst>
              <a:ext uri="{FF2B5EF4-FFF2-40B4-BE49-F238E27FC236}">
                <a16:creationId xmlns:a16="http://schemas.microsoft.com/office/drawing/2014/main" id="{B8D586EB-0979-D3F0-709A-20A2B4334C4B}"/>
              </a:ext>
            </a:extLst>
          </p:cNvPr>
          <p:cNvSpPr/>
          <p:nvPr/>
        </p:nvSpPr>
        <p:spPr>
          <a:xfrm>
            <a:off x="5542002" y="3624132"/>
            <a:ext cx="1569660" cy="369332"/>
          </a:xfrm>
          <a:prstGeom prst="rect">
            <a:avLst/>
          </a:prstGeom>
        </p:spPr>
        <p:txBody>
          <a:bodyPr wrap="none">
            <a:spAutoFit/>
          </a:bodyPr>
          <a:lstStyle/>
          <a:p>
            <a:r>
              <a:rPr lang="zh-CN" altLang="en-US" dirty="0">
                <a:latin typeface="Microsoft YaHei" panose="020B0503020204020204" pitchFamily="34" charset="-122"/>
                <a:ea typeface="Microsoft YaHei" panose="020B0503020204020204" pitchFamily="34" charset="-122"/>
              </a:rPr>
              <a:t>向量存储方式</a:t>
            </a:r>
            <a:endParaRPr lang="en-CN" dirty="0"/>
          </a:p>
        </p:txBody>
      </p:sp>
    </p:spTree>
    <p:extLst>
      <p:ext uri="{BB962C8B-B14F-4D97-AF65-F5344CB8AC3E}">
        <p14:creationId xmlns:p14="http://schemas.microsoft.com/office/powerpoint/2010/main" val="3367973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TANDARD">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3049</TotalTime>
  <Words>2688</Words>
  <Application>Microsoft Macintosh PowerPoint</Application>
  <PresentationFormat>Widescreen</PresentationFormat>
  <Paragraphs>441</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Microsoft YaHei</vt:lpstr>
      <vt:lpstr>Microsoft YaHei</vt:lpstr>
      <vt:lpstr>STKaiti</vt:lpstr>
      <vt:lpstr>Arial</vt:lpstr>
      <vt:lpstr>Calibri</vt:lpstr>
      <vt:lpstr>Office 主题</vt:lpstr>
      <vt:lpstr>R语言中的数据管理及预处理</vt:lpstr>
      <vt:lpstr>章节与案例引入</vt:lpstr>
      <vt:lpstr>章节与案例引入</vt:lpstr>
      <vt:lpstr>数据介绍</vt:lpstr>
      <vt:lpstr>本章难点</vt:lpstr>
      <vt:lpstr>基本数据类型</vt:lpstr>
      <vt:lpstr>不同类型的数据</vt:lpstr>
      <vt:lpstr>数据结构</vt:lpstr>
      <vt:lpstr>向量</vt:lpstr>
      <vt:lpstr>常见向量类型及操作</vt:lpstr>
      <vt:lpstr>常见向量类型及操作</vt:lpstr>
      <vt:lpstr>矩阵</vt:lpstr>
      <vt:lpstr>矩阵的数学操作</vt:lpstr>
      <vt:lpstr>数组</vt:lpstr>
      <vt:lpstr>数据框</vt:lpstr>
      <vt:lpstr>数据框变形：长宽表互换</vt:lpstr>
      <vt:lpstr>列表</vt:lpstr>
      <vt:lpstr>数据的读入及写出</vt:lpstr>
      <vt:lpstr>数据读入的方式</vt:lpstr>
      <vt:lpstr>数据写出的方式</vt:lpstr>
      <vt:lpstr>数据集管理及预处理</vt:lpstr>
      <vt:lpstr>了解数据概况</vt:lpstr>
      <vt:lpstr>变量类型转换</vt:lpstr>
      <vt:lpstr>时间型数据的操作</vt:lpstr>
      <vt:lpstr>数据集合并</vt:lpstr>
      <vt:lpstr>数据缺失与异常</vt:lpstr>
      <vt:lpstr>本章习题</vt:lpstr>
      <vt:lpstr>本章习题</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Ryan Lee</dc:creator>
  <cp:lastModifiedBy>Microsoft Office User</cp:lastModifiedBy>
  <cp:revision>180</cp:revision>
  <dcterms:created xsi:type="dcterms:W3CDTF">2014-04-01T11:22:20Z</dcterms:created>
  <dcterms:modified xsi:type="dcterms:W3CDTF">2022-07-08T02:53:32Z</dcterms:modified>
</cp:coreProperties>
</file>