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5B10-5C0E-5A07-0632-378ED431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33BCC-3DF7-1EF5-3585-5D6A6CC17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304E-4D4B-1D22-8B52-053827B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F9AF-0669-5336-7778-13584B2D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C9B-3C45-9F08-5EC0-743999AA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9E61-FA8C-4D75-22DE-FEDEF27A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413DF-A81D-8D07-26B0-00515B65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873D-2097-3F3D-9C0D-3B65C02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0DCF-9642-53C1-1F74-E3570F44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4A88-5945-C08C-19B9-F552B72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66F72-2A04-BF84-C2E9-A5B9BE2D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F227D-0B13-30DB-1862-FA50336E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DF3E-9A70-44AE-AE1A-50A77D61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DFB5-E9A3-F68B-86BE-BA034233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1031-24D8-E5ED-1A17-E481AF84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E4D6-F7C4-72D4-5A4A-6B5F918D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FD4D-8B87-C608-E9F0-D3C5905B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BCB4-DFB2-D79F-A09A-EA56921E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1FD1-51CD-77D6-4E30-DF5AFC1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5E82-31C1-0FB1-458E-F719E3BB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987-EECC-9094-D1F0-AF76E80B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1C54-6309-8634-49C7-69F7C0A8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CEB7-38DA-FD9E-21BA-FFEE542B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E32-45FF-6673-B1DA-B026261F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2AF8-D050-1CB9-A78D-4DE01BF1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FC4D-50B1-71DC-E7A6-AECC6D09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6DD1-4E62-370C-FBD6-E9E1F1D7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3059D-9789-8FB4-E0DE-9E949392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8516-DF61-0311-EA1A-1597CA9D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4452-9FE9-966A-8989-4910696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A4FB-30CC-7527-E78C-919D6A5C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EF49-FF04-DD20-082C-54A923AD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EB76-2B40-2312-922C-763E0390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E9302-AD18-E0E3-13E5-C826414B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54FB7-CBFF-C743-A8B2-7FAA09B20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402F1-1AFB-39C0-37CA-2D039F3D9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653A8-2A96-C938-F3CF-1EC80317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CC97A-00EA-00D8-2794-3F7C32A0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C0721-7AE0-013B-B04B-89688C5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2FD-127C-FFB6-F846-AF1DF34A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E10C5-935C-C964-2ACB-75BBD555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56691-A41A-B639-ABC6-1C3BF7B6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6056C-7E4A-AB7C-E959-BE116BBB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80D0B-AE67-7BD0-7375-B3AA64A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C041B-460D-53A3-AD42-0F4B3C79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325F3-8C69-2EB2-2CDD-01BFB901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50E0-8C70-24C6-048B-D992DB19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DAAD-174F-1D91-0534-F743EF75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3B8D-F363-46B3-ED40-5B850311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86AE-FC1C-E317-3CB9-383F24FF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9B83C-BAAE-A78B-92AF-60583222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B71B3-551F-496B-2D77-3B796A10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9D5-EAF6-BA51-7F5B-9B310B9A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AC0E1-CA05-EC78-69A1-8E515C81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1C33-5E02-885A-204B-6B94DB9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970-D918-1E23-6D01-88A3558A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AD0F-FEEA-58F9-4DD2-8F9D6911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2A8B-3560-7339-801B-19407FBE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00050-24FA-9477-384E-AC11E492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DCB2-8AB2-FF2D-B032-D2C7869A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D0D6-4224-76E7-1F80-DE7319A8D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8A9E-5D33-494B-8D5B-900BA722C8F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AFBB-13D0-0479-2B01-E4BBBCD07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0A89-9187-F3EB-3E30-60BEAF39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7517-EFDF-BA40-83D3-3D44C4E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8938-6662-7F8C-855F-DE2398D60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for Interpretable ML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7D6C0-0536-E5BA-5B0C-9A31B9AC2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4D45-86C2-24BC-A316-A799DB07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Rule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00309-F98A-C6C3-50E9-C965A63050F5}"/>
              </a:ext>
            </a:extLst>
          </p:cNvPr>
          <p:cNvSpPr/>
          <p:nvPr/>
        </p:nvSpPr>
        <p:spPr>
          <a:xfrm>
            <a:off x="2179529" y="2229633"/>
            <a:ext cx="1440493" cy="10146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FF130-48FC-4876-AE7A-C58AF6D7C3A4}"/>
              </a:ext>
            </a:extLst>
          </p:cNvPr>
          <p:cNvSpPr/>
          <p:nvPr/>
        </p:nvSpPr>
        <p:spPr>
          <a:xfrm>
            <a:off x="4210833" y="2229633"/>
            <a:ext cx="1440493" cy="1014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F329A-50CF-54CF-7F71-9DA099834F98}"/>
              </a:ext>
            </a:extLst>
          </p:cNvPr>
          <p:cNvSpPr/>
          <p:nvPr/>
        </p:nvSpPr>
        <p:spPr>
          <a:xfrm>
            <a:off x="6490572" y="2229633"/>
            <a:ext cx="1440493" cy="1014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F55A-9378-07EF-F994-47256FD640BB}"/>
              </a:ext>
            </a:extLst>
          </p:cNvPr>
          <p:cNvSpPr txBox="1"/>
          <p:nvPr/>
        </p:nvSpPr>
        <p:spPr>
          <a:xfrm>
            <a:off x="1035485" y="1590828"/>
            <a:ext cx="635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Greedily splits on one feature at a time along a single path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9830B-82A1-A096-F1F8-E20524E17B31}"/>
              </a:ext>
            </a:extLst>
          </p:cNvPr>
          <p:cNvSpPr/>
          <p:nvPr/>
        </p:nvSpPr>
        <p:spPr>
          <a:xfrm>
            <a:off x="626301" y="3429000"/>
            <a:ext cx="1240078" cy="543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07661-B4DF-5F91-536D-EC59C8B82073}"/>
              </a:ext>
            </a:extLst>
          </p:cNvPr>
          <p:cNvSpPr/>
          <p:nvPr/>
        </p:nvSpPr>
        <p:spPr>
          <a:xfrm>
            <a:off x="2192054" y="3429000"/>
            <a:ext cx="1240078" cy="543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2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597567F-DF14-AE89-D47F-CEB1B305B14D}"/>
              </a:ext>
            </a:extLst>
          </p:cNvPr>
          <p:cNvSpPr/>
          <p:nvPr/>
        </p:nvSpPr>
        <p:spPr>
          <a:xfrm rot="16200000">
            <a:off x="2486419" y="2384978"/>
            <a:ext cx="713983" cy="41586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FE41C-720D-C85C-6AAF-988D22964782}"/>
              </a:ext>
            </a:extLst>
          </p:cNvPr>
          <p:cNvSpPr/>
          <p:nvPr/>
        </p:nvSpPr>
        <p:spPr>
          <a:xfrm>
            <a:off x="3620020" y="3438301"/>
            <a:ext cx="1302712" cy="543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92473-6A3B-4DB6-5148-A8852D3270E9}"/>
              </a:ext>
            </a:extLst>
          </p:cNvPr>
          <p:cNvSpPr txBox="1"/>
          <p:nvPr/>
        </p:nvSpPr>
        <p:spPr>
          <a:xfrm>
            <a:off x="444672" y="4897840"/>
            <a:ext cx="447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Rule that maximize the probability of class 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FA5E69-E7EA-9035-C060-3D6B67C0A3A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1246340" y="3244241"/>
            <a:ext cx="1653436" cy="18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2586A5-E32F-9E05-24C0-88E3983190F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2812093" y="3244241"/>
            <a:ext cx="87683" cy="18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E1B7D5-8A56-E800-7B36-64F24B797FB3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2899776" y="3244241"/>
            <a:ext cx="1371600" cy="19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3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E3828-E266-79CD-198F-58B2CBCD0C99}"/>
              </a:ext>
            </a:extLst>
          </p:cNvPr>
          <p:cNvSpPr/>
          <p:nvPr/>
        </p:nvSpPr>
        <p:spPr>
          <a:xfrm>
            <a:off x="5814164" y="2041743"/>
            <a:ext cx="1415441" cy="1204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C2906-B2B3-F302-A69E-0DB26F8FD264}"/>
              </a:ext>
            </a:extLst>
          </p:cNvPr>
          <p:cNvSpPr/>
          <p:nvPr/>
        </p:nvSpPr>
        <p:spPr>
          <a:xfrm>
            <a:off x="3098104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C860B-D0FF-9A35-80FD-AB64A9FFD19B}"/>
              </a:ext>
            </a:extLst>
          </p:cNvPr>
          <p:cNvSpPr/>
          <p:nvPr/>
        </p:nvSpPr>
        <p:spPr>
          <a:xfrm>
            <a:off x="4853836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2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D3E81-6D8A-8423-BE13-DE735E2CF985}"/>
              </a:ext>
            </a:extLst>
          </p:cNvPr>
          <p:cNvSpPr/>
          <p:nvPr/>
        </p:nvSpPr>
        <p:spPr>
          <a:xfrm>
            <a:off x="6778668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3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45F0-0CA0-1952-6396-B332793BF336}"/>
              </a:ext>
            </a:extLst>
          </p:cNvPr>
          <p:cNvSpPr/>
          <p:nvPr/>
        </p:nvSpPr>
        <p:spPr>
          <a:xfrm>
            <a:off x="8703500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07018A-782C-1210-505B-690D13F3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Rule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5912-FF5C-CEE2-531E-64A242691829}"/>
              </a:ext>
            </a:extLst>
          </p:cNvPr>
          <p:cNvSpPr txBox="1"/>
          <p:nvPr/>
        </p:nvSpPr>
        <p:spPr>
          <a:xfrm>
            <a:off x="838199" y="1390249"/>
            <a:ext cx="71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84248"/>
                </a:solidFill>
                <a:effectLst/>
                <a:latin typeface="Twemoji Country Flags"/>
              </a:rPr>
              <a:t>1. Rules are evaluated from top to bottom.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EBD606-1477-F6E3-E0BC-88221DAB21D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05825" y="3246330"/>
            <a:ext cx="2716060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B555FF-DDC9-6A0D-33B0-8E0C55D6E3E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5561557" y="3246330"/>
            <a:ext cx="960328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9FCAC-C5EF-1336-0374-B80C9BAD7C9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521885" y="3246330"/>
            <a:ext cx="964504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A09949-6DBA-633D-33D5-1DB03D7FA6FC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521885" y="3246330"/>
            <a:ext cx="2889336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id="{465D1B96-44EE-2FB8-45AF-845667768426}"/>
              </a:ext>
            </a:extLst>
          </p:cNvPr>
          <p:cNvSpPr/>
          <p:nvPr/>
        </p:nvSpPr>
        <p:spPr>
          <a:xfrm>
            <a:off x="1866378" y="2041743"/>
            <a:ext cx="726510" cy="3181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47E2D-272B-AF11-BEE4-6554F54E5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B6009-2280-F0F0-2FC5-309E7A08B6AF}"/>
              </a:ext>
            </a:extLst>
          </p:cNvPr>
          <p:cNvSpPr/>
          <p:nvPr/>
        </p:nvSpPr>
        <p:spPr>
          <a:xfrm>
            <a:off x="5814164" y="2041743"/>
            <a:ext cx="1415441" cy="1204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FBDAF-4BB0-37F1-B82A-50AC9052D791}"/>
              </a:ext>
            </a:extLst>
          </p:cNvPr>
          <p:cNvSpPr/>
          <p:nvPr/>
        </p:nvSpPr>
        <p:spPr>
          <a:xfrm>
            <a:off x="3098104" y="3972840"/>
            <a:ext cx="1415441" cy="12505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BCCDF-70B0-6647-6837-226ABA6D7749}"/>
              </a:ext>
            </a:extLst>
          </p:cNvPr>
          <p:cNvSpPr/>
          <p:nvPr/>
        </p:nvSpPr>
        <p:spPr>
          <a:xfrm>
            <a:off x="4853836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2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7F979-9F03-5A6D-C126-D31F57173229}"/>
              </a:ext>
            </a:extLst>
          </p:cNvPr>
          <p:cNvSpPr/>
          <p:nvPr/>
        </p:nvSpPr>
        <p:spPr>
          <a:xfrm>
            <a:off x="6778668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3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A820-8A14-1EC9-6FD1-AF055271E266}"/>
              </a:ext>
            </a:extLst>
          </p:cNvPr>
          <p:cNvSpPr/>
          <p:nvPr/>
        </p:nvSpPr>
        <p:spPr>
          <a:xfrm>
            <a:off x="8703500" y="397284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D4843-21C7-0161-4AC3-F49E6666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Rule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D2882-13A2-2BE4-992B-802FBECBB283}"/>
              </a:ext>
            </a:extLst>
          </p:cNvPr>
          <p:cNvSpPr txBox="1"/>
          <p:nvPr/>
        </p:nvSpPr>
        <p:spPr>
          <a:xfrm>
            <a:off x="838199" y="1390249"/>
            <a:ext cx="714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84248"/>
                </a:solidFill>
                <a:latin typeface="Twemoji Country Flags"/>
              </a:rPr>
              <a:t>2. A rule first evaluates its criteria, then, if the set of criteria matches, executes its behaviors and nested children</a:t>
            </a:r>
            <a:r>
              <a:rPr lang="en-US" b="0" i="0" dirty="0">
                <a:solidFill>
                  <a:srgbClr val="384248"/>
                </a:solidFill>
                <a:effectLst/>
                <a:latin typeface="Twemoji Country Flags"/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76057-7B59-CC99-B749-45D9868EEA4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05825" y="3246330"/>
            <a:ext cx="2716060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BB1825-F312-2137-4EA2-D120706C272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5561557" y="3246330"/>
            <a:ext cx="960328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BEF195-4151-9ADE-0761-4E791A8E522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521885" y="3246330"/>
            <a:ext cx="964504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F7E4C7-5009-3B18-C8AC-F13AA19C07C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521885" y="3246330"/>
            <a:ext cx="2889336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3C293F-0D23-60CD-005B-6C0F95833D25}"/>
              </a:ext>
            </a:extLst>
          </p:cNvPr>
          <p:cNvSpPr txBox="1"/>
          <p:nvPr/>
        </p:nvSpPr>
        <p:spPr>
          <a:xfrm>
            <a:off x="3448309" y="2715812"/>
            <a:ext cx="186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384248"/>
                </a:solidFill>
                <a:latin typeface="Twemoji Country Flags"/>
              </a:rPr>
              <a:t>If criteria matches</a:t>
            </a:r>
          </a:p>
          <a:p>
            <a:pPr algn="l"/>
            <a:r>
              <a:rPr lang="en-US" b="0" i="0" dirty="0">
                <a:solidFill>
                  <a:srgbClr val="384248"/>
                </a:solidFill>
                <a:effectLst/>
                <a:latin typeface="Twemoji Country Flags"/>
              </a:rPr>
              <a:t>Execute b</a:t>
            </a:r>
            <a:r>
              <a:rPr lang="en-US" dirty="0">
                <a:solidFill>
                  <a:srgbClr val="384248"/>
                </a:solidFill>
                <a:latin typeface="Twemoji Country Flags"/>
              </a:rPr>
              <a:t>ehavior and nested children</a:t>
            </a:r>
            <a:endParaRPr lang="en-US" b="0" i="0" dirty="0">
              <a:solidFill>
                <a:srgbClr val="384248"/>
              </a:solidFill>
              <a:effectLst/>
              <a:latin typeface="Twemoji Country Flags"/>
            </a:endParaRPr>
          </a:p>
        </p:txBody>
      </p:sp>
    </p:spTree>
    <p:extLst>
      <p:ext uri="{BB962C8B-B14F-4D97-AF65-F5344CB8AC3E}">
        <p14:creationId xmlns:p14="http://schemas.microsoft.com/office/powerpoint/2010/main" val="109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524AF-5C93-18F6-6BF8-82306C72C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4D777-7438-D293-67A6-5DF7B58B9DBE}"/>
              </a:ext>
            </a:extLst>
          </p:cNvPr>
          <p:cNvSpPr/>
          <p:nvPr/>
        </p:nvSpPr>
        <p:spPr>
          <a:xfrm>
            <a:off x="2716060" y="2224413"/>
            <a:ext cx="1415441" cy="1204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560D0-4CA9-57A8-44A7-1AD9123AD95B}"/>
              </a:ext>
            </a:extLst>
          </p:cNvPr>
          <p:cNvSpPr/>
          <p:nvPr/>
        </p:nvSpPr>
        <p:spPr>
          <a:xfrm>
            <a:off x="0" y="4155510"/>
            <a:ext cx="1415441" cy="12505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E8FE16-3AD2-DF25-7F05-1FA016E5865D}"/>
              </a:ext>
            </a:extLst>
          </p:cNvPr>
          <p:cNvSpPr/>
          <p:nvPr/>
        </p:nvSpPr>
        <p:spPr>
          <a:xfrm>
            <a:off x="1755732" y="415551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2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D434A-4B25-2818-0E92-609A0096DF7B}"/>
              </a:ext>
            </a:extLst>
          </p:cNvPr>
          <p:cNvSpPr/>
          <p:nvPr/>
        </p:nvSpPr>
        <p:spPr>
          <a:xfrm>
            <a:off x="3423780" y="4164905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3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DF6A2-1278-D46F-713C-E0A62888B614}"/>
              </a:ext>
            </a:extLst>
          </p:cNvPr>
          <p:cNvSpPr/>
          <p:nvPr/>
        </p:nvSpPr>
        <p:spPr>
          <a:xfrm>
            <a:off x="5003494" y="4164905"/>
            <a:ext cx="1415441" cy="12505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7B26D6-B4A0-D14A-93B2-AABFD817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Rule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10FA9-D89C-BE20-04CE-FD2C0547770D}"/>
              </a:ext>
            </a:extLst>
          </p:cNvPr>
          <p:cNvSpPr txBox="1"/>
          <p:nvPr/>
        </p:nvSpPr>
        <p:spPr>
          <a:xfrm>
            <a:off x="838199" y="1390249"/>
            <a:ext cx="714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84248"/>
                </a:solidFill>
                <a:latin typeface="Twemoji Country Flags"/>
              </a:rPr>
              <a:t>3. If any behavior is specified more than once within a set of executing rules, the last one overrides those that precede it.</a:t>
            </a:r>
            <a:endParaRPr lang="en-US" b="0" i="0" dirty="0">
              <a:solidFill>
                <a:srgbClr val="384248"/>
              </a:solidFill>
              <a:effectLst/>
              <a:latin typeface="Twemoji Country Flag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A1105F-49F1-5675-036C-0BD100AB1AC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07721" y="3429000"/>
            <a:ext cx="2716060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998D0-0CB1-140C-60AA-19796FC778F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463453" y="3429000"/>
            <a:ext cx="960328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1F4274-E756-811B-01D5-738EB69209A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423781" y="3429000"/>
            <a:ext cx="707720" cy="7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43C619-7308-20B7-80BC-68DE694299B6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3423781" y="3429000"/>
            <a:ext cx="2287434" cy="7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2940D5-AAD3-5F33-9F37-703F2BA49F39}"/>
              </a:ext>
            </a:extLst>
          </p:cNvPr>
          <p:cNvSpPr txBox="1"/>
          <p:nvPr/>
        </p:nvSpPr>
        <p:spPr>
          <a:xfrm>
            <a:off x="5184468" y="2138374"/>
            <a:ext cx="30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384248"/>
                </a:solidFill>
                <a:latin typeface="Twemoji Country Flags"/>
              </a:rPr>
              <a:t>If any behavior is specified more than once within a set of executing rules</a:t>
            </a:r>
            <a:endParaRPr lang="en-US" b="0" i="0" dirty="0">
              <a:solidFill>
                <a:srgbClr val="384248"/>
              </a:solidFill>
              <a:effectLst/>
              <a:latin typeface="Twemoji Country Flag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A7547-5020-92EB-344F-64D90EEDF793}"/>
              </a:ext>
            </a:extLst>
          </p:cNvPr>
          <p:cNvSpPr/>
          <p:nvPr/>
        </p:nvSpPr>
        <p:spPr>
          <a:xfrm>
            <a:off x="7979078" y="2224413"/>
            <a:ext cx="1415441" cy="1204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3BC91-E323-7511-FB89-5C3A9478FCC6}"/>
              </a:ext>
            </a:extLst>
          </p:cNvPr>
          <p:cNvSpPr/>
          <p:nvPr/>
        </p:nvSpPr>
        <p:spPr>
          <a:xfrm>
            <a:off x="7018750" y="415551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2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D36DB-8BDA-579C-633D-02158271CA97}"/>
              </a:ext>
            </a:extLst>
          </p:cNvPr>
          <p:cNvSpPr/>
          <p:nvPr/>
        </p:nvSpPr>
        <p:spPr>
          <a:xfrm>
            <a:off x="8943582" y="4155510"/>
            <a:ext cx="1415441" cy="1250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3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1AFA8-C68A-EF3B-4896-68059FF23D4E}"/>
              </a:ext>
            </a:extLst>
          </p:cNvPr>
          <p:cNvSpPr/>
          <p:nvPr/>
        </p:nvSpPr>
        <p:spPr>
          <a:xfrm>
            <a:off x="10868414" y="4155510"/>
            <a:ext cx="1415441" cy="12505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Rule 1</a:t>
            </a:r>
          </a:p>
          <a:p>
            <a:pPr algn="ctr"/>
            <a:r>
              <a:rPr lang="en-US" dirty="0"/>
              <a:t>(behaviors and optional criterion)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B0E55-9EE5-86F7-E2C4-B124F8273E6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7726471" y="3429000"/>
            <a:ext cx="960328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38DCA-9B4B-6630-5F76-8427F4C6063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8686799" y="3429000"/>
            <a:ext cx="964504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EB36F-4032-8B9A-712E-7EB368C5EDB9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8686799" y="3429000"/>
            <a:ext cx="2889336" cy="7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A37A416-E315-865D-43CF-A5F13B7A03A5}"/>
              </a:ext>
            </a:extLst>
          </p:cNvPr>
          <p:cNvSpPr/>
          <p:nvPr/>
        </p:nvSpPr>
        <p:spPr>
          <a:xfrm>
            <a:off x="5303402" y="3061704"/>
            <a:ext cx="2420981" cy="367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CE03C-E0FC-4CB5-5323-71F681F8D86A}"/>
              </a:ext>
            </a:extLst>
          </p:cNvPr>
          <p:cNvSpPr txBox="1"/>
          <p:nvPr/>
        </p:nvSpPr>
        <p:spPr>
          <a:xfrm>
            <a:off x="7050063" y="5524490"/>
            <a:ext cx="619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last one overrides those that precede it.</a:t>
            </a:r>
          </a:p>
        </p:txBody>
      </p:sp>
    </p:spTree>
    <p:extLst>
      <p:ext uri="{BB962C8B-B14F-4D97-AF65-F5344CB8AC3E}">
        <p14:creationId xmlns:p14="http://schemas.microsoft.com/office/powerpoint/2010/main" val="136809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67EE-3A45-C42F-14B9-3E37759E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D3016-2DC2-B9FA-E30F-8AC38AB12DBF}"/>
              </a:ext>
            </a:extLst>
          </p:cNvPr>
          <p:cNvSpPr txBox="1"/>
          <p:nvPr/>
        </p:nvSpPr>
        <p:spPr>
          <a:xfrm>
            <a:off x="838199" y="1390249"/>
            <a:ext cx="714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each predictor,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For each value of that predictor, make a rule as follows;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 Count how often each value of target (class) appears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49E7E-AA71-BB18-2B4E-2CBAA82B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10" y="2313579"/>
            <a:ext cx="5503537" cy="44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812E8-3222-6994-585F-5BF8893C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35C8-4051-CC74-83E4-F5AF36B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9F924-AC3C-7489-8D3C-9CEBDEA875AC}"/>
              </a:ext>
            </a:extLst>
          </p:cNvPr>
          <p:cNvSpPr txBox="1"/>
          <p:nvPr/>
        </p:nvSpPr>
        <p:spPr>
          <a:xfrm>
            <a:off x="838199" y="1390249"/>
            <a:ext cx="714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For each predictor,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	For each value of that predictor, make a rule as follows;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 		Find the most frequent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63465-12F2-1E8E-5852-44EB9115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313579"/>
            <a:ext cx="6063643" cy="37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902A7-9B7A-D485-9CCC-390B5AD5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BC35-2A5F-9417-6680-44B5FC6A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C1275-15E2-B08E-DAC9-776C40CC8F87}"/>
              </a:ext>
            </a:extLst>
          </p:cNvPr>
          <p:cNvSpPr txBox="1"/>
          <p:nvPr/>
        </p:nvSpPr>
        <p:spPr>
          <a:xfrm>
            <a:off x="838199" y="1390249"/>
            <a:ext cx="851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For each predictor,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	For each value of that predictor, make a rule as follows;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 		Make the rule assign that class to this value of the predictor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B9D6B-D2FA-31AB-FAEC-3A7ED9FA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48665"/>
            <a:ext cx="4335050" cy="28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4D71-E2BC-3F88-7A6E-A72D961D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92C4-8D6E-D619-A81B-0D080FD9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C2AF5-F1B9-9A81-9EC7-B21321451E40}"/>
              </a:ext>
            </a:extLst>
          </p:cNvPr>
          <p:cNvSpPr txBox="1"/>
          <p:nvPr/>
        </p:nvSpPr>
        <p:spPr>
          <a:xfrm>
            <a:off x="838199" y="1390249"/>
            <a:ext cx="851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For each predictor,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	Calculate the total error of the rules of each predictor</a:t>
            </a:r>
          </a:p>
        </p:txBody>
      </p:sp>
    </p:spTree>
    <p:extLst>
      <p:ext uri="{BB962C8B-B14F-4D97-AF65-F5344CB8AC3E}">
        <p14:creationId xmlns:p14="http://schemas.microsoft.com/office/powerpoint/2010/main" val="101597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B09F-EFA5-97A5-EED0-A925FB1A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6035-B88C-D478-F4E5-953991A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75711-175A-D8EA-CCA1-810B809898D2}"/>
              </a:ext>
            </a:extLst>
          </p:cNvPr>
          <p:cNvSpPr txBox="1"/>
          <p:nvPr/>
        </p:nvSpPr>
        <p:spPr>
          <a:xfrm>
            <a:off x="838199" y="1390249"/>
            <a:ext cx="851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Choose the predictor with the smallest total error.</a:t>
            </a:r>
          </a:p>
        </p:txBody>
      </p:sp>
    </p:spTree>
    <p:extLst>
      <p:ext uri="{BB962C8B-B14F-4D97-AF65-F5344CB8AC3E}">
        <p14:creationId xmlns:p14="http://schemas.microsoft.com/office/powerpoint/2010/main" val="208718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441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system-ui</vt:lpstr>
      <vt:lpstr>Twemoji Country Flags</vt:lpstr>
      <vt:lpstr>Arial</vt:lpstr>
      <vt:lpstr>Calibri</vt:lpstr>
      <vt:lpstr>Calibri Light</vt:lpstr>
      <vt:lpstr>Office Theme</vt:lpstr>
      <vt:lpstr>Diagrams for Interpretable ML Method</vt:lpstr>
      <vt:lpstr>Rule Trees</vt:lpstr>
      <vt:lpstr>Rule Trees</vt:lpstr>
      <vt:lpstr>Rule Trees</vt:lpstr>
      <vt:lpstr>OneR</vt:lpstr>
      <vt:lpstr>OneR</vt:lpstr>
      <vt:lpstr>OneR</vt:lpstr>
      <vt:lpstr>OneR</vt:lpstr>
      <vt:lpstr>OneR</vt:lpstr>
      <vt:lpstr>Greedy Rule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Xueqing Wu</dc:creator>
  <cp:lastModifiedBy>Xueqing Wu</cp:lastModifiedBy>
  <cp:revision>7</cp:revision>
  <dcterms:created xsi:type="dcterms:W3CDTF">2024-09-25T21:38:52Z</dcterms:created>
  <dcterms:modified xsi:type="dcterms:W3CDTF">2024-09-26T07:51:11Z</dcterms:modified>
</cp:coreProperties>
</file>