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61" r:id="rId5"/>
    <p:sldId id="5103" r:id="rId6"/>
    <p:sldId id="5107" r:id="rId7"/>
    <p:sldId id="5106" r:id="rId8"/>
    <p:sldId id="5108" r:id="rId9"/>
    <p:sldId id="5109" r:id="rId10"/>
    <p:sldId id="5110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39B5"/>
    <a:srgbClr val="9F3EC2"/>
    <a:srgbClr val="FF6600"/>
    <a:srgbClr val="B76DD1"/>
    <a:srgbClr val="732C8C"/>
    <a:srgbClr val="511F63"/>
    <a:srgbClr val="336600"/>
    <a:srgbClr val="339966"/>
    <a:srgbClr val="34EC4A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37" autoAdjust="0"/>
  </p:normalViewPr>
  <p:slideViewPr>
    <p:cSldViewPr snapToGrid="0">
      <p:cViewPr varScale="1">
        <p:scale>
          <a:sx n="67" d="100"/>
          <a:sy n="67" d="100"/>
        </p:scale>
        <p:origin x="6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Chenxue" userId="ae613c49-c86f-46ef-9fcb-9fa8a72c98dc" providerId="ADAL" clId="{88D1C698-1782-44E3-9D32-1F182C009560}"/>
    <pc:docChg chg="modSld">
      <pc:chgData name="Li, Chenxue" userId="ae613c49-c86f-46ef-9fcb-9fa8a72c98dc" providerId="ADAL" clId="{88D1C698-1782-44E3-9D32-1F182C009560}" dt="2022-03-15T08:34:41.136" v="1" actId="207"/>
      <pc:docMkLst>
        <pc:docMk/>
      </pc:docMkLst>
      <pc:sldChg chg="modSp mod">
        <pc:chgData name="Li, Chenxue" userId="ae613c49-c86f-46ef-9fcb-9fa8a72c98dc" providerId="ADAL" clId="{88D1C698-1782-44E3-9D32-1F182C009560}" dt="2022-03-15T08:34:41.136" v="1" actId="207"/>
        <pc:sldMkLst>
          <pc:docMk/>
          <pc:sldMk cId="118278405" sldId="5107"/>
        </pc:sldMkLst>
        <pc:spChg chg="mod">
          <ac:chgData name="Li, Chenxue" userId="ae613c49-c86f-46ef-9fcb-9fa8a72c98dc" providerId="ADAL" clId="{88D1C698-1782-44E3-9D32-1F182C009560}" dt="2022-03-15T08:34:27.901" v="0" actId="207"/>
          <ac:spMkLst>
            <pc:docMk/>
            <pc:sldMk cId="118278405" sldId="5107"/>
            <ac:spMk id="16" creationId="{35D5B57D-12CE-455F-BD0B-41E0775B9954}"/>
          </ac:spMkLst>
        </pc:spChg>
        <pc:spChg chg="mod">
          <ac:chgData name="Li, Chenxue" userId="ae613c49-c86f-46ef-9fcb-9fa8a72c98dc" providerId="ADAL" clId="{88D1C698-1782-44E3-9D32-1F182C009560}" dt="2022-03-15T08:34:41.136" v="1" actId="207"/>
          <ac:spMkLst>
            <pc:docMk/>
            <pc:sldMk cId="118278405" sldId="5107"/>
            <ac:spMk id="29" creationId="{AAD13F82-E94C-4611-88D4-09C973EF121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CC5BB-404E-46BB-8666-12AA963BE815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8C69D-E63A-4DE2-B051-A5FBD29794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58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D6876-E9D9-4EAC-B9D1-27247038EE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71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Tunaiku</a:t>
            </a:r>
            <a:r>
              <a:rPr lang="en-US" dirty="0"/>
              <a:t> current volumes, score usage doubles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8C69D-E63A-4DE2-B051-A5FBD29794E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657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Tunaiku</a:t>
            </a:r>
            <a:r>
              <a:rPr lang="en-US" dirty="0"/>
              <a:t> current volumes, score usage doubles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8C69D-E63A-4DE2-B051-A5FBD29794E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168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ld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3AEB8-4A0F-4AE5-9344-CB693B7BBCAC}" type="datetime1">
              <a:rPr lang="en-GB" smtClean="0">
                <a:solidFill>
                  <a:srgbClr val="26478D"/>
                </a:solidFill>
              </a:rPr>
              <a:t>15/03/2022</a:t>
            </a:fld>
            <a:endParaRPr lang="en-GB">
              <a:solidFill>
                <a:srgbClr val="26478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26478D"/>
                </a:solidFill>
              </a:rPr>
              <a:t>Experian Internal     PowerScore New Propositions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2000" y="2453669"/>
            <a:ext cx="6354000" cy="20755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-4763" y="-1"/>
            <a:ext cx="5668148" cy="150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9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8377" y="566740"/>
            <a:ext cx="5087537" cy="4564061"/>
          </a:xfrm>
        </p:spPr>
        <p:txBody>
          <a:bodyPr anchor="ctr" anchorCtr="0"/>
          <a:lstStyle>
            <a:lvl1pPr marL="128568" indent="-128568">
              <a:lnSpc>
                <a:spcPct val="95000"/>
              </a:lnSpc>
              <a:spcBef>
                <a:spcPts val="0"/>
              </a:spcBef>
              <a:defRPr sz="2167">
                <a:solidFill>
                  <a:schemeClr val="accent1"/>
                </a:solidFill>
              </a:defRPr>
            </a:lvl1pPr>
            <a:lvl2pPr marL="128568" indent="-128568">
              <a:lnSpc>
                <a:spcPct val="95000"/>
              </a:lnSpc>
              <a:spcBef>
                <a:spcPts val="0"/>
              </a:spcBef>
              <a:buNone/>
              <a:defRPr sz="2167" b="0">
                <a:solidFill>
                  <a:schemeClr val="accent1"/>
                </a:solidFill>
              </a:defRPr>
            </a:lvl2pPr>
            <a:lvl3pPr marL="128568" indent="-128568">
              <a:lnSpc>
                <a:spcPct val="95000"/>
              </a:lnSpc>
              <a:spcBef>
                <a:spcPts val="0"/>
              </a:spcBef>
              <a:buNone/>
              <a:defRPr sz="2167" b="0">
                <a:solidFill>
                  <a:schemeClr val="accent1"/>
                </a:solidFill>
              </a:defRPr>
            </a:lvl3pPr>
            <a:lvl4pPr marL="128568" indent="-128568">
              <a:lnSpc>
                <a:spcPct val="95000"/>
              </a:lnSpc>
              <a:spcBef>
                <a:spcPts val="0"/>
              </a:spcBef>
              <a:buNone/>
              <a:defRPr sz="2167" b="0">
                <a:solidFill>
                  <a:schemeClr val="accent1"/>
                </a:solidFill>
              </a:defRPr>
            </a:lvl4pPr>
            <a:lvl5pPr marL="128568" indent="-128568">
              <a:lnSpc>
                <a:spcPct val="95000"/>
              </a:lnSpc>
              <a:spcBef>
                <a:spcPts val="0"/>
              </a:spcBef>
              <a:buNone/>
              <a:defRPr sz="2167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0779-20E6-446D-910E-FE63123DA946}" type="datetime1">
              <a:rPr lang="en-GB" smtClean="0">
                <a:solidFill>
                  <a:srgbClr val="26478D"/>
                </a:solidFill>
              </a:rPr>
              <a:t>15/03/2022</a:t>
            </a:fld>
            <a:endParaRPr lang="en-GB">
              <a:solidFill>
                <a:srgbClr val="26478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26478D"/>
                </a:solidFill>
              </a:rPr>
              <a:t>Experian Internal     PowerScore New Propositions</a:t>
            </a: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12878" y="-5071"/>
            <a:ext cx="5758165" cy="5750091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61 w 5758165"/>
              <a:gd name="connsiteY9" fmla="*/ 5738185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50091"/>
              <a:gd name="connsiteX1" fmla="*/ 0 w 5758165"/>
              <a:gd name="connsiteY1" fmla="*/ 1284 h 5750091"/>
              <a:gd name="connsiteX2" fmla="*/ 2048885 w 5758165"/>
              <a:gd name="connsiteY2" fmla="*/ 0 h 5750091"/>
              <a:gd name="connsiteX3" fmla="*/ 3708867 w 5758165"/>
              <a:gd name="connsiteY3" fmla="*/ 0 h 5750091"/>
              <a:gd name="connsiteX4" fmla="*/ 5758165 w 5758165"/>
              <a:gd name="connsiteY4" fmla="*/ 311 h 5750091"/>
              <a:gd name="connsiteX5" fmla="*/ 5753402 w 5758165"/>
              <a:gd name="connsiteY5" fmla="*/ 2044535 h 5750091"/>
              <a:gd name="connsiteX6" fmla="*/ 5753402 w 5758165"/>
              <a:gd name="connsiteY6" fmla="*/ 3704516 h 5750091"/>
              <a:gd name="connsiteX7" fmla="*/ 3708867 w 5758165"/>
              <a:gd name="connsiteY7" fmla="*/ 5749051 h 5750091"/>
              <a:gd name="connsiteX8" fmla="*/ 2048885 w 5758165"/>
              <a:gd name="connsiteY8" fmla="*/ 5749051 h 5750091"/>
              <a:gd name="connsiteX9" fmla="*/ 6743 w 5758165"/>
              <a:gd name="connsiteY9" fmla="*/ 5750091 h 5750091"/>
              <a:gd name="connsiteX10" fmla="*/ 4350 w 5758165"/>
              <a:gd name="connsiteY10" fmla="*/ 3704516 h 5750091"/>
              <a:gd name="connsiteX11" fmla="*/ 4350 w 5758165"/>
              <a:gd name="connsiteY11" fmla="*/ 2044535 h 575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8165" h="5750091">
                <a:moveTo>
                  <a:pt x="4350" y="2044535"/>
                </a:moveTo>
                <a:lnTo>
                  <a:pt x="0" y="1284"/>
                </a:lnTo>
                <a:lnTo>
                  <a:pt x="2048885" y="0"/>
                </a:lnTo>
                <a:lnTo>
                  <a:pt x="3708867" y="0"/>
                </a:lnTo>
                <a:lnTo>
                  <a:pt x="5758165" y="311"/>
                </a:lnTo>
                <a:cubicBezTo>
                  <a:pt x="5757371" y="679338"/>
                  <a:pt x="5754196" y="1365508"/>
                  <a:pt x="5753402" y="2044535"/>
                </a:cubicBezTo>
                <a:lnTo>
                  <a:pt x="5753402" y="3704516"/>
                </a:lnTo>
                <a:cubicBezTo>
                  <a:pt x="5753402" y="4833682"/>
                  <a:pt x="4838033" y="5749051"/>
                  <a:pt x="3708867" y="5749051"/>
                </a:cubicBezTo>
                <a:lnTo>
                  <a:pt x="2048885" y="5749051"/>
                </a:lnTo>
                <a:lnTo>
                  <a:pt x="6743" y="5750091"/>
                </a:lnTo>
                <a:cubicBezTo>
                  <a:pt x="6739" y="5072201"/>
                  <a:pt x="4354" y="4382406"/>
                  <a:pt x="4350" y="3704516"/>
                </a:cubicBezTo>
                <a:lnTo>
                  <a:pt x="4350" y="204453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76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1" y="-2381"/>
            <a:ext cx="11745914" cy="5781431"/>
          </a:xfrm>
          <a:custGeom>
            <a:avLst/>
            <a:gdLst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1397894 w 11745914"/>
              <a:gd name="connsiteY8" fmla="*/ 0 h 5760000"/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423864 w 11745914"/>
              <a:gd name="connsiteY8" fmla="*/ 395288 h 5760000"/>
              <a:gd name="connsiteX9" fmla="*/ 1397894 w 11745914"/>
              <a:gd name="connsiteY9" fmla="*/ 0 h 5760000"/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423864 w 11745914"/>
              <a:gd name="connsiteY8" fmla="*/ 395288 h 5760000"/>
              <a:gd name="connsiteX9" fmla="*/ 1397894 w 11745914"/>
              <a:gd name="connsiteY9" fmla="*/ 0 h 5760000"/>
              <a:gd name="connsiteX0" fmla="*/ 1483623 w 11831643"/>
              <a:gd name="connsiteY0" fmla="*/ 86592 h 5846592"/>
              <a:gd name="connsiteX1" fmla="*/ 11831643 w 11831643"/>
              <a:gd name="connsiteY1" fmla="*/ 86592 h 5846592"/>
              <a:gd name="connsiteX2" fmla="*/ 11831643 w 11831643"/>
              <a:gd name="connsiteY2" fmla="*/ 86592 h 5846592"/>
              <a:gd name="connsiteX3" fmla="*/ 11831643 w 11831643"/>
              <a:gd name="connsiteY3" fmla="*/ 4448698 h 5846592"/>
              <a:gd name="connsiteX4" fmla="*/ 10433749 w 11831643"/>
              <a:gd name="connsiteY4" fmla="*/ 5846592 h 5846592"/>
              <a:gd name="connsiteX5" fmla="*/ 85729 w 11831643"/>
              <a:gd name="connsiteY5" fmla="*/ 5846592 h 5846592"/>
              <a:gd name="connsiteX6" fmla="*/ 85729 w 11831643"/>
              <a:gd name="connsiteY6" fmla="*/ 5846592 h 5846592"/>
              <a:gd name="connsiteX7" fmla="*/ 85729 w 11831643"/>
              <a:gd name="connsiteY7" fmla="*/ 1484486 h 5846592"/>
              <a:gd name="connsiteX8" fmla="*/ 90493 w 11831643"/>
              <a:gd name="connsiteY8" fmla="*/ 91355 h 5846592"/>
              <a:gd name="connsiteX9" fmla="*/ 1483623 w 11831643"/>
              <a:gd name="connsiteY9" fmla="*/ 86592 h 5846592"/>
              <a:gd name="connsiteX0" fmla="*/ 1483623 w 11831643"/>
              <a:gd name="connsiteY0" fmla="*/ 0 h 5760000"/>
              <a:gd name="connsiteX1" fmla="*/ 11831643 w 11831643"/>
              <a:gd name="connsiteY1" fmla="*/ 0 h 5760000"/>
              <a:gd name="connsiteX2" fmla="*/ 11831643 w 11831643"/>
              <a:gd name="connsiteY2" fmla="*/ 0 h 5760000"/>
              <a:gd name="connsiteX3" fmla="*/ 11831643 w 11831643"/>
              <a:gd name="connsiteY3" fmla="*/ 4362106 h 5760000"/>
              <a:gd name="connsiteX4" fmla="*/ 10433749 w 11831643"/>
              <a:gd name="connsiteY4" fmla="*/ 5760000 h 5760000"/>
              <a:gd name="connsiteX5" fmla="*/ 85729 w 11831643"/>
              <a:gd name="connsiteY5" fmla="*/ 5760000 h 5760000"/>
              <a:gd name="connsiteX6" fmla="*/ 85729 w 11831643"/>
              <a:gd name="connsiteY6" fmla="*/ 5760000 h 5760000"/>
              <a:gd name="connsiteX7" fmla="*/ 85729 w 11831643"/>
              <a:gd name="connsiteY7" fmla="*/ 1397894 h 5760000"/>
              <a:gd name="connsiteX8" fmla="*/ 90493 w 11831643"/>
              <a:gd name="connsiteY8" fmla="*/ 4763 h 5760000"/>
              <a:gd name="connsiteX9" fmla="*/ 1483623 w 11831643"/>
              <a:gd name="connsiteY9" fmla="*/ 0 h 5760000"/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4764 w 11745914"/>
              <a:gd name="connsiteY8" fmla="*/ 4763 h 5760000"/>
              <a:gd name="connsiteX9" fmla="*/ 1397894 w 11745914"/>
              <a:gd name="connsiteY9" fmla="*/ 0 h 5760000"/>
              <a:gd name="connsiteX0" fmla="*/ 1397894 w 11745914"/>
              <a:gd name="connsiteY0" fmla="*/ 2381 h 5762381"/>
              <a:gd name="connsiteX1" fmla="*/ 11745914 w 11745914"/>
              <a:gd name="connsiteY1" fmla="*/ 2381 h 5762381"/>
              <a:gd name="connsiteX2" fmla="*/ 11745914 w 11745914"/>
              <a:gd name="connsiteY2" fmla="*/ 2381 h 5762381"/>
              <a:gd name="connsiteX3" fmla="*/ 11745914 w 11745914"/>
              <a:gd name="connsiteY3" fmla="*/ 4364487 h 5762381"/>
              <a:gd name="connsiteX4" fmla="*/ 10348020 w 11745914"/>
              <a:gd name="connsiteY4" fmla="*/ 5762381 h 5762381"/>
              <a:gd name="connsiteX5" fmla="*/ 0 w 11745914"/>
              <a:gd name="connsiteY5" fmla="*/ 5762381 h 5762381"/>
              <a:gd name="connsiteX6" fmla="*/ 0 w 11745914"/>
              <a:gd name="connsiteY6" fmla="*/ 5762381 h 5762381"/>
              <a:gd name="connsiteX7" fmla="*/ 0 w 11745914"/>
              <a:gd name="connsiteY7" fmla="*/ 1400275 h 5762381"/>
              <a:gd name="connsiteX8" fmla="*/ 2382 w 11745914"/>
              <a:gd name="connsiteY8" fmla="*/ 0 h 5762381"/>
              <a:gd name="connsiteX9" fmla="*/ 1397894 w 11745914"/>
              <a:gd name="connsiteY9" fmla="*/ 2381 h 5762381"/>
              <a:gd name="connsiteX0" fmla="*/ 1397894 w 11745914"/>
              <a:gd name="connsiteY0" fmla="*/ 2381 h 5762381"/>
              <a:gd name="connsiteX1" fmla="*/ 11745914 w 11745914"/>
              <a:gd name="connsiteY1" fmla="*/ 2381 h 5762381"/>
              <a:gd name="connsiteX2" fmla="*/ 11745914 w 11745914"/>
              <a:gd name="connsiteY2" fmla="*/ 2381 h 5762381"/>
              <a:gd name="connsiteX3" fmla="*/ 11745914 w 11745914"/>
              <a:gd name="connsiteY3" fmla="*/ 2440437 h 5762381"/>
              <a:gd name="connsiteX4" fmla="*/ 10348020 w 11745914"/>
              <a:gd name="connsiteY4" fmla="*/ 5762381 h 5762381"/>
              <a:gd name="connsiteX5" fmla="*/ 0 w 11745914"/>
              <a:gd name="connsiteY5" fmla="*/ 5762381 h 5762381"/>
              <a:gd name="connsiteX6" fmla="*/ 0 w 11745914"/>
              <a:gd name="connsiteY6" fmla="*/ 5762381 h 5762381"/>
              <a:gd name="connsiteX7" fmla="*/ 0 w 11745914"/>
              <a:gd name="connsiteY7" fmla="*/ 1400275 h 5762381"/>
              <a:gd name="connsiteX8" fmla="*/ 2382 w 11745914"/>
              <a:gd name="connsiteY8" fmla="*/ 0 h 5762381"/>
              <a:gd name="connsiteX9" fmla="*/ 1397894 w 11745914"/>
              <a:gd name="connsiteY9" fmla="*/ 2381 h 5762381"/>
              <a:gd name="connsiteX0" fmla="*/ 1397894 w 11745914"/>
              <a:gd name="connsiteY0" fmla="*/ 2381 h 5781431"/>
              <a:gd name="connsiteX1" fmla="*/ 11745914 w 11745914"/>
              <a:gd name="connsiteY1" fmla="*/ 2381 h 5781431"/>
              <a:gd name="connsiteX2" fmla="*/ 11745914 w 11745914"/>
              <a:gd name="connsiteY2" fmla="*/ 2381 h 5781431"/>
              <a:gd name="connsiteX3" fmla="*/ 11745914 w 11745914"/>
              <a:gd name="connsiteY3" fmla="*/ 2440437 h 5781431"/>
              <a:gd name="connsiteX4" fmla="*/ 7795320 w 11745914"/>
              <a:gd name="connsiteY4" fmla="*/ 5781431 h 5781431"/>
              <a:gd name="connsiteX5" fmla="*/ 0 w 11745914"/>
              <a:gd name="connsiteY5" fmla="*/ 5762381 h 5781431"/>
              <a:gd name="connsiteX6" fmla="*/ 0 w 11745914"/>
              <a:gd name="connsiteY6" fmla="*/ 5762381 h 5781431"/>
              <a:gd name="connsiteX7" fmla="*/ 0 w 11745914"/>
              <a:gd name="connsiteY7" fmla="*/ 1400275 h 5781431"/>
              <a:gd name="connsiteX8" fmla="*/ 2382 w 11745914"/>
              <a:gd name="connsiteY8" fmla="*/ 0 h 5781431"/>
              <a:gd name="connsiteX9" fmla="*/ 1397894 w 11745914"/>
              <a:gd name="connsiteY9" fmla="*/ 2381 h 5781431"/>
              <a:gd name="connsiteX0" fmla="*/ 1397894 w 11745914"/>
              <a:gd name="connsiteY0" fmla="*/ 2381 h 5781431"/>
              <a:gd name="connsiteX1" fmla="*/ 11745914 w 11745914"/>
              <a:gd name="connsiteY1" fmla="*/ 2381 h 5781431"/>
              <a:gd name="connsiteX2" fmla="*/ 11745914 w 11745914"/>
              <a:gd name="connsiteY2" fmla="*/ 2381 h 5781431"/>
              <a:gd name="connsiteX3" fmla="*/ 11745914 w 11745914"/>
              <a:gd name="connsiteY3" fmla="*/ 2440437 h 5781431"/>
              <a:gd name="connsiteX4" fmla="*/ 7795320 w 11745914"/>
              <a:gd name="connsiteY4" fmla="*/ 5781431 h 5781431"/>
              <a:gd name="connsiteX5" fmla="*/ 0 w 11745914"/>
              <a:gd name="connsiteY5" fmla="*/ 5762381 h 5781431"/>
              <a:gd name="connsiteX6" fmla="*/ 0 w 11745914"/>
              <a:gd name="connsiteY6" fmla="*/ 5762381 h 5781431"/>
              <a:gd name="connsiteX7" fmla="*/ 0 w 11745914"/>
              <a:gd name="connsiteY7" fmla="*/ 1400275 h 5781431"/>
              <a:gd name="connsiteX8" fmla="*/ 2382 w 11745914"/>
              <a:gd name="connsiteY8" fmla="*/ 0 h 5781431"/>
              <a:gd name="connsiteX9" fmla="*/ 1397894 w 11745914"/>
              <a:gd name="connsiteY9" fmla="*/ 2381 h 578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45914" h="5781431">
                <a:moveTo>
                  <a:pt x="1397894" y="2381"/>
                </a:moveTo>
                <a:lnTo>
                  <a:pt x="11745914" y="2381"/>
                </a:lnTo>
                <a:lnTo>
                  <a:pt x="11745914" y="2381"/>
                </a:lnTo>
                <a:lnTo>
                  <a:pt x="11745914" y="2440437"/>
                </a:lnTo>
                <a:cubicBezTo>
                  <a:pt x="11745914" y="3212473"/>
                  <a:pt x="10529506" y="5781431"/>
                  <a:pt x="7795320" y="5781431"/>
                </a:cubicBezTo>
                <a:lnTo>
                  <a:pt x="0" y="5762381"/>
                </a:lnTo>
                <a:lnTo>
                  <a:pt x="0" y="5762381"/>
                </a:lnTo>
                <a:lnTo>
                  <a:pt x="0" y="1400275"/>
                </a:lnTo>
                <a:lnTo>
                  <a:pt x="2382" y="0"/>
                </a:lnTo>
                <a:lnTo>
                  <a:pt x="1397894" y="2381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7E4A-16E0-4476-9184-196ECA0A855B}" type="datetime1">
              <a:rPr lang="en-GB" smtClean="0">
                <a:solidFill>
                  <a:srgbClr val="26478D"/>
                </a:solidFill>
              </a:rPr>
              <a:t>15/03/2022</a:t>
            </a:fld>
            <a:endParaRPr lang="en-GB">
              <a:solidFill>
                <a:srgbClr val="26478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26478D"/>
                </a:solidFill>
              </a:rPr>
              <a:t>Experian Internal     PowerScore New Propositions</a:t>
            </a:r>
          </a:p>
        </p:txBody>
      </p:sp>
    </p:spTree>
    <p:extLst>
      <p:ext uri="{BB962C8B-B14F-4D97-AF65-F5344CB8AC3E}">
        <p14:creationId xmlns:p14="http://schemas.microsoft.com/office/powerpoint/2010/main" val="2065329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Title, Text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725" y="2022475"/>
            <a:ext cx="5564188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1725" y="528034"/>
            <a:ext cx="5564188" cy="10076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8D09-562C-47BA-B1A9-D2B04F0F24FF}" type="datetime1">
              <a:rPr lang="en-GB" smtClean="0">
                <a:solidFill>
                  <a:srgbClr val="26478D"/>
                </a:solidFill>
              </a:rPr>
              <a:t>15/03/2022</a:t>
            </a:fld>
            <a:endParaRPr lang="en-GB">
              <a:solidFill>
                <a:srgbClr val="26478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26478D"/>
                </a:solidFill>
              </a:rPr>
              <a:t>Experian Internal     PowerScore New Propositions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63550" y="566738"/>
            <a:ext cx="5113338" cy="5113337"/>
          </a:xfrm>
          <a:prstGeom prst="roundRect">
            <a:avLst>
              <a:gd name="adj" fmla="val 25482"/>
            </a:avLst>
          </a:pr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23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Image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50" y="2022475"/>
            <a:ext cx="5564188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2" y="528034"/>
            <a:ext cx="5564188" cy="10076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E0D-824A-4796-B7E6-98406FCDB687}" type="datetime1">
              <a:rPr lang="en-GB" smtClean="0">
                <a:solidFill>
                  <a:srgbClr val="26478D"/>
                </a:solidFill>
              </a:rPr>
              <a:t>15/03/2022</a:t>
            </a:fld>
            <a:endParaRPr lang="en-GB">
              <a:solidFill>
                <a:srgbClr val="26478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26478D"/>
                </a:solidFill>
              </a:rPr>
              <a:t>Experian Internal     PowerScore New Propositions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632575" y="566738"/>
            <a:ext cx="5113338" cy="5113337"/>
          </a:xfrm>
          <a:prstGeom prst="roundRect">
            <a:avLst>
              <a:gd name="adj" fmla="val 25482"/>
            </a:avLst>
          </a:pr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43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rgbClr val="EC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1" y="1583999"/>
            <a:ext cx="9366564" cy="3600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4971-60A0-4FE9-8F67-530456CA6DB9}" type="datetime1">
              <a:rPr lang="en-GB" smtClean="0">
                <a:solidFill>
                  <a:srgbClr val="26478D"/>
                </a:solidFill>
              </a:rPr>
              <a:t>15/03/2022</a:t>
            </a:fld>
            <a:endParaRPr lang="en-GB">
              <a:solidFill>
                <a:srgbClr val="26478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26478D"/>
                </a:solidFill>
              </a:rPr>
              <a:t>Experian Internal     PowerScore New Propositions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-4763" y="-1"/>
            <a:ext cx="5668148" cy="150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29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EE53-576A-4C53-9731-C5DD6C177734}" type="datetime1">
              <a:rPr lang="en-GB" smtClean="0">
                <a:solidFill>
                  <a:srgbClr val="26478D"/>
                </a:solidFill>
              </a:rPr>
              <a:t>15/03/2022</a:t>
            </a:fld>
            <a:endParaRPr lang="en-GB">
              <a:solidFill>
                <a:srgbClr val="26478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26478D"/>
                </a:solidFill>
              </a:rPr>
              <a:t>Experian Internal     PowerScore New Propositions</a:t>
            </a:r>
          </a:p>
        </p:txBody>
      </p:sp>
    </p:spTree>
    <p:extLst>
      <p:ext uri="{BB962C8B-B14F-4D97-AF65-F5344CB8AC3E}">
        <p14:creationId xmlns:p14="http://schemas.microsoft.com/office/powerpoint/2010/main" val="775902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0B21-001E-4E06-B151-F63BE3AD6928}" type="datetime1">
              <a:rPr lang="en-GB" smtClean="0">
                <a:solidFill>
                  <a:srgbClr val="26478D"/>
                </a:solidFill>
              </a:rPr>
              <a:t>15/03/2022</a:t>
            </a:fld>
            <a:endParaRPr lang="en-GB">
              <a:solidFill>
                <a:srgbClr val="26478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26478D"/>
                </a:solidFill>
              </a:rPr>
              <a:t>Experian Internal     PowerScore New Propositions</a:t>
            </a:r>
          </a:p>
        </p:txBody>
      </p:sp>
    </p:spTree>
    <p:extLst>
      <p:ext uri="{BB962C8B-B14F-4D97-AF65-F5344CB8AC3E}">
        <p14:creationId xmlns:p14="http://schemas.microsoft.com/office/powerpoint/2010/main" val="309634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Background Image Fill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000" y="1584102"/>
            <a:ext cx="9366563" cy="759854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000" y="2640169"/>
            <a:ext cx="9366563" cy="234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1667"/>
            </a:lvl1pPr>
            <a:lvl2pPr marL="457127" indent="0" algn="ctr">
              <a:buNone/>
              <a:defRPr sz="2000"/>
            </a:lvl2pPr>
            <a:lvl3pPr marL="914253" indent="0" algn="ctr">
              <a:buNone/>
              <a:defRPr sz="1833"/>
            </a:lvl3pPr>
            <a:lvl4pPr marL="1371380" indent="0" algn="ctr">
              <a:buNone/>
              <a:defRPr sz="1583"/>
            </a:lvl4pPr>
            <a:lvl5pPr marL="1828508" indent="0" algn="ctr">
              <a:buNone/>
              <a:defRPr sz="1583"/>
            </a:lvl5pPr>
            <a:lvl6pPr marL="2285635" indent="0" algn="ctr">
              <a:buNone/>
              <a:defRPr sz="1583"/>
            </a:lvl6pPr>
            <a:lvl7pPr marL="2742760" indent="0" algn="ctr">
              <a:buNone/>
              <a:defRPr sz="1583"/>
            </a:lvl7pPr>
            <a:lvl8pPr marL="3199888" indent="0" algn="ctr">
              <a:buNone/>
              <a:defRPr sz="1583"/>
            </a:lvl8pPr>
            <a:lvl9pPr marL="3657015" indent="0" algn="ctr">
              <a:buNone/>
              <a:defRPr sz="1583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A50C-7C3F-44F1-A82F-9113AA2F5BA9}" type="datetime1">
              <a:rPr lang="en-GB" smtClean="0">
                <a:solidFill>
                  <a:srgbClr val="26478D"/>
                </a:solidFill>
              </a:rPr>
              <a:t>15/03/2022</a:t>
            </a:fld>
            <a:endParaRPr lang="en-GB">
              <a:solidFill>
                <a:srgbClr val="26478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26478D"/>
                </a:solidFill>
              </a:rPr>
              <a:t>Experian Internal     PowerScore New Propositions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-4763" y="-1"/>
            <a:ext cx="5668148" cy="15097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11479" y="5731495"/>
            <a:ext cx="2475722" cy="80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4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White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000" y="1584102"/>
            <a:ext cx="9366563" cy="759854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000" y="2640169"/>
            <a:ext cx="9366563" cy="234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1667"/>
            </a:lvl1pPr>
            <a:lvl2pPr marL="457127" indent="0" algn="ctr">
              <a:buNone/>
              <a:defRPr sz="2000"/>
            </a:lvl2pPr>
            <a:lvl3pPr marL="914253" indent="0" algn="ctr">
              <a:buNone/>
              <a:defRPr sz="1833"/>
            </a:lvl3pPr>
            <a:lvl4pPr marL="1371380" indent="0" algn="ctr">
              <a:buNone/>
              <a:defRPr sz="1583"/>
            </a:lvl4pPr>
            <a:lvl5pPr marL="1828508" indent="0" algn="ctr">
              <a:buNone/>
              <a:defRPr sz="1583"/>
            </a:lvl5pPr>
            <a:lvl6pPr marL="2285635" indent="0" algn="ctr">
              <a:buNone/>
              <a:defRPr sz="1583"/>
            </a:lvl6pPr>
            <a:lvl7pPr marL="2742760" indent="0" algn="ctr">
              <a:buNone/>
              <a:defRPr sz="1583"/>
            </a:lvl7pPr>
            <a:lvl8pPr marL="3199888" indent="0" algn="ctr">
              <a:buNone/>
              <a:defRPr sz="1583"/>
            </a:lvl8pPr>
            <a:lvl9pPr marL="3657015" indent="0" algn="ctr">
              <a:buNone/>
              <a:defRPr sz="1583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829F-561B-47ED-9237-C42A8D9A94D2}" type="datetime1">
              <a:rPr lang="en-GB" smtClean="0">
                <a:solidFill>
                  <a:srgbClr val="26478D"/>
                </a:solidFill>
              </a:rPr>
              <a:t>15/03/2022</a:t>
            </a:fld>
            <a:endParaRPr lang="en-GB">
              <a:solidFill>
                <a:srgbClr val="26478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26478D"/>
                </a:solidFill>
              </a:rPr>
              <a:t>Experian Internal     PowerScore New Propositions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-4763" y="-1"/>
            <a:ext cx="5668148" cy="15097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11479" y="5731495"/>
            <a:ext cx="2475722" cy="80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9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s Slide">
    <p:bg>
      <p:bgPr>
        <a:solidFill>
          <a:srgbClr val="EC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2638803"/>
            <a:ext cx="8428351" cy="2726875"/>
          </a:xfrm>
        </p:spPr>
        <p:txBody>
          <a:bodyPr/>
          <a:lstStyle>
            <a:lvl1pPr marL="269833" indent="-269833">
              <a:spcBef>
                <a:spcPts val="1600"/>
              </a:spcBef>
              <a:buFont typeface="+mj-lt"/>
              <a:buAutoNum type="arabicPeriod"/>
              <a:defRPr sz="1667" b="0"/>
            </a:lvl1pPr>
            <a:lvl2pPr marL="269833" indent="0">
              <a:buNone/>
              <a:defRPr sz="1667" b="0"/>
            </a:lvl2pPr>
            <a:lvl3pPr marL="269833" indent="0">
              <a:buNone/>
              <a:defRPr sz="1667" b="0"/>
            </a:lvl3pPr>
            <a:lvl4pPr marL="269833" indent="0">
              <a:buNone/>
              <a:defRPr sz="1667" b="0"/>
            </a:lvl4pPr>
            <a:lvl5pPr marL="269833" indent="0">
              <a:buNone/>
              <a:defRPr sz="1667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1" y="1584000"/>
            <a:ext cx="9366564" cy="100767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24D1-998E-4E75-A532-A8D477889C59}" type="datetime1">
              <a:rPr lang="en-GB" smtClean="0">
                <a:solidFill>
                  <a:srgbClr val="26478D"/>
                </a:solidFill>
              </a:rPr>
              <a:t>15/03/2022</a:t>
            </a:fld>
            <a:endParaRPr lang="en-GB">
              <a:solidFill>
                <a:srgbClr val="26478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26478D"/>
                </a:solidFill>
              </a:rPr>
              <a:t>Experian Internal     PowerScore New Propositions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-4763" y="-1"/>
            <a:ext cx="5668148" cy="150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4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2022475"/>
            <a:ext cx="8428351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9A0E-E4B8-4850-BF2A-2C51828C064E}" type="datetime1">
              <a:rPr lang="en-GB" smtClean="0">
                <a:solidFill>
                  <a:srgbClr val="26478D"/>
                </a:solidFill>
              </a:rPr>
              <a:t>15/03/2022</a:t>
            </a:fld>
            <a:endParaRPr lang="en-GB">
              <a:solidFill>
                <a:srgbClr val="26478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26478D"/>
                </a:solidFill>
              </a:rPr>
              <a:t>Experian Internal     PowerScore New Propositions</a:t>
            </a:r>
          </a:p>
        </p:txBody>
      </p:sp>
    </p:spTree>
    <p:extLst>
      <p:ext uri="{BB962C8B-B14F-4D97-AF65-F5344CB8AC3E}">
        <p14:creationId xmlns:p14="http://schemas.microsoft.com/office/powerpoint/2010/main" val="211001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99" y="2022475"/>
            <a:ext cx="5400000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5A25-13B8-4FBD-BDA1-3A91B6B26CDA}" type="datetime1">
              <a:rPr lang="en-GB" smtClean="0">
                <a:solidFill>
                  <a:srgbClr val="26478D"/>
                </a:solidFill>
              </a:rPr>
              <a:t>15/03/2022</a:t>
            </a:fld>
            <a:endParaRPr lang="en-GB">
              <a:solidFill>
                <a:srgbClr val="26478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26478D"/>
                </a:solidFill>
              </a:rPr>
              <a:t>Experian Internal     PowerScore New Propositions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181726" y="2022475"/>
            <a:ext cx="5564188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87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2022475"/>
            <a:ext cx="5570851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528034"/>
            <a:ext cx="5570851" cy="10076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0425-472B-4723-8288-B0F0B08AA6C6}" type="datetime1">
              <a:rPr lang="en-GB" smtClean="0">
                <a:solidFill>
                  <a:srgbClr val="26478D"/>
                </a:solidFill>
              </a:rPr>
              <a:t>15/03/2022</a:t>
            </a:fld>
            <a:endParaRPr lang="en-GB">
              <a:solidFill>
                <a:srgbClr val="26478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26478D"/>
                </a:solidFill>
              </a:rPr>
              <a:t>Experian Internal     PowerScore New Propositions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46714" y="-5073"/>
            <a:ext cx="5758165" cy="5755222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70674"/>
              <a:gd name="connsiteY0" fmla="*/ 2044535 h 5749051"/>
              <a:gd name="connsiteX1" fmla="*/ 0 w 5770674"/>
              <a:gd name="connsiteY1" fmla="*/ 1284 h 5749051"/>
              <a:gd name="connsiteX2" fmla="*/ 2048885 w 5770674"/>
              <a:gd name="connsiteY2" fmla="*/ 0 h 5749051"/>
              <a:gd name="connsiteX3" fmla="*/ 3708867 w 5770674"/>
              <a:gd name="connsiteY3" fmla="*/ 0 h 5749051"/>
              <a:gd name="connsiteX4" fmla="*/ 5758165 w 5770674"/>
              <a:gd name="connsiteY4" fmla="*/ 311 h 5749051"/>
              <a:gd name="connsiteX5" fmla="*/ 5753402 w 5770674"/>
              <a:gd name="connsiteY5" fmla="*/ 2044535 h 5749051"/>
              <a:gd name="connsiteX6" fmla="*/ 5753402 w 5770674"/>
              <a:gd name="connsiteY6" fmla="*/ 3704516 h 5749051"/>
              <a:gd name="connsiteX7" fmla="*/ 5770674 w 5770674"/>
              <a:gd name="connsiteY7" fmla="*/ 5736172 h 5749051"/>
              <a:gd name="connsiteX8" fmla="*/ 3708867 w 5770674"/>
              <a:gd name="connsiteY8" fmla="*/ 5749051 h 5749051"/>
              <a:gd name="connsiteX9" fmla="*/ 2048885 w 5770674"/>
              <a:gd name="connsiteY9" fmla="*/ 5749051 h 5749051"/>
              <a:gd name="connsiteX10" fmla="*/ 4350 w 5770674"/>
              <a:gd name="connsiteY10" fmla="*/ 3704516 h 5749051"/>
              <a:gd name="connsiteX11" fmla="*/ 4350 w 5770674"/>
              <a:gd name="connsiteY11" fmla="*/ 2044535 h 5749051"/>
              <a:gd name="connsiteX0" fmla="*/ 4350 w 5758165"/>
              <a:gd name="connsiteY0" fmla="*/ 2044535 h 5755222"/>
              <a:gd name="connsiteX1" fmla="*/ 0 w 5758165"/>
              <a:gd name="connsiteY1" fmla="*/ 1284 h 5755222"/>
              <a:gd name="connsiteX2" fmla="*/ 2048885 w 5758165"/>
              <a:gd name="connsiteY2" fmla="*/ 0 h 5755222"/>
              <a:gd name="connsiteX3" fmla="*/ 3708867 w 5758165"/>
              <a:gd name="connsiteY3" fmla="*/ 0 h 5755222"/>
              <a:gd name="connsiteX4" fmla="*/ 5758165 w 5758165"/>
              <a:gd name="connsiteY4" fmla="*/ 311 h 5755222"/>
              <a:gd name="connsiteX5" fmla="*/ 5753402 w 5758165"/>
              <a:gd name="connsiteY5" fmla="*/ 2044535 h 5755222"/>
              <a:gd name="connsiteX6" fmla="*/ 5753402 w 5758165"/>
              <a:gd name="connsiteY6" fmla="*/ 3704516 h 5755222"/>
              <a:gd name="connsiteX7" fmla="*/ 5754005 w 5758165"/>
              <a:gd name="connsiteY7" fmla="*/ 5755222 h 5755222"/>
              <a:gd name="connsiteX8" fmla="*/ 3708867 w 5758165"/>
              <a:gd name="connsiteY8" fmla="*/ 5749051 h 5755222"/>
              <a:gd name="connsiteX9" fmla="*/ 2048885 w 5758165"/>
              <a:gd name="connsiteY9" fmla="*/ 5749051 h 5755222"/>
              <a:gd name="connsiteX10" fmla="*/ 4350 w 5758165"/>
              <a:gd name="connsiteY10" fmla="*/ 3704516 h 5755222"/>
              <a:gd name="connsiteX11" fmla="*/ 4350 w 5758165"/>
              <a:gd name="connsiteY11" fmla="*/ 2044535 h 575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8165" h="5755222">
                <a:moveTo>
                  <a:pt x="4350" y="2044535"/>
                </a:moveTo>
                <a:lnTo>
                  <a:pt x="0" y="1284"/>
                </a:lnTo>
                <a:lnTo>
                  <a:pt x="2048885" y="0"/>
                </a:lnTo>
                <a:lnTo>
                  <a:pt x="3708867" y="0"/>
                </a:lnTo>
                <a:lnTo>
                  <a:pt x="5758165" y="311"/>
                </a:lnTo>
                <a:cubicBezTo>
                  <a:pt x="5757371" y="679338"/>
                  <a:pt x="5754196" y="1365508"/>
                  <a:pt x="5753402" y="2044535"/>
                </a:cubicBezTo>
                <a:lnTo>
                  <a:pt x="5753402" y="3704516"/>
                </a:lnTo>
                <a:lnTo>
                  <a:pt x="5754005" y="5755222"/>
                </a:lnTo>
                <a:lnTo>
                  <a:pt x="3708867" y="5749051"/>
                </a:lnTo>
                <a:lnTo>
                  <a:pt x="2048885" y="5749051"/>
                </a:lnTo>
                <a:cubicBezTo>
                  <a:pt x="919719" y="5749051"/>
                  <a:pt x="4350" y="4833682"/>
                  <a:pt x="4350" y="3704516"/>
                </a:cubicBezTo>
                <a:lnTo>
                  <a:pt x="4350" y="204453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17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066" y="2022475"/>
            <a:ext cx="5570851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065" y="528034"/>
            <a:ext cx="5570851" cy="10076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1E6C-28F5-49B9-A64C-A80AB4CB19A8}" type="datetime1">
              <a:rPr lang="en-GB" smtClean="0">
                <a:solidFill>
                  <a:srgbClr val="26478D"/>
                </a:solidFill>
              </a:rPr>
              <a:t>15/03/2022</a:t>
            </a:fld>
            <a:endParaRPr lang="en-GB">
              <a:solidFill>
                <a:srgbClr val="26478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26478D"/>
                </a:solidFill>
              </a:rPr>
              <a:t>Experian Internal     PowerScore New Propositions</a:t>
            </a: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12878" y="-5071"/>
            <a:ext cx="5758165" cy="5750091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61 w 5758165"/>
              <a:gd name="connsiteY9" fmla="*/ 5738185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50091"/>
              <a:gd name="connsiteX1" fmla="*/ 0 w 5758165"/>
              <a:gd name="connsiteY1" fmla="*/ 1284 h 5750091"/>
              <a:gd name="connsiteX2" fmla="*/ 2048885 w 5758165"/>
              <a:gd name="connsiteY2" fmla="*/ 0 h 5750091"/>
              <a:gd name="connsiteX3" fmla="*/ 3708867 w 5758165"/>
              <a:gd name="connsiteY3" fmla="*/ 0 h 5750091"/>
              <a:gd name="connsiteX4" fmla="*/ 5758165 w 5758165"/>
              <a:gd name="connsiteY4" fmla="*/ 311 h 5750091"/>
              <a:gd name="connsiteX5" fmla="*/ 5753402 w 5758165"/>
              <a:gd name="connsiteY5" fmla="*/ 2044535 h 5750091"/>
              <a:gd name="connsiteX6" fmla="*/ 5753402 w 5758165"/>
              <a:gd name="connsiteY6" fmla="*/ 3704516 h 5750091"/>
              <a:gd name="connsiteX7" fmla="*/ 3708867 w 5758165"/>
              <a:gd name="connsiteY7" fmla="*/ 5749051 h 5750091"/>
              <a:gd name="connsiteX8" fmla="*/ 2048885 w 5758165"/>
              <a:gd name="connsiteY8" fmla="*/ 5749051 h 5750091"/>
              <a:gd name="connsiteX9" fmla="*/ 6743 w 5758165"/>
              <a:gd name="connsiteY9" fmla="*/ 5750091 h 5750091"/>
              <a:gd name="connsiteX10" fmla="*/ 4350 w 5758165"/>
              <a:gd name="connsiteY10" fmla="*/ 3704516 h 5750091"/>
              <a:gd name="connsiteX11" fmla="*/ 4350 w 5758165"/>
              <a:gd name="connsiteY11" fmla="*/ 2044535 h 575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8165" h="5750091">
                <a:moveTo>
                  <a:pt x="4350" y="2044535"/>
                </a:moveTo>
                <a:lnTo>
                  <a:pt x="0" y="1284"/>
                </a:lnTo>
                <a:lnTo>
                  <a:pt x="2048885" y="0"/>
                </a:lnTo>
                <a:lnTo>
                  <a:pt x="3708867" y="0"/>
                </a:lnTo>
                <a:lnTo>
                  <a:pt x="5758165" y="311"/>
                </a:lnTo>
                <a:cubicBezTo>
                  <a:pt x="5757371" y="679338"/>
                  <a:pt x="5754196" y="1365508"/>
                  <a:pt x="5753402" y="2044535"/>
                </a:cubicBezTo>
                <a:lnTo>
                  <a:pt x="5753402" y="3704516"/>
                </a:lnTo>
                <a:cubicBezTo>
                  <a:pt x="5753402" y="4833682"/>
                  <a:pt x="4838033" y="5749051"/>
                  <a:pt x="3708867" y="5749051"/>
                </a:cubicBezTo>
                <a:lnTo>
                  <a:pt x="2048885" y="5749051"/>
                </a:lnTo>
                <a:lnTo>
                  <a:pt x="6743" y="5750091"/>
                </a:lnTo>
                <a:cubicBezTo>
                  <a:pt x="6739" y="5072201"/>
                  <a:pt x="4354" y="4382406"/>
                  <a:pt x="4350" y="3704516"/>
                </a:cubicBezTo>
                <a:lnTo>
                  <a:pt x="4350" y="204453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8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518" y="566740"/>
            <a:ext cx="5087537" cy="4564061"/>
          </a:xfrm>
        </p:spPr>
        <p:txBody>
          <a:bodyPr anchor="ctr" anchorCtr="0"/>
          <a:lstStyle>
            <a:lvl1pPr marL="128568" indent="-128568">
              <a:lnSpc>
                <a:spcPct val="95000"/>
              </a:lnSpc>
              <a:spcBef>
                <a:spcPts val="0"/>
              </a:spcBef>
              <a:defRPr sz="2167">
                <a:solidFill>
                  <a:schemeClr val="accent1"/>
                </a:solidFill>
              </a:defRPr>
            </a:lvl1pPr>
            <a:lvl2pPr marL="128568" indent="-128568">
              <a:lnSpc>
                <a:spcPct val="95000"/>
              </a:lnSpc>
              <a:spcBef>
                <a:spcPts val="0"/>
              </a:spcBef>
              <a:buNone/>
              <a:defRPr sz="2167" b="0">
                <a:solidFill>
                  <a:schemeClr val="accent1"/>
                </a:solidFill>
              </a:defRPr>
            </a:lvl2pPr>
            <a:lvl3pPr marL="128568" indent="-128568">
              <a:lnSpc>
                <a:spcPct val="95000"/>
              </a:lnSpc>
              <a:spcBef>
                <a:spcPts val="0"/>
              </a:spcBef>
              <a:buNone/>
              <a:defRPr sz="2167" b="0">
                <a:solidFill>
                  <a:schemeClr val="accent1"/>
                </a:solidFill>
              </a:defRPr>
            </a:lvl3pPr>
            <a:lvl4pPr marL="128568" indent="-128568">
              <a:lnSpc>
                <a:spcPct val="95000"/>
              </a:lnSpc>
              <a:spcBef>
                <a:spcPts val="0"/>
              </a:spcBef>
              <a:buNone/>
              <a:defRPr sz="2167" b="0">
                <a:solidFill>
                  <a:schemeClr val="accent1"/>
                </a:solidFill>
              </a:defRPr>
            </a:lvl4pPr>
            <a:lvl5pPr marL="128568" indent="-128568">
              <a:lnSpc>
                <a:spcPct val="95000"/>
              </a:lnSpc>
              <a:spcBef>
                <a:spcPts val="0"/>
              </a:spcBef>
              <a:buNone/>
              <a:defRPr sz="2167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93BF-C3AD-46EA-B310-98A6C30CD5F3}" type="datetime1">
              <a:rPr lang="en-GB" smtClean="0">
                <a:solidFill>
                  <a:srgbClr val="26478D"/>
                </a:solidFill>
              </a:rPr>
              <a:t>15/03/2022</a:t>
            </a:fld>
            <a:endParaRPr lang="en-GB">
              <a:solidFill>
                <a:srgbClr val="26478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26478D"/>
                </a:solidFill>
              </a:rPr>
              <a:t>Experian Internal     PowerScore New Propositions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46714" y="-5073"/>
            <a:ext cx="5758165" cy="5755222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70674"/>
              <a:gd name="connsiteY0" fmla="*/ 2044535 h 5749051"/>
              <a:gd name="connsiteX1" fmla="*/ 0 w 5770674"/>
              <a:gd name="connsiteY1" fmla="*/ 1284 h 5749051"/>
              <a:gd name="connsiteX2" fmla="*/ 2048885 w 5770674"/>
              <a:gd name="connsiteY2" fmla="*/ 0 h 5749051"/>
              <a:gd name="connsiteX3" fmla="*/ 3708867 w 5770674"/>
              <a:gd name="connsiteY3" fmla="*/ 0 h 5749051"/>
              <a:gd name="connsiteX4" fmla="*/ 5758165 w 5770674"/>
              <a:gd name="connsiteY4" fmla="*/ 311 h 5749051"/>
              <a:gd name="connsiteX5" fmla="*/ 5753402 w 5770674"/>
              <a:gd name="connsiteY5" fmla="*/ 2044535 h 5749051"/>
              <a:gd name="connsiteX6" fmla="*/ 5753402 w 5770674"/>
              <a:gd name="connsiteY6" fmla="*/ 3704516 h 5749051"/>
              <a:gd name="connsiteX7" fmla="*/ 5770674 w 5770674"/>
              <a:gd name="connsiteY7" fmla="*/ 5736172 h 5749051"/>
              <a:gd name="connsiteX8" fmla="*/ 3708867 w 5770674"/>
              <a:gd name="connsiteY8" fmla="*/ 5749051 h 5749051"/>
              <a:gd name="connsiteX9" fmla="*/ 2048885 w 5770674"/>
              <a:gd name="connsiteY9" fmla="*/ 5749051 h 5749051"/>
              <a:gd name="connsiteX10" fmla="*/ 4350 w 5770674"/>
              <a:gd name="connsiteY10" fmla="*/ 3704516 h 5749051"/>
              <a:gd name="connsiteX11" fmla="*/ 4350 w 5770674"/>
              <a:gd name="connsiteY11" fmla="*/ 2044535 h 5749051"/>
              <a:gd name="connsiteX0" fmla="*/ 4350 w 5758165"/>
              <a:gd name="connsiteY0" fmla="*/ 2044535 h 5755222"/>
              <a:gd name="connsiteX1" fmla="*/ 0 w 5758165"/>
              <a:gd name="connsiteY1" fmla="*/ 1284 h 5755222"/>
              <a:gd name="connsiteX2" fmla="*/ 2048885 w 5758165"/>
              <a:gd name="connsiteY2" fmla="*/ 0 h 5755222"/>
              <a:gd name="connsiteX3" fmla="*/ 3708867 w 5758165"/>
              <a:gd name="connsiteY3" fmla="*/ 0 h 5755222"/>
              <a:gd name="connsiteX4" fmla="*/ 5758165 w 5758165"/>
              <a:gd name="connsiteY4" fmla="*/ 311 h 5755222"/>
              <a:gd name="connsiteX5" fmla="*/ 5753402 w 5758165"/>
              <a:gd name="connsiteY5" fmla="*/ 2044535 h 5755222"/>
              <a:gd name="connsiteX6" fmla="*/ 5753402 w 5758165"/>
              <a:gd name="connsiteY6" fmla="*/ 3704516 h 5755222"/>
              <a:gd name="connsiteX7" fmla="*/ 5754005 w 5758165"/>
              <a:gd name="connsiteY7" fmla="*/ 5755222 h 5755222"/>
              <a:gd name="connsiteX8" fmla="*/ 3708867 w 5758165"/>
              <a:gd name="connsiteY8" fmla="*/ 5749051 h 5755222"/>
              <a:gd name="connsiteX9" fmla="*/ 2048885 w 5758165"/>
              <a:gd name="connsiteY9" fmla="*/ 5749051 h 5755222"/>
              <a:gd name="connsiteX10" fmla="*/ 4350 w 5758165"/>
              <a:gd name="connsiteY10" fmla="*/ 3704516 h 5755222"/>
              <a:gd name="connsiteX11" fmla="*/ 4350 w 5758165"/>
              <a:gd name="connsiteY11" fmla="*/ 2044535 h 575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8165" h="5755222">
                <a:moveTo>
                  <a:pt x="4350" y="2044535"/>
                </a:moveTo>
                <a:lnTo>
                  <a:pt x="0" y="1284"/>
                </a:lnTo>
                <a:lnTo>
                  <a:pt x="2048885" y="0"/>
                </a:lnTo>
                <a:lnTo>
                  <a:pt x="3708867" y="0"/>
                </a:lnTo>
                <a:lnTo>
                  <a:pt x="5758165" y="311"/>
                </a:lnTo>
                <a:cubicBezTo>
                  <a:pt x="5757371" y="679338"/>
                  <a:pt x="5754196" y="1365508"/>
                  <a:pt x="5753402" y="2044535"/>
                </a:cubicBezTo>
                <a:lnTo>
                  <a:pt x="5753402" y="3704516"/>
                </a:lnTo>
                <a:lnTo>
                  <a:pt x="5754005" y="5755222"/>
                </a:lnTo>
                <a:lnTo>
                  <a:pt x="3708867" y="5749051"/>
                </a:lnTo>
                <a:lnTo>
                  <a:pt x="2048885" y="5749051"/>
                </a:lnTo>
                <a:cubicBezTo>
                  <a:pt x="919719" y="5749051"/>
                  <a:pt x="4350" y="4833682"/>
                  <a:pt x="4350" y="3704516"/>
                </a:cubicBezTo>
                <a:lnTo>
                  <a:pt x="4350" y="204453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28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999" y="528034"/>
            <a:ext cx="11257200" cy="1007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99" y="2022475"/>
            <a:ext cx="11257200" cy="36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4191" y="6405118"/>
            <a:ext cx="720000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 defTabSz="914253"/>
            <a:fld id="{83DF73EC-0C16-4DFA-B9D4-4BA36B72455F}" type="datetime1">
              <a:rPr lang="en-GB" smtClean="0">
                <a:solidFill>
                  <a:srgbClr val="26478D"/>
                </a:solidFill>
              </a:rPr>
              <a:t>15/03/2022</a:t>
            </a:fld>
            <a:endParaRPr lang="en-GB">
              <a:solidFill>
                <a:srgbClr val="26478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40813" y="6405118"/>
            <a:ext cx="6114625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 defTabSz="914253"/>
            <a:r>
              <a:rPr lang="en-GB">
                <a:solidFill>
                  <a:srgbClr val="26478D"/>
                </a:solidFill>
              </a:rPr>
              <a:t>Experian Internal     PowerScore New Propositions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63550" y="6405118"/>
            <a:ext cx="1905000" cy="216000"/>
          </a:xfrm>
          <a:prstGeom prst="rect">
            <a:avLst/>
          </a:prstGeom>
          <a:noFill/>
        </p:spPr>
        <p:txBody>
          <a:bodyPr wrap="square" lIns="0" tIns="0" rIns="0" bIns="0" numCol="1" spcCol="181418" rtlCol="0">
            <a:noAutofit/>
          </a:bodyPr>
          <a:lstStyle/>
          <a:p>
            <a:pPr defTabSz="914253"/>
            <a:fld id="{EF540DAE-C9AD-4AB7-834A-30F15928ADCF}" type="slidenum">
              <a:rPr lang="en-GB" sz="1000">
                <a:solidFill>
                  <a:srgbClr val="26478D"/>
                </a:solidFill>
              </a:rPr>
              <a:pPr defTabSz="914253"/>
              <a:t>‹#›</a:t>
            </a:fld>
            <a:r>
              <a:rPr lang="en-GB" sz="1000">
                <a:solidFill>
                  <a:srgbClr val="26478D"/>
                </a:solidFill>
              </a:rPr>
              <a:t>     © Experian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253667" y="6158010"/>
            <a:ext cx="1576384" cy="514939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3550" y="6938217"/>
            <a:ext cx="1080000" cy="216000"/>
          </a:xfrm>
          <a:prstGeom prst="rect">
            <a:avLst/>
          </a:prstGeom>
        </p:spPr>
        <p:txBody>
          <a:bodyPr lIns="0" tIns="0" rIns="0" bIns="0"/>
          <a:lstStyle>
            <a:lvl1pPr>
              <a:defRPr sz="583">
                <a:solidFill>
                  <a:schemeClr val="bg1"/>
                </a:solidFill>
              </a:defRPr>
            </a:lvl1pPr>
          </a:lstStyle>
          <a:p>
            <a:pPr defTabSz="914253"/>
            <a:fld id="{EF540DAE-C9AD-4AB7-834A-30F15928ADCF}" type="slidenum">
              <a:rPr lang="en-GB" smtClean="0">
                <a:solidFill>
                  <a:srgbClr val="FFFFFF"/>
                </a:solidFill>
              </a:rPr>
              <a:pPr defTabSz="914253"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87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/>
  <p:txStyles>
    <p:titleStyle>
      <a:lvl1pPr algn="l" defTabSz="914253" rtl="0" eaLnBrk="1" latinLnBrk="0" hangingPunct="1">
        <a:lnSpc>
          <a:spcPct val="90000"/>
        </a:lnSpc>
        <a:spcBef>
          <a:spcPct val="0"/>
        </a:spcBef>
        <a:buNone/>
        <a:defRPr sz="3417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253" rtl="0" eaLnBrk="1" latinLnBrk="0" hangingPunct="1">
        <a:lnSpc>
          <a:spcPct val="95000"/>
        </a:lnSpc>
        <a:spcBef>
          <a:spcPts val="1000"/>
        </a:spcBef>
        <a:buFont typeface="Arial" panose="020B0604020202020204" pitchFamily="34" charset="0"/>
        <a:buNone/>
        <a:defRPr sz="1667" kern="1200">
          <a:solidFill>
            <a:schemeClr val="tx1"/>
          </a:solidFill>
          <a:latin typeface="+mn-lt"/>
          <a:ea typeface="+mn-ea"/>
          <a:cs typeface="+mn-cs"/>
        </a:defRPr>
      </a:lvl1pPr>
      <a:lvl2pPr marL="115870" indent="-115870" algn="l" defTabSz="914253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10000"/>
        <a:buFont typeface="Arial" panose="020B0604020202020204" pitchFamily="34" charset="0"/>
        <a:buChar char="•"/>
        <a:defRPr sz="1667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319038" indent="-195233" algn="l" defTabSz="914253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67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457127" indent="-129580" algn="l" defTabSz="914253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10000"/>
        <a:buFont typeface="Arial" panose="020B0604020202020204" pitchFamily="34" charset="0"/>
        <a:buChar char="•"/>
        <a:defRPr sz="1667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71405" indent="-194368" algn="l" defTabSz="914253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67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199" indent="-228564" algn="l" defTabSz="9142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33" kern="1200">
          <a:solidFill>
            <a:schemeClr val="tx1"/>
          </a:solidFill>
          <a:latin typeface="+mn-lt"/>
          <a:ea typeface="+mn-ea"/>
          <a:cs typeface="+mn-cs"/>
        </a:defRPr>
      </a:lvl6pPr>
      <a:lvl7pPr marL="2971324" indent="-228564" algn="l" defTabSz="9142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33" kern="1200">
          <a:solidFill>
            <a:schemeClr val="tx1"/>
          </a:solidFill>
          <a:latin typeface="+mn-lt"/>
          <a:ea typeface="+mn-ea"/>
          <a:cs typeface="+mn-cs"/>
        </a:defRPr>
      </a:lvl7pPr>
      <a:lvl8pPr marL="3428452" indent="-228564" algn="l" defTabSz="9142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33" kern="1200">
          <a:solidFill>
            <a:schemeClr val="tx1"/>
          </a:solidFill>
          <a:latin typeface="+mn-lt"/>
          <a:ea typeface="+mn-ea"/>
          <a:cs typeface="+mn-cs"/>
        </a:defRPr>
      </a:lvl8pPr>
      <a:lvl9pPr marL="3885580" indent="-228564" algn="l" defTabSz="9142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3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3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2pPr>
      <a:lvl3pPr marL="914253" algn="l" defTabSz="914253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0" algn="l" defTabSz="914253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8" algn="l" defTabSz="914253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5" algn="l" defTabSz="914253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0" algn="l" defTabSz="914253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8" algn="l" defTabSz="914253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5" algn="l" defTabSz="914253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547EBF"/>
          </p15:clr>
        </p15:guide>
        <p15:guide id="2" pos="3849">
          <p15:clr>
            <a:srgbClr val="547EBF"/>
          </p15:clr>
        </p15:guide>
        <p15:guide id="3" pos="292">
          <p15:clr>
            <a:srgbClr val="F26B43"/>
          </p15:clr>
        </p15:guide>
        <p15:guide id="4" pos="901">
          <p15:clr>
            <a:srgbClr val="F26B43"/>
          </p15:clr>
        </p15:guide>
        <p15:guide id="5" pos="1501">
          <p15:clr>
            <a:srgbClr val="F26B43"/>
          </p15:clr>
        </p15:guide>
        <p15:guide id="6" pos="2093">
          <p15:clr>
            <a:srgbClr val="F26B43"/>
          </p15:clr>
        </p15:guide>
        <p15:guide id="7" pos="2693">
          <p15:clr>
            <a:srgbClr val="F26B43"/>
          </p15:clr>
        </p15:guide>
        <p15:guide id="8" pos="4497">
          <p15:clr>
            <a:srgbClr val="F26B43"/>
          </p15:clr>
        </p15:guide>
        <p15:guide id="9" pos="3894">
          <p15:clr>
            <a:srgbClr val="F26B43"/>
          </p15:clr>
        </p15:guide>
        <p15:guide id="10" pos="3294">
          <p15:clr>
            <a:srgbClr val="F26B43"/>
          </p15:clr>
        </p15:guide>
        <p15:guide id="11" pos="5094">
          <p15:clr>
            <a:srgbClr val="F26B43"/>
          </p15:clr>
        </p15:guide>
        <p15:guide id="12" pos="5687">
          <p15:clr>
            <a:srgbClr val="F26B43"/>
          </p15:clr>
        </p15:guide>
        <p15:guide id="13" pos="6287">
          <p15:clr>
            <a:srgbClr val="F26B43"/>
          </p15:clr>
        </p15:guide>
        <p15:guide id="14" pos="6888">
          <p15:clr>
            <a:srgbClr val="F26B43"/>
          </p15:clr>
        </p15:guide>
        <p15:guide id="15" pos="7399">
          <p15:clr>
            <a:srgbClr val="F26B43"/>
          </p15:clr>
        </p15:guide>
        <p15:guide id="16" pos="804">
          <p15:clr>
            <a:srgbClr val="F26B43"/>
          </p15:clr>
        </p15:guide>
        <p15:guide id="17" pos="1410">
          <p15:clr>
            <a:srgbClr val="F26B43"/>
          </p15:clr>
        </p15:guide>
        <p15:guide id="18" pos="2010">
          <p15:clr>
            <a:srgbClr val="F26B43"/>
          </p15:clr>
        </p15:guide>
        <p15:guide id="19" pos="2607">
          <p15:clr>
            <a:srgbClr val="F26B43"/>
          </p15:clr>
        </p15:guide>
        <p15:guide id="20" pos="3204">
          <p15:clr>
            <a:srgbClr val="F26B43"/>
          </p15:clr>
        </p15:guide>
        <p15:guide id="21" pos="3804">
          <p15:clr>
            <a:srgbClr val="F26B43"/>
          </p15:clr>
        </p15:guide>
        <p15:guide id="22" pos="4404">
          <p15:clr>
            <a:srgbClr val="F26B43"/>
          </p15:clr>
        </p15:guide>
        <p15:guide id="23" pos="5007">
          <p15:clr>
            <a:srgbClr val="F26B43"/>
          </p15:clr>
        </p15:guide>
        <p15:guide id="24" pos="5604">
          <p15:clr>
            <a:srgbClr val="F26B43"/>
          </p15:clr>
        </p15:guide>
        <p15:guide id="25" pos="6195">
          <p15:clr>
            <a:srgbClr val="F26B43"/>
          </p15:clr>
        </p15:guide>
        <p15:guide id="26" pos="6798">
          <p15:clr>
            <a:srgbClr val="F26B43"/>
          </p15:clr>
        </p15:guide>
        <p15:guide id="27" orient="horz" pos="357">
          <p15:clr>
            <a:srgbClr val="F26B43"/>
          </p15:clr>
        </p15:guide>
        <p15:guide id="28" orient="horz" pos="803">
          <p15:clr>
            <a:srgbClr val="F26B43"/>
          </p15:clr>
        </p15:guide>
        <p15:guide id="29" orient="horz" pos="1274">
          <p15:clr>
            <a:srgbClr val="F26B43"/>
          </p15:clr>
        </p15:guide>
        <p15:guide id="30" orient="horz" pos="3894">
          <p15:clr>
            <a:srgbClr val="F26B43"/>
          </p15:clr>
        </p15:guide>
        <p15:guide id="31" orient="horz" pos="410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.e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456363"/>
            <a:ext cx="720725" cy="2159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6F8F5B-499D-4ECD-BFD4-B04EE1585064}" type="datetime1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26478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15/03/2022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26478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56363"/>
            <a:ext cx="6113463" cy="2159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26478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Experian Internal     PowerScore New Propositions</a:t>
            </a:r>
          </a:p>
        </p:txBody>
      </p:sp>
      <p:pic>
        <p:nvPicPr>
          <p:cNvPr id="6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4" y="12296"/>
            <a:ext cx="12190476" cy="685885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6" t="10895" b="59749"/>
          <a:stretch/>
        </p:blipFill>
        <p:spPr>
          <a:xfrm flipH="1">
            <a:off x="-1678835" y="2742771"/>
            <a:ext cx="8763000" cy="2013439"/>
          </a:xfrm>
          <a:prstGeom prst="rect">
            <a:avLst/>
          </a:prstGeom>
        </p:spPr>
      </p:pic>
      <p:pic>
        <p:nvPicPr>
          <p:cNvPr id="8" name="Imagem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68" t="9358"/>
          <a:stretch/>
        </p:blipFill>
        <p:spPr>
          <a:xfrm flipH="1">
            <a:off x="0" y="640982"/>
            <a:ext cx="3953608" cy="6217018"/>
          </a:xfrm>
          <a:prstGeom prst="rect">
            <a:avLst/>
          </a:prstGeom>
        </p:spPr>
      </p:pic>
      <p:pic>
        <p:nvPicPr>
          <p:cNvPr id="11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528" y="5464985"/>
            <a:ext cx="2818194" cy="92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615438" y="2482230"/>
            <a:ext cx="9366250" cy="760413"/>
          </a:xfrm>
          <a:prstGeom prst="rect">
            <a:avLst/>
          </a:prstGeom>
        </p:spPr>
        <p:txBody>
          <a:bodyPr anchor="t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accent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en-US" dirty="0" err="1">
                <a:solidFill>
                  <a:srgbClr val="26478D"/>
                </a:solidFill>
                <a:latin typeface="Arial" panose="020B0604020202020204"/>
              </a:rPr>
              <a:t>PowerScore</a:t>
            </a:r>
            <a:r>
              <a:rPr lang="en-US" altLang="en-US" dirty="0">
                <a:solidFill>
                  <a:srgbClr val="26478D"/>
                </a:solidFill>
                <a:latin typeface="Arial" panose="020B0604020202020204"/>
              </a:rPr>
              <a:t> – Whisper</a:t>
            </a:r>
          </a:p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>
              <a:solidFill>
                <a:srgbClr val="26478D"/>
              </a:solidFill>
              <a:latin typeface="Arial" panose="020B0604020202020204"/>
            </a:endParaRPr>
          </a:p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>
              <a:solidFill>
                <a:srgbClr val="26478D"/>
              </a:solidFill>
              <a:latin typeface="Arial" panose="020B0604020202020204"/>
            </a:endParaRPr>
          </a:p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400" b="0" i="0" u="none" strike="noStrike" kern="1200" cap="none" spc="0" normalizeH="0" baseline="0" noProof="0" dirty="0">
              <a:ln>
                <a:noFill/>
              </a:ln>
              <a:solidFill>
                <a:srgbClr val="26478D"/>
              </a:solidFill>
              <a:effectLst/>
              <a:uLnTx/>
              <a:uFillTx/>
              <a:latin typeface="Arial" panose="020B0604020202020204"/>
              <a:ea typeface="+mj-ea"/>
              <a:cs typeface="+mj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58B6E2-A910-4E8F-874C-FAEDF628513C}"/>
              </a:ext>
            </a:extLst>
          </p:cNvPr>
          <p:cNvSpPr txBox="1">
            <a:spLocks/>
          </p:cNvSpPr>
          <p:nvPr/>
        </p:nvSpPr>
        <p:spPr>
          <a:xfrm>
            <a:off x="2720594" y="3242643"/>
            <a:ext cx="9366250" cy="760413"/>
          </a:xfrm>
          <a:prstGeom prst="rect">
            <a:avLst/>
          </a:prstGeom>
        </p:spPr>
        <p:txBody>
          <a:bodyPr anchor="t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accent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en-US" sz="2400" dirty="0">
                <a:solidFill>
                  <a:srgbClr val="26478D"/>
                </a:solidFill>
                <a:latin typeface="Arial" panose="020B0604020202020204"/>
              </a:rPr>
              <a:t>Feb 2022</a:t>
            </a:r>
          </a:p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>
              <a:solidFill>
                <a:srgbClr val="26478D"/>
              </a:solidFill>
              <a:latin typeface="Arial" panose="020B0604020202020204"/>
            </a:endParaRPr>
          </a:p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>
              <a:solidFill>
                <a:srgbClr val="26478D"/>
              </a:solidFill>
              <a:latin typeface="Arial" panose="020B0604020202020204"/>
            </a:endParaRPr>
          </a:p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400" b="0" i="0" u="none" strike="noStrike" kern="1200" cap="none" spc="0" normalizeH="0" baseline="0" noProof="0" dirty="0">
              <a:ln>
                <a:noFill/>
              </a:ln>
              <a:solidFill>
                <a:srgbClr val="26478D"/>
              </a:solidFill>
              <a:effectLst/>
              <a:uLnTx/>
              <a:uFillTx/>
              <a:latin typeface="Arial" panose="020B060402020202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803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77C78-995D-46BC-9A71-F861892D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Performance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1DACFF2-7573-4F76-AC46-24A108D5F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036031"/>
              </p:ext>
            </p:extLst>
          </p:nvPr>
        </p:nvGraphicFramePr>
        <p:xfrm>
          <a:off x="277560" y="1189716"/>
          <a:ext cx="11257201" cy="12904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1659">
                  <a:extLst>
                    <a:ext uri="{9D8B030D-6E8A-4147-A177-3AD203B41FA5}">
                      <a16:colId xmlns:a16="http://schemas.microsoft.com/office/drawing/2014/main" val="2865937294"/>
                    </a:ext>
                  </a:extLst>
                </a:gridCol>
                <a:gridCol w="2507793">
                  <a:extLst>
                    <a:ext uri="{9D8B030D-6E8A-4147-A177-3AD203B41FA5}">
                      <a16:colId xmlns:a16="http://schemas.microsoft.com/office/drawing/2014/main" val="2125510838"/>
                    </a:ext>
                  </a:extLst>
                </a:gridCol>
                <a:gridCol w="1709014">
                  <a:extLst>
                    <a:ext uri="{9D8B030D-6E8A-4147-A177-3AD203B41FA5}">
                      <a16:colId xmlns:a16="http://schemas.microsoft.com/office/drawing/2014/main" val="2767526016"/>
                    </a:ext>
                  </a:extLst>
                </a:gridCol>
                <a:gridCol w="1374642">
                  <a:extLst>
                    <a:ext uri="{9D8B030D-6E8A-4147-A177-3AD203B41FA5}">
                      <a16:colId xmlns:a16="http://schemas.microsoft.com/office/drawing/2014/main" val="248895672"/>
                    </a:ext>
                  </a:extLst>
                </a:gridCol>
                <a:gridCol w="1300336">
                  <a:extLst>
                    <a:ext uri="{9D8B030D-6E8A-4147-A177-3AD203B41FA5}">
                      <a16:colId xmlns:a16="http://schemas.microsoft.com/office/drawing/2014/main" val="467147547"/>
                    </a:ext>
                  </a:extLst>
                </a:gridCol>
                <a:gridCol w="2024810">
                  <a:extLst>
                    <a:ext uri="{9D8B030D-6E8A-4147-A177-3AD203B41FA5}">
                      <a16:colId xmlns:a16="http://schemas.microsoft.com/office/drawing/2014/main" val="850997151"/>
                    </a:ext>
                  </a:extLst>
                </a:gridCol>
                <a:gridCol w="1448947">
                  <a:extLst>
                    <a:ext uri="{9D8B030D-6E8A-4147-A177-3AD203B41FA5}">
                      <a16:colId xmlns:a16="http://schemas.microsoft.com/office/drawing/2014/main" val="1561438881"/>
                    </a:ext>
                  </a:extLst>
                </a:gridCol>
              </a:tblGrid>
              <a:tr h="407797">
                <a:tc>
                  <a:txBody>
                    <a:bodyPr/>
                    <a:lstStyle/>
                    <a:p>
                      <a:pPr marL="0" algn="ctr" defTabSz="914253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3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 network time period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3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3" rtl="0" eaLnBrk="1" fontAlgn="ctr" latinLnBrk="0" hangingPunct="1"/>
                      <a:r>
                        <a:rPr lang="en-US" sz="14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Edges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3" rtl="0" eaLnBrk="1" fontAlgn="ctr" latinLnBrk="0" hangingPunct="1"/>
                      <a:r>
                        <a:rPr lang="en-US" sz="14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 edges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3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Bad tag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3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Matched </a:t>
                      </a:r>
                      <a:r>
                        <a:rPr lang="en-US" sz="14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bads</a:t>
                      </a:r>
                      <a:endParaRPr lang="en-US" sz="14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338687"/>
                  </a:ext>
                </a:extLst>
              </a:tr>
              <a:tr h="2942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01-Feb-2020 to 29-Feb-2020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                21,982,227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465,711,390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67,806,912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Fraud (</a:t>
                      </a:r>
                      <a:r>
                        <a:rPr lang="en-US" sz="1400" b="1" u="none" strike="noStrike" dirty="0" err="1">
                          <a:effectLst/>
                        </a:rPr>
                        <a:t>Tunaiku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180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0375705"/>
                  </a:ext>
                </a:extLst>
              </a:tr>
              <a:tr h="2942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01-Feb-2020 to 29-Feb-2020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                21,982,227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465,711,390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67,806,912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Risk (</a:t>
                      </a:r>
                      <a:r>
                        <a:rPr lang="en-US" sz="1400" b="1" u="none" strike="noStrike" dirty="0" err="1">
                          <a:effectLst/>
                        </a:rPr>
                        <a:t>Tunaiku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220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8055168"/>
                  </a:ext>
                </a:extLst>
              </a:tr>
              <a:tr h="2942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01-Feb-2020 to 29-Feb-2020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                21,982,227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465,711,390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67,806,912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Risk (</a:t>
                      </a:r>
                      <a:r>
                        <a:rPr lang="en-US" sz="1400" b="1" u="none" strike="noStrike" dirty="0" err="1">
                          <a:effectLst/>
                        </a:rPr>
                        <a:t>Tunaiku+Others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3.8k</a:t>
                      </a:r>
                      <a:endParaRPr lang="en-US" sz="1400" b="1" i="0" u="none" strike="noStrike" dirty="0">
                        <a:solidFill>
                          <a:srgbClr val="555555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594696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EEC2F58-4BD9-461F-985B-4BF621B2A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378127"/>
              </p:ext>
            </p:extLst>
          </p:nvPr>
        </p:nvGraphicFramePr>
        <p:xfrm>
          <a:off x="277559" y="3206663"/>
          <a:ext cx="11257202" cy="2855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45497">
                  <a:extLst>
                    <a:ext uri="{9D8B030D-6E8A-4147-A177-3AD203B41FA5}">
                      <a16:colId xmlns:a16="http://schemas.microsoft.com/office/drawing/2014/main" val="3884587859"/>
                    </a:ext>
                  </a:extLst>
                </a:gridCol>
                <a:gridCol w="1699305">
                  <a:extLst>
                    <a:ext uri="{9D8B030D-6E8A-4147-A177-3AD203B41FA5}">
                      <a16:colId xmlns:a16="http://schemas.microsoft.com/office/drawing/2014/main" val="2450207495"/>
                    </a:ext>
                  </a:extLst>
                </a:gridCol>
                <a:gridCol w="1182480">
                  <a:extLst>
                    <a:ext uri="{9D8B030D-6E8A-4147-A177-3AD203B41FA5}">
                      <a16:colId xmlns:a16="http://schemas.microsoft.com/office/drawing/2014/main" val="1118818410"/>
                    </a:ext>
                  </a:extLst>
                </a:gridCol>
                <a:gridCol w="1182480">
                  <a:extLst>
                    <a:ext uri="{9D8B030D-6E8A-4147-A177-3AD203B41FA5}">
                      <a16:colId xmlns:a16="http://schemas.microsoft.com/office/drawing/2014/main" val="881016859"/>
                    </a:ext>
                  </a:extLst>
                </a:gridCol>
                <a:gridCol w="1182480">
                  <a:extLst>
                    <a:ext uri="{9D8B030D-6E8A-4147-A177-3AD203B41FA5}">
                      <a16:colId xmlns:a16="http://schemas.microsoft.com/office/drawing/2014/main" val="124680715"/>
                    </a:ext>
                  </a:extLst>
                </a:gridCol>
                <a:gridCol w="1182480">
                  <a:extLst>
                    <a:ext uri="{9D8B030D-6E8A-4147-A177-3AD203B41FA5}">
                      <a16:colId xmlns:a16="http://schemas.microsoft.com/office/drawing/2014/main" val="3535070602"/>
                    </a:ext>
                  </a:extLst>
                </a:gridCol>
                <a:gridCol w="1182480">
                  <a:extLst>
                    <a:ext uri="{9D8B030D-6E8A-4147-A177-3AD203B41FA5}">
                      <a16:colId xmlns:a16="http://schemas.microsoft.com/office/drawing/2014/main" val="3854240441"/>
                    </a:ext>
                  </a:extLst>
                </a:gridCol>
              </a:tblGrid>
              <a:tr h="484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Network attribute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Case-1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Case-2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Case-3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7036256"/>
                  </a:ext>
                </a:extLst>
              </a:tr>
              <a:tr h="386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Network feature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zero_payers_90d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fraud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zero_payers_90d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fraud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zero_payers_90d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fraud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114213"/>
                  </a:ext>
                </a:extLst>
              </a:tr>
              <a:tr h="386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whisper_score</a:t>
                      </a:r>
                      <a:endParaRPr lang="en-US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503997"/>
                  </a:ext>
                </a:extLst>
              </a:tr>
              <a:tr h="386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Pagerank</a:t>
                      </a:r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(influence)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5075045"/>
                  </a:ext>
                </a:extLst>
              </a:tr>
              <a:tr h="386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Outdegree (outgoing calls)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8237080"/>
                  </a:ext>
                </a:extLst>
              </a:tr>
              <a:tr h="386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Total_community_members</a:t>
                      </a:r>
                      <a:endParaRPr lang="en-US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0320133"/>
                  </a:ext>
                </a:extLst>
              </a:tr>
              <a:tr h="386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Good_by_bad_ratio</a:t>
                      </a:r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the community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2488757"/>
                  </a:ext>
                </a:extLst>
              </a:tr>
            </a:tbl>
          </a:graphicData>
        </a:graphic>
      </p:graphicFrame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D42E28B-0A17-4B41-8930-7712DCFFCF71}"/>
              </a:ext>
            </a:extLst>
          </p:cNvPr>
          <p:cNvSpPr/>
          <p:nvPr/>
        </p:nvSpPr>
        <p:spPr>
          <a:xfrm>
            <a:off x="277558" y="2729961"/>
            <a:ext cx="2340381" cy="411876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Univariate Gini values</a:t>
            </a:r>
          </a:p>
        </p:txBody>
      </p:sp>
    </p:spTree>
    <p:extLst>
      <p:ext uri="{BB962C8B-B14F-4D97-AF65-F5344CB8AC3E}">
        <p14:creationId xmlns:p14="http://schemas.microsoft.com/office/powerpoint/2010/main" val="401554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DD1A8B-7629-4467-9C89-6FABB010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Whisper – Overview of the algorithm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3207D05-DBF4-46F0-A9A6-63D2C7BA676E}"/>
              </a:ext>
            </a:extLst>
          </p:cNvPr>
          <p:cNvSpPr/>
          <p:nvPr/>
        </p:nvSpPr>
        <p:spPr>
          <a:xfrm>
            <a:off x="969567" y="1546662"/>
            <a:ext cx="1474860" cy="411876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Sample call Network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DF195A6-AFED-4662-BE51-2E211D90DC70}"/>
              </a:ext>
            </a:extLst>
          </p:cNvPr>
          <p:cNvSpPr/>
          <p:nvPr/>
        </p:nvSpPr>
        <p:spPr>
          <a:xfrm>
            <a:off x="9522019" y="1236971"/>
            <a:ext cx="2189022" cy="641654"/>
          </a:xfrm>
          <a:prstGeom prst="roundRect">
            <a:avLst/>
          </a:prstGeom>
          <a:solidFill>
            <a:schemeClr val="accent4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/>
              <a:t>Score calculated by our algorithm after convergence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F122E3D-389D-4DDE-AC3D-B554B4EB627D}"/>
              </a:ext>
            </a:extLst>
          </p:cNvPr>
          <p:cNvSpPr/>
          <p:nvPr/>
        </p:nvSpPr>
        <p:spPr>
          <a:xfrm>
            <a:off x="1018094" y="2303996"/>
            <a:ext cx="463138" cy="41187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A50644-3687-4170-875D-F20C0CDA587A}"/>
              </a:ext>
            </a:extLst>
          </p:cNvPr>
          <p:cNvSpPr/>
          <p:nvPr/>
        </p:nvSpPr>
        <p:spPr>
          <a:xfrm>
            <a:off x="2423229" y="2345505"/>
            <a:ext cx="463138" cy="41187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D5B57D-12CE-455F-BD0B-41E0775B9954}"/>
              </a:ext>
            </a:extLst>
          </p:cNvPr>
          <p:cNvSpPr/>
          <p:nvPr/>
        </p:nvSpPr>
        <p:spPr>
          <a:xfrm>
            <a:off x="1689426" y="2974472"/>
            <a:ext cx="463138" cy="41187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12322D0-659E-41E0-8F83-F6C98E5923D4}"/>
              </a:ext>
            </a:extLst>
          </p:cNvPr>
          <p:cNvSpPr/>
          <p:nvPr/>
        </p:nvSpPr>
        <p:spPr>
          <a:xfrm>
            <a:off x="1686467" y="3972048"/>
            <a:ext cx="463138" cy="411876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43189F-A8EF-4A71-A1B2-B2F0393741EA}"/>
              </a:ext>
            </a:extLst>
          </p:cNvPr>
          <p:cNvSpPr/>
          <p:nvPr/>
        </p:nvSpPr>
        <p:spPr>
          <a:xfrm>
            <a:off x="925106" y="5579480"/>
            <a:ext cx="463138" cy="41187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4A171A8-3FED-4386-817C-E293D0449850}"/>
              </a:ext>
            </a:extLst>
          </p:cNvPr>
          <p:cNvSpPr/>
          <p:nvPr/>
        </p:nvSpPr>
        <p:spPr>
          <a:xfrm>
            <a:off x="1689426" y="4906017"/>
            <a:ext cx="463138" cy="41187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AF4EC1B-5AD0-40D3-BE07-DAD3343040E5}"/>
              </a:ext>
            </a:extLst>
          </p:cNvPr>
          <p:cNvSpPr/>
          <p:nvPr/>
        </p:nvSpPr>
        <p:spPr>
          <a:xfrm>
            <a:off x="2444427" y="5579480"/>
            <a:ext cx="463138" cy="41187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A528257-D0B9-4923-9DE6-BA5362F35D3C}"/>
              </a:ext>
            </a:extLst>
          </p:cNvPr>
          <p:cNvSpPr/>
          <p:nvPr/>
        </p:nvSpPr>
        <p:spPr>
          <a:xfrm>
            <a:off x="554956" y="3060246"/>
            <a:ext cx="463138" cy="411876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AD13F82-E94C-4611-88D4-09C973EF121B}"/>
              </a:ext>
            </a:extLst>
          </p:cNvPr>
          <p:cNvSpPr/>
          <p:nvPr/>
        </p:nvSpPr>
        <p:spPr>
          <a:xfrm>
            <a:off x="574875" y="3965862"/>
            <a:ext cx="463138" cy="4118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B2966AFD-8D62-42DD-9D6A-B6EF5A6BB3FA}"/>
              </a:ext>
            </a:extLst>
          </p:cNvPr>
          <p:cNvSpPr/>
          <p:nvPr/>
        </p:nvSpPr>
        <p:spPr>
          <a:xfrm rot="2406122">
            <a:off x="1377533" y="2761877"/>
            <a:ext cx="463138" cy="160336"/>
          </a:xfrm>
          <a:prstGeom prst="leftRightArrow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23A983B9-707B-4D61-ABC6-F27970609308}"/>
              </a:ext>
            </a:extLst>
          </p:cNvPr>
          <p:cNvSpPr/>
          <p:nvPr/>
        </p:nvSpPr>
        <p:spPr>
          <a:xfrm rot="2406122">
            <a:off x="2028697" y="5434252"/>
            <a:ext cx="463138" cy="160336"/>
          </a:xfrm>
          <a:prstGeom prst="leftRightArrow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EFC2D9F3-8DDC-433D-B972-7E3F03CB0959}"/>
              </a:ext>
            </a:extLst>
          </p:cNvPr>
          <p:cNvSpPr/>
          <p:nvPr/>
        </p:nvSpPr>
        <p:spPr>
          <a:xfrm rot="19193878" flipH="1">
            <a:off x="2042802" y="2770329"/>
            <a:ext cx="463138" cy="160336"/>
          </a:xfrm>
          <a:prstGeom prst="leftRightArrow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568F8C13-257E-4283-BDAB-C060A6188AAC}"/>
              </a:ext>
            </a:extLst>
          </p:cNvPr>
          <p:cNvSpPr/>
          <p:nvPr/>
        </p:nvSpPr>
        <p:spPr>
          <a:xfrm rot="19193878" flipH="1">
            <a:off x="1344225" y="5434251"/>
            <a:ext cx="463138" cy="160336"/>
          </a:xfrm>
          <a:prstGeom prst="leftRightArrow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BD2E5765-BCCF-4228-9A3E-884123FC535D}"/>
              </a:ext>
            </a:extLst>
          </p:cNvPr>
          <p:cNvSpPr/>
          <p:nvPr/>
        </p:nvSpPr>
        <p:spPr>
          <a:xfrm rot="5400000">
            <a:off x="1686467" y="4564633"/>
            <a:ext cx="463138" cy="160336"/>
          </a:xfrm>
          <a:prstGeom prst="leftRightArrow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4E6BA9E8-2228-4566-857A-286DB087BAED}"/>
              </a:ext>
            </a:extLst>
          </p:cNvPr>
          <p:cNvSpPr/>
          <p:nvPr/>
        </p:nvSpPr>
        <p:spPr>
          <a:xfrm rot="5400000">
            <a:off x="1686467" y="3601331"/>
            <a:ext cx="463138" cy="160336"/>
          </a:xfrm>
          <a:prstGeom prst="leftRightArrow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5C0A2024-7100-4D3C-B0AA-179DE4C65EED}"/>
              </a:ext>
            </a:extLst>
          </p:cNvPr>
          <p:cNvSpPr/>
          <p:nvPr/>
        </p:nvSpPr>
        <p:spPr>
          <a:xfrm rot="2406122">
            <a:off x="894187" y="4614001"/>
            <a:ext cx="856839" cy="167164"/>
          </a:xfrm>
          <a:prstGeom prst="leftRightArrow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E4EAECD2-30BA-4B9B-9579-B012F8770AD3}"/>
              </a:ext>
            </a:extLst>
          </p:cNvPr>
          <p:cNvSpPr/>
          <p:nvPr/>
        </p:nvSpPr>
        <p:spPr>
          <a:xfrm rot="5400000">
            <a:off x="554956" y="3636559"/>
            <a:ext cx="463138" cy="160336"/>
          </a:xfrm>
          <a:prstGeom prst="leftRightArrow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536C9EF3-8AF6-44A8-B709-0CFB906958B9}"/>
              </a:ext>
            </a:extLst>
          </p:cNvPr>
          <p:cNvSpPr/>
          <p:nvPr/>
        </p:nvSpPr>
        <p:spPr>
          <a:xfrm rot="19193878" flipH="1">
            <a:off x="724112" y="2803963"/>
            <a:ext cx="463138" cy="160336"/>
          </a:xfrm>
          <a:prstGeom prst="leftRightArrow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B87B2FF-4B87-4B66-8195-DA28E6EE67C5}"/>
              </a:ext>
            </a:extLst>
          </p:cNvPr>
          <p:cNvSpPr/>
          <p:nvPr/>
        </p:nvSpPr>
        <p:spPr>
          <a:xfrm>
            <a:off x="3107485" y="1511268"/>
            <a:ext cx="5977029" cy="1042327"/>
          </a:xfrm>
          <a:prstGeom prst="roundRect">
            <a:avLst>
              <a:gd name="adj" fmla="val 8182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In this call graph pink denotes identified risky/fraudulent customers whereas blue are normal customers, our algorithm gives a susceptibility score to each individual. We can calculate such score for all 22 </a:t>
            </a:r>
            <a:r>
              <a:rPr lang="en-US" sz="1400" b="1" dirty="0" err="1">
                <a:solidFill>
                  <a:schemeClr val="tx1"/>
                </a:solidFill>
              </a:rPr>
              <a:t>mn</a:t>
            </a:r>
            <a:r>
              <a:rPr lang="en-US" sz="1400" b="1" dirty="0">
                <a:solidFill>
                  <a:schemeClr val="tx1"/>
                </a:solidFill>
              </a:rPr>
              <a:t> active </a:t>
            </a:r>
            <a:r>
              <a:rPr lang="en-US" sz="1400" b="1" dirty="0" err="1">
                <a:solidFill>
                  <a:schemeClr val="tx1"/>
                </a:solidFill>
              </a:rPr>
              <a:t>Indosat</a:t>
            </a:r>
            <a:r>
              <a:rPr lang="en-US" sz="1400" b="1" dirty="0">
                <a:solidFill>
                  <a:schemeClr val="tx1"/>
                </a:solidFill>
              </a:rPr>
              <a:t> users on a fortnightly basis 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9FD7C74-FC89-4E8B-96F5-BF4A57067B81}"/>
              </a:ext>
            </a:extLst>
          </p:cNvPr>
          <p:cNvSpPr/>
          <p:nvPr/>
        </p:nvSpPr>
        <p:spPr>
          <a:xfrm>
            <a:off x="9867117" y="2303996"/>
            <a:ext cx="463138" cy="41187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3A3B648-5B8B-46A5-BF83-9C3846979ECF}"/>
              </a:ext>
            </a:extLst>
          </p:cNvPr>
          <p:cNvSpPr/>
          <p:nvPr/>
        </p:nvSpPr>
        <p:spPr>
          <a:xfrm>
            <a:off x="11272252" y="2345505"/>
            <a:ext cx="463138" cy="41187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CADBDB2-55B4-4199-91F6-A838DA74A453}"/>
              </a:ext>
            </a:extLst>
          </p:cNvPr>
          <p:cNvSpPr/>
          <p:nvPr/>
        </p:nvSpPr>
        <p:spPr>
          <a:xfrm>
            <a:off x="10538449" y="2974472"/>
            <a:ext cx="463138" cy="411876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F0EAF82-7915-4B55-8567-8E96F8588D03}"/>
              </a:ext>
            </a:extLst>
          </p:cNvPr>
          <p:cNvSpPr/>
          <p:nvPr/>
        </p:nvSpPr>
        <p:spPr>
          <a:xfrm>
            <a:off x="10535490" y="3972048"/>
            <a:ext cx="463138" cy="411876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EAD09F0-5997-4B4A-B9E6-4D115E54B61B}"/>
              </a:ext>
            </a:extLst>
          </p:cNvPr>
          <p:cNvSpPr/>
          <p:nvPr/>
        </p:nvSpPr>
        <p:spPr>
          <a:xfrm>
            <a:off x="9774129" y="5579480"/>
            <a:ext cx="463138" cy="41187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578D4DF-56B6-4810-BA55-01590E547F0B}"/>
              </a:ext>
            </a:extLst>
          </p:cNvPr>
          <p:cNvSpPr/>
          <p:nvPr/>
        </p:nvSpPr>
        <p:spPr>
          <a:xfrm>
            <a:off x="10538449" y="4906017"/>
            <a:ext cx="463138" cy="41187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EE4AB91-E684-4C5D-A946-D0732FC277D9}"/>
              </a:ext>
            </a:extLst>
          </p:cNvPr>
          <p:cNvSpPr/>
          <p:nvPr/>
        </p:nvSpPr>
        <p:spPr>
          <a:xfrm>
            <a:off x="11293450" y="5579480"/>
            <a:ext cx="463138" cy="41187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4156D9A-230A-44EF-8E32-83AC32C8F0FC}"/>
              </a:ext>
            </a:extLst>
          </p:cNvPr>
          <p:cNvSpPr/>
          <p:nvPr/>
        </p:nvSpPr>
        <p:spPr>
          <a:xfrm>
            <a:off x="9403979" y="3060246"/>
            <a:ext cx="463138" cy="411876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B9A64C3-367C-46E7-8C0D-70440603DF8A}"/>
              </a:ext>
            </a:extLst>
          </p:cNvPr>
          <p:cNvSpPr/>
          <p:nvPr/>
        </p:nvSpPr>
        <p:spPr>
          <a:xfrm>
            <a:off x="9423898" y="3965862"/>
            <a:ext cx="463138" cy="411876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Arrow: Left-Right 51">
            <a:extLst>
              <a:ext uri="{FF2B5EF4-FFF2-40B4-BE49-F238E27FC236}">
                <a16:creationId xmlns:a16="http://schemas.microsoft.com/office/drawing/2014/main" id="{4E8A5BD5-8E80-4D82-8ADF-B1995CE3C323}"/>
              </a:ext>
            </a:extLst>
          </p:cNvPr>
          <p:cNvSpPr/>
          <p:nvPr/>
        </p:nvSpPr>
        <p:spPr>
          <a:xfrm rot="2406122">
            <a:off x="10226556" y="2761877"/>
            <a:ext cx="463138" cy="160336"/>
          </a:xfrm>
          <a:prstGeom prst="leftRightArrow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Left-Right 52">
            <a:extLst>
              <a:ext uri="{FF2B5EF4-FFF2-40B4-BE49-F238E27FC236}">
                <a16:creationId xmlns:a16="http://schemas.microsoft.com/office/drawing/2014/main" id="{DF084176-6C4A-41E5-806F-EAAD58150423}"/>
              </a:ext>
            </a:extLst>
          </p:cNvPr>
          <p:cNvSpPr/>
          <p:nvPr/>
        </p:nvSpPr>
        <p:spPr>
          <a:xfrm rot="2406122">
            <a:off x="10877720" y="5434252"/>
            <a:ext cx="463138" cy="160336"/>
          </a:xfrm>
          <a:prstGeom prst="leftRightArrow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7C7A3F9C-0156-47FA-8BC5-1309FF464134}"/>
              </a:ext>
            </a:extLst>
          </p:cNvPr>
          <p:cNvSpPr/>
          <p:nvPr/>
        </p:nvSpPr>
        <p:spPr>
          <a:xfrm rot="19193878" flipH="1">
            <a:off x="10891825" y="2770329"/>
            <a:ext cx="463138" cy="160336"/>
          </a:xfrm>
          <a:prstGeom prst="leftRightArrow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79DB529F-ACAA-4301-A659-1A418168490D}"/>
              </a:ext>
            </a:extLst>
          </p:cNvPr>
          <p:cNvSpPr/>
          <p:nvPr/>
        </p:nvSpPr>
        <p:spPr>
          <a:xfrm rot="19193878" flipH="1">
            <a:off x="10193248" y="5434251"/>
            <a:ext cx="463138" cy="160336"/>
          </a:xfrm>
          <a:prstGeom prst="leftRightArrow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707BB05D-C536-456A-867E-5BAA5E827139}"/>
              </a:ext>
            </a:extLst>
          </p:cNvPr>
          <p:cNvSpPr/>
          <p:nvPr/>
        </p:nvSpPr>
        <p:spPr>
          <a:xfrm rot="5400000">
            <a:off x="10535490" y="4564633"/>
            <a:ext cx="463138" cy="160336"/>
          </a:xfrm>
          <a:prstGeom prst="leftRightArrow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Left-Right 56">
            <a:extLst>
              <a:ext uri="{FF2B5EF4-FFF2-40B4-BE49-F238E27FC236}">
                <a16:creationId xmlns:a16="http://schemas.microsoft.com/office/drawing/2014/main" id="{E4841B39-8C75-499D-A994-5CADED418A6D}"/>
              </a:ext>
            </a:extLst>
          </p:cNvPr>
          <p:cNvSpPr/>
          <p:nvPr/>
        </p:nvSpPr>
        <p:spPr>
          <a:xfrm rot="5400000">
            <a:off x="10535490" y="3601331"/>
            <a:ext cx="463138" cy="160336"/>
          </a:xfrm>
          <a:prstGeom prst="leftRightArrow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Left-Right 57">
            <a:extLst>
              <a:ext uri="{FF2B5EF4-FFF2-40B4-BE49-F238E27FC236}">
                <a16:creationId xmlns:a16="http://schemas.microsoft.com/office/drawing/2014/main" id="{2F9BF180-0507-4DC3-B9C7-5E9DF635677F}"/>
              </a:ext>
            </a:extLst>
          </p:cNvPr>
          <p:cNvSpPr/>
          <p:nvPr/>
        </p:nvSpPr>
        <p:spPr>
          <a:xfrm rot="2406122">
            <a:off x="9743210" y="4614001"/>
            <a:ext cx="856839" cy="167164"/>
          </a:xfrm>
          <a:prstGeom prst="leftRightArrow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Left-Right 58">
            <a:extLst>
              <a:ext uri="{FF2B5EF4-FFF2-40B4-BE49-F238E27FC236}">
                <a16:creationId xmlns:a16="http://schemas.microsoft.com/office/drawing/2014/main" id="{BEC3B842-8C97-4DBA-B42B-99EA851CAABF}"/>
              </a:ext>
            </a:extLst>
          </p:cNvPr>
          <p:cNvSpPr/>
          <p:nvPr/>
        </p:nvSpPr>
        <p:spPr>
          <a:xfrm rot="5400000">
            <a:off x="9403979" y="3636559"/>
            <a:ext cx="463138" cy="160336"/>
          </a:xfrm>
          <a:prstGeom prst="leftRightArrow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Left-Right 59">
            <a:extLst>
              <a:ext uri="{FF2B5EF4-FFF2-40B4-BE49-F238E27FC236}">
                <a16:creationId xmlns:a16="http://schemas.microsoft.com/office/drawing/2014/main" id="{09B244AF-8718-43EA-B72A-CDEEA6BE30C0}"/>
              </a:ext>
            </a:extLst>
          </p:cNvPr>
          <p:cNvSpPr/>
          <p:nvPr/>
        </p:nvSpPr>
        <p:spPr>
          <a:xfrm rot="19193878" flipH="1">
            <a:off x="9573135" y="2803963"/>
            <a:ext cx="463138" cy="160336"/>
          </a:xfrm>
          <a:prstGeom prst="leftRightArrow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D11CA-9D77-4170-B1CB-51FF826E7EA4}"/>
              </a:ext>
            </a:extLst>
          </p:cNvPr>
          <p:cNvSpPr txBox="1"/>
          <p:nvPr/>
        </p:nvSpPr>
        <p:spPr>
          <a:xfrm>
            <a:off x="9915459" y="2393790"/>
            <a:ext cx="606410" cy="246221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</a:rPr>
              <a:t>0.51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030BCC-0C9A-4E0A-BD5A-22E064D303C2}"/>
              </a:ext>
            </a:extLst>
          </p:cNvPr>
          <p:cNvSpPr txBox="1"/>
          <p:nvPr/>
        </p:nvSpPr>
        <p:spPr>
          <a:xfrm>
            <a:off x="11150178" y="2419880"/>
            <a:ext cx="606410" cy="246221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</a:rPr>
              <a:t>   0.52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A95B5B-EA1F-4FCB-BE41-89801016E2F2}"/>
              </a:ext>
            </a:extLst>
          </p:cNvPr>
          <p:cNvSpPr txBox="1"/>
          <p:nvPr/>
        </p:nvSpPr>
        <p:spPr>
          <a:xfrm>
            <a:off x="11221814" y="5662307"/>
            <a:ext cx="606410" cy="246221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</a:rPr>
              <a:t>  0.63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5370E9-684A-40FA-B63E-B01A2FF4FD4D}"/>
              </a:ext>
            </a:extLst>
          </p:cNvPr>
          <p:cNvSpPr txBox="1"/>
          <p:nvPr/>
        </p:nvSpPr>
        <p:spPr>
          <a:xfrm>
            <a:off x="9649279" y="5671460"/>
            <a:ext cx="606410" cy="246221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</a:rPr>
              <a:t>   0.63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D40B513-B144-4525-B972-C4C9E06A2B76}"/>
              </a:ext>
            </a:extLst>
          </p:cNvPr>
          <p:cNvSpPr txBox="1"/>
          <p:nvPr/>
        </p:nvSpPr>
        <p:spPr>
          <a:xfrm>
            <a:off x="10413333" y="3045535"/>
            <a:ext cx="606410" cy="246221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</a:rPr>
              <a:t>   0.11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0D3467-4B0F-443F-AD85-FEBCFFD30E87}"/>
              </a:ext>
            </a:extLst>
          </p:cNvPr>
          <p:cNvSpPr txBox="1"/>
          <p:nvPr/>
        </p:nvSpPr>
        <p:spPr>
          <a:xfrm>
            <a:off x="10392218" y="4066640"/>
            <a:ext cx="606410" cy="246221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</a:rPr>
              <a:t>   0.08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A11F45-575D-487A-8CFD-40F8CB3F0996}"/>
              </a:ext>
            </a:extLst>
          </p:cNvPr>
          <p:cNvSpPr txBox="1"/>
          <p:nvPr/>
        </p:nvSpPr>
        <p:spPr>
          <a:xfrm>
            <a:off x="10402623" y="4977080"/>
            <a:ext cx="606410" cy="246221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</a:rPr>
              <a:t>   0.53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000C2E2-A9E6-4317-8A9A-80295C4A2A9E}"/>
              </a:ext>
            </a:extLst>
          </p:cNvPr>
          <p:cNvSpPr txBox="1"/>
          <p:nvPr/>
        </p:nvSpPr>
        <p:spPr>
          <a:xfrm>
            <a:off x="9318256" y="4040525"/>
            <a:ext cx="606410" cy="246221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</a:rPr>
              <a:t>   0.06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08EB7A-F35B-4C15-B5F6-42790FB020C8}"/>
              </a:ext>
            </a:extLst>
          </p:cNvPr>
          <p:cNvSpPr txBox="1"/>
          <p:nvPr/>
        </p:nvSpPr>
        <p:spPr>
          <a:xfrm>
            <a:off x="9260707" y="3162770"/>
            <a:ext cx="606410" cy="246221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</a:rPr>
              <a:t>   0.01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C71341-FC85-4DAD-9CC3-97B87AB1061B}"/>
                  </a:ext>
                </a:extLst>
              </p:cNvPr>
              <p:cNvSpPr/>
              <p:nvPr/>
            </p:nvSpPr>
            <p:spPr>
              <a:xfrm>
                <a:off x="3270823" y="2867152"/>
                <a:ext cx="4113690" cy="4439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S</a:t>
                </a:r>
                <a:r>
                  <a:rPr lang="en-US" sz="2400" b="1" baseline="-25000" dirty="0"/>
                  <a:t>t+1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b="1" i="0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b="1" i="0" dirty="0" smtClean="0"/>
                      <m:t>(</m:t>
                    </m:r>
                    <m:r>
                      <m:rPr>
                        <m:sty m:val="p"/>
                      </m:rPr>
                      <a:rPr lang="el-GR" b="1" i="1" dirty="0" smtClean="0">
                        <a:latin typeface="Cambria Math" panose="02040503050406030204" pitchFamily="18" charset="0"/>
                      </a:rPr>
                      <m:t>α</m:t>
                    </m:r>
                    <m:r>
                      <m:rPr>
                        <m:nor/>
                      </m:rPr>
                      <a:rPr lang="en-US" b="1" i="0" dirty="0" smtClean="0"/>
                      <m:t>∗</m:t>
                    </m:r>
                    <m:r>
                      <m:rPr>
                        <m:nor/>
                      </m:rPr>
                      <a:rPr lang="en-US" b="1" i="0" dirty="0" smtClean="0"/>
                      <m:t>I</m:t>
                    </m:r>
                    <m:r>
                      <m:rPr>
                        <m:nor/>
                      </m:rPr>
                      <a:rPr lang="en-US" b="1" i="0" dirty="0" smtClean="0"/>
                      <m:t>{</m:t>
                    </m:r>
                    <m:r>
                      <m:rPr>
                        <m:nor/>
                      </m:rPr>
                      <a:rPr lang="en-US" b="1" i="0" dirty="0" smtClean="0"/>
                      <m:t>fraud</m:t>
                    </m:r>
                    <m:r>
                      <m:rPr>
                        <m:nor/>
                      </m:rPr>
                      <a:rPr lang="en-US" b="1" i="0" dirty="0" smtClean="0"/>
                      <m:t>==1}</m:t>
                    </m:r>
                  </m:oMath>
                </a14:m>
                <a:r>
                  <a:rPr lang="en-US" b="1" dirty="0"/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1" i="1" dirty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b="1" dirty="0"/>
                  <a:t>*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pt-BR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𝒅𝒆𝒈𝒓𝒆𝒆</m:t>
                        </m:r>
                      </m:sup>
                      <m:e>
                        <m:r>
                          <m:rPr>
                            <m:nor/>
                          </m:rPr>
                          <a:rPr lang="en-US" b="1" dirty="0"/>
                          <m:t>S</m:t>
                        </m:r>
                        <m:r>
                          <m:rPr>
                            <m:nor/>
                          </m:rPr>
                          <a:rPr lang="en-US" b="1" baseline="-25000" dirty="0"/>
                          <m:t>t</m:t>
                        </m:r>
                      </m:e>
                    </m:nary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C71341-FC85-4DAD-9CC3-97B87AB106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823" y="2867152"/>
                <a:ext cx="4113690" cy="443904"/>
              </a:xfrm>
              <a:prstGeom prst="rect">
                <a:avLst/>
              </a:prstGeom>
              <a:blipFill>
                <a:blip r:embed="rId3"/>
                <a:stretch>
                  <a:fillRect l="-1335" t="-86301" b="-150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5E3A6A-912A-4157-B636-BA5F02832FDB}"/>
                  </a:ext>
                </a:extLst>
              </p:cNvPr>
              <p:cNvSpPr/>
              <p:nvPr/>
            </p:nvSpPr>
            <p:spPr>
              <a:xfrm>
                <a:off x="3307216" y="3556378"/>
                <a:ext cx="5799744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b="1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sz="1400" b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1400" b="1" dirty="0" smtClean="0"/>
                      <m:t>(</m:t>
                    </m:r>
                    <m:r>
                      <m:rPr>
                        <m:nor/>
                      </m:rPr>
                      <a:rPr lang="en-US" sz="1400" b="0" i="0" dirty="0" smtClean="0"/>
                      <m:t>) </m:t>
                    </m:r>
                  </m:oMath>
                </a14:m>
                <a:r>
                  <a:rPr lang="en-US" sz="1400" dirty="0"/>
                  <a:t> –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latin typeface="Cambria Math" panose="02040503050406030204" pitchFamily="18" charset="0"/>
                      </a:rPr>
                      <m:t>𝒂𝒔</m:t>
                    </m:r>
                    <m:r>
                      <a:rPr lang="en-US" sz="1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 dirty="0">
                        <a:latin typeface="Cambria Math" panose="02040503050406030204" pitchFamily="18" charset="0"/>
                      </a:rPr>
                      <m:t>𝒂𝒗𝒆𝒓𝒂𝒈𝒆</m:t>
                    </m:r>
                    <m:r>
                      <a:rPr lang="en-US" sz="1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1400" b="1" i="1" dirty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sz="1400" b="1" i="1" dirty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sz="1400" b="1" i="1" dirty="0">
                        <a:latin typeface="Cambria Math" panose="02040503050406030204" pitchFamily="18" charset="0"/>
                      </a:rPr>
                      <m:t>fraud</m:t>
                    </m:r>
                    <m:r>
                      <m:rPr>
                        <m:nor/>
                      </m:rPr>
                      <a:rPr lang="en-US" sz="1400" b="1" i="1" dirty="0">
                        <a:latin typeface="Cambria Math" panose="02040503050406030204" pitchFamily="18" charset="0"/>
                      </a:rPr>
                      <m:t>==1}</m:t>
                    </m:r>
                  </m:oMath>
                </a14:m>
                <a:r>
                  <a:rPr lang="en-US" sz="1400" b="1" i="1" dirty="0">
                    <a:latin typeface="Cambria Math" panose="02040503050406030204" pitchFamily="18" charset="0"/>
                  </a:rPr>
                  <a:t> – Is the identity function,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b="1" i="1" dirty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sz="1400" b="1" i="1" dirty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400" b="1" i="1" dirty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sz="14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dirty="0">
                          <a:latin typeface="Cambria Math" panose="02040503050406030204" pitchFamily="18" charset="0"/>
                        </a:rPr>
                        <m:t>𝒔𝒆𝒍𝒇</m:t>
                      </m:r>
                      <m:r>
                        <a:rPr lang="en-US" sz="14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dirty="0">
                          <a:latin typeface="Cambria Math" panose="02040503050406030204" pitchFamily="18" charset="0"/>
                        </a:rPr>
                        <m:t>𝒑𝒓𝒐𝒑𝒐𝒈𝒂𝒕𝒊𝒐𝒏</m:t>
                      </m:r>
                      <m:r>
                        <a:rPr lang="en-US" sz="14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dirty="0">
                          <a:latin typeface="Cambria Math" panose="02040503050406030204" pitchFamily="18" charset="0"/>
                        </a:rPr>
                        <m:t>𝒇𝒓𝒂𝒄𝒕𝒊𝒐𝒏</m:t>
                      </m:r>
                    </m:oMath>
                  </m:oMathPara>
                </a14:m>
                <a:endParaRPr lang="en-US" sz="14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b="1" i="1" dirty="0" smtClean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sz="1400" dirty="0"/>
                  <a:t> –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n-US" sz="1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𝒏𝒆𝒊𝒈𝒉𝒃𝒐𝒖𝒓𝒉𝒐𝒐𝒅</m:t>
                    </m:r>
                    <m:r>
                      <a:rPr lang="en-US" sz="1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 dirty="0">
                        <a:latin typeface="Cambria Math" panose="02040503050406030204" pitchFamily="18" charset="0"/>
                      </a:rPr>
                      <m:t>𝒑𝒓𝒐𝒑𝒐𝒈𝒂𝒕𝒊𝒐𝒏</m:t>
                    </m:r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𝒇𝒓𝒂𝒄𝒕𝒊𝒐𝒏</m:t>
                    </m:r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5E3A6A-912A-4157-B636-BA5F02832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216" y="3556378"/>
                <a:ext cx="5799744" cy="738664"/>
              </a:xfrm>
              <a:prstGeom prst="rect">
                <a:avLst/>
              </a:prstGeom>
              <a:blipFill>
                <a:blip r:embed="rId4"/>
                <a:stretch>
                  <a:fillRect t="-1639" b="-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C5ED8AC-EA9D-4D37-B72D-E3E299937B6B}"/>
                  </a:ext>
                </a:extLst>
              </p:cNvPr>
              <p:cNvSpPr/>
              <p:nvPr/>
            </p:nvSpPr>
            <p:spPr>
              <a:xfrm>
                <a:off x="3270823" y="3284267"/>
                <a:ext cx="41005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𝒘𝒆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𝒉𝒂𝒗𝒆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𝒅𝒆𝒇𝒊𝒏𝒆𝒅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C5ED8AC-EA9D-4D37-B72D-E3E299937B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823" y="3284267"/>
                <a:ext cx="410056" cy="307777"/>
              </a:xfrm>
              <a:prstGeom prst="rect">
                <a:avLst/>
              </a:prstGeom>
              <a:blipFill>
                <a:blip r:embed="rId5"/>
                <a:stretch>
                  <a:fillRect r="-44328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36009DA-CCF0-4CC0-8103-8A5F139EA9EA}"/>
                  </a:ext>
                </a:extLst>
              </p:cNvPr>
              <p:cNvSpPr/>
              <p:nvPr/>
            </p:nvSpPr>
            <p:spPr>
              <a:xfrm>
                <a:off x="1575794" y="6571385"/>
                <a:ext cx="2751074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/>
                  <a:t>Above results are generated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900" b="1" i="1" dirty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900" dirty="0"/>
                  <a:t>=1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900" b="1" i="1" dirty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sz="900" dirty="0"/>
                  <a:t>=0.5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36009DA-CCF0-4CC0-8103-8A5F139EA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94" y="6571385"/>
                <a:ext cx="2751074" cy="230832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EAC587A7-827C-46FB-A5E1-5F2F265C2F76}"/>
              </a:ext>
            </a:extLst>
          </p:cNvPr>
          <p:cNvSpPr/>
          <p:nvPr/>
        </p:nvSpPr>
        <p:spPr>
          <a:xfrm>
            <a:off x="3156628" y="2750200"/>
            <a:ext cx="6000614" cy="1597064"/>
          </a:xfrm>
          <a:prstGeom prst="roundRect">
            <a:avLst>
              <a:gd name="adj" fmla="val 8182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7079884-3CAC-4199-910B-53B87951910B}"/>
              </a:ext>
            </a:extLst>
          </p:cNvPr>
          <p:cNvSpPr/>
          <p:nvPr/>
        </p:nvSpPr>
        <p:spPr>
          <a:xfrm>
            <a:off x="3099274" y="4588752"/>
            <a:ext cx="5977985" cy="1712791"/>
          </a:xfrm>
          <a:prstGeom prst="roundRect">
            <a:avLst>
              <a:gd name="adj" fmla="val 8182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General properties of the score (test edge cases) –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i="1" dirty="0">
                <a:solidFill>
                  <a:schemeClr val="tx1"/>
                </a:solidFill>
              </a:rPr>
              <a:t>Convergence guarantee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i="1" dirty="0">
                <a:solidFill>
                  <a:schemeClr val="tx1"/>
                </a:solidFill>
              </a:rPr>
              <a:t>For a given configuration node having higher number of fraud degrees should have higher score</a:t>
            </a:r>
          </a:p>
          <a:p>
            <a:r>
              <a:rPr lang="en-US" sz="1400" b="1" i="1" dirty="0">
                <a:solidFill>
                  <a:schemeClr val="tx1"/>
                </a:solidFill>
              </a:rPr>
              <a:t>Specific property –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i="1" dirty="0">
                <a:solidFill>
                  <a:schemeClr val="tx1"/>
                </a:solidFill>
              </a:rPr>
              <a:t>Score should provide good rank ordering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i="1" dirty="0">
                <a:solidFill>
                  <a:schemeClr val="tx1"/>
                </a:solidFill>
              </a:rPr>
              <a:t>Score for known frauds shall be higher than derived  score</a:t>
            </a:r>
          </a:p>
          <a:p>
            <a:endParaRPr lang="en-US" sz="1400" b="1" i="1" dirty="0">
              <a:solidFill>
                <a:schemeClr val="tx1"/>
              </a:solidFill>
            </a:endParaRPr>
          </a:p>
          <a:p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7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71E60DC3-70A0-4F12-B425-39D819E7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528034"/>
            <a:ext cx="11257200" cy="1007678"/>
          </a:xfrm>
        </p:spPr>
        <p:txBody>
          <a:bodyPr/>
          <a:lstStyle/>
          <a:p>
            <a:r>
              <a:rPr lang="en-GB" dirty="0"/>
              <a:t>Algorithmic brilliance</a:t>
            </a:r>
            <a:br>
              <a:rPr lang="en-GB" dirty="0"/>
            </a:br>
            <a:r>
              <a:rPr lang="en-GB" sz="2800" dirty="0"/>
              <a:t>Innovative message passing algorithm design</a:t>
            </a:r>
            <a:endParaRPr lang="en-GB" dirty="0"/>
          </a:p>
        </p:txBody>
      </p:sp>
      <p:sp>
        <p:nvSpPr>
          <p:cNvPr id="23" name="Content Placeholder 1">
            <a:extLst>
              <a:ext uri="{FF2B5EF4-FFF2-40B4-BE49-F238E27FC236}">
                <a16:creationId xmlns:a16="http://schemas.microsoft.com/office/drawing/2014/main" id="{F22F22C4-4189-4C72-B79C-D20A977945C9}"/>
              </a:ext>
            </a:extLst>
          </p:cNvPr>
          <p:cNvSpPr txBox="1">
            <a:spLocks/>
          </p:cNvSpPr>
          <p:nvPr/>
        </p:nvSpPr>
        <p:spPr>
          <a:xfrm>
            <a:off x="4648823" y="1280219"/>
            <a:ext cx="3158972" cy="25194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5888" indent="-115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17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9088" indent="-19526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7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129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17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1513" indent="-1944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7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00E798-F888-44FD-880C-FCCCA95D265C}"/>
              </a:ext>
            </a:extLst>
          </p:cNvPr>
          <p:cNvSpPr txBox="1"/>
          <p:nvPr/>
        </p:nvSpPr>
        <p:spPr>
          <a:xfrm>
            <a:off x="467999" y="5245495"/>
            <a:ext cx="3565960" cy="646331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Each state is a derivative of previous state. Update happens as per the algorithmic relationship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1DC6E5-C00C-4B0B-B07B-B26919B802D6}"/>
              </a:ext>
            </a:extLst>
          </p:cNvPr>
          <p:cNvSpPr txBox="1"/>
          <p:nvPr/>
        </p:nvSpPr>
        <p:spPr>
          <a:xfrm>
            <a:off x="467999" y="1527212"/>
            <a:ext cx="4002309" cy="430887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</a:rPr>
              <a:t>Iterative message passing algorithm with convergence guarantee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389338-99E8-450E-A195-E7D9573BB6EC}"/>
              </a:ext>
            </a:extLst>
          </p:cNvPr>
          <p:cNvSpPr txBox="1"/>
          <p:nvPr/>
        </p:nvSpPr>
        <p:spPr>
          <a:xfrm>
            <a:off x="1073527" y="2539945"/>
            <a:ext cx="2657779" cy="184666"/>
          </a:xfrm>
          <a:prstGeom prst="rect">
            <a:avLst/>
          </a:prstGeom>
          <a:noFill/>
        </p:spPr>
        <p:txBody>
          <a:bodyPr wrap="none" lIns="0" tIns="0" rIns="0" bIns="0" numCol="1" spcCol="151200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Iterative message passing algorithm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556B02-57D5-453C-9425-017FF223D41E}"/>
              </a:ext>
            </a:extLst>
          </p:cNvPr>
          <p:cNvSpPr/>
          <p:nvPr/>
        </p:nvSpPr>
        <p:spPr>
          <a:xfrm>
            <a:off x="4759795" y="1497611"/>
            <a:ext cx="33622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</a:rPr>
              <a:t>Mathematically derived algorithm parameters to ensure better discrimination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7409EA-8013-421C-A280-5F42F952F393}"/>
              </a:ext>
            </a:extLst>
          </p:cNvPr>
          <p:cNvSpPr txBox="1"/>
          <p:nvPr/>
        </p:nvSpPr>
        <p:spPr>
          <a:xfrm>
            <a:off x="4877158" y="2550097"/>
            <a:ext cx="2157698" cy="369332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Edge cases to determine 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parameter bounds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AE6199-6604-4088-A3B5-E186305383A9}"/>
              </a:ext>
            </a:extLst>
          </p:cNvPr>
          <p:cNvSpPr/>
          <p:nvPr/>
        </p:nvSpPr>
        <p:spPr>
          <a:xfrm>
            <a:off x="8554161" y="1470639"/>
            <a:ext cx="35431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</a:rPr>
              <a:t>Highly efficient and cost-effective infrastructure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EC5991-B1F7-491E-9EB9-470C9CB55AB8}"/>
              </a:ext>
            </a:extLst>
          </p:cNvPr>
          <p:cNvSpPr txBox="1"/>
          <p:nvPr/>
        </p:nvSpPr>
        <p:spPr>
          <a:xfrm>
            <a:off x="8320926" y="5245495"/>
            <a:ext cx="3595464" cy="646331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Solved by using Graph frame representation of the data which supports distributed dataflow system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BBDAD0-13DB-4CAA-9DE9-3ACC43C4C6C5}"/>
              </a:ext>
            </a:extLst>
          </p:cNvPr>
          <p:cNvSpPr/>
          <p:nvPr/>
        </p:nvSpPr>
        <p:spPr>
          <a:xfrm>
            <a:off x="8881164" y="2478849"/>
            <a:ext cx="23310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Efficient graph data structure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5AF9688-8A79-4B68-A1D7-692F5FD625EA}"/>
              </a:ext>
            </a:extLst>
          </p:cNvPr>
          <p:cNvSpPr/>
          <p:nvPr/>
        </p:nvSpPr>
        <p:spPr>
          <a:xfrm>
            <a:off x="395248" y="3364653"/>
            <a:ext cx="950026" cy="861774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t+1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28A053A-D56F-4D78-8BDA-7478B51711F3}"/>
              </a:ext>
            </a:extLst>
          </p:cNvPr>
          <p:cNvSpPr/>
          <p:nvPr/>
        </p:nvSpPr>
        <p:spPr>
          <a:xfrm>
            <a:off x="2728384" y="3364653"/>
            <a:ext cx="950026" cy="861774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t</a:t>
            </a:r>
          </a:p>
        </p:txBody>
      </p: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199A0D80-F688-4709-8B78-4F9E37E374D8}"/>
              </a:ext>
            </a:extLst>
          </p:cNvPr>
          <p:cNvSpPr/>
          <p:nvPr/>
        </p:nvSpPr>
        <p:spPr>
          <a:xfrm>
            <a:off x="820046" y="2827648"/>
            <a:ext cx="2445667" cy="461928"/>
          </a:xfrm>
          <a:prstGeom prst="curvedDownArrow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Arrow: Curved Down 37">
            <a:extLst>
              <a:ext uri="{FF2B5EF4-FFF2-40B4-BE49-F238E27FC236}">
                <a16:creationId xmlns:a16="http://schemas.microsoft.com/office/drawing/2014/main" id="{46C5743C-08B8-4DAF-B83E-6DE3B3FE65BC}"/>
              </a:ext>
            </a:extLst>
          </p:cNvPr>
          <p:cNvSpPr/>
          <p:nvPr/>
        </p:nvSpPr>
        <p:spPr>
          <a:xfrm flipH="1" flipV="1">
            <a:off x="820045" y="4330816"/>
            <a:ext cx="2445667" cy="461928"/>
          </a:xfrm>
          <a:prstGeom prst="curvedDownArrow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FFB40E8-A910-4EEC-9D2F-84F4450BD9EA}"/>
                  </a:ext>
                </a:extLst>
              </p:cNvPr>
              <p:cNvSpPr/>
              <p:nvPr/>
            </p:nvSpPr>
            <p:spPr>
              <a:xfrm>
                <a:off x="-1499740" y="4696130"/>
                <a:ext cx="5457007" cy="4439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371600" marR="0" indent="45720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dirty="0">
                    <a:solidFill>
                      <a:srgbClr val="262626"/>
                    </a:solidFill>
                    <a:latin typeface="Calibri Light" panose="020F0302020204030204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  <a:t>S</a:t>
                </a:r>
                <a:r>
                  <a:rPr lang="en-US" b="1" baseline="-25000" dirty="0">
                    <a:solidFill>
                      <a:srgbClr val="262626"/>
                    </a:solidFill>
                    <a:latin typeface="Calibri Light" panose="020F0302020204030204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  <a:t>t+1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b="1">
                        <a:solidFill>
                          <a:srgbClr val="262626"/>
                        </a:solidFill>
                        <a:latin typeface="Calibri Light" panose="020F0302020204030204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f</m:t>
                    </m:r>
                    <m:r>
                      <m:rPr>
                        <m:nor/>
                      </m:rPr>
                      <a:rPr lang="en-US" b="1" baseline="-25000">
                        <a:solidFill>
                          <a:srgbClr val="262626"/>
                        </a:solidFill>
                        <a:latin typeface="Calibri Light" panose="020F0302020204030204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1</m:t>
                    </m:r>
                    <m:r>
                      <m:rPr>
                        <m:nor/>
                      </m:rPr>
                      <a:rPr lang="en-US" b="1">
                        <a:solidFill>
                          <a:srgbClr val="262626"/>
                        </a:solidFill>
                        <a:latin typeface="Calibri Light" panose="020F0302020204030204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l-GR" b="1" i="1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𝜶</m:t>
                    </m:r>
                    <m:r>
                      <m:rPr>
                        <m:nor/>
                      </m:rPr>
                      <a:rPr lang="en-US" b="1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b="1">
                        <a:solidFill>
                          <a:srgbClr val="262626"/>
                        </a:solidFill>
                        <a:latin typeface="Calibri Light" panose="020F0302020204030204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I</m:t>
                    </m:r>
                    <m:r>
                      <m:rPr>
                        <m:nor/>
                      </m:rPr>
                      <a:rPr lang="en-US" b="1">
                        <a:solidFill>
                          <a:srgbClr val="262626"/>
                        </a:solidFill>
                        <a:latin typeface="Calibri Light" panose="020F0302020204030204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{</m:t>
                    </m:r>
                    <m:r>
                      <m:rPr>
                        <m:nor/>
                      </m:rPr>
                      <a:rPr lang="en-US" b="1">
                        <a:solidFill>
                          <a:srgbClr val="262626"/>
                        </a:solidFill>
                        <a:latin typeface="Calibri Light" panose="020F0302020204030204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fraud</m:t>
                    </m:r>
                    <m:r>
                      <m:rPr>
                        <m:nor/>
                      </m:rPr>
                      <a:rPr lang="en-US" b="1">
                        <a:solidFill>
                          <a:srgbClr val="262626"/>
                        </a:solidFill>
                        <a:latin typeface="Calibri Light" panose="020F0302020204030204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==1}</m:t>
                    </m:r>
                  </m:oMath>
                </a14:m>
                <a:r>
                  <a:rPr lang="en-US" b="1" dirty="0">
                    <a:solidFill>
                      <a:srgbClr val="262626"/>
                    </a:solidFill>
                    <a:latin typeface="Calibri Light" panose="020F0302020204030204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l-GR" b="1" i="1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𝜷</m:t>
                    </m:r>
                  </m:oMath>
                </a14:m>
                <a:r>
                  <a:rPr lang="en-US" b="1" dirty="0">
                    <a:solidFill>
                      <a:srgbClr val="262626"/>
                    </a:solidFill>
                    <a:latin typeface="Calibri Light" panose="020F0302020204030204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  <a:t>*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1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r>
                          <a:rPr lang="pt-BR" b="1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𝒌</m:t>
                        </m:r>
                        <m:r>
                          <a:rPr lang="pt-BR" b="1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pt-BR" b="1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𝟎</m:t>
                        </m:r>
                      </m:sub>
                      <m:sup>
                        <m:r>
                          <a:rPr lang="en-US" b="1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𝒅𝒆𝒈𝒓𝒆𝒆</m:t>
                        </m:r>
                      </m:sup>
                      <m:e>
                        <m:r>
                          <m:rPr>
                            <m:nor/>
                          </m:rPr>
                          <a:rPr lang="en-US" b="1">
                            <a:solidFill>
                              <a:srgbClr val="262626"/>
                            </a:solidFill>
                            <a:latin typeface="Calibri Light" panose="020F0302020204030204" pitchFamily="34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b="1" baseline="-25000">
                            <a:solidFill>
                              <a:srgbClr val="262626"/>
                            </a:solidFill>
                            <a:latin typeface="Calibri Light" panose="020F0302020204030204" pitchFamily="34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t</m:t>
                        </m:r>
                      </m:e>
                    </m:nary>
                  </m:oMath>
                </a14:m>
                <a:r>
                  <a:rPr lang="en-US" b="1" dirty="0">
                    <a:solidFill>
                      <a:srgbClr val="262626"/>
                    </a:solidFill>
                    <a:latin typeface="Calibri Light" panose="020F0302020204030204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  <a:t>)</a:t>
                </a:r>
                <a:endPara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FFB40E8-A910-4EEC-9D2F-84F4450BD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9740" y="4696130"/>
                <a:ext cx="5457007" cy="443904"/>
              </a:xfrm>
              <a:prstGeom prst="rect">
                <a:avLst/>
              </a:prstGeom>
              <a:blipFill>
                <a:blip r:embed="rId3"/>
                <a:stretch>
                  <a:fillRect t="-86301" r="-335" b="-150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25234087-6C68-4622-A7B5-ADDD66BE5074}"/>
              </a:ext>
            </a:extLst>
          </p:cNvPr>
          <p:cNvSpPr/>
          <p:nvPr/>
        </p:nvSpPr>
        <p:spPr>
          <a:xfrm>
            <a:off x="4869058" y="3024863"/>
            <a:ext cx="463138" cy="41187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AFCD6BD-0B13-403D-B304-E4179CABAA20}"/>
              </a:ext>
            </a:extLst>
          </p:cNvPr>
          <p:cNvSpPr/>
          <p:nvPr/>
        </p:nvSpPr>
        <p:spPr>
          <a:xfrm>
            <a:off x="6274193" y="3066372"/>
            <a:ext cx="463138" cy="41187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28F2BE6-DDA2-487B-A6F8-6DFD4CA05FA9}"/>
              </a:ext>
            </a:extLst>
          </p:cNvPr>
          <p:cNvSpPr/>
          <p:nvPr/>
        </p:nvSpPr>
        <p:spPr>
          <a:xfrm>
            <a:off x="5540390" y="3695339"/>
            <a:ext cx="463138" cy="411876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3" name="Arrow: Left-Right 42">
            <a:extLst>
              <a:ext uri="{FF2B5EF4-FFF2-40B4-BE49-F238E27FC236}">
                <a16:creationId xmlns:a16="http://schemas.microsoft.com/office/drawing/2014/main" id="{C0623CEA-5DC8-4C93-B727-284B6CBD5FDC}"/>
              </a:ext>
            </a:extLst>
          </p:cNvPr>
          <p:cNvSpPr/>
          <p:nvPr/>
        </p:nvSpPr>
        <p:spPr>
          <a:xfrm rot="2406122">
            <a:off x="5228497" y="3482744"/>
            <a:ext cx="463138" cy="160336"/>
          </a:xfrm>
          <a:prstGeom prst="leftRightArrow">
            <a:avLst/>
          </a:prstGeom>
          <a:solidFill>
            <a:srgbClr val="9F3EC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00C85614-5069-4A64-8812-6030C8A24871}"/>
              </a:ext>
            </a:extLst>
          </p:cNvPr>
          <p:cNvSpPr/>
          <p:nvPr/>
        </p:nvSpPr>
        <p:spPr>
          <a:xfrm rot="19193878" flipH="1">
            <a:off x="5893766" y="3491196"/>
            <a:ext cx="463138" cy="160336"/>
          </a:xfrm>
          <a:prstGeom prst="leftRightArrow">
            <a:avLst/>
          </a:prstGeom>
          <a:solidFill>
            <a:srgbClr val="9539B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61F205F-3289-4E84-A233-F8156BBC6A27}"/>
              </a:ext>
            </a:extLst>
          </p:cNvPr>
          <p:cNvSpPr/>
          <p:nvPr/>
        </p:nvSpPr>
        <p:spPr>
          <a:xfrm>
            <a:off x="4877157" y="4550368"/>
            <a:ext cx="463138" cy="41187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640BCBF-4359-437B-BA07-12DC114E49EA}"/>
              </a:ext>
            </a:extLst>
          </p:cNvPr>
          <p:cNvSpPr/>
          <p:nvPr/>
        </p:nvSpPr>
        <p:spPr>
          <a:xfrm>
            <a:off x="6282292" y="4591877"/>
            <a:ext cx="463138" cy="41187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AD31B42-A738-4F68-8096-6F84DE516053}"/>
              </a:ext>
            </a:extLst>
          </p:cNvPr>
          <p:cNvSpPr/>
          <p:nvPr/>
        </p:nvSpPr>
        <p:spPr>
          <a:xfrm>
            <a:off x="5548489" y="5220844"/>
            <a:ext cx="463138" cy="411876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4" name="Arrow: Left-Right 63">
            <a:extLst>
              <a:ext uri="{FF2B5EF4-FFF2-40B4-BE49-F238E27FC236}">
                <a16:creationId xmlns:a16="http://schemas.microsoft.com/office/drawing/2014/main" id="{69F8F228-AA37-4D0F-BA3E-5D5C13233196}"/>
              </a:ext>
            </a:extLst>
          </p:cNvPr>
          <p:cNvSpPr/>
          <p:nvPr/>
        </p:nvSpPr>
        <p:spPr>
          <a:xfrm rot="2406122">
            <a:off x="5236596" y="5008249"/>
            <a:ext cx="463138" cy="160336"/>
          </a:xfrm>
          <a:prstGeom prst="leftRightArrow">
            <a:avLst/>
          </a:prstGeom>
          <a:solidFill>
            <a:srgbClr val="9F3EC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Left-Right 64">
            <a:extLst>
              <a:ext uri="{FF2B5EF4-FFF2-40B4-BE49-F238E27FC236}">
                <a16:creationId xmlns:a16="http://schemas.microsoft.com/office/drawing/2014/main" id="{EB2E7C34-9FB7-46E5-A8E5-94D374B91725}"/>
              </a:ext>
            </a:extLst>
          </p:cNvPr>
          <p:cNvSpPr/>
          <p:nvPr/>
        </p:nvSpPr>
        <p:spPr>
          <a:xfrm rot="19193878" flipH="1">
            <a:off x="5901865" y="5016701"/>
            <a:ext cx="463138" cy="160336"/>
          </a:xfrm>
          <a:prstGeom prst="leftRightArrow">
            <a:avLst/>
          </a:prstGeom>
          <a:solidFill>
            <a:srgbClr val="9539B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Left-Right 65">
            <a:extLst>
              <a:ext uri="{FF2B5EF4-FFF2-40B4-BE49-F238E27FC236}">
                <a16:creationId xmlns:a16="http://schemas.microsoft.com/office/drawing/2014/main" id="{FC0C7AAA-620C-4801-BA2F-4D64892CD75E}"/>
              </a:ext>
            </a:extLst>
          </p:cNvPr>
          <p:cNvSpPr/>
          <p:nvPr/>
        </p:nvSpPr>
        <p:spPr>
          <a:xfrm flipH="1">
            <a:off x="5545378" y="4696130"/>
            <a:ext cx="463138" cy="160336"/>
          </a:xfrm>
          <a:prstGeom prst="leftRightArrow">
            <a:avLst/>
          </a:prstGeom>
          <a:solidFill>
            <a:srgbClr val="9539B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C14AB1A-CD65-45F4-926C-F7E9B311A952}"/>
              </a:ext>
            </a:extLst>
          </p:cNvPr>
          <p:cNvSpPr/>
          <p:nvPr/>
        </p:nvSpPr>
        <p:spPr>
          <a:xfrm>
            <a:off x="9077652" y="2956205"/>
            <a:ext cx="1357674" cy="572586"/>
          </a:xfrm>
          <a:prstGeom prst="roundRect">
            <a:avLst/>
          </a:prstGeom>
          <a:solidFill>
            <a:schemeClr val="accent4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/>
              <a:t>Nodes</a:t>
            </a:r>
            <a:r>
              <a:rPr lang="en-US" sz="1400" dirty="0"/>
              <a:t> (Users) </a:t>
            </a:r>
            <a:r>
              <a:rPr lang="en-US" sz="1400" b="1" dirty="0"/>
              <a:t>~22mn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3ABE9958-4444-4FC5-A5C9-AAF161859985}"/>
              </a:ext>
            </a:extLst>
          </p:cNvPr>
          <p:cNvSpPr/>
          <p:nvPr/>
        </p:nvSpPr>
        <p:spPr>
          <a:xfrm>
            <a:off x="9090268" y="3793992"/>
            <a:ext cx="1365074" cy="572586"/>
          </a:xfrm>
          <a:prstGeom prst="roundRect">
            <a:avLst/>
          </a:prstGeom>
          <a:solidFill>
            <a:schemeClr val="accent4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/>
              <a:t>Edges</a:t>
            </a:r>
            <a:r>
              <a:rPr lang="en-US" sz="1400" dirty="0"/>
              <a:t> (</a:t>
            </a:r>
            <a:r>
              <a:rPr lang="en-US" sz="1400" dirty="0" err="1"/>
              <a:t>Indosat</a:t>
            </a:r>
            <a:r>
              <a:rPr lang="en-US" sz="1400" dirty="0"/>
              <a:t> calls)  </a:t>
            </a:r>
            <a:r>
              <a:rPr lang="en-US" sz="1400" b="1" dirty="0"/>
              <a:t>~465mn</a:t>
            </a:r>
          </a:p>
        </p:txBody>
      </p:sp>
    </p:spTree>
    <p:extLst>
      <p:ext uri="{BB962C8B-B14F-4D97-AF65-F5344CB8AC3E}">
        <p14:creationId xmlns:p14="http://schemas.microsoft.com/office/powerpoint/2010/main" val="310547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77C78-995D-46BC-9A71-F861892D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1- Network Snapshot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1C4190-9D58-4603-B837-5EEB02472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888" y="3429000"/>
            <a:ext cx="3879864" cy="2457449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3A14D21-0385-4F40-BDF4-1F8118695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648568"/>
              </p:ext>
            </p:extLst>
          </p:nvPr>
        </p:nvGraphicFramePr>
        <p:xfrm>
          <a:off x="658018" y="3041650"/>
          <a:ext cx="5680870" cy="730885"/>
        </p:xfrm>
        <a:graphic>
          <a:graphicData uri="http://schemas.openxmlformats.org/drawingml/2006/table">
            <a:tbl>
              <a:tblPr/>
              <a:tblGrid>
                <a:gridCol w="2323307">
                  <a:extLst>
                    <a:ext uri="{9D8B030D-6E8A-4147-A177-3AD203B41FA5}">
                      <a16:colId xmlns:a16="http://schemas.microsoft.com/office/drawing/2014/main" val="3218490197"/>
                    </a:ext>
                  </a:extLst>
                </a:gridCol>
                <a:gridCol w="986920">
                  <a:extLst>
                    <a:ext uri="{9D8B030D-6E8A-4147-A177-3AD203B41FA5}">
                      <a16:colId xmlns:a16="http://schemas.microsoft.com/office/drawing/2014/main" val="1705804371"/>
                    </a:ext>
                  </a:extLst>
                </a:gridCol>
                <a:gridCol w="1243142">
                  <a:extLst>
                    <a:ext uri="{9D8B030D-6E8A-4147-A177-3AD203B41FA5}">
                      <a16:colId xmlns:a16="http://schemas.microsoft.com/office/drawing/2014/main" val="2790551974"/>
                    </a:ext>
                  </a:extLst>
                </a:gridCol>
                <a:gridCol w="1127501">
                  <a:extLst>
                    <a:ext uri="{9D8B030D-6E8A-4147-A177-3AD203B41FA5}">
                      <a16:colId xmlns:a16="http://schemas.microsoft.com/office/drawing/2014/main" val="1422017082"/>
                    </a:ext>
                  </a:extLst>
                </a:gridCol>
              </a:tblGrid>
              <a:tr h="264796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Bads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Telco AUC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559057"/>
                  </a:ext>
                </a:extLst>
              </a:tr>
              <a:tr h="466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Kredivo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Data Summary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18382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73359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0C0EA14-B515-43E4-92CE-C36C820170E9}"/>
              </a:ext>
            </a:extLst>
          </p:cNvPr>
          <p:cNvGraphicFramePr>
            <a:graphicFrameLocks noGrp="1"/>
          </p:cNvGraphicFramePr>
          <p:nvPr/>
        </p:nvGraphicFramePr>
        <p:xfrm>
          <a:off x="877094" y="4181476"/>
          <a:ext cx="5461794" cy="1266823"/>
        </p:xfrm>
        <a:graphic>
          <a:graphicData uri="http://schemas.openxmlformats.org/drawingml/2006/table">
            <a:tbl>
              <a:tblPr/>
              <a:tblGrid>
                <a:gridCol w="1528746">
                  <a:extLst>
                    <a:ext uri="{9D8B030D-6E8A-4147-A177-3AD203B41FA5}">
                      <a16:colId xmlns:a16="http://schemas.microsoft.com/office/drawing/2014/main" val="3048156847"/>
                    </a:ext>
                  </a:extLst>
                </a:gridCol>
                <a:gridCol w="1653826">
                  <a:extLst>
                    <a:ext uri="{9D8B030D-6E8A-4147-A177-3AD203B41FA5}">
                      <a16:colId xmlns:a16="http://schemas.microsoft.com/office/drawing/2014/main" val="270893768"/>
                    </a:ext>
                  </a:extLst>
                </a:gridCol>
                <a:gridCol w="1195202">
                  <a:extLst>
                    <a:ext uri="{9D8B030D-6E8A-4147-A177-3AD203B41FA5}">
                      <a16:colId xmlns:a16="http://schemas.microsoft.com/office/drawing/2014/main" val="796023987"/>
                    </a:ext>
                  </a:extLst>
                </a:gridCol>
                <a:gridCol w="1084020">
                  <a:extLst>
                    <a:ext uri="{9D8B030D-6E8A-4147-A177-3AD203B41FA5}">
                      <a16:colId xmlns:a16="http://schemas.microsoft.com/office/drawing/2014/main" val="772327101"/>
                    </a:ext>
                  </a:extLst>
                </a:gridCol>
              </a:tblGrid>
              <a:tr h="79398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Whisper Missing Rate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5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Single AUC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5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Whisper + Telco AUC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5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948025"/>
                  </a:ext>
                </a:extLst>
              </a:tr>
              <a:tr h="236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Network1 - Feb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102974"/>
                  </a:ext>
                </a:extLst>
              </a:tr>
              <a:tr h="236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Network2 - Oct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38659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ECE7F9E-8DED-41AB-9EF8-290FFF1E3D05}"/>
              </a:ext>
            </a:extLst>
          </p:cNvPr>
          <p:cNvSpPr txBox="1"/>
          <p:nvPr/>
        </p:nvSpPr>
        <p:spPr>
          <a:xfrm>
            <a:off x="6838949" y="2695575"/>
            <a:ext cx="4619625" cy="553998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r>
              <a:rPr lang="en-US" sz="1200" b="1" u="sng" dirty="0"/>
              <a:t>Histogram of Age active of the user:</a:t>
            </a:r>
          </a:p>
          <a:p>
            <a:endParaRPr lang="en-US" sz="1200" b="1" u="sng" dirty="0"/>
          </a:p>
          <a:p>
            <a:r>
              <a:rPr lang="en-US" sz="1200" dirty="0"/>
              <a:t>There are around 10% of ppl’s tenure is less than 180 days.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15E6ED-0B39-48F6-9017-A2D9EC3A0DAC}"/>
              </a:ext>
            </a:extLst>
          </p:cNvPr>
          <p:cNvSpPr txBox="1"/>
          <p:nvPr/>
        </p:nvSpPr>
        <p:spPr>
          <a:xfrm>
            <a:off x="467999" y="2780394"/>
            <a:ext cx="6486525" cy="184666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r>
              <a:rPr lang="en-US" sz="1200" b="1" u="sng" dirty="0"/>
              <a:t>The whisper score result is verified on </a:t>
            </a:r>
            <a:r>
              <a:rPr lang="en-US" sz="1200" b="1" u="sng" dirty="0" err="1"/>
              <a:t>Kredivo</a:t>
            </a:r>
            <a:r>
              <a:rPr lang="en-US" sz="1200" b="1" u="sng" dirty="0"/>
              <a:t> data from </a:t>
            </a:r>
            <a:r>
              <a:rPr lang="en-US" sz="1200" b="1" u="sng" dirty="0">
                <a:solidFill>
                  <a:schemeClr val="accent5"/>
                </a:solidFill>
              </a:rPr>
              <a:t>2020 Mar – 2020 June: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880AAA-E11C-45C2-A1B1-9F436828322D}"/>
              </a:ext>
            </a:extLst>
          </p:cNvPr>
          <p:cNvSpPr txBox="1"/>
          <p:nvPr/>
        </p:nvSpPr>
        <p:spPr>
          <a:xfrm>
            <a:off x="658018" y="3815422"/>
            <a:ext cx="4253007" cy="161583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*</a:t>
            </a:r>
            <a:r>
              <a:rPr lang="en-US" sz="900" b="1" dirty="0">
                <a:solidFill>
                  <a:schemeClr val="tx2"/>
                </a:solidFill>
              </a:rPr>
              <a:t>Bad Definition</a:t>
            </a:r>
            <a:r>
              <a:rPr lang="en-US" sz="1050" dirty="0">
                <a:solidFill>
                  <a:schemeClr val="tx2"/>
                </a:solidFill>
              </a:rPr>
              <a:t>: </a:t>
            </a:r>
            <a:r>
              <a:rPr lang="en-US" sz="900" b="1" dirty="0">
                <a:solidFill>
                  <a:schemeClr val="tx2"/>
                </a:solidFill>
              </a:rPr>
              <a:t>Ever </a:t>
            </a:r>
            <a:r>
              <a:rPr lang="en-US" sz="10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60+dpd in 120 days</a:t>
            </a:r>
            <a:endParaRPr lang="en-US" sz="1100" b="1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DE2C39-6905-4DC4-B805-F3CDB2C41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109710"/>
              </p:ext>
            </p:extLst>
          </p:nvPr>
        </p:nvGraphicFramePr>
        <p:xfrm>
          <a:off x="466801" y="1133750"/>
          <a:ext cx="9845815" cy="1139079"/>
        </p:xfrm>
        <a:graphic>
          <a:graphicData uri="http://schemas.openxmlformats.org/drawingml/2006/table">
            <a:tbl>
              <a:tblPr/>
              <a:tblGrid>
                <a:gridCol w="916968">
                  <a:extLst>
                    <a:ext uri="{9D8B030D-6E8A-4147-A177-3AD203B41FA5}">
                      <a16:colId xmlns:a16="http://schemas.microsoft.com/office/drawing/2014/main" val="3847982050"/>
                    </a:ext>
                  </a:extLst>
                </a:gridCol>
                <a:gridCol w="1964549">
                  <a:extLst>
                    <a:ext uri="{9D8B030D-6E8A-4147-A177-3AD203B41FA5}">
                      <a16:colId xmlns:a16="http://schemas.microsoft.com/office/drawing/2014/main" val="3273807498"/>
                    </a:ext>
                  </a:extLst>
                </a:gridCol>
                <a:gridCol w="2076293">
                  <a:extLst>
                    <a:ext uri="{9D8B030D-6E8A-4147-A177-3AD203B41FA5}">
                      <a16:colId xmlns:a16="http://schemas.microsoft.com/office/drawing/2014/main" val="2325639599"/>
                    </a:ext>
                  </a:extLst>
                </a:gridCol>
                <a:gridCol w="1183341">
                  <a:extLst>
                    <a:ext uri="{9D8B030D-6E8A-4147-A177-3AD203B41FA5}">
                      <a16:colId xmlns:a16="http://schemas.microsoft.com/office/drawing/2014/main" val="957169629"/>
                    </a:ext>
                  </a:extLst>
                </a:gridCol>
                <a:gridCol w="1808629">
                  <a:extLst>
                    <a:ext uri="{9D8B030D-6E8A-4147-A177-3AD203B41FA5}">
                      <a16:colId xmlns:a16="http://schemas.microsoft.com/office/drawing/2014/main" val="187781757"/>
                    </a:ext>
                  </a:extLst>
                </a:gridCol>
                <a:gridCol w="838766">
                  <a:extLst>
                    <a:ext uri="{9D8B030D-6E8A-4147-A177-3AD203B41FA5}">
                      <a16:colId xmlns:a16="http://schemas.microsoft.com/office/drawing/2014/main" val="1148580387"/>
                    </a:ext>
                  </a:extLst>
                </a:gridCol>
                <a:gridCol w="1057269">
                  <a:extLst>
                    <a:ext uri="{9D8B030D-6E8A-4147-A177-3AD203B41FA5}">
                      <a16:colId xmlns:a16="http://schemas.microsoft.com/office/drawing/2014/main" val="2628545570"/>
                    </a:ext>
                  </a:extLst>
                </a:gridCol>
              </a:tblGrid>
              <a:tr h="4055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Case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5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Call network time period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5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Nodes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5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Unique edges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5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Seed Type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5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Seed Size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5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Matched Seed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5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496774"/>
                  </a:ext>
                </a:extLst>
              </a:tr>
              <a:tr h="3667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575756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575756"/>
                          </a:solidFill>
                          <a:effectLst/>
                          <a:latin typeface="Arial" panose="020B0604020202020204" pitchFamily="34" charset="0"/>
                        </a:rPr>
                        <a:t>2020 Feb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575756"/>
                          </a:solidFill>
                          <a:effectLst/>
                          <a:latin typeface="Arial" panose="020B0604020202020204" pitchFamily="34" charset="0"/>
                        </a:rPr>
                        <a:t>21,982,227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575756"/>
                          </a:solidFill>
                          <a:effectLst/>
                          <a:latin typeface="Arial" panose="020B0604020202020204" pitchFamily="34" charset="0"/>
                        </a:rPr>
                        <a:t>67,806,912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575756"/>
                          </a:solidFill>
                          <a:effectLst/>
                          <a:latin typeface="Arial" panose="020B0604020202020204" pitchFamily="34" charset="0"/>
                        </a:rPr>
                        <a:t>Risk (Fraud + Risk)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575756"/>
                          </a:solidFill>
                          <a:effectLst/>
                          <a:latin typeface="Arial" panose="020B0604020202020204" pitchFamily="34" charset="0"/>
                        </a:rPr>
                        <a:t>10.4k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575756"/>
                          </a:solidFill>
                          <a:effectLst/>
                          <a:latin typeface="Arial" panose="020B0604020202020204" pitchFamily="34" charset="0"/>
                        </a:rPr>
                        <a:t>3.8k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914759"/>
                  </a:ext>
                </a:extLst>
              </a:tr>
              <a:tr h="3667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575756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575756"/>
                          </a:solidFill>
                          <a:effectLst/>
                          <a:latin typeface="Arial" panose="020B0604020202020204" pitchFamily="34" charset="0"/>
                        </a:rPr>
                        <a:t>2019 Oct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575756"/>
                          </a:solidFill>
                          <a:effectLst/>
                          <a:latin typeface="Arial" panose="020B0604020202020204" pitchFamily="34" charset="0"/>
                        </a:rPr>
                        <a:t>19,313,931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575756"/>
                          </a:solidFill>
                          <a:effectLst/>
                          <a:latin typeface="Arial" panose="020B0604020202020204" pitchFamily="34" charset="0"/>
                        </a:rPr>
                        <a:t>59,608,729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575756"/>
                          </a:solidFill>
                          <a:effectLst/>
                          <a:latin typeface="Arial" panose="020B0604020202020204" pitchFamily="34" charset="0"/>
                        </a:rPr>
                        <a:t>Risk (Fraud + Risk)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575756"/>
                          </a:solidFill>
                          <a:effectLst/>
                          <a:latin typeface="Arial" panose="020B0604020202020204" pitchFamily="34" charset="0"/>
                        </a:rPr>
                        <a:t>10.4k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575756"/>
                          </a:solidFill>
                          <a:effectLst/>
                          <a:latin typeface="Arial" panose="020B0604020202020204" pitchFamily="34" charset="0"/>
                        </a:rPr>
                        <a:t>4.4k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327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14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77C78-995D-46BC-9A71-F861892D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2- More Recent </a:t>
            </a:r>
            <a:r>
              <a:rPr lang="en-US" dirty="0" err="1"/>
              <a:t>Kredivo</a:t>
            </a:r>
            <a:r>
              <a:rPr lang="en-US" dirty="0"/>
              <a:t>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15E6ED-0B39-48F6-9017-A2D9EC3A0DAC}"/>
              </a:ext>
            </a:extLst>
          </p:cNvPr>
          <p:cNvSpPr txBox="1"/>
          <p:nvPr/>
        </p:nvSpPr>
        <p:spPr>
          <a:xfrm>
            <a:off x="467999" y="2780394"/>
            <a:ext cx="6486525" cy="184666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r>
              <a:rPr lang="en-US" sz="1200" b="1" u="sng" dirty="0"/>
              <a:t>The whisper score result is verified on </a:t>
            </a:r>
            <a:r>
              <a:rPr lang="en-US" sz="1200" b="1" u="sng" dirty="0" err="1"/>
              <a:t>Kredivo</a:t>
            </a:r>
            <a:r>
              <a:rPr lang="en-US" sz="1200" b="1" u="sng" dirty="0"/>
              <a:t> data from </a:t>
            </a:r>
            <a:r>
              <a:rPr lang="en-US" sz="1200" b="1" u="sng" dirty="0">
                <a:solidFill>
                  <a:schemeClr val="accent5"/>
                </a:solidFill>
              </a:rPr>
              <a:t>2021 Apr – 2021 July</a:t>
            </a:r>
            <a:r>
              <a:rPr lang="en-US" sz="1200" b="1" u="sng" dirty="0"/>
              <a:t>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B6AE552-2888-4DD6-8E44-6055D4CB6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148906"/>
              </p:ext>
            </p:extLst>
          </p:nvPr>
        </p:nvGraphicFramePr>
        <p:xfrm>
          <a:off x="565944" y="4487590"/>
          <a:ext cx="5914231" cy="985357"/>
        </p:xfrm>
        <a:graphic>
          <a:graphicData uri="http://schemas.openxmlformats.org/drawingml/2006/table">
            <a:tbl>
              <a:tblPr/>
              <a:tblGrid>
                <a:gridCol w="2065287">
                  <a:extLst>
                    <a:ext uri="{9D8B030D-6E8A-4147-A177-3AD203B41FA5}">
                      <a16:colId xmlns:a16="http://schemas.microsoft.com/office/drawing/2014/main" val="901620045"/>
                    </a:ext>
                  </a:extLst>
                </a:gridCol>
                <a:gridCol w="2234265">
                  <a:extLst>
                    <a:ext uri="{9D8B030D-6E8A-4147-A177-3AD203B41FA5}">
                      <a16:colId xmlns:a16="http://schemas.microsoft.com/office/drawing/2014/main" val="4057952181"/>
                    </a:ext>
                  </a:extLst>
                </a:gridCol>
                <a:gridCol w="1614679">
                  <a:extLst>
                    <a:ext uri="{9D8B030D-6E8A-4147-A177-3AD203B41FA5}">
                      <a16:colId xmlns:a16="http://schemas.microsoft.com/office/drawing/2014/main" val="3178165211"/>
                    </a:ext>
                  </a:extLst>
                </a:gridCol>
              </a:tblGrid>
              <a:tr h="48497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Whisper Missing Rate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5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Single AUC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5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982021"/>
                  </a:ext>
                </a:extLst>
              </a:tr>
              <a:tr h="2268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 1 - New Seed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263339"/>
                  </a:ext>
                </a:extLst>
              </a:tr>
              <a:tr h="2268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 2 - All Risk Seed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71225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9A3081-A897-4742-966C-E786E8A7B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066784"/>
              </p:ext>
            </p:extLst>
          </p:nvPr>
        </p:nvGraphicFramePr>
        <p:xfrm>
          <a:off x="634999" y="3144738"/>
          <a:ext cx="7251700" cy="817410"/>
        </p:xfrm>
        <a:graphic>
          <a:graphicData uri="http://schemas.openxmlformats.org/drawingml/2006/table">
            <a:tbl>
              <a:tblPr/>
              <a:tblGrid>
                <a:gridCol w="1855086">
                  <a:extLst>
                    <a:ext uri="{9D8B030D-6E8A-4147-A177-3AD203B41FA5}">
                      <a16:colId xmlns:a16="http://schemas.microsoft.com/office/drawing/2014/main" val="938982181"/>
                    </a:ext>
                  </a:extLst>
                </a:gridCol>
                <a:gridCol w="2006866">
                  <a:extLst>
                    <a:ext uri="{9D8B030D-6E8A-4147-A177-3AD203B41FA5}">
                      <a16:colId xmlns:a16="http://schemas.microsoft.com/office/drawing/2014/main" val="1755142060"/>
                    </a:ext>
                  </a:extLst>
                </a:gridCol>
                <a:gridCol w="1450340">
                  <a:extLst>
                    <a:ext uri="{9D8B030D-6E8A-4147-A177-3AD203B41FA5}">
                      <a16:colId xmlns:a16="http://schemas.microsoft.com/office/drawing/2014/main" val="1599365921"/>
                    </a:ext>
                  </a:extLst>
                </a:gridCol>
                <a:gridCol w="1939408">
                  <a:extLst>
                    <a:ext uri="{9D8B030D-6E8A-4147-A177-3AD203B41FA5}">
                      <a16:colId xmlns:a16="http://schemas.microsoft.com/office/drawing/2014/main" val="812597865"/>
                    </a:ext>
                  </a:extLst>
                </a:gridCol>
              </a:tblGrid>
              <a:tr h="255740"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Bads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Telco AUC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852998"/>
                  </a:ext>
                </a:extLst>
              </a:tr>
              <a:tr h="506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Kredivo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Data Summary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52214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625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3EA8A23-4C72-457B-BABA-8B3441EAAF13}"/>
              </a:ext>
            </a:extLst>
          </p:cNvPr>
          <p:cNvSpPr txBox="1"/>
          <p:nvPr/>
        </p:nvSpPr>
        <p:spPr>
          <a:xfrm>
            <a:off x="634999" y="4015560"/>
            <a:ext cx="4253007" cy="161583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*</a:t>
            </a:r>
            <a:r>
              <a:rPr lang="en-US" sz="900" b="1" dirty="0">
                <a:solidFill>
                  <a:schemeClr val="tx2"/>
                </a:solidFill>
              </a:rPr>
              <a:t>Bad Definition</a:t>
            </a:r>
            <a:r>
              <a:rPr lang="en-US" sz="1050" dirty="0">
                <a:solidFill>
                  <a:schemeClr val="tx2"/>
                </a:solidFill>
              </a:rPr>
              <a:t>: </a:t>
            </a:r>
            <a:r>
              <a:rPr lang="en-US" sz="900" b="1" dirty="0">
                <a:solidFill>
                  <a:schemeClr val="tx2"/>
                </a:solidFill>
              </a:rPr>
              <a:t>Ever </a:t>
            </a:r>
            <a:r>
              <a:rPr lang="en-US" sz="10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30+dpd in 60 days</a:t>
            </a:r>
            <a:endParaRPr lang="en-US" sz="1100" b="1" dirty="0">
              <a:solidFill>
                <a:schemeClr val="tx2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050B31D-39DF-4020-B6DD-14D4E1EBA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961143"/>
              </p:ext>
            </p:extLst>
          </p:nvPr>
        </p:nvGraphicFramePr>
        <p:xfrm>
          <a:off x="466801" y="1282527"/>
          <a:ext cx="10586574" cy="1100946"/>
        </p:xfrm>
        <a:graphic>
          <a:graphicData uri="http://schemas.openxmlformats.org/drawingml/2006/table">
            <a:tbl>
              <a:tblPr/>
              <a:tblGrid>
                <a:gridCol w="1028627">
                  <a:extLst>
                    <a:ext uri="{9D8B030D-6E8A-4147-A177-3AD203B41FA5}">
                      <a16:colId xmlns:a16="http://schemas.microsoft.com/office/drawing/2014/main" val="751409593"/>
                    </a:ext>
                  </a:extLst>
                </a:gridCol>
                <a:gridCol w="2089169">
                  <a:extLst>
                    <a:ext uri="{9D8B030D-6E8A-4147-A177-3AD203B41FA5}">
                      <a16:colId xmlns:a16="http://schemas.microsoft.com/office/drawing/2014/main" val="2090546071"/>
                    </a:ext>
                  </a:extLst>
                </a:gridCol>
                <a:gridCol w="1364488">
                  <a:extLst>
                    <a:ext uri="{9D8B030D-6E8A-4147-A177-3AD203B41FA5}">
                      <a16:colId xmlns:a16="http://schemas.microsoft.com/office/drawing/2014/main" val="3226274400"/>
                    </a:ext>
                  </a:extLst>
                </a:gridCol>
                <a:gridCol w="1645221">
                  <a:extLst>
                    <a:ext uri="{9D8B030D-6E8A-4147-A177-3AD203B41FA5}">
                      <a16:colId xmlns:a16="http://schemas.microsoft.com/office/drawing/2014/main" val="2307643957"/>
                    </a:ext>
                  </a:extLst>
                </a:gridCol>
                <a:gridCol w="1544218">
                  <a:extLst>
                    <a:ext uri="{9D8B030D-6E8A-4147-A177-3AD203B41FA5}">
                      <a16:colId xmlns:a16="http://schemas.microsoft.com/office/drawing/2014/main" val="2373207154"/>
                    </a:ext>
                  </a:extLst>
                </a:gridCol>
                <a:gridCol w="971617">
                  <a:extLst>
                    <a:ext uri="{9D8B030D-6E8A-4147-A177-3AD203B41FA5}">
                      <a16:colId xmlns:a16="http://schemas.microsoft.com/office/drawing/2014/main" val="1645821035"/>
                    </a:ext>
                  </a:extLst>
                </a:gridCol>
                <a:gridCol w="971617">
                  <a:extLst>
                    <a:ext uri="{9D8B030D-6E8A-4147-A177-3AD203B41FA5}">
                      <a16:colId xmlns:a16="http://schemas.microsoft.com/office/drawing/2014/main" val="2123395731"/>
                    </a:ext>
                  </a:extLst>
                </a:gridCol>
                <a:gridCol w="971617">
                  <a:extLst>
                    <a:ext uri="{9D8B030D-6E8A-4147-A177-3AD203B41FA5}">
                      <a16:colId xmlns:a16="http://schemas.microsoft.com/office/drawing/2014/main" val="4211598037"/>
                    </a:ext>
                  </a:extLst>
                </a:gridCol>
              </a:tblGrid>
              <a:tr h="39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Case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5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Call network time period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5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Nodes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5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Unique edges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5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Seed Period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5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Seed Type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5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Seed Size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5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Matched Seed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5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138844"/>
                  </a:ext>
                </a:extLst>
              </a:tr>
              <a:tr h="3544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575756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575756"/>
                          </a:solidFill>
                          <a:effectLst/>
                          <a:latin typeface="Arial" panose="020B0604020202020204" pitchFamily="34" charset="0"/>
                        </a:rPr>
                        <a:t>2021 Mar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575756"/>
                          </a:solidFill>
                          <a:effectLst/>
                          <a:latin typeface="Arial" panose="020B0604020202020204" pitchFamily="34" charset="0"/>
                        </a:rPr>
                        <a:t>66,067,756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575756"/>
                          </a:solidFill>
                          <a:effectLst/>
                          <a:latin typeface="Arial" panose="020B0604020202020204" pitchFamily="34" charset="0"/>
                        </a:rPr>
                        <a:t>150,581,928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575756"/>
                          </a:solidFill>
                          <a:effectLst/>
                          <a:latin typeface="Arial" panose="020B0604020202020204" pitchFamily="34" charset="0"/>
                        </a:rPr>
                        <a:t>Oct-20 - Dec 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575756"/>
                          </a:solidFill>
                          <a:effectLst/>
                          <a:latin typeface="Arial" panose="020B0604020202020204" pitchFamily="34" charset="0"/>
                        </a:rPr>
                        <a:t>Risk (Kredivo)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575756"/>
                          </a:solidFill>
                          <a:effectLst/>
                          <a:latin typeface="Arial" panose="020B0604020202020204" pitchFamily="34" charset="0"/>
                        </a:rPr>
                        <a:t>2.6k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575756"/>
                          </a:solidFill>
                          <a:effectLst/>
                          <a:latin typeface="Arial" panose="020B0604020202020204" pitchFamily="34" charset="0"/>
                        </a:rPr>
                        <a:t>1.8k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995174"/>
                  </a:ext>
                </a:extLst>
              </a:tr>
              <a:tr h="3544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575756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575756"/>
                          </a:solidFill>
                          <a:effectLst/>
                          <a:latin typeface="Arial" panose="020B0604020202020204" pitchFamily="34" charset="0"/>
                        </a:rPr>
                        <a:t>2021 Mar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575756"/>
                          </a:solidFill>
                          <a:effectLst/>
                          <a:latin typeface="Arial" panose="020B0604020202020204" pitchFamily="34" charset="0"/>
                        </a:rPr>
                        <a:t>66,067,756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575756"/>
                          </a:solidFill>
                          <a:effectLst/>
                          <a:latin typeface="Arial" panose="020B0604020202020204" pitchFamily="34" charset="0"/>
                        </a:rPr>
                        <a:t>150,581,928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575756"/>
                          </a:solidFill>
                          <a:effectLst/>
                          <a:latin typeface="Arial" panose="020B0604020202020204" pitchFamily="34" charset="0"/>
                        </a:rPr>
                        <a:t>All bads before Dec 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575756"/>
                          </a:solidFill>
                          <a:effectLst/>
                          <a:latin typeface="Arial" panose="020B0604020202020204" pitchFamily="34" charset="0"/>
                        </a:rPr>
                        <a:t>Risk (All)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575756"/>
                          </a:solidFill>
                          <a:effectLst/>
                          <a:latin typeface="Arial" panose="020B0604020202020204" pitchFamily="34" charset="0"/>
                        </a:rPr>
                        <a:t>33k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575756"/>
                          </a:solidFill>
                          <a:effectLst/>
                          <a:latin typeface="Arial" panose="020B0604020202020204" pitchFamily="34" charset="0"/>
                        </a:rPr>
                        <a:t>13k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446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0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77C78-995D-46BC-9A71-F861892D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3 - Enquiry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15E6ED-0B39-48F6-9017-A2D9EC3A0DAC}"/>
              </a:ext>
            </a:extLst>
          </p:cNvPr>
          <p:cNvSpPr txBox="1"/>
          <p:nvPr/>
        </p:nvSpPr>
        <p:spPr>
          <a:xfrm>
            <a:off x="570719" y="5157700"/>
            <a:ext cx="6486525" cy="184666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r>
              <a:rPr lang="en-US" sz="1200" b="1" u="sng" dirty="0"/>
              <a:t>The whisper score result is verified on </a:t>
            </a:r>
            <a:r>
              <a:rPr lang="en-US" sz="1200" b="1" u="sng" dirty="0" err="1"/>
              <a:t>Kredivo</a:t>
            </a:r>
            <a:r>
              <a:rPr lang="en-US" sz="1200" b="1" u="sng" dirty="0"/>
              <a:t> data from </a:t>
            </a:r>
            <a:r>
              <a:rPr lang="en-US" sz="1200" b="1" u="sng" dirty="0">
                <a:solidFill>
                  <a:schemeClr val="accent5"/>
                </a:solidFill>
              </a:rPr>
              <a:t>2021 Apr – 2021 July</a:t>
            </a:r>
            <a:r>
              <a:rPr lang="en-US" sz="1200" b="1" u="sng" dirty="0"/>
              <a:t>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128C89-CAEE-4389-BCDA-32DE140EE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313511"/>
              </p:ext>
            </p:extLst>
          </p:nvPr>
        </p:nvGraphicFramePr>
        <p:xfrm>
          <a:off x="570720" y="1175352"/>
          <a:ext cx="8973332" cy="1243997"/>
        </p:xfrm>
        <a:graphic>
          <a:graphicData uri="http://schemas.openxmlformats.org/drawingml/2006/table">
            <a:tbl>
              <a:tblPr/>
              <a:tblGrid>
                <a:gridCol w="609222">
                  <a:extLst>
                    <a:ext uri="{9D8B030D-6E8A-4147-A177-3AD203B41FA5}">
                      <a16:colId xmlns:a16="http://schemas.microsoft.com/office/drawing/2014/main" val="2134127628"/>
                    </a:ext>
                  </a:extLst>
                </a:gridCol>
                <a:gridCol w="621914">
                  <a:extLst>
                    <a:ext uri="{9D8B030D-6E8A-4147-A177-3AD203B41FA5}">
                      <a16:colId xmlns:a16="http://schemas.microsoft.com/office/drawing/2014/main" val="3078197677"/>
                    </a:ext>
                  </a:extLst>
                </a:gridCol>
                <a:gridCol w="634606">
                  <a:extLst>
                    <a:ext uri="{9D8B030D-6E8A-4147-A177-3AD203B41FA5}">
                      <a16:colId xmlns:a16="http://schemas.microsoft.com/office/drawing/2014/main" val="1377045259"/>
                    </a:ext>
                  </a:extLst>
                </a:gridCol>
                <a:gridCol w="710759">
                  <a:extLst>
                    <a:ext uri="{9D8B030D-6E8A-4147-A177-3AD203B41FA5}">
                      <a16:colId xmlns:a16="http://schemas.microsoft.com/office/drawing/2014/main" val="2973324980"/>
                    </a:ext>
                  </a:extLst>
                </a:gridCol>
                <a:gridCol w="710759">
                  <a:extLst>
                    <a:ext uri="{9D8B030D-6E8A-4147-A177-3AD203B41FA5}">
                      <a16:colId xmlns:a16="http://schemas.microsoft.com/office/drawing/2014/main" val="3490069881"/>
                    </a:ext>
                  </a:extLst>
                </a:gridCol>
                <a:gridCol w="710759">
                  <a:extLst>
                    <a:ext uri="{9D8B030D-6E8A-4147-A177-3AD203B41FA5}">
                      <a16:colId xmlns:a16="http://schemas.microsoft.com/office/drawing/2014/main" val="840355651"/>
                    </a:ext>
                  </a:extLst>
                </a:gridCol>
                <a:gridCol w="710759">
                  <a:extLst>
                    <a:ext uri="{9D8B030D-6E8A-4147-A177-3AD203B41FA5}">
                      <a16:colId xmlns:a16="http://schemas.microsoft.com/office/drawing/2014/main" val="4189169133"/>
                    </a:ext>
                  </a:extLst>
                </a:gridCol>
                <a:gridCol w="710759">
                  <a:extLst>
                    <a:ext uri="{9D8B030D-6E8A-4147-A177-3AD203B41FA5}">
                      <a16:colId xmlns:a16="http://schemas.microsoft.com/office/drawing/2014/main" val="213202703"/>
                    </a:ext>
                  </a:extLst>
                </a:gridCol>
                <a:gridCol w="710759">
                  <a:extLst>
                    <a:ext uri="{9D8B030D-6E8A-4147-A177-3AD203B41FA5}">
                      <a16:colId xmlns:a16="http://schemas.microsoft.com/office/drawing/2014/main" val="3999696762"/>
                    </a:ext>
                  </a:extLst>
                </a:gridCol>
                <a:gridCol w="710759">
                  <a:extLst>
                    <a:ext uri="{9D8B030D-6E8A-4147-A177-3AD203B41FA5}">
                      <a16:colId xmlns:a16="http://schemas.microsoft.com/office/drawing/2014/main" val="1429428763"/>
                    </a:ext>
                  </a:extLst>
                </a:gridCol>
                <a:gridCol w="710759">
                  <a:extLst>
                    <a:ext uri="{9D8B030D-6E8A-4147-A177-3AD203B41FA5}">
                      <a16:colId xmlns:a16="http://schemas.microsoft.com/office/drawing/2014/main" val="2163263814"/>
                    </a:ext>
                  </a:extLst>
                </a:gridCol>
                <a:gridCol w="710759">
                  <a:extLst>
                    <a:ext uri="{9D8B030D-6E8A-4147-A177-3AD203B41FA5}">
                      <a16:colId xmlns:a16="http://schemas.microsoft.com/office/drawing/2014/main" val="850119975"/>
                    </a:ext>
                  </a:extLst>
                </a:gridCol>
                <a:gridCol w="710759">
                  <a:extLst>
                    <a:ext uri="{9D8B030D-6E8A-4147-A177-3AD203B41FA5}">
                      <a16:colId xmlns:a16="http://schemas.microsoft.com/office/drawing/2014/main" val="1436668573"/>
                    </a:ext>
                  </a:extLst>
                </a:gridCol>
              </a:tblGrid>
              <a:tr h="3439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Enquiry Data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202004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202006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202007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202008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202009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202011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202101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202102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202103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7670"/>
                  </a:ext>
                </a:extLst>
              </a:tr>
              <a:tr h="1853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CICIL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14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325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377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3,760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547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500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401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303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292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308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331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477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836326"/>
                  </a:ext>
                </a:extLst>
              </a:tr>
              <a:tr h="3439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DANAMAS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43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75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56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143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150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838060"/>
                  </a:ext>
                </a:extLst>
              </a:tr>
              <a:tr h="1853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KREDIVO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8,715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18,237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23,361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23,330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26,056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37,345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39,727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43,229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51,305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56,495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70,088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765780"/>
                  </a:ext>
                </a:extLst>
              </a:tr>
              <a:tr h="1853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TUNAIKU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119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262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810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2,016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1,751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2,627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4,484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544973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61423B70-6BB3-4ECF-8DEF-0BFB25D88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20" y="2668950"/>
            <a:ext cx="2912082" cy="23001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B3299C-EA9A-4568-BC0F-4C8468DE2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800" y="2607936"/>
            <a:ext cx="3477444" cy="2323842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EEE4D43-8ABE-4E95-AC5A-C2E725C92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876949"/>
              </p:ext>
            </p:extLst>
          </p:nvPr>
        </p:nvGraphicFramePr>
        <p:xfrm>
          <a:off x="7638270" y="4680188"/>
          <a:ext cx="4000500" cy="57785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504466627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3172020736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117666223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Whisper Missing Rate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Single AUC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7220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 1 - Enquiry Data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64224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26521332-E17A-4B25-B3D1-9087E5C208A0}"/>
              </a:ext>
            </a:extLst>
          </p:cNvPr>
          <p:cNvSpPr txBox="1"/>
          <p:nvPr/>
        </p:nvSpPr>
        <p:spPr>
          <a:xfrm>
            <a:off x="7291426" y="2794669"/>
            <a:ext cx="4595774" cy="1231106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r>
              <a:rPr lang="en-US" sz="1600" b="1" dirty="0"/>
              <a:t>Defined the seed as: </a:t>
            </a:r>
          </a:p>
          <a:p>
            <a:pPr marL="228600" indent="-228600">
              <a:buAutoNum type="arabicPeriod"/>
            </a:pPr>
            <a:r>
              <a:rPr lang="en-US" sz="1600" dirty="0"/>
              <a:t>Enquiry more than twice in 7 days.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Score is less than 600 points and f</a:t>
            </a:r>
            <a:r>
              <a:rPr lang="en-US" altLang="zh-CN" sz="1600" dirty="0"/>
              <a:t>lag as 0.5.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Score is less than 400 points and flag as 1</a:t>
            </a:r>
          </a:p>
          <a:p>
            <a:r>
              <a:rPr lang="en-US" sz="1600" b="1" dirty="0"/>
              <a:t>Final Seed size: </a:t>
            </a:r>
            <a:r>
              <a:rPr lang="en-US" sz="1600" b="1" dirty="0">
                <a:solidFill>
                  <a:schemeClr val="accent5"/>
                </a:solidFill>
              </a:rPr>
              <a:t>4.5k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8F627C-1B24-4B58-BC71-C269DD5BA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516924"/>
              </p:ext>
            </p:extLst>
          </p:nvPr>
        </p:nvGraphicFramePr>
        <p:xfrm>
          <a:off x="570719" y="5446625"/>
          <a:ext cx="10993311" cy="713740"/>
        </p:xfrm>
        <a:graphic>
          <a:graphicData uri="http://schemas.openxmlformats.org/drawingml/2006/table">
            <a:tbl>
              <a:tblPr/>
              <a:tblGrid>
                <a:gridCol w="766483">
                  <a:extLst>
                    <a:ext uri="{9D8B030D-6E8A-4147-A177-3AD203B41FA5}">
                      <a16:colId xmlns:a16="http://schemas.microsoft.com/office/drawing/2014/main" val="582141044"/>
                    </a:ext>
                  </a:extLst>
                </a:gridCol>
                <a:gridCol w="2420471">
                  <a:extLst>
                    <a:ext uri="{9D8B030D-6E8A-4147-A177-3AD203B41FA5}">
                      <a16:colId xmlns:a16="http://schemas.microsoft.com/office/drawing/2014/main" val="1399733620"/>
                    </a:ext>
                  </a:extLst>
                </a:gridCol>
                <a:gridCol w="1075764">
                  <a:extLst>
                    <a:ext uri="{9D8B030D-6E8A-4147-A177-3AD203B41FA5}">
                      <a16:colId xmlns:a16="http://schemas.microsoft.com/office/drawing/2014/main" val="4011127427"/>
                    </a:ext>
                  </a:extLst>
                </a:gridCol>
                <a:gridCol w="1553136">
                  <a:extLst>
                    <a:ext uri="{9D8B030D-6E8A-4147-A177-3AD203B41FA5}">
                      <a16:colId xmlns:a16="http://schemas.microsoft.com/office/drawing/2014/main" val="2026028399"/>
                    </a:ext>
                  </a:extLst>
                </a:gridCol>
                <a:gridCol w="1620370">
                  <a:extLst>
                    <a:ext uri="{9D8B030D-6E8A-4147-A177-3AD203B41FA5}">
                      <a16:colId xmlns:a16="http://schemas.microsoft.com/office/drawing/2014/main" val="1172123217"/>
                    </a:ext>
                  </a:extLst>
                </a:gridCol>
                <a:gridCol w="1539193">
                  <a:extLst>
                    <a:ext uri="{9D8B030D-6E8A-4147-A177-3AD203B41FA5}">
                      <a16:colId xmlns:a16="http://schemas.microsoft.com/office/drawing/2014/main" val="1906775619"/>
                    </a:ext>
                  </a:extLst>
                </a:gridCol>
                <a:gridCol w="592166">
                  <a:extLst>
                    <a:ext uri="{9D8B030D-6E8A-4147-A177-3AD203B41FA5}">
                      <a16:colId xmlns:a16="http://schemas.microsoft.com/office/drawing/2014/main" val="1566052449"/>
                    </a:ext>
                  </a:extLst>
                </a:gridCol>
                <a:gridCol w="1425728">
                  <a:extLst>
                    <a:ext uri="{9D8B030D-6E8A-4147-A177-3AD203B41FA5}">
                      <a16:colId xmlns:a16="http://schemas.microsoft.com/office/drawing/2014/main" val="2593935625"/>
                    </a:ext>
                  </a:extLst>
                </a:gridCol>
              </a:tblGrid>
              <a:tr h="2476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Case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5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Call network time period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5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Nodes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5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Unique edges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5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Seed Period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5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Seed Type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5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Seed Size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5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Matched Seed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5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716795"/>
                  </a:ext>
                </a:extLst>
              </a:tr>
              <a:tr h="3389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575756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575756"/>
                          </a:solidFill>
                          <a:effectLst/>
                          <a:latin typeface="Arial" panose="020B0604020202020204" pitchFamily="34" charset="0"/>
                        </a:rPr>
                        <a:t>2021 Mar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575756"/>
                          </a:solidFill>
                          <a:effectLst/>
                          <a:latin typeface="Arial" panose="020B0604020202020204" pitchFamily="34" charset="0"/>
                        </a:rPr>
                        <a:t>66,067,756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575756"/>
                          </a:solidFill>
                          <a:effectLst/>
                          <a:latin typeface="Arial" panose="020B0604020202020204" pitchFamily="34" charset="0"/>
                        </a:rPr>
                        <a:t>150,581,928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575756"/>
                          </a:solidFill>
                          <a:effectLst/>
                          <a:latin typeface="Arial" panose="020B0604020202020204" pitchFamily="34" charset="0"/>
                        </a:rPr>
                        <a:t>Enquiry before Apr 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575756"/>
                          </a:solidFill>
                          <a:effectLst/>
                          <a:latin typeface="Arial" panose="020B0604020202020204" pitchFamily="34" charset="0"/>
                        </a:rPr>
                        <a:t>Multiply Enquiry with 7 days and score &lt;=600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575756"/>
                          </a:solidFill>
                          <a:effectLst/>
                          <a:latin typeface="Arial" panose="020B0604020202020204" pitchFamily="34" charset="0"/>
                        </a:rPr>
                        <a:t>4.5k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575756"/>
                          </a:solidFill>
                          <a:effectLst/>
                          <a:latin typeface="Arial" panose="020B0604020202020204" pitchFamily="34" charset="0"/>
                        </a:rPr>
                        <a:t>2.2k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9115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3299824-F3BE-4176-8BCA-2C8279D3B0C1}"/>
              </a:ext>
            </a:extLst>
          </p:cNvPr>
          <p:cNvSpPr txBox="1"/>
          <p:nvPr/>
        </p:nvSpPr>
        <p:spPr>
          <a:xfrm>
            <a:off x="621908" y="2576617"/>
            <a:ext cx="2757956" cy="184666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r>
              <a:rPr lang="en-US" sz="1200" b="1" dirty="0"/>
              <a:t>Enquiry time with Event Rate: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E5429C-BB68-4EE0-9148-BAEE1C3FFC8D}"/>
              </a:ext>
            </a:extLst>
          </p:cNvPr>
          <p:cNvSpPr txBox="1"/>
          <p:nvPr/>
        </p:nvSpPr>
        <p:spPr>
          <a:xfrm>
            <a:off x="3857581" y="2492947"/>
            <a:ext cx="2757956" cy="184666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r>
              <a:rPr lang="en-US" sz="1200" b="1" dirty="0"/>
              <a:t>Enquiry Score distribution:</a:t>
            </a:r>
          </a:p>
        </p:txBody>
      </p:sp>
    </p:spTree>
    <p:extLst>
      <p:ext uri="{BB962C8B-B14F-4D97-AF65-F5344CB8AC3E}">
        <p14:creationId xmlns:p14="http://schemas.microsoft.com/office/powerpoint/2010/main" val="3886538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38C15-CFF4-44D6-B153-A4386840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C7E9-60E9-4604-AF09-317F8BF5F8A6}" type="datetime1">
              <a:rPr lang="en-GB" smtClean="0">
                <a:solidFill>
                  <a:srgbClr val="26478D"/>
                </a:solidFill>
              </a:rPr>
              <a:t>15/03/2022</a:t>
            </a:fld>
            <a:endParaRPr lang="en-GB">
              <a:solidFill>
                <a:srgbClr val="26478D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80FE-EFFD-4BB6-9B64-2F6DDCDD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26478D"/>
                </a:solidFill>
              </a:rPr>
              <a:t>Experian Internal     PowerScore New Propositions</a:t>
            </a:r>
          </a:p>
        </p:txBody>
      </p:sp>
    </p:spTree>
    <p:extLst>
      <p:ext uri="{BB962C8B-B14F-4D97-AF65-F5344CB8AC3E}">
        <p14:creationId xmlns:p14="http://schemas.microsoft.com/office/powerpoint/2010/main" val="71297793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Experian">
      <a:dk1>
        <a:srgbClr val="575756"/>
      </a:dk1>
      <a:lt1>
        <a:srgbClr val="FFFFFF"/>
      </a:lt1>
      <a:dk2>
        <a:srgbClr val="000000"/>
      </a:dk2>
      <a:lt2>
        <a:srgbClr val="FFFFFF"/>
      </a:lt2>
      <a:accent1>
        <a:srgbClr val="26478D"/>
      </a:accent1>
      <a:accent2>
        <a:srgbClr val="632678"/>
      </a:accent2>
      <a:accent3>
        <a:srgbClr val="406EB3"/>
      </a:accent3>
      <a:accent4>
        <a:srgbClr val="BA2F7D"/>
      </a:accent4>
      <a:accent5>
        <a:srgbClr val="BB0048"/>
      </a:accent5>
      <a:accent6>
        <a:srgbClr val="E2A235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numCol="1" spcCol="151200" rtlCol="0">
        <a:spAutoFit/>
      </a:bodyPr>
      <a:lstStyle>
        <a:defPPr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xperian_16_9" id="{BFAEB641-8FD9-4B0D-9905-AA461787B9A5}" vid="{8B555675-C72C-43BE-AEBE-3A674FA99F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4C94DA21D7164DA0321BC938135AB0" ma:contentTypeVersion="13" ma:contentTypeDescription="Create a new document." ma:contentTypeScope="" ma:versionID="d122ba3e8538206677ddc6bc18ad058f">
  <xsd:schema xmlns:xsd="http://www.w3.org/2001/XMLSchema" xmlns:xs="http://www.w3.org/2001/XMLSchema" xmlns:p="http://schemas.microsoft.com/office/2006/metadata/properties" xmlns:ns3="49e2616a-c8cf-4841-9337-a42ae98ec6d0" xmlns:ns4="7523e64b-b549-4de6-b462-309474fd8879" targetNamespace="http://schemas.microsoft.com/office/2006/metadata/properties" ma:root="true" ma:fieldsID="f9d5ecf3433b4787abee72012c7cd3c3" ns3:_="" ns4:_="">
    <xsd:import namespace="49e2616a-c8cf-4841-9337-a42ae98ec6d0"/>
    <xsd:import namespace="7523e64b-b549-4de6-b462-309474fd887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2616a-c8cf-4841-9337-a42ae98ec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23e64b-b549-4de6-b462-309474fd887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554566-3307-4133-8A03-2EEDC2CBB478}">
  <ds:schemaRefs>
    <ds:schemaRef ds:uri="http://purl.org/dc/terms/"/>
    <ds:schemaRef ds:uri="49e2616a-c8cf-4841-9337-a42ae98ec6d0"/>
    <ds:schemaRef ds:uri="7523e64b-b549-4de6-b462-309474fd8879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3F89063-C63F-4D83-8F9A-8BC50E306A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FFA507-8DB3-4A60-BE95-3DF7D6C2AE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e2616a-c8cf-4841-9337-a42ae98ec6d0"/>
    <ds:schemaRef ds:uri="7523e64b-b549-4de6-b462-309474fd88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7032</TotalTime>
  <Words>950</Words>
  <Application>Microsoft Office PowerPoint</Application>
  <PresentationFormat>Widescreen</PresentationFormat>
  <Paragraphs>328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Segoe UI</vt:lpstr>
      <vt:lpstr>Times New Roman</vt:lpstr>
      <vt:lpstr>2_Office Theme</vt:lpstr>
      <vt:lpstr>PowerPoint Presentation</vt:lpstr>
      <vt:lpstr>Results: Performance</vt:lpstr>
      <vt:lpstr>Whisper – Overview of the algorithm</vt:lpstr>
      <vt:lpstr>Algorithmic brilliance Innovative message passing algorithm design</vt:lpstr>
      <vt:lpstr>Experiment 1- Network Snapshot</vt:lpstr>
      <vt:lpstr>Experiment 2- More Recent Kredivo Data</vt:lpstr>
      <vt:lpstr>Experiment 3 - Enquiry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Raisinghani, Mohit</dc:creator>
  <cp:lastModifiedBy>Li, Chenxue</cp:lastModifiedBy>
  <cp:revision>184</cp:revision>
  <dcterms:created xsi:type="dcterms:W3CDTF">2020-08-12T04:25:19Z</dcterms:created>
  <dcterms:modified xsi:type="dcterms:W3CDTF">2022-03-15T08:34:47Z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0x0101001D4C94DA21D7164DA0321BC938135AB0</vt:lpwstr>
  </property>
</Properties>
</file>