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85" r:id="rId7"/>
    <p:sldId id="260" r:id="rId8"/>
    <p:sldId id="283" r:id="rId9"/>
    <p:sldId id="284" r:id="rId10"/>
    <p:sldId id="261" r:id="rId11"/>
    <p:sldId id="286" r:id="rId12"/>
    <p:sldId id="287" r:id="rId13"/>
    <p:sldId id="262" r:id="rId14"/>
    <p:sldId id="288" r:id="rId15"/>
    <p:sldId id="289" r:id="rId16"/>
    <p:sldId id="290" r:id="rId17"/>
    <p:sldId id="291" r:id="rId18"/>
    <p:sldId id="292" r:id="rId19"/>
    <p:sldId id="293" r:id="rId20"/>
    <p:sldId id="264" r:id="rId21"/>
    <p:sldId id="275" r:id="rId22"/>
    <p:sldId id="265" r:id="rId23"/>
    <p:sldId id="276"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D2B9"/>
    <a:srgbClr val="FF644E"/>
    <a:srgbClr val="FED981"/>
    <a:srgbClr val="FAEB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50" d="100"/>
          <a:sy n="50" d="100"/>
        </p:scale>
        <p:origin x="1906" y="562"/>
      </p:cViewPr>
      <p:guideLst>
        <p:guide orient="horz" pos="2115"/>
        <p:guide pos="3826"/>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F7DCA-1019-4268-A509-AF91E83E64E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B10BE-096A-4B95-9CAF-518D2F5380D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EB10BE-096A-4B95-9CAF-518D2F5380D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AEB10BE-096A-4B95-9CAF-518D2F5380D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1B6B82C-D8A9-4E76-A0F7-CB28842D56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179516-19AB-48A3-8C4C-DC1B9D216AB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6B82C-D8A9-4E76-A0F7-CB28842D568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79516-19AB-48A3-8C4C-DC1B9D216A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5101" y="177800"/>
            <a:ext cx="11836400" cy="6500813"/>
          </a:xfrm>
          <a:prstGeom prst="rect">
            <a:avLst/>
          </a:prstGeom>
          <a:noFill/>
          <a:ln w="381000">
            <a:solidFill>
              <a:srgbClr val="94D2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522095" y="2330450"/>
            <a:ext cx="10187305" cy="1198880"/>
          </a:xfrm>
          <a:prstGeom prst="rect">
            <a:avLst/>
          </a:prstGeom>
          <a:noFill/>
        </p:spPr>
        <p:txBody>
          <a:bodyPr wrap="square" rtlCol="0">
            <a:spAutoFit/>
          </a:bodyPr>
          <a:lstStyle/>
          <a:p>
            <a:r>
              <a:rPr lang="zh-CN" altLang="en-US" sz="3600" dirty="0">
                <a:solidFill>
                  <a:schemeClr val="bg2">
                    <a:lumMod val="50000"/>
                  </a:schemeClr>
                </a:solidFill>
                <a:latin typeface="Times New Roman" panose="02020603050405020304" charset="0"/>
                <a:ea typeface="阿里巴巴普惠体 B" panose="00020600040101010101" pitchFamily="18" charset="-122"/>
                <a:cs typeface="Times New Roman" panose="02020603050405020304" charset="0"/>
              </a:rPr>
              <a:t>Milestone #2: Conduct Testing and Present Findings</a:t>
            </a:r>
            <a:endParaRPr lang="zh-CN" altLang="en-US" sz="3600" dirty="0">
              <a:solidFill>
                <a:schemeClr val="bg2">
                  <a:lumMod val="50000"/>
                </a:schemeClr>
              </a:solidFill>
              <a:latin typeface="Times New Roman" panose="02020603050405020304" charset="0"/>
              <a:ea typeface="阿里巴巴普惠体 B" panose="00020600040101010101" pitchFamily="18" charset="-122"/>
              <a:cs typeface="Times New Roman" panose="02020603050405020304" charset="0"/>
            </a:endParaRPr>
          </a:p>
          <a:p>
            <a:pPr algn="ctr"/>
            <a:r>
              <a:rPr lang="en-US" altLang="zh-CN" sz="3600" dirty="0">
                <a:solidFill>
                  <a:schemeClr val="bg2">
                    <a:lumMod val="50000"/>
                  </a:schemeClr>
                </a:solidFill>
                <a:latin typeface="Times New Roman" panose="02020603050405020304" charset="0"/>
                <a:ea typeface="阿里巴巴普惠体 B" panose="00020600040101010101" pitchFamily="18" charset="-122"/>
                <a:cs typeface="Times New Roman" panose="02020603050405020304" charset="0"/>
              </a:rPr>
              <a:t>Time of flight sensor</a:t>
            </a:r>
            <a:endParaRPr lang="en-US" altLang="zh-CN" sz="3600" dirty="0">
              <a:solidFill>
                <a:schemeClr val="bg2">
                  <a:lumMod val="50000"/>
                </a:schemeClr>
              </a:solidFill>
              <a:latin typeface="Times New Roman" panose="02020603050405020304" charset="0"/>
              <a:ea typeface="阿里巴巴普惠体 B" panose="00020600040101010101" pitchFamily="18" charset="-122"/>
              <a:cs typeface="Times New Roman" panose="02020603050405020304" charset="0"/>
            </a:endParaRPr>
          </a:p>
        </p:txBody>
      </p:sp>
      <p:cxnSp>
        <p:nvCxnSpPr>
          <p:cNvPr id="13" name="直接连接符 12"/>
          <p:cNvCxnSpPr/>
          <p:nvPr/>
        </p:nvCxnSpPr>
        <p:spPr>
          <a:xfrm>
            <a:off x="5251450" y="3429000"/>
            <a:ext cx="1739900" cy="0"/>
          </a:xfrm>
          <a:prstGeom prst="line">
            <a:avLst/>
          </a:prstGeom>
          <a:ln w="19050">
            <a:solidFill>
              <a:srgbClr val="94D2B9"/>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75000" y="3631278"/>
            <a:ext cx="5765800" cy="521970"/>
          </a:xfrm>
          <a:prstGeom prst="rect">
            <a:avLst/>
          </a:prstGeom>
          <a:noFill/>
        </p:spPr>
        <p:txBody>
          <a:bodyPr wrap="square" rtlCol="0">
            <a:spAutoFit/>
          </a:bodyPr>
          <a:lstStyle/>
          <a:p>
            <a:pPr algn="ctr"/>
            <a:r>
              <a:rPr lang="en-US" altLang="zh-CN" sz="2800" dirty="0">
                <a:latin typeface="Times New Roman" panose="02020603050405020304" charset="0"/>
                <a:cs typeface="Times New Roman" panose="02020603050405020304" charset="0"/>
              </a:rPr>
              <a:t>Xuewei Bai</a:t>
            </a:r>
            <a:endParaRPr lang="en-US" altLang="zh-CN" sz="2800" dirty="0">
              <a:latin typeface="Times New Roman" panose="02020603050405020304" charset="0"/>
              <a:cs typeface="Times New Roman" panose="02020603050405020304" charset="0"/>
            </a:endParaRPr>
          </a:p>
        </p:txBody>
      </p:sp>
      <p:sp>
        <p:nvSpPr>
          <p:cNvPr id="15" name="等腰三角形 14"/>
          <p:cNvSpPr/>
          <p:nvPr/>
        </p:nvSpPr>
        <p:spPr>
          <a:xfrm rot="3592439">
            <a:off x="746988" y="613897"/>
            <a:ext cx="913384" cy="787400"/>
          </a:xfrm>
          <a:prstGeom prs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3774327">
            <a:off x="1062156" y="4074280"/>
            <a:ext cx="919988" cy="793093"/>
          </a:xfrm>
          <a:prstGeom prs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060062">
            <a:off x="10725934" y="1587357"/>
            <a:ext cx="1221232" cy="1052786"/>
          </a:xfrm>
          <a:prstGeom prst="triangle">
            <a:avLst/>
          </a:prstGeom>
          <a:solidFill>
            <a:srgbClr val="94D2B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9749097">
            <a:off x="4354211" y="5078950"/>
            <a:ext cx="1125075" cy="969892"/>
          </a:xfrm>
          <a:prstGeom prst="triangle">
            <a:avLst/>
          </a:prstGeom>
          <a:solidFill>
            <a:srgbClr val="94D2B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3173696">
            <a:off x="10903337" y="5452469"/>
            <a:ext cx="1125075" cy="969892"/>
          </a:xfrm>
          <a:prstGeom prs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840139">
            <a:off x="7311460" y="322464"/>
            <a:ext cx="1409700" cy="1215259"/>
          </a:xfrm>
          <a:prstGeom prs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840139">
            <a:off x="3742762" y="627265"/>
            <a:ext cx="1409700" cy="1215259"/>
          </a:xfrm>
          <a:prstGeom prst="triangle">
            <a:avLst/>
          </a:prstGeom>
          <a:solidFill>
            <a:srgbClr val="94D2B9">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840139">
            <a:off x="9033996" y="4754539"/>
            <a:ext cx="598151" cy="515648"/>
          </a:xfrm>
          <a:prstGeom prst="triangle">
            <a:avLst/>
          </a:prstGeom>
          <a:solidFill>
            <a:srgbClr val="94D2B9">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2840139">
            <a:off x="2292932" y="2220946"/>
            <a:ext cx="511207" cy="440696"/>
          </a:xfrm>
          <a:prstGeom prst="triangle">
            <a:avLst/>
          </a:prstGeom>
          <a:solidFill>
            <a:srgbClr val="94D2B9">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535305" y="286385"/>
                <a:ext cx="2552065" cy="368300"/>
              </a:xfrm>
              <a:prstGeom prst="rect">
                <a:avLst/>
              </a:prstGeom>
              <a:noFill/>
            </p:spPr>
            <p:txBody>
              <a:bodyPr wrap="square" rtlCol="0">
                <a:spAutoFit/>
              </a:bodyPr>
              <a:p>
                <a:r>
                  <a:rPr lang="en-US" altLang="zh-CN">
                    <a:sym typeface="+mn-ea"/>
                  </a:rPr>
                  <a:t>When </a:t>
                </a: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10</m:t>
                      </m:r>
                      <m:r>
                        <a:rPr lang="en-US" altLang="zh-CN" i="1">
                          <a:latin typeface="Cambria Math" panose="02040503050406030204" charset="0"/>
                          <a:cs typeface="Cambria Math" panose="02040503050406030204" charset="0"/>
                        </a:rPr>
                        <m:t>𝑚𝑚</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535305" y="286385"/>
                <a:ext cx="2552065" cy="368300"/>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图片 5" descr="fb10"/>
          <p:cNvPicPr>
            <a:picLocks noChangeAspect="1"/>
          </p:cNvPicPr>
          <p:nvPr/>
        </p:nvPicPr>
        <p:blipFill>
          <a:blip r:embed="rId2"/>
          <a:stretch>
            <a:fillRect/>
          </a:stretch>
        </p:blipFill>
        <p:spPr>
          <a:xfrm>
            <a:off x="588010" y="936625"/>
            <a:ext cx="4758055" cy="3886200"/>
          </a:xfrm>
          <a:prstGeom prst="rect">
            <a:avLst/>
          </a:prstGeom>
        </p:spPr>
      </p:pic>
      <p:sp>
        <p:nvSpPr>
          <p:cNvPr id="7" name="文本框 6"/>
          <p:cNvSpPr txBox="1"/>
          <p:nvPr/>
        </p:nvSpPr>
        <p:spPr>
          <a:xfrm>
            <a:off x="6162040" y="902970"/>
            <a:ext cx="5479415" cy="3797935"/>
          </a:xfrm>
          <a:prstGeom prst="rect">
            <a:avLst/>
          </a:prstGeom>
          <a:noFill/>
        </p:spPr>
        <p:txBody>
          <a:bodyPr wrap="square" rtlCol="0">
            <a:noAutofit/>
          </a:bodyPr>
          <a:p>
            <a:r>
              <a:rPr lang="en-US" altLang="zh-CN" sz="2800">
                <a:latin typeface="Times New Roman" panose="02020603050405020304" charset="0"/>
                <a:cs typeface="Times New Roman" panose="02020603050405020304" charset="0"/>
              </a:rPr>
              <a:t>Summary: From the above three scatter charts, the line chart formed by connecting the midpoints corresponding to each abscissa shows that the slopes of the three line charts are all changing and nonlinear. Only when x=3mm, the trend of the line chart is roughly positively correlated with the change of x, so I think the Resolution is close to 3mm.</a:t>
            </a:r>
            <a:endParaRPr lang="en-US" altLang="zh-CN" sz="2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0858500" y="558800"/>
            <a:ext cx="1333500" cy="0"/>
          </a:xfrm>
          <a:prstGeom prst="line">
            <a:avLst/>
          </a:prstGeom>
          <a:ln w="19050">
            <a:solidFill>
              <a:srgbClr val="94D2B9"/>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797800" y="252730"/>
            <a:ext cx="4978400" cy="368300"/>
          </a:xfrm>
          <a:prstGeom prst="rect">
            <a:avLst/>
          </a:prstGeom>
          <a:noFill/>
        </p:spPr>
        <p:txBody>
          <a:bodyPr wrap="square" rtlCol="0">
            <a:spAutoFit/>
          </a:bodyPr>
          <a:lstStyle/>
          <a:p>
            <a:r>
              <a:rPr lang="en-US" altLang="zh-CN" spc="600" dirty="0">
                <a:solidFill>
                  <a:schemeClr val="bg2">
                    <a:lumMod val="50000"/>
                  </a:schemeClr>
                </a:solidFill>
                <a:latin typeface="Aharoni" panose="02010803020104030203" pitchFamily="2" charset="-79"/>
                <a:cs typeface="Aharoni" panose="02010803020104030203" pitchFamily="2" charset="-79"/>
                <a:sym typeface="+mn-ea"/>
              </a:rPr>
              <a:t>time of flight sensor</a:t>
            </a:r>
            <a:endParaRPr lang="zh-CN" altLang="en-US" spc="600" dirty="0">
              <a:solidFill>
                <a:schemeClr val="bg2">
                  <a:lumMod val="50000"/>
                </a:schemeClr>
              </a:solidFill>
              <a:latin typeface="Aharoni" panose="02010803020104030203" pitchFamily="2" charset="-79"/>
              <a:cs typeface="Aharoni" panose="02010803020104030203" pitchFamily="2" charset="-79"/>
            </a:endParaRPr>
          </a:p>
        </p:txBody>
      </p:sp>
      <p:sp>
        <p:nvSpPr>
          <p:cNvPr id="11" name="registry_31010"/>
          <p:cNvSpPr>
            <a:spLocks noChangeAspect="1"/>
          </p:cNvSpPr>
          <p:nvPr/>
        </p:nvSpPr>
        <p:spPr bwMode="auto">
          <a:xfrm>
            <a:off x="6978564" y="4030499"/>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sp>
      <p:sp>
        <p:nvSpPr>
          <p:cNvPr id="14" name="power_99744"/>
          <p:cNvSpPr>
            <a:spLocks noChangeAspect="1"/>
          </p:cNvSpPr>
          <p:nvPr/>
        </p:nvSpPr>
        <p:spPr bwMode="auto">
          <a:xfrm>
            <a:off x="6959699" y="1054057"/>
            <a:ext cx="609401" cy="609685"/>
          </a:xfrm>
          <a:custGeom>
            <a:avLst/>
            <a:gdLst>
              <a:gd name="T0" fmla="*/ 5449 w 5542"/>
              <a:gd name="T1" fmla="*/ 3419 h 5553"/>
              <a:gd name="T2" fmla="*/ 3169 w 5542"/>
              <a:gd name="T3" fmla="*/ 2146 h 5553"/>
              <a:gd name="T4" fmla="*/ 3073 w 5542"/>
              <a:gd name="T5" fmla="*/ 1989 h 5553"/>
              <a:gd name="T6" fmla="*/ 3011 w 5542"/>
              <a:gd name="T7" fmla="*/ 284 h 5553"/>
              <a:gd name="T8" fmla="*/ 2771 w 5542"/>
              <a:gd name="T9" fmla="*/ 0 h 5553"/>
              <a:gd name="T10" fmla="*/ 2530 w 5542"/>
              <a:gd name="T11" fmla="*/ 284 h 5553"/>
              <a:gd name="T12" fmla="*/ 2469 w 5542"/>
              <a:gd name="T13" fmla="*/ 1989 h 5553"/>
              <a:gd name="T14" fmla="*/ 2373 w 5542"/>
              <a:gd name="T15" fmla="*/ 2146 h 5553"/>
              <a:gd name="T16" fmla="*/ 93 w 5542"/>
              <a:gd name="T17" fmla="*/ 3419 h 5553"/>
              <a:gd name="T18" fmla="*/ 0 w 5542"/>
              <a:gd name="T19" fmla="*/ 3576 h 5553"/>
              <a:gd name="T20" fmla="*/ 0 w 5542"/>
              <a:gd name="T21" fmla="*/ 3976 h 5553"/>
              <a:gd name="T22" fmla="*/ 102 w 5542"/>
              <a:gd name="T23" fmla="*/ 4051 h 5553"/>
              <a:gd name="T24" fmla="*/ 2336 w 5542"/>
              <a:gd name="T25" fmla="*/ 3371 h 5553"/>
              <a:gd name="T26" fmla="*/ 2437 w 5542"/>
              <a:gd name="T27" fmla="*/ 3446 h 5553"/>
              <a:gd name="T28" fmla="*/ 2437 w 5542"/>
              <a:gd name="T29" fmla="*/ 4543 h 5553"/>
              <a:gd name="T30" fmla="*/ 2356 w 5542"/>
              <a:gd name="T31" fmla="*/ 4717 h 5553"/>
              <a:gd name="T32" fmla="*/ 1972 w 5542"/>
              <a:gd name="T33" fmla="*/ 5040 h 5553"/>
              <a:gd name="T34" fmla="*/ 1891 w 5542"/>
              <a:gd name="T35" fmla="*/ 5214 h 5553"/>
              <a:gd name="T36" fmla="*/ 1891 w 5542"/>
              <a:gd name="T37" fmla="*/ 5459 h 5553"/>
              <a:gd name="T38" fmla="*/ 1994 w 5542"/>
              <a:gd name="T39" fmla="*/ 5539 h 5553"/>
              <a:gd name="T40" fmla="*/ 2771 w 5542"/>
              <a:gd name="T41" fmla="*/ 5346 h 5553"/>
              <a:gd name="T42" fmla="*/ 3548 w 5542"/>
              <a:gd name="T43" fmla="*/ 5539 h 5553"/>
              <a:gd name="T44" fmla="*/ 3651 w 5542"/>
              <a:gd name="T45" fmla="*/ 5459 h 5553"/>
              <a:gd name="T46" fmla="*/ 3651 w 5542"/>
              <a:gd name="T47" fmla="*/ 5214 h 5553"/>
              <a:gd name="T48" fmla="*/ 3569 w 5542"/>
              <a:gd name="T49" fmla="*/ 5040 h 5553"/>
              <a:gd name="T50" fmla="*/ 3186 w 5542"/>
              <a:gd name="T51" fmla="*/ 4717 h 5553"/>
              <a:gd name="T52" fmla="*/ 3105 w 5542"/>
              <a:gd name="T53" fmla="*/ 4543 h 5553"/>
              <a:gd name="T54" fmla="*/ 3105 w 5542"/>
              <a:gd name="T55" fmla="*/ 3446 h 5553"/>
              <a:gd name="T56" fmla="*/ 3206 w 5542"/>
              <a:gd name="T57" fmla="*/ 3371 h 5553"/>
              <a:gd name="T58" fmla="*/ 5440 w 5542"/>
              <a:gd name="T59" fmla="*/ 4051 h 5553"/>
              <a:gd name="T60" fmla="*/ 5542 w 5542"/>
              <a:gd name="T61" fmla="*/ 3975 h 5553"/>
              <a:gd name="T62" fmla="*/ 5542 w 5542"/>
              <a:gd name="T63" fmla="*/ 3576 h 5553"/>
              <a:gd name="T64" fmla="*/ 5449 w 5542"/>
              <a:gd name="T65" fmla="*/ 3419 h 5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42" h="5553">
                <a:moveTo>
                  <a:pt x="5449" y="3419"/>
                </a:moveTo>
                <a:lnTo>
                  <a:pt x="3169" y="2146"/>
                </a:lnTo>
                <a:cubicBezTo>
                  <a:pt x="3118" y="2118"/>
                  <a:pt x="3075" y="2047"/>
                  <a:pt x="3073" y="1989"/>
                </a:cubicBezTo>
                <a:lnTo>
                  <a:pt x="3011" y="284"/>
                </a:lnTo>
                <a:cubicBezTo>
                  <a:pt x="3005" y="108"/>
                  <a:pt x="2890" y="0"/>
                  <a:pt x="2771" y="0"/>
                </a:cubicBezTo>
                <a:cubicBezTo>
                  <a:pt x="2652" y="0"/>
                  <a:pt x="2537" y="108"/>
                  <a:pt x="2530" y="284"/>
                </a:cubicBezTo>
                <a:lnTo>
                  <a:pt x="2469" y="1989"/>
                </a:lnTo>
                <a:cubicBezTo>
                  <a:pt x="2467" y="2047"/>
                  <a:pt x="2424" y="2118"/>
                  <a:pt x="2373" y="2146"/>
                </a:cubicBezTo>
                <a:lnTo>
                  <a:pt x="93" y="3419"/>
                </a:lnTo>
                <a:cubicBezTo>
                  <a:pt x="42" y="3447"/>
                  <a:pt x="0" y="3518"/>
                  <a:pt x="0" y="3576"/>
                </a:cubicBezTo>
                <a:lnTo>
                  <a:pt x="0" y="3976"/>
                </a:lnTo>
                <a:cubicBezTo>
                  <a:pt x="0" y="4034"/>
                  <a:pt x="46" y="4068"/>
                  <a:pt x="102" y="4051"/>
                </a:cubicBezTo>
                <a:lnTo>
                  <a:pt x="2336" y="3371"/>
                </a:lnTo>
                <a:cubicBezTo>
                  <a:pt x="2392" y="3354"/>
                  <a:pt x="2437" y="3388"/>
                  <a:pt x="2437" y="3446"/>
                </a:cubicBezTo>
                <a:lnTo>
                  <a:pt x="2437" y="4543"/>
                </a:lnTo>
                <a:cubicBezTo>
                  <a:pt x="2437" y="4601"/>
                  <a:pt x="2401" y="4680"/>
                  <a:pt x="2356" y="4717"/>
                </a:cubicBezTo>
                <a:lnTo>
                  <a:pt x="1972" y="5040"/>
                </a:lnTo>
                <a:cubicBezTo>
                  <a:pt x="1928" y="5077"/>
                  <a:pt x="1891" y="5156"/>
                  <a:pt x="1891" y="5214"/>
                </a:cubicBezTo>
                <a:lnTo>
                  <a:pt x="1891" y="5459"/>
                </a:lnTo>
                <a:cubicBezTo>
                  <a:pt x="1891" y="5517"/>
                  <a:pt x="1937" y="5553"/>
                  <a:pt x="1994" y="5539"/>
                </a:cubicBezTo>
                <a:lnTo>
                  <a:pt x="2771" y="5346"/>
                </a:lnTo>
                <a:lnTo>
                  <a:pt x="3548" y="5539"/>
                </a:lnTo>
                <a:cubicBezTo>
                  <a:pt x="3604" y="5553"/>
                  <a:pt x="3651" y="5517"/>
                  <a:pt x="3651" y="5459"/>
                </a:cubicBezTo>
                <a:lnTo>
                  <a:pt x="3651" y="5214"/>
                </a:lnTo>
                <a:cubicBezTo>
                  <a:pt x="3651" y="5156"/>
                  <a:pt x="3614" y="5077"/>
                  <a:pt x="3569" y="5040"/>
                </a:cubicBezTo>
                <a:lnTo>
                  <a:pt x="3186" y="4717"/>
                </a:lnTo>
                <a:cubicBezTo>
                  <a:pt x="3141" y="4680"/>
                  <a:pt x="3105" y="4601"/>
                  <a:pt x="3105" y="4543"/>
                </a:cubicBezTo>
                <a:lnTo>
                  <a:pt x="3105" y="3446"/>
                </a:lnTo>
                <a:cubicBezTo>
                  <a:pt x="3105" y="3388"/>
                  <a:pt x="3150" y="3354"/>
                  <a:pt x="3206" y="3371"/>
                </a:cubicBezTo>
                <a:lnTo>
                  <a:pt x="5440" y="4051"/>
                </a:lnTo>
                <a:cubicBezTo>
                  <a:pt x="5496" y="4067"/>
                  <a:pt x="5542" y="4033"/>
                  <a:pt x="5542" y="3975"/>
                </a:cubicBezTo>
                <a:lnTo>
                  <a:pt x="5542" y="3576"/>
                </a:lnTo>
                <a:cubicBezTo>
                  <a:pt x="5542" y="3518"/>
                  <a:pt x="5500" y="3447"/>
                  <a:pt x="5449" y="3419"/>
                </a:cubicBezTo>
                <a:close/>
              </a:path>
            </a:pathLst>
          </a:custGeom>
          <a:solidFill>
            <a:schemeClr val="bg1"/>
          </a:solidFill>
          <a:ln>
            <a:noFill/>
          </a:ln>
        </p:spPr>
        <p:txBody>
          <a:bodyPr/>
          <a:lstStyle/>
          <a:p>
            <a:endParaRPr lang="zh-CN" altLang="en-US" dirty="0"/>
          </a:p>
        </p:txBody>
      </p:sp>
      <p:sp>
        <p:nvSpPr>
          <p:cNvPr id="2" name="文本框 1"/>
          <p:cNvSpPr txBox="1"/>
          <p:nvPr/>
        </p:nvSpPr>
        <p:spPr>
          <a:xfrm>
            <a:off x="186055" y="368935"/>
            <a:ext cx="6642735"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3. reduce the Static Error of the Time of flight sensor:</a:t>
            </a:r>
            <a:endParaRPr lang="en-US" altLang="zh-CN" sz="2400">
              <a:latin typeface="Times New Roman" panose="02020603050405020304" charset="0"/>
              <a:cs typeface="Times New Roman" panose="02020603050405020304" charset="0"/>
            </a:endParaRPr>
          </a:p>
        </p:txBody>
      </p:sp>
      <p:sp>
        <p:nvSpPr>
          <p:cNvPr id="3" name="文本框 2"/>
          <p:cNvSpPr txBox="1"/>
          <p:nvPr/>
        </p:nvSpPr>
        <p:spPr>
          <a:xfrm>
            <a:off x="310515" y="897890"/>
            <a:ext cx="6394450" cy="922020"/>
          </a:xfrm>
          <a:prstGeom prst="rect">
            <a:avLst/>
          </a:prstGeom>
          <a:noFill/>
        </p:spPr>
        <p:txBody>
          <a:bodyPr wrap="square" rtlCol="0">
            <a:spAutoFit/>
          </a:bodyPr>
          <a:p>
            <a:r>
              <a:rPr lang="en-US" altLang="zh-CN"/>
              <a:t>Testing:</a:t>
            </a:r>
            <a:r>
              <a:rPr lang="zh-CN" altLang="en-US"/>
              <a:t>Let the line of sight and the ruler scale be as vertical as possible, measure </a:t>
            </a:r>
            <a:r>
              <a:rPr lang="en-US" altLang="zh-CN"/>
              <a:t>every of the 7 actual values</a:t>
            </a:r>
            <a:r>
              <a:rPr lang="zh-CN" altLang="en-US"/>
              <a:t> repeatedly for </a:t>
            </a:r>
            <a:r>
              <a:rPr lang="en-US" altLang="zh-CN"/>
              <a:t>8</a:t>
            </a:r>
            <a:r>
              <a:rPr lang="zh-CN" altLang="en-US"/>
              <a:t> times, and take the average value to reduce the error.</a:t>
            </a:r>
            <a:endParaRPr lang="zh-CN" altLang="en-US"/>
          </a:p>
        </p:txBody>
      </p:sp>
      <mc:AlternateContent xmlns:mc="http://schemas.openxmlformats.org/markup-compatibility/2006">
        <mc:Choice xmlns:a14="http://schemas.microsoft.com/office/drawing/2010/main" Requires="a14">
          <p:sp>
            <p:nvSpPr>
              <p:cNvPr id="22" name="文本框 21"/>
              <p:cNvSpPr txBox="1"/>
              <p:nvPr/>
            </p:nvSpPr>
            <p:spPr>
              <a:xfrm>
                <a:off x="240665" y="1764030"/>
                <a:ext cx="3011805" cy="632460"/>
              </a:xfrm>
              <a:prstGeom prst="rect">
                <a:avLst/>
              </a:prstGeom>
              <a:noFill/>
            </p:spPr>
            <p:txBody>
              <a:bodyPr wrap="square" rtlCol="0">
                <a:noAutofit/>
              </a:bodyPr>
              <a:p>
                <a:r>
                  <a:rPr lang="en-US" altLang="zh-CN">
                    <a:sym typeface="+mn-ea"/>
                  </a:rPr>
                  <a:t>when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6</m:t>
                          </m:r>
                        </m:e>
                        <m:sub>
                          <m:r>
                            <a:rPr lang="en-US" altLang="zh-CN" i="1">
                              <a:latin typeface="Cambria Math" panose="02040503050406030204" charset="0"/>
                              <a:cs typeface="Cambria Math" panose="02040503050406030204" charset="0"/>
                            </a:rPr>
                            <m:t>𝑎𝑐𝑡𝑢𝑎𝑙</m:t>
                          </m:r>
                        </m:sub>
                      </m:sSub>
                    </m:oMath>
                  </m:oMathPara>
                </a14:m>
                <a:r>
                  <a:rPr lang="en-US" altLang="zh-CN">
                    <a:sym typeface="+mn-ea"/>
                  </a:rPr>
                  <a:t> = 45mm</a:t>
                </a:r>
                <a:endParaRPr lang="en-US" altLang="zh-CN"/>
              </a:p>
              <a:p>
                <a:r>
                  <a:rPr lang="en-US" altLang="zh-CN">
                    <a:sym typeface="+mn-ea"/>
                  </a:rPr>
                  <a:t> The data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6</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a:t>
                </a:r>
                <a:endParaRPr lang="zh-CN" altLang="en-US"/>
              </a:p>
            </p:txBody>
          </p:sp>
        </mc:Choice>
        <mc:Fallback>
          <p:sp>
            <p:nvSpPr>
              <p:cNvPr id="22" name="文本框 21"/>
              <p:cNvSpPr txBox="1">
                <a:spLocks noRot="1" noChangeAspect="1" noMove="1" noResize="1" noEditPoints="1" noAdjustHandles="1" noChangeArrowheads="1" noChangeShapeType="1" noTextEdit="1"/>
              </p:cNvSpPr>
              <p:nvPr/>
            </p:nvSpPr>
            <p:spPr>
              <a:xfrm>
                <a:off x="240665" y="1764030"/>
                <a:ext cx="3011805" cy="632460"/>
              </a:xfrm>
              <a:prstGeom prst="rect">
                <a:avLst/>
              </a:prstGeom>
              <a:blipFill rotWithShape="1">
                <a:blip r:embed="rId1"/>
                <a:stretch>
                  <a:fillRect/>
                </a:stretch>
              </a:blipFill>
            </p:spPr>
            <p:txBody>
              <a:bodyPr/>
              <a:lstStyle/>
              <a:p>
                <a:r>
                  <a:rPr lang="zh-CN" altLang="en-US">
                    <a:noFill/>
                  </a:rPr>
                  <a:t> </a:t>
                </a:r>
              </a:p>
            </p:txBody>
          </p:sp>
        </mc:Fallback>
      </mc:AlternateContent>
      <p:pic>
        <p:nvPicPr>
          <p:cNvPr id="26" name="图片 25" descr="45mm"/>
          <p:cNvPicPr>
            <a:picLocks noChangeAspect="1"/>
          </p:cNvPicPr>
          <p:nvPr/>
        </p:nvPicPr>
        <p:blipFill>
          <a:blip r:embed="rId2"/>
          <a:srcRect l="762" t="2245" r="92926" b="46156"/>
          <a:stretch>
            <a:fillRect/>
          </a:stretch>
        </p:blipFill>
        <p:spPr>
          <a:xfrm>
            <a:off x="3023235" y="1982470"/>
            <a:ext cx="988695" cy="3743960"/>
          </a:xfrm>
          <a:prstGeom prst="rect">
            <a:avLst/>
          </a:prstGeom>
        </p:spPr>
      </p:pic>
      <mc:AlternateContent xmlns:mc="http://schemas.openxmlformats.org/markup-compatibility/2006">
        <mc:Choice xmlns:a14="http://schemas.microsoft.com/office/drawing/2010/main" Requires="a14">
          <p:sp>
            <p:nvSpPr>
              <p:cNvPr id="27" name="文本框 26"/>
              <p:cNvSpPr txBox="1"/>
              <p:nvPr/>
            </p:nvSpPr>
            <p:spPr>
              <a:xfrm>
                <a:off x="5499100" y="2306320"/>
                <a:ext cx="4895850" cy="368300"/>
              </a:xfrm>
              <a:prstGeom prst="rect">
                <a:avLst/>
              </a:prstGeom>
              <a:noFill/>
            </p:spPr>
            <p:txBody>
              <a:bodyPr wrap="square" rtlCol="0">
                <a:spAutoFit/>
              </a:bodyPr>
              <a:p>
                <a:r>
                  <a:rPr lang="en-US" altLang="zh-CN">
                    <a:latin typeface="Cambria Math" panose="02040503050406030204" charset="0"/>
                    <a:cs typeface="Cambria Math" panose="02040503050406030204" charset="0"/>
                  </a:rPr>
                  <a:t>The average value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6</m:t>
                        </m:r>
                      </m:e>
                      <m:sub>
                        <m:r>
                          <a:rPr lang="en-US" altLang="zh-CN" i="1">
                            <a:latin typeface="Cambria Math" panose="02040503050406030204" charset="0"/>
                            <a:cs typeface="Cambria Math" panose="02040503050406030204" charset="0"/>
                          </a:rPr>
                          <m:t>𝑚𝑒𝑎𝑠𝑢𝑟𝑒𝑑</m:t>
                        </m:r>
                      </m:sub>
                    </m:sSub>
                  </m:oMath>
                </a14:m>
                <a:r>
                  <a:rPr lang="en-US" altLang="zh-CN"/>
                  <a:t> = 72.875mm</a:t>
                </a:r>
                <a:endParaRPr lang="en-US" altLang="zh-CN"/>
              </a:p>
            </p:txBody>
          </p:sp>
        </mc:Choice>
        <mc:Fallback>
          <p:sp>
            <p:nvSpPr>
              <p:cNvPr id="27" name="文本框 26"/>
              <p:cNvSpPr txBox="1">
                <a:spLocks noRot="1" noChangeAspect="1" noMove="1" noResize="1" noEditPoints="1" noAdjustHandles="1" noChangeArrowheads="1" noChangeShapeType="1" noTextEdit="1"/>
              </p:cNvSpPr>
              <p:nvPr/>
            </p:nvSpPr>
            <p:spPr>
              <a:xfrm>
                <a:off x="5499100" y="2306320"/>
                <a:ext cx="4895850" cy="36830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314325" y="460375"/>
                <a:ext cx="3355975" cy="645160"/>
              </a:xfrm>
              <a:prstGeom prst="rect">
                <a:avLst/>
              </a:prstGeom>
              <a:noFill/>
            </p:spPr>
            <p:txBody>
              <a:bodyPr wrap="square" rtlCol="0">
                <a:spAutoFit/>
              </a:bodyPr>
              <a:p>
                <a:r>
                  <a:rPr lang="en-US" altLang="zh-CN">
                    <a:sym typeface="+mn-ea"/>
                  </a:rPr>
                  <a:t>when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7</m:t>
                          </m:r>
                        </m:e>
                        <m:sub>
                          <m:r>
                            <a:rPr lang="en-US" altLang="zh-CN" i="1">
                              <a:latin typeface="Cambria Math" panose="02040503050406030204" charset="0"/>
                              <a:cs typeface="Cambria Math" panose="02040503050406030204" charset="0"/>
                            </a:rPr>
                            <m:t>𝑎𝑐𝑡𝑢𝑎𝑙</m:t>
                          </m:r>
                        </m:sub>
                      </m:sSub>
                    </m:oMath>
                  </m:oMathPara>
                </a14:m>
                <a:r>
                  <a:rPr lang="en-US" altLang="zh-CN">
                    <a:sym typeface="+mn-ea"/>
                  </a:rPr>
                  <a:t> = 48mm</a:t>
                </a:r>
                <a:endParaRPr lang="en-US" altLang="zh-CN"/>
              </a:p>
              <a:p>
                <a:r>
                  <a:rPr lang="en-US" altLang="zh-CN">
                    <a:sym typeface="+mn-ea"/>
                  </a:rPr>
                  <a:t> The data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7</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314325" y="460375"/>
                <a:ext cx="3355975" cy="645160"/>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图片 5" descr="48"/>
          <p:cNvPicPr>
            <a:picLocks noChangeAspect="1"/>
          </p:cNvPicPr>
          <p:nvPr/>
        </p:nvPicPr>
        <p:blipFill>
          <a:blip r:embed="rId2"/>
          <a:srcRect l="855" r="90470" b="45843"/>
          <a:stretch>
            <a:fillRect/>
          </a:stretch>
        </p:blipFill>
        <p:spPr>
          <a:xfrm>
            <a:off x="1630045" y="1191895"/>
            <a:ext cx="1088390" cy="3147695"/>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5103495" y="1425575"/>
                <a:ext cx="3202305" cy="645160"/>
              </a:xfrm>
              <a:prstGeom prst="rect">
                <a:avLst/>
              </a:prstGeom>
              <a:noFill/>
            </p:spPr>
            <p:txBody>
              <a:bodyPr wrap="square" rtlCol="0">
                <a:spAutoFit/>
              </a:bodyPr>
              <a:p>
                <a:r>
                  <a:rPr lang="en-US" altLang="zh-CN">
                    <a:latin typeface="Cambria Math" panose="02040503050406030204" charset="0"/>
                    <a:cs typeface="Cambria Math" panose="02040503050406030204" charset="0"/>
                    <a:sym typeface="+mn-ea"/>
                  </a:rPr>
                  <a:t>The average value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7</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 = 75.25mm</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103495" y="1425575"/>
                <a:ext cx="3202305" cy="645160"/>
              </a:xfrm>
              <a:prstGeom prst="rect">
                <a:avLst/>
              </a:prstGeom>
              <a:blipFill rotWithShape="1">
                <a:blip r:embed="rId3"/>
                <a:stretch>
                  <a:fillRect r="-139"/>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314325" y="460375"/>
                <a:ext cx="3355975" cy="645160"/>
              </a:xfrm>
              <a:prstGeom prst="rect">
                <a:avLst/>
              </a:prstGeom>
              <a:noFill/>
            </p:spPr>
            <p:txBody>
              <a:bodyPr wrap="square" rtlCol="0">
                <a:spAutoFit/>
              </a:bodyPr>
              <a:p>
                <a:r>
                  <a:rPr lang="en-US" altLang="zh-CN">
                    <a:sym typeface="+mn-ea"/>
                  </a:rPr>
                  <a:t>when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8</m:t>
                        </m:r>
                      </m:e>
                      <m:sub>
                        <m:r>
                          <a:rPr lang="en-US" altLang="zh-CN" i="1">
                            <a:latin typeface="Cambria Math" panose="02040503050406030204" charset="0"/>
                            <a:cs typeface="Cambria Math" panose="02040503050406030204" charset="0"/>
                          </a:rPr>
                          <m:t>𝑎𝑐𝑡𝑢𝑎𝑙</m:t>
                        </m:r>
                      </m:sub>
                    </m:sSub>
                  </m:oMath>
                </a14:m>
                <a:r>
                  <a:rPr lang="en-US" altLang="zh-CN">
                    <a:sym typeface="+mn-ea"/>
                  </a:rPr>
                  <a:t> = 51mm</a:t>
                </a:r>
                <a:endParaRPr lang="en-US" altLang="zh-CN"/>
              </a:p>
              <a:p>
                <a:r>
                  <a:rPr lang="en-US" altLang="zh-CN">
                    <a:sym typeface="+mn-ea"/>
                  </a:rPr>
                  <a:t> The data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8</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314325" y="460375"/>
                <a:ext cx="3355975" cy="64516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103495" y="1425575"/>
                <a:ext cx="3202305" cy="645160"/>
              </a:xfrm>
              <a:prstGeom prst="rect">
                <a:avLst/>
              </a:prstGeom>
              <a:noFill/>
            </p:spPr>
            <p:txBody>
              <a:bodyPr wrap="square" rtlCol="0">
                <a:spAutoFit/>
              </a:bodyPr>
              <a:p>
                <a:r>
                  <a:rPr lang="en-US" altLang="zh-CN">
                    <a:latin typeface="Cambria Math" panose="02040503050406030204" charset="0"/>
                    <a:cs typeface="Cambria Math" panose="02040503050406030204" charset="0"/>
                    <a:sym typeface="+mn-ea"/>
                  </a:rPr>
                  <a:t>The average value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8</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 = 79.375mm</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103495" y="1425575"/>
                <a:ext cx="3202305" cy="645160"/>
              </a:xfrm>
              <a:prstGeom prst="rect">
                <a:avLst/>
              </a:prstGeom>
              <a:blipFill rotWithShape="1">
                <a:blip r:embed="rId2"/>
                <a:stretch>
                  <a:fillRect/>
                </a:stretch>
              </a:blipFill>
            </p:spPr>
            <p:txBody>
              <a:bodyPr/>
              <a:lstStyle/>
              <a:p>
                <a:r>
                  <a:rPr lang="zh-CN" altLang="en-US">
                    <a:noFill/>
                  </a:rPr>
                  <a:t> </a:t>
                </a:r>
              </a:p>
            </p:txBody>
          </p:sp>
        </mc:Fallback>
      </mc:AlternateContent>
      <p:pic>
        <p:nvPicPr>
          <p:cNvPr id="3" name="图片 2" descr="51"/>
          <p:cNvPicPr>
            <a:picLocks noChangeAspect="1"/>
          </p:cNvPicPr>
          <p:nvPr/>
        </p:nvPicPr>
        <p:blipFill>
          <a:blip r:embed="rId3"/>
          <a:srcRect l="1005" r="89515" b="46325"/>
          <a:stretch>
            <a:fillRect/>
          </a:stretch>
        </p:blipFill>
        <p:spPr>
          <a:xfrm>
            <a:off x="1135380" y="1105535"/>
            <a:ext cx="1636395" cy="4293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314325" y="460375"/>
                <a:ext cx="3355975" cy="645160"/>
              </a:xfrm>
              <a:prstGeom prst="rect">
                <a:avLst/>
              </a:prstGeom>
              <a:noFill/>
            </p:spPr>
            <p:txBody>
              <a:bodyPr wrap="square" rtlCol="0">
                <a:spAutoFit/>
              </a:bodyPr>
              <a:p>
                <a:r>
                  <a:rPr lang="en-US" altLang="zh-CN">
                    <a:sym typeface="+mn-ea"/>
                  </a:rPr>
                  <a:t>when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9</m:t>
                        </m:r>
                      </m:e>
                      <m:sub>
                        <m:r>
                          <a:rPr lang="en-US" altLang="zh-CN" i="1">
                            <a:latin typeface="Cambria Math" panose="02040503050406030204" charset="0"/>
                            <a:cs typeface="Cambria Math" panose="02040503050406030204" charset="0"/>
                          </a:rPr>
                          <m:t>𝑎𝑐𝑡𝑢𝑎𝑙</m:t>
                        </m:r>
                      </m:sub>
                    </m:sSub>
                  </m:oMath>
                </a14:m>
                <a:r>
                  <a:rPr lang="en-US" altLang="zh-CN">
                    <a:sym typeface="+mn-ea"/>
                  </a:rPr>
                  <a:t> = 54mm</a:t>
                </a:r>
                <a:endParaRPr lang="en-US" altLang="zh-CN"/>
              </a:p>
              <a:p>
                <a:r>
                  <a:rPr lang="en-US" altLang="zh-CN">
                    <a:sym typeface="+mn-ea"/>
                  </a:rPr>
                  <a:t> The data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9</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314325" y="460375"/>
                <a:ext cx="3355975" cy="64516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103495" y="1425575"/>
                <a:ext cx="3202305" cy="645160"/>
              </a:xfrm>
              <a:prstGeom prst="rect">
                <a:avLst/>
              </a:prstGeom>
              <a:noFill/>
            </p:spPr>
            <p:txBody>
              <a:bodyPr wrap="square" rtlCol="0">
                <a:spAutoFit/>
              </a:bodyPr>
              <a:p>
                <a:r>
                  <a:rPr lang="en-US" altLang="zh-CN">
                    <a:latin typeface="Cambria Math" panose="02040503050406030204" charset="0"/>
                    <a:cs typeface="Cambria Math" panose="02040503050406030204" charset="0"/>
                    <a:sym typeface="+mn-ea"/>
                  </a:rPr>
                  <a:t>The average value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9</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 = 85.125mm</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103495" y="1425575"/>
                <a:ext cx="3202305" cy="645160"/>
              </a:xfrm>
              <a:prstGeom prst="rect">
                <a:avLst/>
              </a:prstGeom>
              <a:blipFill rotWithShape="1">
                <a:blip r:embed="rId2"/>
                <a:stretch>
                  <a:fillRect/>
                </a:stretch>
              </a:blipFill>
            </p:spPr>
            <p:txBody>
              <a:bodyPr/>
              <a:lstStyle/>
              <a:p>
                <a:r>
                  <a:rPr lang="zh-CN" altLang="en-US">
                    <a:noFill/>
                  </a:rPr>
                  <a:t> </a:t>
                </a:r>
              </a:p>
            </p:txBody>
          </p:sp>
        </mc:Fallback>
      </mc:AlternateContent>
      <p:pic>
        <p:nvPicPr>
          <p:cNvPr id="5" name="图片 4" descr="54"/>
          <p:cNvPicPr>
            <a:picLocks noChangeAspect="1"/>
          </p:cNvPicPr>
          <p:nvPr/>
        </p:nvPicPr>
        <p:blipFill>
          <a:blip r:embed="rId3"/>
          <a:srcRect l="1088" r="89787" b="46410"/>
          <a:stretch>
            <a:fillRect/>
          </a:stretch>
        </p:blipFill>
        <p:spPr>
          <a:xfrm>
            <a:off x="1522730" y="1620520"/>
            <a:ext cx="1565910" cy="42614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314325" y="460375"/>
                <a:ext cx="3355975" cy="645160"/>
              </a:xfrm>
              <a:prstGeom prst="rect">
                <a:avLst/>
              </a:prstGeom>
              <a:noFill/>
            </p:spPr>
            <p:txBody>
              <a:bodyPr wrap="square" rtlCol="0">
                <a:spAutoFit/>
              </a:bodyPr>
              <a:p>
                <a:r>
                  <a:rPr lang="en-US" altLang="zh-CN">
                    <a:sym typeface="+mn-ea"/>
                  </a:rPr>
                  <a:t>when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10</m:t>
                        </m:r>
                      </m:e>
                      <m:sub>
                        <m:r>
                          <a:rPr lang="en-US" altLang="zh-CN" i="1">
                            <a:latin typeface="Cambria Math" panose="02040503050406030204" charset="0"/>
                            <a:cs typeface="Cambria Math" panose="02040503050406030204" charset="0"/>
                          </a:rPr>
                          <m:t>𝑎𝑐𝑡𝑢𝑎𝑙</m:t>
                        </m:r>
                      </m:sub>
                    </m:sSub>
                  </m:oMath>
                </a14:m>
                <a:r>
                  <a:rPr lang="en-US" altLang="zh-CN">
                    <a:sym typeface="+mn-ea"/>
                  </a:rPr>
                  <a:t> = 57mm</a:t>
                </a:r>
                <a:endParaRPr lang="en-US" altLang="zh-CN"/>
              </a:p>
              <a:p>
                <a:r>
                  <a:rPr lang="en-US" altLang="zh-CN">
                    <a:sym typeface="+mn-ea"/>
                  </a:rPr>
                  <a:t> The data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10</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314325" y="460375"/>
                <a:ext cx="3355975" cy="64516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103495" y="1425575"/>
                <a:ext cx="3202305" cy="645160"/>
              </a:xfrm>
              <a:prstGeom prst="rect">
                <a:avLst/>
              </a:prstGeom>
              <a:noFill/>
            </p:spPr>
            <p:txBody>
              <a:bodyPr wrap="square" rtlCol="0">
                <a:spAutoFit/>
              </a:bodyPr>
              <a:p>
                <a:r>
                  <a:rPr lang="en-US" altLang="zh-CN">
                    <a:latin typeface="Cambria Math" panose="02040503050406030204" charset="0"/>
                    <a:cs typeface="Cambria Math" panose="02040503050406030204" charset="0"/>
                    <a:sym typeface="+mn-ea"/>
                  </a:rPr>
                  <a:t>The average value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10</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 = 87.875mm</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103495" y="1425575"/>
                <a:ext cx="3202305" cy="645160"/>
              </a:xfrm>
              <a:prstGeom prst="rect">
                <a:avLst/>
              </a:prstGeom>
              <a:blipFill rotWithShape="1">
                <a:blip r:embed="rId2"/>
                <a:stretch>
                  <a:fillRect/>
                </a:stretch>
              </a:blipFill>
            </p:spPr>
            <p:txBody>
              <a:bodyPr/>
              <a:lstStyle/>
              <a:p>
                <a:r>
                  <a:rPr lang="zh-CN" altLang="en-US">
                    <a:noFill/>
                  </a:rPr>
                  <a:t> </a:t>
                </a:r>
              </a:p>
            </p:txBody>
          </p:sp>
        </mc:Fallback>
      </mc:AlternateContent>
      <p:pic>
        <p:nvPicPr>
          <p:cNvPr id="3" name="图片 2" descr="57"/>
          <p:cNvPicPr>
            <a:picLocks noChangeAspect="1"/>
          </p:cNvPicPr>
          <p:nvPr/>
        </p:nvPicPr>
        <p:blipFill>
          <a:blip r:embed="rId3"/>
          <a:srcRect l="809" r="90500" b="46367"/>
          <a:stretch>
            <a:fillRect/>
          </a:stretch>
        </p:blipFill>
        <p:spPr>
          <a:xfrm>
            <a:off x="1014095" y="1425575"/>
            <a:ext cx="1496060" cy="4276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314325" y="460375"/>
                <a:ext cx="3355975" cy="645160"/>
              </a:xfrm>
              <a:prstGeom prst="rect">
                <a:avLst/>
              </a:prstGeom>
              <a:noFill/>
            </p:spPr>
            <p:txBody>
              <a:bodyPr wrap="square" rtlCol="0">
                <a:spAutoFit/>
              </a:bodyPr>
              <a:p>
                <a:r>
                  <a:rPr lang="en-US" altLang="zh-CN">
                    <a:sym typeface="+mn-ea"/>
                  </a:rPr>
                  <a:t>when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11</m:t>
                        </m:r>
                      </m:e>
                      <m:sub>
                        <m:r>
                          <a:rPr lang="en-US" altLang="zh-CN" i="1">
                            <a:latin typeface="Cambria Math" panose="02040503050406030204" charset="0"/>
                            <a:cs typeface="Cambria Math" panose="02040503050406030204" charset="0"/>
                          </a:rPr>
                          <m:t>𝑎𝑐𝑡𝑢𝑎𝑙</m:t>
                        </m:r>
                      </m:sub>
                    </m:sSub>
                  </m:oMath>
                </a14:m>
                <a:r>
                  <a:rPr lang="en-US" altLang="zh-CN">
                    <a:sym typeface="+mn-ea"/>
                  </a:rPr>
                  <a:t> = 60mm</a:t>
                </a:r>
                <a:endParaRPr lang="en-US" altLang="zh-CN"/>
              </a:p>
              <a:p>
                <a:r>
                  <a:rPr lang="en-US" altLang="zh-CN">
                    <a:sym typeface="+mn-ea"/>
                  </a:rPr>
                  <a:t> The data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11</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314325" y="460375"/>
                <a:ext cx="3355975" cy="64516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103495" y="1425575"/>
                <a:ext cx="3202305" cy="645160"/>
              </a:xfrm>
              <a:prstGeom prst="rect">
                <a:avLst/>
              </a:prstGeom>
              <a:noFill/>
            </p:spPr>
            <p:txBody>
              <a:bodyPr wrap="square" rtlCol="0">
                <a:spAutoFit/>
              </a:bodyPr>
              <a:p>
                <a:r>
                  <a:rPr lang="en-US" altLang="zh-CN">
                    <a:latin typeface="Cambria Math" panose="02040503050406030204" charset="0"/>
                    <a:cs typeface="Cambria Math" panose="02040503050406030204" charset="0"/>
                    <a:sym typeface="+mn-ea"/>
                  </a:rPr>
                  <a:t>The average value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11</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 = 91.875mm</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103495" y="1425575"/>
                <a:ext cx="3202305" cy="645160"/>
              </a:xfrm>
              <a:prstGeom prst="rect">
                <a:avLst/>
              </a:prstGeom>
              <a:blipFill rotWithShape="1">
                <a:blip r:embed="rId2"/>
                <a:stretch>
                  <a:fillRect/>
                </a:stretch>
              </a:blipFill>
            </p:spPr>
            <p:txBody>
              <a:bodyPr/>
              <a:lstStyle/>
              <a:p>
                <a:r>
                  <a:rPr lang="zh-CN" altLang="en-US">
                    <a:noFill/>
                  </a:rPr>
                  <a:t> </a:t>
                </a:r>
              </a:p>
            </p:txBody>
          </p:sp>
        </mc:Fallback>
      </mc:AlternateContent>
      <p:pic>
        <p:nvPicPr>
          <p:cNvPr id="5" name="图片 4" descr="60"/>
          <p:cNvPicPr>
            <a:picLocks noChangeAspect="1"/>
          </p:cNvPicPr>
          <p:nvPr/>
        </p:nvPicPr>
        <p:blipFill>
          <a:blip r:embed="rId3"/>
          <a:srcRect l="955" r="89643" b="45744"/>
          <a:stretch>
            <a:fillRect/>
          </a:stretch>
        </p:blipFill>
        <p:spPr>
          <a:xfrm>
            <a:off x="1027430" y="1285875"/>
            <a:ext cx="1671320" cy="44678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314325" y="460375"/>
                <a:ext cx="3355975" cy="645160"/>
              </a:xfrm>
              <a:prstGeom prst="rect">
                <a:avLst/>
              </a:prstGeom>
              <a:noFill/>
            </p:spPr>
            <p:txBody>
              <a:bodyPr wrap="square" rtlCol="0">
                <a:spAutoFit/>
              </a:bodyPr>
              <a:p>
                <a:r>
                  <a:rPr lang="en-US" altLang="zh-CN">
                    <a:sym typeface="+mn-ea"/>
                  </a:rPr>
                  <a:t>when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12</m:t>
                        </m:r>
                      </m:e>
                      <m:sub>
                        <m:r>
                          <a:rPr lang="en-US" altLang="zh-CN" i="1">
                            <a:latin typeface="Cambria Math" panose="02040503050406030204" charset="0"/>
                            <a:cs typeface="Cambria Math" panose="02040503050406030204" charset="0"/>
                          </a:rPr>
                          <m:t>𝑎𝑐𝑡𝑢𝑎𝑙</m:t>
                        </m:r>
                      </m:sub>
                    </m:sSub>
                  </m:oMath>
                </a14:m>
                <a:r>
                  <a:rPr lang="en-US" altLang="zh-CN">
                    <a:sym typeface="+mn-ea"/>
                  </a:rPr>
                  <a:t> = 63mm</a:t>
                </a:r>
                <a:endParaRPr lang="en-US" altLang="zh-CN"/>
              </a:p>
              <a:p>
                <a:r>
                  <a:rPr lang="en-US" altLang="zh-CN">
                    <a:sym typeface="+mn-ea"/>
                  </a:rPr>
                  <a:t> The data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12</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314325" y="460375"/>
                <a:ext cx="3355975" cy="64516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103495" y="1425575"/>
                <a:ext cx="3202305" cy="645160"/>
              </a:xfrm>
              <a:prstGeom prst="rect">
                <a:avLst/>
              </a:prstGeom>
              <a:noFill/>
            </p:spPr>
            <p:txBody>
              <a:bodyPr wrap="square" rtlCol="0">
                <a:spAutoFit/>
              </a:bodyPr>
              <a:p>
                <a:r>
                  <a:rPr lang="en-US" altLang="zh-CN">
                    <a:latin typeface="Cambria Math" panose="02040503050406030204" charset="0"/>
                    <a:cs typeface="Cambria Math" panose="02040503050406030204" charset="0"/>
                    <a:sym typeface="+mn-ea"/>
                  </a:rPr>
                  <a:t>The average value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12</m:t>
                        </m:r>
                      </m:e>
                      <m:sub>
                        <m:r>
                          <a:rPr lang="en-US" altLang="zh-CN" i="1">
                            <a:latin typeface="Cambria Math" panose="02040503050406030204" charset="0"/>
                            <a:cs typeface="Cambria Math" panose="02040503050406030204" charset="0"/>
                          </a:rPr>
                          <m:t>𝑚𝑒𝑎𝑠𝑢𝑟𝑒𝑑</m:t>
                        </m:r>
                      </m:sub>
                    </m:sSub>
                  </m:oMath>
                </a14:m>
                <a:r>
                  <a:rPr lang="en-US" altLang="zh-CN">
                    <a:sym typeface="+mn-ea"/>
                  </a:rPr>
                  <a:t> = 94.5mm</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103495" y="1425575"/>
                <a:ext cx="3202305" cy="645160"/>
              </a:xfrm>
              <a:prstGeom prst="rect">
                <a:avLst/>
              </a:prstGeom>
              <a:blipFill rotWithShape="1">
                <a:blip r:embed="rId2"/>
                <a:stretch>
                  <a:fillRect/>
                </a:stretch>
              </a:blipFill>
            </p:spPr>
            <p:txBody>
              <a:bodyPr/>
              <a:lstStyle/>
              <a:p>
                <a:r>
                  <a:rPr lang="zh-CN" altLang="en-US">
                    <a:noFill/>
                  </a:rPr>
                  <a:t> </a:t>
                </a:r>
              </a:p>
            </p:txBody>
          </p:sp>
        </mc:Fallback>
      </mc:AlternateContent>
      <p:pic>
        <p:nvPicPr>
          <p:cNvPr id="3" name="图片 2" descr="63"/>
          <p:cNvPicPr>
            <a:picLocks noChangeAspect="1"/>
          </p:cNvPicPr>
          <p:nvPr/>
        </p:nvPicPr>
        <p:blipFill>
          <a:blip r:embed="rId3"/>
          <a:srcRect l="985" r="90619" b="45033"/>
          <a:stretch>
            <a:fillRect/>
          </a:stretch>
        </p:blipFill>
        <p:spPr>
          <a:xfrm>
            <a:off x="1744345" y="1700530"/>
            <a:ext cx="1603375" cy="4773295"/>
          </a:xfrm>
          <a:prstGeom prst="rect">
            <a:avLst/>
          </a:prstGeom>
        </p:spPr>
      </p:pic>
      <p:sp>
        <p:nvSpPr>
          <p:cNvPr id="6" name="文本框 5"/>
          <p:cNvSpPr txBox="1"/>
          <p:nvPr/>
        </p:nvSpPr>
        <p:spPr>
          <a:xfrm>
            <a:off x="5599430" y="2778760"/>
            <a:ext cx="5472430" cy="156845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Findings:The average value is closer to every data measured in every group.</a:t>
            </a:r>
            <a:endParaRPr lang="en-US" altLang="zh-CN" sz="32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0858500" y="558800"/>
            <a:ext cx="1333500" cy="0"/>
          </a:xfrm>
          <a:prstGeom prst="line">
            <a:avLst/>
          </a:prstGeom>
          <a:ln w="19050">
            <a:solidFill>
              <a:srgbClr val="94D2B9"/>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94700" y="252730"/>
            <a:ext cx="4381500" cy="368300"/>
          </a:xfrm>
          <a:prstGeom prst="rect">
            <a:avLst/>
          </a:prstGeom>
          <a:noFill/>
        </p:spPr>
        <p:txBody>
          <a:bodyPr wrap="square" rtlCol="0">
            <a:spAutoFit/>
          </a:bodyPr>
          <a:lstStyle/>
          <a:p>
            <a:r>
              <a:rPr lang="en-US" altLang="zh-CN" spc="600" dirty="0">
                <a:solidFill>
                  <a:schemeClr val="bg2">
                    <a:lumMod val="50000"/>
                  </a:schemeClr>
                </a:solidFill>
                <a:latin typeface="Aharoni" panose="02010803020104030203" pitchFamily="2" charset="-79"/>
                <a:cs typeface="Aharoni" panose="02010803020104030203" pitchFamily="2" charset="-79"/>
                <a:sym typeface="+mn-ea"/>
              </a:rPr>
              <a:t>time of flight sensor</a:t>
            </a:r>
            <a:endParaRPr lang="zh-CN" altLang="en-US" spc="600" dirty="0">
              <a:solidFill>
                <a:schemeClr val="bg2">
                  <a:lumMod val="50000"/>
                </a:schemeClr>
              </a:solidFill>
              <a:latin typeface="Aharoni" panose="02010803020104030203" pitchFamily="2" charset="-79"/>
              <a:cs typeface="Aharoni" panose="02010803020104030203" pitchFamily="2" charset="-79"/>
            </a:endParaRPr>
          </a:p>
        </p:txBody>
      </p:sp>
      <p:sp>
        <p:nvSpPr>
          <p:cNvPr id="3" name="文本框 2"/>
          <p:cNvSpPr txBox="1"/>
          <p:nvPr/>
        </p:nvSpPr>
        <p:spPr>
          <a:xfrm>
            <a:off x="247015" y="582930"/>
            <a:ext cx="6964680" cy="652145"/>
          </a:xfrm>
          <a:prstGeom prst="rect">
            <a:avLst/>
          </a:prstGeom>
          <a:noFill/>
        </p:spPr>
        <p:txBody>
          <a:bodyPr wrap="square" rtlCol="0">
            <a:noAutofit/>
          </a:bodyPr>
          <a:p>
            <a:r>
              <a:rPr lang="en-US" altLang="zh-CN" sz="2800">
                <a:latin typeface="Times New Roman" panose="02020603050405020304" charset="0"/>
                <a:cs typeface="Times New Roman" panose="02020603050405020304" charset="0"/>
              </a:rPr>
              <a:t>4. </a:t>
            </a:r>
            <a:r>
              <a:rPr lang="zh-CN" altLang="en-US" sz="2800">
                <a:latin typeface="Times New Roman" panose="02020603050405020304" charset="0"/>
                <a:cs typeface="Times New Roman" panose="02020603050405020304" charset="0"/>
              </a:rPr>
              <a:t>the Precision of the Time of flight sensor</a:t>
            </a:r>
            <a:endParaRPr lang="zh-CN" altLang="en-US" sz="2800">
              <a:latin typeface="Times New Roman" panose="02020603050405020304" charset="0"/>
              <a:cs typeface="Times New Roman" panose="02020603050405020304" charset="0"/>
            </a:endParaRPr>
          </a:p>
        </p:txBody>
      </p:sp>
      <mc:AlternateContent xmlns:mc="http://schemas.openxmlformats.org/markup-compatibility/2006">
        <mc:Choice xmlns:a14="http://schemas.microsoft.com/office/drawing/2010/main" Requires="a14">
          <p:sp>
            <p:nvSpPr>
              <p:cNvPr id="4" name="文本框 3"/>
              <p:cNvSpPr txBox="1"/>
              <p:nvPr/>
            </p:nvSpPr>
            <p:spPr>
              <a:xfrm>
                <a:off x="514985" y="1134110"/>
                <a:ext cx="10388600" cy="14528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Testing:</a:t>
                </a:r>
                <a:r>
                  <a:rPr lang="zh-CN" altLang="en-US" sz="2000">
                    <a:latin typeface="Times New Roman" panose="02020603050405020304" charset="0"/>
                    <a:cs typeface="Times New Roman" panose="02020603050405020304" charset="0"/>
                  </a:rPr>
                  <a:t>I will calculate the variance between the output distance of the sensor and the actual distance to get its Precision.</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Use the data used in </a:t>
                </a:r>
                <a:r>
                  <a:rPr lang="en-US" altLang="zh-CN" sz="2000">
                    <a:latin typeface="Times New Roman" panose="02020603050405020304" charset="0"/>
                    <a:cs typeface="Times New Roman" panose="02020603050405020304" charset="0"/>
                  </a:rPr>
                  <a:t>part</a:t>
                </a:r>
                <a:r>
                  <a:rPr lang="zh-CN" altLang="en-US" sz="2000">
                    <a:latin typeface="Times New Roman" panose="02020603050405020304" charset="0"/>
                    <a:cs typeface="Times New Roman" panose="02020603050405020304" charset="0"/>
                  </a:rPr>
                  <a:t> 3 above to reduce the static error of the time of flight sensor to calculate the variance.</a:t>
                </a:r>
                <a:r>
                  <a:rPr lang="en-US" altLang="zh-CN" sz="2000">
                    <a:latin typeface="Times New Roman" panose="02020603050405020304" charset="0"/>
                    <a:cs typeface="Times New Roman" panose="02020603050405020304" charset="0"/>
                  </a:rPr>
                  <a:t>                                                                                            The variance:</a:t>
                </a:r>
                <a14:m>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𝑠</m:t>
                        </m:r>
                      </m:e>
                      <m:sup>
                        <m:r>
                          <a:rPr lang="en-US" altLang="zh-CN" sz="2000" i="1">
                            <a:latin typeface="Cambria Math" panose="02040503050406030204" charset="0"/>
                            <a:cs typeface="Cambria Math" panose="02040503050406030204" charset="0"/>
                          </a:rPr>
                          <m:t>2</m:t>
                        </m:r>
                      </m:sup>
                    </m:sSup>
                  </m:oMath>
                </a14:m>
                <a:r>
                  <a:rPr lang="en-US" altLang="zh-CN" sz="2000">
                    <a:latin typeface="Times New Roman" panose="02020603050405020304" charset="0"/>
                    <a:cs typeface="Times New Roman" panose="02020603050405020304" charset="0"/>
                  </a:rPr>
                  <a:t> = </a:t>
                </a:r>
                <a14:m>
                  <m:oMath xmlns:m="http://schemas.openxmlformats.org/officeDocument/2006/math">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𝑛</m:t>
                        </m:r>
                      </m:den>
                    </m:f>
                  </m:oMath>
                </a14:m>
                <a:r>
                  <a:rPr lang="en-US" altLang="zh-CN" sz="2000">
                    <a:latin typeface="Times New Roman" panose="02020603050405020304" charset="0"/>
                    <a:cs typeface="Times New Roman" panose="02020603050405020304" charset="0"/>
                  </a:rPr>
                  <a:t>[</a:t>
                </a:r>
                <a14:m>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𝑎𝑣𝑒𝑟𝑎𝑔𝑒</m:t>
                            </m:r>
                          </m:sub>
                        </m:sSub>
                        <m:r>
                          <a:rPr lang="en-US" altLang="zh-CN" sz="2000" i="1">
                            <a:latin typeface="Cambria Math" panose="02040503050406030204" charset="0"/>
                            <a:cs typeface="Cambria Math" panose="02040503050406030204" charset="0"/>
                          </a:rPr>
                          <m:t>)</m:t>
                        </m:r>
                      </m:e>
                      <m:sup>
                        <m:r>
                          <a:rPr lang="en-US" altLang="zh-CN" sz="2000" i="1">
                            <a:latin typeface="Cambria Math" panose="02040503050406030204" charset="0"/>
                            <a:cs typeface="Cambria Math" panose="02040503050406030204" charset="0"/>
                          </a:rPr>
                          <m:t>2</m:t>
                        </m:r>
                      </m:sup>
                    </m:sSup>
                  </m:oMath>
                </a14:m>
                <a:r>
                  <a:rPr lang="en-US" altLang="zh-CN" sz="2000">
                    <a:latin typeface="Times New Roman" panose="02020603050405020304" charset="0"/>
                    <a:cs typeface="Times New Roman" panose="02020603050405020304" charset="0"/>
                  </a:rPr>
                  <a:t>+</a:t>
                </a:r>
                <a14:m>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2</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𝑎𝑣𝑒𝑟𝑎𝑔𝑒</m:t>
                            </m:r>
                          </m:sub>
                        </m:sSub>
                        <m:r>
                          <a:rPr lang="en-US" altLang="zh-CN" sz="2000" i="1">
                            <a:latin typeface="Cambria Math" panose="02040503050406030204" charset="0"/>
                            <a:cs typeface="Cambria Math" panose="02040503050406030204" charset="0"/>
                          </a:rPr>
                          <m:t>)</m:t>
                        </m:r>
                      </m:e>
                      <m:sup>
                        <m:r>
                          <a:rPr lang="en-US" altLang="zh-CN" sz="2000" i="1">
                            <a:latin typeface="Cambria Math" panose="02040503050406030204" charset="0"/>
                            <a:cs typeface="Cambria Math" panose="02040503050406030204" charset="0"/>
                          </a:rPr>
                          <m:t>2</m:t>
                        </m:r>
                      </m:sup>
                    </m:sSup>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𝑛</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𝑎𝑣𝑒𝑟𝑎𝑔𝑒</m:t>
                            </m:r>
                          </m:sub>
                        </m:sSub>
                        <m:r>
                          <a:rPr lang="en-US" altLang="zh-CN" sz="2000" i="1">
                            <a:latin typeface="Cambria Math" panose="02040503050406030204" charset="0"/>
                            <a:cs typeface="Cambria Math" panose="02040503050406030204" charset="0"/>
                          </a:rPr>
                          <m:t>)</m:t>
                        </m:r>
                      </m:e>
                      <m:sup>
                        <m:r>
                          <a:rPr lang="en-US" altLang="zh-CN" sz="2000" i="1">
                            <a:latin typeface="Cambria Math" panose="02040503050406030204" charset="0"/>
                            <a:cs typeface="Cambria Math" panose="02040503050406030204" charset="0"/>
                          </a:rPr>
                          <m:t>2</m:t>
                        </m:r>
                      </m:sup>
                    </m:sSup>
                  </m:oMath>
                </a14:m>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514985" y="1134110"/>
                <a:ext cx="10388600" cy="145288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146685" y="2647950"/>
                <a:ext cx="4903470" cy="883920"/>
              </a:xfrm>
              <a:prstGeom prst="rect">
                <a:avLst/>
              </a:prstGeom>
              <a:noFill/>
            </p:spPr>
            <p:txBody>
              <a:bodyPr wrap="square" rtlCol="0">
                <a:noAutofit/>
              </a:bodyPr>
              <a:p>
                <a:r>
                  <a:rPr lang="en-US" altLang="zh-CN">
                    <a:sym typeface="+mn-ea"/>
                  </a:rPr>
                  <a:t>when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6</m:t>
                          </m:r>
                        </m:e>
                        <m:sub>
                          <m:r>
                            <a:rPr lang="en-US" altLang="zh-CN" i="1">
                              <a:latin typeface="Cambria Math" panose="02040503050406030204" charset="0"/>
                              <a:cs typeface="Cambria Math" panose="02040503050406030204" charset="0"/>
                            </a:rPr>
                            <m:t>𝑎𝑐𝑡𝑢𝑎𝑙</m:t>
                          </m:r>
                        </m:sub>
                      </m:sSub>
                    </m:oMath>
                  </m:oMathPara>
                </a14:m>
                <a:r>
                  <a:rPr lang="en-US" altLang="zh-CN">
                    <a:sym typeface="+mn-ea"/>
                  </a:rPr>
                  <a:t> = 45mm</a:t>
                </a:r>
                <a:endParaRPr lang="en-US" altLang="zh-CN">
                  <a:sym typeface="+mn-ea"/>
                </a:endParaRPr>
              </a:p>
              <a:p>
                <a:r>
                  <a:rPr lang="en-US" altLang="zh-CN">
                    <a:latin typeface="Cambria Math" panose="02040503050406030204" charset="0"/>
                    <a:cs typeface="Cambria Math" panose="02040503050406030204" charset="0"/>
                    <a:sym typeface="+mn-ea"/>
                  </a:rPr>
                  <a:t>The average value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6</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 = 72.875mm</a:t>
                </a:r>
                <a:endParaRPr lang="en-US" altLang="zh-CN">
                  <a:sym typeface="+mn-ea"/>
                </a:endParaRPr>
              </a:p>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6</m:t>
                              </m:r>
                            </m:sub>
                          </m:sSub>
                        </m:e>
                        <m:sup>
                          <m:r>
                            <a:rPr lang="en-US" altLang="zh-CN" i="1">
                              <a:latin typeface="Cambria Math" panose="02040503050406030204" charset="0"/>
                              <a:cs typeface="Cambria Math" panose="02040503050406030204" charset="0"/>
                            </a:rPr>
                            <m:t>2</m:t>
                          </m:r>
                        </m:sup>
                      </m:sSup>
                    </m:oMath>
                  </m:oMathPara>
                </a14:m>
                <a:r>
                  <a:rPr lang="en-US" altLang="zh-CN">
                    <a:sym typeface="+mn-ea"/>
                  </a:rPr>
                  <a:t> = 2.109375</a:t>
                </a:r>
                <a:endParaRPr lang="en-US" altLang="zh-CN"/>
              </a:p>
              <a:p>
                <a:endParaRPr lang="en-US" altLang="zh-CN">
                  <a:sym typeface="+mn-ea"/>
                </a:endParaRPr>
              </a:p>
              <a:p>
                <a:endParaRPr lang="en-US" altLang="zh-CN"/>
              </a:p>
              <a:p>
                <a:endParaRPr lang="en-US" altLang="zh-CN">
                  <a:sym typeface="+mn-ea"/>
                </a:endParaRPr>
              </a:p>
              <a:p>
                <a:r>
                  <a:rPr lang="en-US" altLang="zh-CN" sz="2400">
                    <a:latin typeface="Times New Roman" panose="02020603050405020304" charset="0"/>
                    <a:cs typeface="Times New Roman" panose="02020603050405020304" charset="0"/>
                  </a:rPr>
                  <a:t>My findings:The smaller the variance,   the closer it is to the average and the more stable it is.</a:t>
                </a:r>
                <a:endParaRPr lang="en-US" altLang="zh-CN" sz="2400">
                  <a:latin typeface="Times New Roman" panose="02020603050405020304" charset="0"/>
                  <a:cs typeface="Times New Roman" panose="02020603050405020304" charset="0"/>
                </a:endParaRPr>
              </a:p>
              <a:p>
                <a:endParaRPr lang="en-US" altLang="zh-CN" sz="2400">
                  <a:latin typeface="Times New Roman" panose="02020603050405020304" charset="0"/>
                  <a:cs typeface="Times New Roman" panose="02020603050405020304"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146685" y="2647950"/>
                <a:ext cx="4903470" cy="883920"/>
              </a:xfrm>
              <a:prstGeom prst="rect">
                <a:avLst/>
              </a:prstGeom>
              <a:blipFill rotWithShape="1">
                <a:blip r:embed="rId2"/>
                <a:stretch>
                  <a:fillRect b="-2604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5050155" y="2647950"/>
                <a:ext cx="3228340" cy="1253490"/>
              </a:xfrm>
              <a:prstGeom prst="rect">
                <a:avLst/>
              </a:prstGeom>
              <a:noFill/>
            </p:spPr>
            <p:txBody>
              <a:bodyPr wrap="square" rtlCol="0">
                <a:noAutofit/>
              </a:bodyPr>
              <a:p>
                <a:r>
                  <a:rPr lang="en-US" altLang="zh-CN">
                    <a:sym typeface="+mn-ea"/>
                  </a:rPr>
                  <a:t>when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7</m:t>
                          </m:r>
                        </m:e>
                        <m:sub>
                          <m:r>
                            <a:rPr lang="en-US" altLang="zh-CN" i="1">
                              <a:latin typeface="Cambria Math" panose="02040503050406030204" charset="0"/>
                              <a:cs typeface="Cambria Math" panose="02040503050406030204" charset="0"/>
                            </a:rPr>
                            <m:t>𝑎𝑐𝑡𝑢𝑎𝑙</m:t>
                          </m:r>
                        </m:sub>
                      </m:sSub>
                    </m:oMath>
                  </m:oMathPara>
                </a14:m>
                <a:r>
                  <a:rPr lang="en-US" altLang="zh-CN">
                    <a:sym typeface="+mn-ea"/>
                  </a:rPr>
                  <a:t> = 48mm,</a:t>
                </a:r>
                <a:r>
                  <a:rPr lang="en-US" altLang="zh-CN">
                    <a:latin typeface="Cambria Math" panose="02040503050406030204" charset="0"/>
                    <a:cs typeface="Cambria Math" panose="02040503050406030204" charset="0"/>
                    <a:sym typeface="+mn-ea"/>
                  </a:rPr>
                  <a:t>The average value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7</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 = 75.25mm</a:t>
                </a:r>
                <a:endParaRPr lang="en-US" altLang="zh-CN">
                  <a:sym typeface="+mn-ea"/>
                </a:endParaRPr>
              </a:p>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7</m:t>
                              </m:r>
                            </m:sub>
                          </m:sSub>
                        </m:e>
                        <m:sup>
                          <m:r>
                            <a:rPr lang="en-US" altLang="zh-CN" i="1">
                              <a:latin typeface="Cambria Math" panose="02040503050406030204" charset="0"/>
                              <a:cs typeface="Cambria Math" panose="02040503050406030204" charset="0"/>
                            </a:rPr>
                            <m:t>2</m:t>
                          </m:r>
                        </m:sup>
                      </m:sSup>
                    </m:oMath>
                  </m:oMathPara>
                </a14:m>
                <a:r>
                  <a:rPr lang="en-US" altLang="zh-CN">
                    <a:sym typeface="+mn-ea"/>
                  </a:rPr>
                  <a:t> = 2.6875</a:t>
                </a:r>
                <a:endParaRPr lang="en-US" altLang="zh-CN"/>
              </a:p>
              <a:p>
                <a:endParaRPr lang="zh-CN" altLang="en-US"/>
              </a:p>
              <a:p>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5050155" y="2647950"/>
                <a:ext cx="3228340" cy="1253490"/>
              </a:xfrm>
              <a:prstGeom prst="rect">
                <a:avLst/>
              </a:prstGeom>
              <a:blipFill rotWithShape="1">
                <a:blip r:embed="rId3"/>
                <a:stretch>
                  <a:fillRect b="-372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8888730" y="2647950"/>
                <a:ext cx="3068320" cy="1230630"/>
              </a:xfrm>
              <a:prstGeom prst="rect">
                <a:avLst/>
              </a:prstGeom>
              <a:noFill/>
            </p:spPr>
            <p:txBody>
              <a:bodyPr wrap="square" rtlCol="0">
                <a:spAutoFit/>
              </a:bodyPr>
              <a:p>
                <a:r>
                  <a:rPr lang="en-US" altLang="zh-CN">
                    <a:sym typeface="+mn-ea"/>
                  </a:rPr>
                  <a:t>when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8</m:t>
                          </m:r>
                        </m:e>
                        <m:sub>
                          <m:r>
                            <a:rPr lang="en-US" altLang="zh-CN" i="1">
                              <a:latin typeface="Cambria Math" panose="02040503050406030204" charset="0"/>
                              <a:cs typeface="Cambria Math" panose="02040503050406030204" charset="0"/>
                            </a:rPr>
                            <m:t>𝑎𝑐𝑡𝑢𝑎𝑙</m:t>
                          </m:r>
                        </m:sub>
                      </m:sSub>
                    </m:oMath>
                  </m:oMathPara>
                </a14:m>
                <a:r>
                  <a:rPr lang="en-US" altLang="zh-CN">
                    <a:sym typeface="+mn-ea"/>
                  </a:rPr>
                  <a:t> = 51mm,</a:t>
                </a:r>
                <a:r>
                  <a:rPr lang="en-US" altLang="zh-CN">
                    <a:latin typeface="Cambria Math" panose="02040503050406030204" charset="0"/>
                    <a:cs typeface="Cambria Math" panose="02040503050406030204" charset="0"/>
                    <a:sym typeface="+mn-ea"/>
                  </a:rPr>
                  <a:t>The average value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8</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 = 79.375mm</a:t>
                </a:r>
                <a:endParaRPr lang="en-US" altLang="zh-CN">
                  <a:sym typeface="+mn-ea"/>
                </a:endParaRPr>
              </a:p>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8</m:t>
                              </m:r>
                            </m:sub>
                          </m:sSub>
                        </m:e>
                        <m:sup>
                          <m:r>
                            <a:rPr lang="en-US" altLang="zh-CN" i="1">
                              <a:latin typeface="Cambria Math" panose="02040503050406030204" charset="0"/>
                              <a:cs typeface="Cambria Math" panose="02040503050406030204" charset="0"/>
                            </a:rPr>
                            <m:t>2</m:t>
                          </m:r>
                        </m:sup>
                      </m:sSup>
                    </m:oMath>
                  </m:oMathPara>
                </a14:m>
                <a:r>
                  <a:rPr lang="en-US" altLang="zh-CN">
                    <a:sym typeface="+mn-ea"/>
                  </a:rPr>
                  <a:t> = 0.734375</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8888730" y="2647950"/>
                <a:ext cx="3068320" cy="1230630"/>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33548"/>
            <a:ext cx="12192000" cy="3035300"/>
          </a:xfrm>
          <a:prstGeom prst="rect">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3441701" y="2321004"/>
            <a:ext cx="1993899" cy="221599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1200" cap="none" spc="0" normalizeH="0" baseline="0" noProof="0" dirty="0">
                <a:ln>
                  <a:noFill/>
                </a:ln>
                <a:solidFill>
                  <a:srgbClr val="E7E6E6">
                    <a:lumMod val="50000"/>
                  </a:srgbClr>
                </a:solidFill>
                <a:effectLst/>
                <a:uLnTx/>
                <a:uFillTx/>
                <a:latin typeface="Bahnschrift SemiCondensed" panose="020B0502040204020203" pitchFamily="34" charset="0"/>
                <a:ea typeface="等线" panose="02010600030101010101" charset="-122"/>
                <a:cs typeface="+mn-cs"/>
              </a:rPr>
              <a:t>03</a:t>
            </a:r>
            <a:endParaRPr kumimoji="0" lang="zh-CN" altLang="en-US" sz="13800" b="0" i="0" u="none" strike="noStrike" kern="1200" cap="none" spc="0" normalizeH="0" baseline="0" noProof="0" dirty="0">
              <a:ln>
                <a:noFill/>
              </a:ln>
              <a:solidFill>
                <a:srgbClr val="E7E6E6">
                  <a:lumMod val="50000"/>
                </a:srgbClr>
              </a:solidFill>
              <a:effectLst/>
              <a:uLnTx/>
              <a:uFillTx/>
              <a:latin typeface="Bahnschrift SemiCondensed" panose="020B0502040204020203" pitchFamily="34" charset="0"/>
              <a:ea typeface="等线" panose="02010600030101010101" charset="-122"/>
              <a:cs typeface="+mn-cs"/>
            </a:endParaRPr>
          </a:p>
        </p:txBody>
      </p:sp>
      <p:sp>
        <p:nvSpPr>
          <p:cNvPr id="4" name="文本框 3"/>
          <p:cNvSpPr txBox="1"/>
          <p:nvPr/>
        </p:nvSpPr>
        <p:spPr>
          <a:xfrm>
            <a:off x="5168900" y="3140928"/>
            <a:ext cx="3924300"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sym typeface="+mn-ea"/>
              </a:rPr>
              <a:t>Compare with the information of manufacture</a:t>
            </a:r>
            <a:endParaRPr kumimoji="0" lang="zh-CN" altLang="en-US" sz="2400" b="0" i="0" u="none" strike="noStrike" kern="1200" cap="none" spc="0" normalizeH="0" baseline="0" noProof="0" dirty="0">
              <a:ln>
                <a:noFill/>
              </a:ln>
              <a:solidFill>
                <a:srgbClr val="E7E6E6">
                  <a:lumMod val="50000"/>
                </a:srgbClr>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6" name="等腰三角形 5"/>
          <p:cNvSpPr/>
          <p:nvPr/>
        </p:nvSpPr>
        <p:spPr>
          <a:xfrm rot="2837685">
            <a:off x="-152913" y="3671615"/>
            <a:ext cx="1060705" cy="914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等腰三角形 6"/>
          <p:cNvSpPr/>
          <p:nvPr/>
        </p:nvSpPr>
        <p:spPr>
          <a:xfrm rot="1802438">
            <a:off x="502144" y="2126474"/>
            <a:ext cx="546880" cy="47144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等腰三角形 7"/>
          <p:cNvSpPr/>
          <p:nvPr/>
        </p:nvSpPr>
        <p:spPr>
          <a:xfrm rot="18460181">
            <a:off x="10218657" y="2226991"/>
            <a:ext cx="847886" cy="73093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等腰三角形 8"/>
          <p:cNvSpPr/>
          <p:nvPr/>
        </p:nvSpPr>
        <p:spPr>
          <a:xfrm rot="18083427">
            <a:off x="10783388" y="3792783"/>
            <a:ext cx="1096637" cy="9453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等腰三角形 9"/>
          <p:cNvSpPr/>
          <p:nvPr/>
        </p:nvSpPr>
        <p:spPr>
          <a:xfrm rot="6285342">
            <a:off x="1934843" y="3135002"/>
            <a:ext cx="930402" cy="83239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H="1">
            <a:off x="8763000" y="3429000"/>
            <a:ext cx="3429000" cy="3429000"/>
          </a:xfrm>
          <a:prstGeom prst="r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直角三角形 3"/>
          <p:cNvSpPr/>
          <p:nvPr/>
        </p:nvSpPr>
        <p:spPr>
          <a:xfrm flipV="1">
            <a:off x="0" y="0"/>
            <a:ext cx="3416300" cy="3416300"/>
          </a:xfrm>
          <a:prstGeom prst="r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717801" y="4297233"/>
            <a:ext cx="1117600" cy="1200329"/>
          </a:xfrm>
          <a:prstGeom prst="rect">
            <a:avLst/>
          </a:prstGeom>
          <a:noFill/>
        </p:spPr>
        <p:txBody>
          <a:bodyPr wrap="square" rtlCol="0">
            <a:spAutoFit/>
          </a:bodyPr>
          <a:lstStyle/>
          <a:p>
            <a:r>
              <a:rPr lang="en-US" altLang="zh-CN" sz="7200" dirty="0">
                <a:solidFill>
                  <a:schemeClr val="bg2">
                    <a:lumMod val="50000"/>
                  </a:schemeClr>
                </a:solidFill>
                <a:latin typeface="Bahnschrift SemiCondensed" panose="020B0502040204020203" pitchFamily="34" charset="0"/>
              </a:rPr>
              <a:t>01</a:t>
            </a:r>
            <a:endParaRPr lang="zh-CN" altLang="en-US" sz="7200" dirty="0">
              <a:solidFill>
                <a:schemeClr val="bg2">
                  <a:lumMod val="50000"/>
                </a:schemeClr>
              </a:solidFill>
              <a:latin typeface="Bahnschrift SemiCondensed" panose="020B0502040204020203" pitchFamily="34" charset="0"/>
            </a:endParaRPr>
          </a:p>
        </p:txBody>
      </p:sp>
      <p:sp>
        <p:nvSpPr>
          <p:cNvPr id="6" name="文本框 5"/>
          <p:cNvSpPr txBox="1"/>
          <p:nvPr/>
        </p:nvSpPr>
        <p:spPr>
          <a:xfrm>
            <a:off x="4708525" y="3189237"/>
            <a:ext cx="1117600" cy="1107996"/>
          </a:xfrm>
          <a:prstGeom prst="rect">
            <a:avLst/>
          </a:prstGeom>
          <a:noFill/>
        </p:spPr>
        <p:txBody>
          <a:bodyPr wrap="square" rtlCol="0">
            <a:spAutoFit/>
          </a:bodyPr>
          <a:lstStyle/>
          <a:p>
            <a:r>
              <a:rPr lang="en-US" altLang="zh-CN" sz="6600" dirty="0">
                <a:solidFill>
                  <a:schemeClr val="bg2">
                    <a:lumMod val="50000"/>
                  </a:schemeClr>
                </a:solidFill>
                <a:latin typeface="Bahnschrift SemiCondensed" panose="020B0502040204020203" pitchFamily="34" charset="0"/>
              </a:rPr>
              <a:t>02</a:t>
            </a:r>
            <a:endParaRPr lang="zh-CN" altLang="en-US" sz="6600" dirty="0">
              <a:solidFill>
                <a:schemeClr val="bg2">
                  <a:lumMod val="50000"/>
                </a:schemeClr>
              </a:solidFill>
              <a:latin typeface="Bahnschrift SemiCondensed" panose="020B0502040204020203" pitchFamily="34" charset="0"/>
            </a:endParaRPr>
          </a:p>
        </p:txBody>
      </p:sp>
      <p:sp>
        <p:nvSpPr>
          <p:cNvPr id="7" name="文本框 6"/>
          <p:cNvSpPr txBox="1"/>
          <p:nvPr/>
        </p:nvSpPr>
        <p:spPr>
          <a:xfrm>
            <a:off x="6546850" y="2081241"/>
            <a:ext cx="1117600" cy="1107996"/>
          </a:xfrm>
          <a:prstGeom prst="rect">
            <a:avLst/>
          </a:prstGeom>
          <a:noFill/>
        </p:spPr>
        <p:txBody>
          <a:bodyPr wrap="square" rtlCol="0">
            <a:spAutoFit/>
          </a:bodyPr>
          <a:lstStyle/>
          <a:p>
            <a:r>
              <a:rPr lang="en-US" altLang="zh-CN" sz="6600" dirty="0">
                <a:solidFill>
                  <a:schemeClr val="bg2">
                    <a:lumMod val="50000"/>
                  </a:schemeClr>
                </a:solidFill>
                <a:latin typeface="Bahnschrift SemiCondensed" panose="020B0502040204020203" pitchFamily="34" charset="0"/>
              </a:rPr>
              <a:t>03</a:t>
            </a:r>
            <a:endParaRPr lang="zh-CN" altLang="en-US" sz="6600" dirty="0">
              <a:solidFill>
                <a:schemeClr val="bg2">
                  <a:lumMod val="50000"/>
                </a:schemeClr>
              </a:solidFill>
              <a:latin typeface="Bahnschrift SemiCondensed" panose="020B0502040204020203" pitchFamily="34" charset="0"/>
            </a:endParaRPr>
          </a:p>
        </p:txBody>
      </p:sp>
      <p:sp>
        <p:nvSpPr>
          <p:cNvPr id="9" name="文本框 8"/>
          <p:cNvSpPr txBox="1"/>
          <p:nvPr/>
        </p:nvSpPr>
        <p:spPr>
          <a:xfrm>
            <a:off x="3018790" y="5205065"/>
            <a:ext cx="2463799" cy="1383665"/>
          </a:xfrm>
          <a:prstGeom prst="rect">
            <a:avLst/>
          </a:prstGeom>
          <a:noFill/>
        </p:spPr>
        <p:txBody>
          <a:bodyPr wrap="square" rtlCol="0">
            <a:spAutoFit/>
          </a:bodyPr>
          <a:lstStyle/>
          <a:p>
            <a:r>
              <a:rPr lang="en-US" altLang="zh-CN" sz="28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rPr>
              <a:t>fundamentals of the type of sensor</a:t>
            </a:r>
            <a:endParaRPr lang="en-US" altLang="zh-CN" sz="28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endParaRPr>
          </a:p>
        </p:txBody>
      </p:sp>
      <p:sp>
        <p:nvSpPr>
          <p:cNvPr id="11" name="文本框 10"/>
          <p:cNvSpPr txBox="1"/>
          <p:nvPr/>
        </p:nvSpPr>
        <p:spPr>
          <a:xfrm>
            <a:off x="7375525" y="2632045"/>
            <a:ext cx="2463799" cy="1198880"/>
          </a:xfrm>
          <a:prstGeom prst="rect">
            <a:avLst/>
          </a:prstGeom>
          <a:noFill/>
        </p:spPr>
        <p:txBody>
          <a:bodyPr wrap="square" rtlCol="0">
            <a:spAutoFit/>
          </a:bodyPr>
          <a:lstStyle/>
          <a:p>
            <a:r>
              <a:rPr lang="en-US" altLang="zh-CN" sz="24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rPr>
              <a:t>Compare with the information of manufacture</a:t>
            </a:r>
            <a:endParaRPr lang="en-US" altLang="zh-CN" sz="24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endParaRPr>
          </a:p>
        </p:txBody>
      </p:sp>
      <p:sp>
        <p:nvSpPr>
          <p:cNvPr id="13" name="直角三角形 12"/>
          <p:cNvSpPr/>
          <p:nvPr/>
        </p:nvSpPr>
        <p:spPr>
          <a:xfrm rot="1914488" flipV="1">
            <a:off x="2844800" y="989965"/>
            <a:ext cx="380365" cy="589915"/>
          </a:xfrm>
          <a:prstGeom prst="r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612778" y="5270500"/>
            <a:ext cx="876300" cy="876300"/>
          </a:xfrm>
          <a:prstGeom prst="r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8682472" flipV="1">
            <a:off x="6084891" y="5476871"/>
            <a:ext cx="1003300" cy="1003300"/>
          </a:xfrm>
          <a:prstGeom prst="r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9547294" flipV="1">
            <a:off x="10838520" y="1445481"/>
            <a:ext cx="681167" cy="681167"/>
          </a:xfrm>
          <a:prstGeom prst="r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601061" flipV="1">
            <a:off x="6012522" y="988281"/>
            <a:ext cx="681167" cy="681167"/>
          </a:xfrm>
          <a:prstGeom prst="r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661025" y="3889345"/>
            <a:ext cx="2463799" cy="398780"/>
          </a:xfrm>
          <a:prstGeom prst="rect">
            <a:avLst/>
          </a:prstGeom>
          <a:noFill/>
        </p:spPr>
        <p:txBody>
          <a:bodyPr wrap="square" rtlCol="0">
            <a:spAutoFit/>
          </a:bodyPr>
          <a:p>
            <a:endParaRPr lang="zh-CN" altLang="en-US" sz="2000" dirty="0">
              <a:solidFill>
                <a:schemeClr val="bg2">
                  <a:lumMod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文本框 17"/>
          <p:cNvSpPr txBox="1"/>
          <p:nvPr/>
        </p:nvSpPr>
        <p:spPr>
          <a:xfrm>
            <a:off x="5661025" y="3582670"/>
            <a:ext cx="2202180" cy="1938020"/>
          </a:xfrm>
          <a:prstGeom prst="rect">
            <a:avLst/>
          </a:prstGeom>
          <a:noFill/>
        </p:spPr>
        <p:txBody>
          <a:bodyPr wrap="square" rtlCol="0">
            <a:spAutoFit/>
          </a:bodyPr>
          <a:lstStyle/>
          <a:p>
            <a:r>
              <a:rPr lang="zh-CN" altLang="en-US" sz="24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rPr>
              <a:t>Testing, data and analysis of important characteristics of sensors</a:t>
            </a:r>
            <a:endParaRPr lang="zh-CN" altLang="en-US" sz="24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558800"/>
            <a:ext cx="1333500" cy="0"/>
          </a:xfrm>
          <a:prstGeom prst="line">
            <a:avLst/>
          </a:prstGeom>
          <a:ln w="19050">
            <a:solidFill>
              <a:srgbClr val="94D2B9"/>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71500" y="252730"/>
            <a:ext cx="3932555" cy="368300"/>
          </a:xfrm>
          <a:prstGeom prst="rect">
            <a:avLst/>
          </a:prstGeom>
          <a:noFill/>
        </p:spPr>
        <p:txBody>
          <a:bodyPr wrap="square" rtlCol="0">
            <a:spAutoFit/>
          </a:bodyPr>
          <a:lstStyle/>
          <a:p>
            <a:r>
              <a:rPr lang="en-US" altLang="zh-CN" spc="600" dirty="0">
                <a:solidFill>
                  <a:schemeClr val="bg2">
                    <a:lumMod val="50000"/>
                  </a:schemeClr>
                </a:solidFill>
                <a:latin typeface="Aharoni" panose="02010803020104030203" pitchFamily="2" charset="-79"/>
                <a:cs typeface="Aharoni" panose="02010803020104030203" pitchFamily="2" charset="-79"/>
                <a:sym typeface="+mn-ea"/>
              </a:rPr>
              <a:t>time of flight sensor</a:t>
            </a:r>
            <a:endParaRPr lang="zh-CN" altLang="en-US" spc="600" dirty="0">
              <a:solidFill>
                <a:schemeClr val="bg2">
                  <a:lumMod val="50000"/>
                </a:schemeClr>
              </a:solidFill>
              <a:latin typeface="Aharoni" panose="02010803020104030203" pitchFamily="2" charset="-79"/>
              <a:cs typeface="Aharoni" panose="02010803020104030203" pitchFamily="2" charset="-79"/>
            </a:endParaRPr>
          </a:p>
        </p:txBody>
      </p:sp>
      <p:sp>
        <p:nvSpPr>
          <p:cNvPr id="100" name="文本框 99"/>
          <p:cNvSpPr txBox="1"/>
          <p:nvPr/>
        </p:nvSpPr>
        <p:spPr>
          <a:xfrm>
            <a:off x="213360" y="808990"/>
            <a:ext cx="5080000" cy="368300"/>
          </a:xfrm>
          <a:prstGeom prst="rect">
            <a:avLst/>
          </a:prstGeom>
          <a:noFill/>
          <a:ln w="9525">
            <a:noFill/>
          </a:ln>
        </p:spPr>
        <p:txBody>
          <a:bodyPr>
            <a:spAutoFit/>
          </a:bodyPr>
          <a:p>
            <a:pPr indent="0"/>
            <a:r>
              <a:rPr lang="en-US" altLang="zh-CN"/>
              <a:t>1.The information from the manufacture</a:t>
            </a:r>
            <a:endParaRPr lang="en-US" altLang="zh-CN"/>
          </a:p>
        </p:txBody>
      </p:sp>
      <p:graphicFrame>
        <p:nvGraphicFramePr>
          <p:cNvPr id="6" name="表格 5"/>
          <p:cNvGraphicFramePr/>
          <p:nvPr>
            <p:custDataLst>
              <p:tags r:id="rId1"/>
            </p:custDataLst>
          </p:nvPr>
        </p:nvGraphicFramePr>
        <p:xfrm>
          <a:off x="213360" y="1177290"/>
          <a:ext cx="6108700" cy="2766695"/>
        </p:xfrm>
        <a:graphic>
          <a:graphicData uri="http://schemas.openxmlformats.org/drawingml/2006/table">
            <a:tbl>
              <a:tblPr firstRow="1" bandRow="1">
                <a:tableStyleId>{5940675A-B579-460E-94D1-54222C63F5DA}</a:tableStyleId>
              </a:tblPr>
              <a:tblGrid>
                <a:gridCol w="3053080"/>
                <a:gridCol w="3055620"/>
              </a:tblGrid>
              <a:tr h="276860">
                <a:tc>
                  <a:txBody>
                    <a:bodyPr/>
                    <a:p>
                      <a:pPr indent="0">
                        <a:buNone/>
                      </a:pPr>
                      <a:r>
                        <a:rPr lang="en-US" sz="1200" b="0">
                          <a:latin typeface="Helvetica" charset="0"/>
                          <a:cs typeface="Helvetica" charset="0"/>
                        </a:rPr>
                        <a:t>Operating voltage</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Helvetica" charset="0"/>
                          <a:cs typeface="Helvetica" charset="0"/>
                        </a:rPr>
                        <a:t>3.3V/5V</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p>
                      <a:pPr indent="0">
                        <a:buNone/>
                      </a:pPr>
                      <a:r>
                        <a:rPr lang="en-US" sz="1200" b="0">
                          <a:latin typeface="Helvetica" charset="0"/>
                          <a:cs typeface="Helvetica" charset="0"/>
                        </a:rPr>
                        <a:t>Mounting holes size</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Helvetica" charset="0"/>
                          <a:cs typeface="Helvetica" charset="0"/>
                        </a:rPr>
                        <a:t>2.0mm</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860">
                <a:tc>
                  <a:txBody>
                    <a:bodyPr/>
                    <a:p>
                      <a:pPr indent="0">
                        <a:buNone/>
                      </a:pPr>
                      <a:r>
                        <a:rPr lang="en-US" sz="1200" b="0">
                          <a:latin typeface="Helvetica" charset="0"/>
                          <a:cs typeface="Helvetica" charset="0"/>
                        </a:rPr>
                        <a:t>Ranging distance</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Helvetica" charset="0"/>
                          <a:cs typeface="Helvetica" charset="0"/>
                        </a:rPr>
                        <a:t>30 ~ 2000mm</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3720">
                <a:tc>
                  <a:txBody>
                    <a:bodyPr/>
                    <a:p>
                      <a:pPr indent="0">
                        <a:buNone/>
                      </a:pPr>
                      <a:r>
                        <a:rPr lang="en-US" sz="1200" b="0">
                          <a:latin typeface="Helvetica" charset="0"/>
                          <a:cs typeface="Helvetica" charset="0"/>
                        </a:rPr>
                        <a:t>Ranging accuracy</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Helvetica" charset="0"/>
                          <a:cs typeface="Helvetica" charset="0"/>
                        </a:rPr>
                        <a:t>±5% (high speed mode), ±3% (high accuracy mode)</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3085">
                <a:tc>
                  <a:txBody>
                    <a:bodyPr/>
                    <a:p>
                      <a:pPr indent="0">
                        <a:buNone/>
                      </a:pPr>
                      <a:r>
                        <a:rPr lang="en-US" sz="1200" b="0">
                          <a:latin typeface="Helvetica" charset="0"/>
                          <a:cs typeface="Helvetica" charset="0"/>
                        </a:rPr>
                        <a:t>Ranging time (min)</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Helvetica" charset="0"/>
                          <a:cs typeface="Helvetica" charset="0"/>
                        </a:rPr>
                        <a:t>20ms (high speed mode), 200ms (high accuracy mode)</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860">
                <a:tc>
                  <a:txBody>
                    <a:bodyPr/>
                    <a:p>
                      <a:pPr indent="0">
                        <a:buNone/>
                      </a:pPr>
                      <a:r>
                        <a:rPr lang="en-US" sz="1200" b="0">
                          <a:latin typeface="Helvetica" charset="0"/>
                          <a:cs typeface="Helvetica" charset="0"/>
                        </a:rPr>
                        <a:t>Field of view</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Helvetica" charset="0"/>
                          <a:cs typeface="Helvetica" charset="0"/>
                        </a:rPr>
                        <a:t>25°</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p>
                      <a:pPr indent="0">
                        <a:buNone/>
                      </a:pPr>
                      <a:r>
                        <a:rPr lang="en-US" sz="1200" b="0">
                          <a:latin typeface="Helvetica" charset="0"/>
                          <a:cs typeface="Helvetica" charset="0"/>
                        </a:rPr>
                        <a:t>Laser wavelength</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Helvetica" charset="0"/>
                          <a:cs typeface="Helvetica" charset="0"/>
                        </a:rPr>
                        <a:t>940nm</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860">
                <a:tc>
                  <a:txBody>
                    <a:bodyPr/>
                    <a:p>
                      <a:pPr indent="0">
                        <a:buNone/>
                      </a:pPr>
                      <a:r>
                        <a:rPr lang="en-US" sz="1200" b="0">
                          <a:latin typeface="Helvetica" charset="0"/>
                          <a:cs typeface="Helvetica" charset="0"/>
                        </a:rPr>
                        <a:t>Operating temperature</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Helvetica" charset="0"/>
                          <a:cs typeface="Helvetica" charset="0"/>
                        </a:rPr>
                        <a:t>-20 ~ 70°C</a:t>
                      </a:r>
                      <a:endParaRPr lang="en-US" altLang="en-US" sz="1200" b="0">
                        <a:latin typeface="Helvetica" charset="0"/>
                        <a:ea typeface="Helvetica" charset="0"/>
                        <a:cs typeface="Helvetica"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421005" y="4298950"/>
            <a:ext cx="8359775" cy="1853565"/>
          </a:xfrm>
          <a:prstGeom prst="rect">
            <a:avLst/>
          </a:prstGeom>
          <a:noFill/>
        </p:spPr>
        <p:txBody>
          <a:bodyPr wrap="square" rtlCol="0">
            <a:noAutofit/>
          </a:bodyPr>
          <a:p>
            <a:r>
              <a:rPr lang="en-US" altLang="zh-CN"/>
              <a:t>2.The summary of my findings</a:t>
            </a:r>
            <a:endParaRPr lang="en-US" altLang="zh-CN"/>
          </a:p>
          <a:p>
            <a:endParaRPr lang="en-US" altLang="zh-CN"/>
          </a:p>
          <a:p>
            <a:r>
              <a:rPr lang="en-US" altLang="zh-CN"/>
              <a:t>Compared with information from manufacture, the measuring range error of the sensor is very large, and the actual measuring range is 10 mm ~ 1230 mm. In the measuring range, the measuring error is that the measured value is always about 20mm~30mm larger than the real value, which does not completely conform to the Ranging accuracy in information of manufacture, and the resolution of different positions is also different.</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5101" y="177800"/>
            <a:ext cx="11836400" cy="6500813"/>
          </a:xfrm>
          <a:prstGeom prst="rect">
            <a:avLst/>
          </a:prstGeom>
          <a:noFill/>
          <a:ln w="381000">
            <a:solidFill>
              <a:srgbClr val="94D2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3539117" y="2330450"/>
            <a:ext cx="5854700"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000" dirty="0">
                <a:solidFill>
                  <a:srgbClr val="E7E6E6">
                    <a:lumMod val="50000"/>
                  </a:srgb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THANK</a:t>
            </a:r>
            <a:r>
              <a:rPr lang="zh-CN" altLang="en-US" sz="6000" dirty="0">
                <a:solidFill>
                  <a:srgbClr val="E7E6E6">
                    <a:lumMod val="50000"/>
                  </a:srgb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en-US" altLang="zh-CN" sz="6000" dirty="0">
                <a:solidFill>
                  <a:srgbClr val="E7E6E6">
                    <a:lumMod val="50000"/>
                  </a:srgb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YOU</a:t>
            </a:r>
            <a:endParaRPr kumimoji="0" lang="zh-CN" altLang="en-US" sz="6000" b="0" i="0" u="none" strike="noStrike" kern="1200" cap="none" spc="0" normalizeH="0" baseline="0" noProof="0" dirty="0">
              <a:ln>
                <a:noFill/>
              </a:ln>
              <a:solidFill>
                <a:srgbClr val="E7E6E6">
                  <a:lumMod val="50000"/>
                </a:srgbClr>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cxnSp>
        <p:nvCxnSpPr>
          <p:cNvPr id="13" name="直接连接符 12"/>
          <p:cNvCxnSpPr/>
          <p:nvPr/>
        </p:nvCxnSpPr>
        <p:spPr>
          <a:xfrm>
            <a:off x="5251450" y="3429000"/>
            <a:ext cx="1739900" cy="0"/>
          </a:xfrm>
          <a:prstGeom prst="line">
            <a:avLst/>
          </a:prstGeom>
          <a:ln w="19050">
            <a:solidFill>
              <a:srgbClr val="94D2B9"/>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75000" y="3631278"/>
            <a:ext cx="57658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charset="-122"/>
                <a:cs typeface="Times New Roman" panose="02020603050405020304" charset="0"/>
              </a:rPr>
              <a:t>Xuewei Bai</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charset="-122"/>
              <a:cs typeface="Times New Roman" panose="02020603050405020304" charset="0"/>
            </a:endParaRPr>
          </a:p>
        </p:txBody>
      </p:sp>
      <p:sp>
        <p:nvSpPr>
          <p:cNvPr id="15" name="等腰三角形 14"/>
          <p:cNvSpPr/>
          <p:nvPr/>
        </p:nvSpPr>
        <p:spPr>
          <a:xfrm rot="3592439">
            <a:off x="746988" y="613897"/>
            <a:ext cx="913384" cy="787400"/>
          </a:xfrm>
          <a:prstGeom prs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等腰三角形 15"/>
          <p:cNvSpPr/>
          <p:nvPr/>
        </p:nvSpPr>
        <p:spPr>
          <a:xfrm rot="3774327">
            <a:off x="1062156" y="4074280"/>
            <a:ext cx="919988" cy="793093"/>
          </a:xfrm>
          <a:prstGeom prs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等腰三角形 16"/>
          <p:cNvSpPr/>
          <p:nvPr/>
        </p:nvSpPr>
        <p:spPr>
          <a:xfrm rot="5060062">
            <a:off x="10725934" y="1587357"/>
            <a:ext cx="1221232" cy="1052786"/>
          </a:xfrm>
          <a:prstGeom prst="triangle">
            <a:avLst/>
          </a:prstGeom>
          <a:solidFill>
            <a:srgbClr val="94D2B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等腰三角形 17"/>
          <p:cNvSpPr/>
          <p:nvPr/>
        </p:nvSpPr>
        <p:spPr>
          <a:xfrm rot="19749097">
            <a:off x="4354211" y="5078950"/>
            <a:ext cx="1125075" cy="969892"/>
          </a:xfrm>
          <a:prstGeom prst="triangle">
            <a:avLst/>
          </a:prstGeom>
          <a:solidFill>
            <a:srgbClr val="94D2B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等腰三角形 18"/>
          <p:cNvSpPr/>
          <p:nvPr/>
        </p:nvSpPr>
        <p:spPr>
          <a:xfrm rot="3173696">
            <a:off x="10903337" y="5452469"/>
            <a:ext cx="1125075" cy="969892"/>
          </a:xfrm>
          <a:prstGeom prs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0" name="等腰三角形 19"/>
          <p:cNvSpPr/>
          <p:nvPr/>
        </p:nvSpPr>
        <p:spPr>
          <a:xfrm rot="2840139">
            <a:off x="7311460" y="322464"/>
            <a:ext cx="1409700" cy="1215259"/>
          </a:xfrm>
          <a:prstGeom prst="triangle">
            <a:avLst/>
          </a:prstGeom>
          <a:solidFill>
            <a:srgbClr val="94D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等腰三角形 20"/>
          <p:cNvSpPr/>
          <p:nvPr/>
        </p:nvSpPr>
        <p:spPr>
          <a:xfrm rot="2840139">
            <a:off x="3742762" y="627265"/>
            <a:ext cx="1409700" cy="1215259"/>
          </a:xfrm>
          <a:prstGeom prst="triangle">
            <a:avLst/>
          </a:prstGeom>
          <a:solidFill>
            <a:srgbClr val="94D2B9">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等腰三角形 21"/>
          <p:cNvSpPr/>
          <p:nvPr/>
        </p:nvSpPr>
        <p:spPr>
          <a:xfrm rot="2840139">
            <a:off x="9033996" y="4754539"/>
            <a:ext cx="598151" cy="515648"/>
          </a:xfrm>
          <a:prstGeom prst="triangle">
            <a:avLst/>
          </a:prstGeom>
          <a:solidFill>
            <a:srgbClr val="94D2B9">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3" name="等腰三角形 22"/>
          <p:cNvSpPr/>
          <p:nvPr/>
        </p:nvSpPr>
        <p:spPr>
          <a:xfrm rot="2840139">
            <a:off x="2292932" y="2220946"/>
            <a:ext cx="511207" cy="440696"/>
          </a:xfrm>
          <a:prstGeom prst="triangle">
            <a:avLst/>
          </a:prstGeom>
          <a:solidFill>
            <a:srgbClr val="94D2B9">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558800"/>
            <a:ext cx="1333500" cy="0"/>
          </a:xfrm>
          <a:prstGeom prst="line">
            <a:avLst/>
          </a:prstGeom>
          <a:ln w="19050">
            <a:solidFill>
              <a:srgbClr val="94D2B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71500" y="1384935"/>
            <a:ext cx="10170160" cy="4712335"/>
          </a:xfrm>
          <a:prstGeom prst="rect">
            <a:avLst/>
          </a:prstGeom>
          <a:noFill/>
        </p:spPr>
        <p:txBody>
          <a:bodyPr wrap="square" rtlCol="0">
            <a:noAutofit/>
          </a:bodyPr>
          <a:lstStyle/>
          <a:p>
            <a:r>
              <a:rPr lang="en-US" altLang="zh-CN" sz="2800" dirty="0">
                <a:latin typeface="Times New Roman" panose="02020603050405020304" charset="0"/>
                <a:cs typeface="Times New Roman" panose="02020603050405020304" charset="0"/>
              </a:rPr>
              <a:t>1.What it is?</a:t>
            </a:r>
            <a:endParaRPr lang="en-US" altLang="zh-CN" sz="28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 Time of flight sensor is a measurement of the time it takes for an object, particle or wave to travel a distance. Do you know that bat sonar system is effective? The Time of flight sensor system is similar!</a:t>
            </a:r>
            <a:endParaRPr lang="en-US" altLang="zh-CN" sz="2400" dirty="0">
              <a:latin typeface="Times New Roman" panose="02020603050405020304" charset="0"/>
              <a:cs typeface="Times New Roman" panose="02020603050405020304" charset="0"/>
            </a:endParaRPr>
          </a:p>
          <a:p>
            <a:endParaRPr lang="zh-CN" altLang="en-US" sz="24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2.How it works?</a:t>
            </a:r>
            <a:endParaRPr lang="en-US" altLang="zh-CN" sz="24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Time of flight sensor uses a micro laser to emit infrared light. The generated light will bounce off any object and return to the sensor. The sensor can measure the distance between the object and the sensor according to the time difference between the emission of light and its return to the sensor after being reflected by the object.</a:t>
            </a:r>
            <a:endParaRPr lang="en-US" altLang="zh-CN" sz="2400" dirty="0">
              <a:latin typeface="Times New Roman" panose="02020603050405020304" charset="0"/>
              <a:cs typeface="Times New Roman" panose="02020603050405020304" charset="0"/>
            </a:endParaRPr>
          </a:p>
        </p:txBody>
      </p:sp>
      <p:sp>
        <p:nvSpPr>
          <p:cNvPr id="8" name="文本框 7"/>
          <p:cNvSpPr txBox="1"/>
          <p:nvPr/>
        </p:nvSpPr>
        <p:spPr>
          <a:xfrm>
            <a:off x="571500" y="252730"/>
            <a:ext cx="4556760" cy="368300"/>
          </a:xfrm>
          <a:prstGeom prst="rect">
            <a:avLst/>
          </a:prstGeom>
          <a:noFill/>
        </p:spPr>
        <p:txBody>
          <a:bodyPr wrap="square" rtlCol="0">
            <a:spAutoFit/>
          </a:bodyPr>
          <a:lstStyle/>
          <a:p>
            <a:r>
              <a:rPr lang="en-US" altLang="zh-CN" spc="600" dirty="0">
                <a:solidFill>
                  <a:schemeClr val="bg2">
                    <a:lumMod val="50000"/>
                  </a:schemeClr>
                </a:solidFill>
                <a:latin typeface="Aharoni" panose="02010803020104030203" pitchFamily="2" charset="-79"/>
                <a:cs typeface="Aharoni" panose="02010803020104030203" pitchFamily="2" charset="-79"/>
              </a:rPr>
              <a:t>time of flight sensor</a:t>
            </a:r>
            <a:endParaRPr lang="en-US" altLang="zh-CN" spc="600" dirty="0">
              <a:solidFill>
                <a:schemeClr val="bg2">
                  <a:lumMod val="50000"/>
                </a:schemeClr>
              </a:solidFill>
              <a:latin typeface="Aharoni" panose="02010803020104030203" pitchFamily="2" charset="-79"/>
              <a:cs typeface="Aharoni" panose="02010803020104030203" pitchFamily="2" charset="-79"/>
            </a:endParaRPr>
          </a:p>
        </p:txBody>
      </p:sp>
      <p:sp>
        <p:nvSpPr>
          <p:cNvPr id="9" name="文本框 8"/>
          <p:cNvSpPr txBox="1"/>
          <p:nvPr/>
        </p:nvSpPr>
        <p:spPr>
          <a:xfrm>
            <a:off x="323850" y="773430"/>
            <a:ext cx="4394200" cy="460375"/>
          </a:xfrm>
          <a:prstGeom prst="rect">
            <a:avLst/>
          </a:prstGeom>
          <a:noFill/>
        </p:spPr>
        <p:txBody>
          <a:bodyPr wrap="square" rtlCol="0">
            <a:spAutoFit/>
          </a:bodyPr>
          <a:lstStyle/>
          <a:p>
            <a:r>
              <a:rPr lang="en-US" altLang="zh-CN" sz="24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sym typeface="+mn-ea"/>
              </a:rPr>
              <a:t>fundamentals of the type of sensor</a:t>
            </a:r>
            <a:endParaRPr lang="zh-CN" altLang="en-US" sz="24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0340" y="212725"/>
            <a:ext cx="5325745" cy="82994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Important characteristics of the time of flight sensor</a:t>
            </a:r>
            <a:endParaRPr lang="en-US" altLang="zh-CN" sz="2400">
              <a:latin typeface="Times New Roman" panose="02020603050405020304" charset="0"/>
              <a:cs typeface="Times New Roman" panose="02020603050405020304" charset="0"/>
            </a:endParaRPr>
          </a:p>
        </p:txBody>
      </p:sp>
      <p:sp>
        <p:nvSpPr>
          <p:cNvPr id="5" name="文本框 4"/>
          <p:cNvSpPr txBox="1"/>
          <p:nvPr/>
        </p:nvSpPr>
        <p:spPr>
          <a:xfrm>
            <a:off x="816610" y="1572895"/>
            <a:ext cx="8547100" cy="3244850"/>
          </a:xfrm>
          <a:prstGeom prst="rect">
            <a:avLst/>
          </a:prstGeom>
          <a:noFill/>
        </p:spPr>
        <p:txBody>
          <a:bodyPr wrap="square" rtlCol="0">
            <a:noAutofit/>
          </a:bodyPr>
          <a:p>
            <a:r>
              <a:rPr lang="zh-CN" altLang="en-US" sz="2800">
                <a:latin typeface="Times New Roman" panose="02020603050405020304" charset="0"/>
                <a:cs typeface="Times New Roman" panose="02020603050405020304" charset="0"/>
              </a:rPr>
              <a:t>Because the Time of filght sensor can measure the distance, the measurement results will be expressed by numbers, and the unit can be mm, so I think its four characteristics, Range, resolution, ststic error and precision, are very important.</a:t>
            </a:r>
            <a:endParaRPr lang="zh-CN" alt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0858500" y="558800"/>
            <a:ext cx="1333500" cy="0"/>
          </a:xfrm>
          <a:prstGeom prst="line">
            <a:avLst/>
          </a:prstGeom>
          <a:ln w="19050">
            <a:solidFill>
              <a:srgbClr val="94D2B9"/>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112760" y="252730"/>
            <a:ext cx="4663440" cy="368300"/>
          </a:xfrm>
          <a:prstGeom prst="rect">
            <a:avLst/>
          </a:prstGeom>
          <a:noFill/>
        </p:spPr>
        <p:txBody>
          <a:bodyPr wrap="square" rtlCol="0">
            <a:spAutoFit/>
          </a:bodyPr>
          <a:lstStyle/>
          <a:p>
            <a:r>
              <a:rPr lang="en-US" altLang="zh-CN" spc="600" dirty="0">
                <a:solidFill>
                  <a:schemeClr val="bg2">
                    <a:lumMod val="50000"/>
                  </a:schemeClr>
                </a:solidFill>
                <a:latin typeface="Aharoni" panose="02010803020104030203" pitchFamily="2" charset="-79"/>
                <a:cs typeface="Aharoni" panose="02010803020104030203" pitchFamily="2" charset="-79"/>
                <a:sym typeface="+mn-ea"/>
              </a:rPr>
              <a:t>time of flight sensor</a:t>
            </a:r>
            <a:endParaRPr lang="zh-CN" altLang="en-US" spc="600" dirty="0">
              <a:solidFill>
                <a:schemeClr val="bg2">
                  <a:lumMod val="50000"/>
                </a:schemeClr>
              </a:solidFill>
              <a:latin typeface="Aharoni" panose="02010803020104030203" pitchFamily="2" charset="-79"/>
              <a:cs typeface="Aharoni" panose="02010803020104030203" pitchFamily="2" charset="-79"/>
            </a:endParaRPr>
          </a:p>
        </p:txBody>
      </p:sp>
      <p:sp>
        <p:nvSpPr>
          <p:cNvPr id="8" name="文本框 7"/>
          <p:cNvSpPr txBox="1"/>
          <p:nvPr/>
        </p:nvSpPr>
        <p:spPr>
          <a:xfrm>
            <a:off x="177800" y="622300"/>
            <a:ext cx="5974080" cy="829945"/>
          </a:xfrm>
          <a:prstGeom prst="rect">
            <a:avLst/>
          </a:prstGeom>
          <a:noFill/>
        </p:spPr>
        <p:txBody>
          <a:bodyPr wrap="square" rtlCol="0">
            <a:spAutoFit/>
          </a:bodyPr>
          <a:lstStyle/>
          <a:p>
            <a:r>
              <a:rPr lang="zh-CN" altLang="en-US" sz="24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rPr>
              <a:t>Testing, data and analysis of important characteristics of sensors</a:t>
            </a:r>
            <a:endParaRPr lang="zh-CN" altLang="en-US" sz="2400" dirty="0">
              <a:solidFill>
                <a:schemeClr val="bg2">
                  <a:lumMod val="50000"/>
                </a:schemeClr>
              </a:solidFill>
              <a:latin typeface="Times New Roman" panose="02020603050405020304" charset="0"/>
              <a:ea typeface="阿里巴巴普惠体 R" panose="00020600040101010101" pitchFamily="18" charset="-122"/>
              <a:cs typeface="Times New Roman" panose="02020603050405020304" charset="0"/>
            </a:endParaRPr>
          </a:p>
        </p:txBody>
      </p:sp>
      <mc:AlternateContent xmlns:mc="http://schemas.openxmlformats.org/markup-compatibility/2006">
        <mc:Choice xmlns:a14="http://schemas.microsoft.com/office/drawing/2010/main" Requires="a14">
          <p:sp>
            <p:nvSpPr>
              <p:cNvPr id="3" name="文本框 2"/>
              <p:cNvSpPr txBox="1"/>
              <p:nvPr/>
            </p:nvSpPr>
            <p:spPr>
              <a:xfrm>
                <a:off x="394970" y="1452245"/>
                <a:ext cx="10415270" cy="5164455"/>
              </a:xfrm>
              <a:prstGeom prst="rect">
                <a:avLst/>
              </a:prstGeom>
              <a:noFill/>
            </p:spPr>
            <p:txBody>
              <a:bodyPr wrap="square" rtlCol="0">
                <a:noAutofit/>
              </a:bodyPr>
              <a:p>
                <a:r>
                  <a:rPr lang="en-US" altLang="zh-CN"/>
                  <a:t>1.</a:t>
                </a:r>
                <a:r>
                  <a:rPr lang="zh-CN" altLang="en-US"/>
                  <a:t>the Range of the Time of flight sensor</a:t>
                </a:r>
                <a:r>
                  <a:rPr lang="en-US" altLang="zh-CN"/>
                  <a:t>:</a:t>
                </a:r>
                <a:r>
                  <a:rPr lang="zh-CN" altLang="en-US"/>
                  <a:t> .</a:t>
                </a:r>
                <a:endParaRPr lang="zh-CN" altLang="en-US"/>
              </a:p>
              <a:p>
                <a:r>
                  <a:rPr lang="en-US" altLang="zh-CN"/>
                  <a:t>Testing:The range about the distance that the Time of flight sensor can measure is 30~2000mm.</a:t>
                </a:r>
                <a:endParaRPr lang="en-US" altLang="zh-CN"/>
              </a:p>
              <a:p>
                <a:r>
                  <a:rPr lang="en-US" altLang="zh-CN"/>
                  <a:t>Taking the wall as a reference, I first will measure the distance of 2000mm perpendicular to</a:t>
                </a:r>
                <a:endParaRPr lang="en-US" altLang="zh-CN"/>
              </a:p>
              <a:p>
                <a:r>
                  <a:rPr lang="en-US" altLang="zh-CN"/>
                  <a:t>the wall with a ruler, then draw a straight line parallel to the wall with the ruler at the</a:t>
                </a:r>
                <a:endParaRPr lang="en-US" altLang="zh-CN"/>
              </a:p>
              <a:p>
                <a:r>
                  <a:rPr lang="en-US" altLang="zh-CN"/>
                  <a:t>distance of 2000mm perpendicular to the wall as reference line 1, and draw a 3m straight</a:t>
                </a:r>
                <a:endParaRPr lang="en-US" altLang="zh-CN"/>
              </a:p>
              <a:p>
                <a:r>
                  <a:rPr lang="en-US" altLang="zh-CN"/>
                  <a:t>line perpendicular to the wall and cross the reference line 1 as the reference line 2.</a:t>
                </a:r>
                <a:endParaRPr lang="en-US" altLang="zh-CN"/>
              </a:p>
              <a:p>
                <a:r>
                  <a:rPr lang="en-US" altLang="zh-CN"/>
                  <a:t>Take the intersection of the sensor wall and the reference line 2 as the starting point,</a:t>
                </a:r>
                <a:endParaRPr lang="en-US" altLang="zh-CN"/>
              </a:p>
              <a:p>
                <a:r>
                  <a:rPr lang="en-US" altLang="zh-CN"/>
                  <a:t>translate the sensor on the reference line 2 at the same distance each time, gradually</a:t>
                </a:r>
                <a:endParaRPr lang="en-US" altLang="zh-CN"/>
              </a:p>
              <a:p>
                <a:r>
                  <a:rPr lang="en-US" altLang="zh-CN"/>
                  <a:t>increase the vertical distance between the sensor and the wall, and observe the change</a:t>
                </a:r>
                <a:endParaRPr lang="en-US" altLang="zh-CN"/>
              </a:p>
              <a:p>
                <a:r>
                  <a:rPr lang="en-US" altLang="zh-CN"/>
                  <a:t>of measured data on the computer. When the distance between the sensor and the wall</a:t>
                </a:r>
                <a:endParaRPr lang="en-US" altLang="zh-CN"/>
              </a:p>
              <a:p>
                <a:r>
                  <a:rPr lang="en-US" altLang="zh-CN"/>
                  <a:t>is more than 2000mm, observe the change of measured distance data on the computer.This method is also used when measuring whether the minimum value is 30mm.</a:t>
                </a:r>
                <a:endParaRPr lang="en-US" altLang="zh-CN"/>
              </a:p>
              <a:p>
                <a:r>
                  <a:rPr lang="en-US" altLang="zh-CN"/>
                  <a:t>Data:when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m:t>
                        </m:r>
                      </m:e>
                      <m:sub>
                        <m:r>
                          <a:rPr lang="en-US" altLang="zh-CN" i="1">
                            <a:latin typeface="Cambria Math" panose="02040503050406030204" charset="0"/>
                            <a:cs typeface="Cambria Math" panose="02040503050406030204" charset="0"/>
                          </a:rPr>
                          <m:t>𝑎𝑐𝑡𝑢𝑎𝑙</m:t>
                        </m:r>
                      </m:sub>
                    </m:sSub>
                  </m:oMath>
                </a14:m>
                <a:r>
                  <a:rPr lang="en-US" altLang="zh-CN"/>
                  <a:t> = 0mm</a:t>
                </a:r>
                <a:endParaRPr lang="en-US" altLang="zh-CN"/>
              </a:p>
              <a:p>
                <a:r>
                  <a:rPr lang="en-US" altLang="zh-CN"/>
                  <a:t>        The data of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1</m:t>
                        </m:r>
                      </m:e>
                      <m:sub>
                        <m:r>
                          <a:rPr lang="en-US" altLang="zh-CN" i="1">
                            <a:latin typeface="Cambria Math" panose="02040503050406030204" charset="0"/>
                            <a:cs typeface="Cambria Math" panose="02040503050406030204" charset="0"/>
                          </a:rPr>
                          <m:t>𝑚𝑒𝑎𝑠𝑢𝑟𝑒𝑑</m:t>
                        </m:r>
                      </m:sub>
                    </m:sSub>
                  </m:oMath>
                </a14:m>
                <a:r>
                  <a:rPr lang="en-US" altLang="zh-CN"/>
                  <a:t>:</a:t>
                </a:r>
                <a:endParaRPr lang="en-US" altLang="zh-CN"/>
              </a:p>
            </p:txBody>
          </p:sp>
        </mc:Choice>
        <mc:Fallback>
          <p:sp>
            <p:nvSpPr>
              <p:cNvPr id="3" name="文本框 2"/>
              <p:cNvSpPr txBox="1">
                <a:spLocks noRot="1" noChangeAspect="1" noMove="1" noResize="1" noEditPoints="1" noAdjustHandles="1" noChangeArrowheads="1" noChangeShapeType="1" noTextEdit="1"/>
              </p:cNvSpPr>
              <p:nvPr/>
            </p:nvSpPr>
            <p:spPr>
              <a:xfrm>
                <a:off x="394970" y="1452245"/>
                <a:ext cx="10415270" cy="5164455"/>
              </a:xfrm>
              <a:prstGeom prst="rect">
                <a:avLst/>
              </a:prstGeom>
              <a:blipFill rotWithShape="1">
                <a:blip r:embed="rId1"/>
                <a:stretch>
                  <a:fillRect/>
                </a:stretch>
              </a:blipFill>
            </p:spPr>
            <p:txBody>
              <a:bodyPr/>
              <a:lstStyle/>
              <a:p>
                <a:r>
                  <a:rPr lang="zh-CN" altLang="en-US">
                    <a:noFill/>
                  </a:rPr>
                  <a:t> </a:t>
                </a:r>
              </a:p>
            </p:txBody>
          </p:sp>
        </mc:Fallback>
      </mc:AlternateContent>
      <p:pic>
        <p:nvPicPr>
          <p:cNvPr id="4" name="图片 3" descr="0mm"/>
          <p:cNvPicPr>
            <a:picLocks noChangeAspect="1"/>
          </p:cNvPicPr>
          <p:nvPr/>
        </p:nvPicPr>
        <p:blipFill>
          <a:blip r:embed="rId2"/>
          <a:srcRect t="5602" r="96938" b="79109"/>
          <a:stretch>
            <a:fillRect/>
          </a:stretch>
        </p:blipFill>
        <p:spPr>
          <a:xfrm>
            <a:off x="3674110" y="4809490"/>
            <a:ext cx="645795" cy="20485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5" name="文本框 4"/>
              <p:cNvSpPr txBox="1"/>
              <p:nvPr/>
            </p:nvSpPr>
            <p:spPr>
              <a:xfrm>
                <a:off x="78740" y="79375"/>
                <a:ext cx="3670300" cy="1948815"/>
              </a:xfrm>
              <a:prstGeom prst="rect">
                <a:avLst/>
              </a:prstGeom>
              <a:noFill/>
            </p:spPr>
            <p:txBody>
              <a:bodyPr wrap="square" rtlCol="0">
                <a:noAutofit/>
              </a:bodyPr>
              <a:p>
                <a:r>
                  <a:rPr lang="en-US" altLang="zh-CN">
                    <a:sym typeface="+mn-ea"/>
                  </a:rPr>
                  <a:t>when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2</m:t>
                          </m:r>
                        </m:e>
                        <m:sub>
                          <m:r>
                            <a:rPr lang="en-US" altLang="zh-CN" i="1">
                              <a:latin typeface="Cambria Math" panose="02040503050406030204" charset="0"/>
                              <a:cs typeface="Cambria Math" panose="02040503050406030204" charset="0"/>
                            </a:rPr>
                            <m:t>𝑎𝑐𝑡𝑢𝑎𝑙</m:t>
                          </m:r>
                        </m:sub>
                      </m:sSub>
                    </m:oMath>
                  </m:oMathPara>
                </a14:m>
                <a:r>
                  <a:rPr lang="en-US" altLang="zh-CN">
                    <a:sym typeface="+mn-ea"/>
                  </a:rPr>
                  <a:t> = 5mm</a:t>
                </a:r>
                <a:endParaRPr lang="en-US" altLang="zh-CN"/>
              </a:p>
              <a:p>
                <a:r>
                  <a:rPr lang="en-US" altLang="zh-CN">
                    <a:sym typeface="+mn-ea"/>
                  </a:rPr>
                  <a:t> The data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2</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78740" y="79375"/>
                <a:ext cx="3670300" cy="1948815"/>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图片 5" descr="5mm"/>
          <p:cNvPicPr>
            <a:picLocks noChangeAspect="1"/>
          </p:cNvPicPr>
          <p:nvPr/>
        </p:nvPicPr>
        <p:blipFill>
          <a:blip r:embed="rId2"/>
          <a:srcRect r="88197" b="41421"/>
          <a:stretch>
            <a:fillRect/>
          </a:stretch>
        </p:blipFill>
        <p:spPr>
          <a:xfrm>
            <a:off x="1102995" y="854710"/>
            <a:ext cx="2228850" cy="4788535"/>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3695700" y="79375"/>
                <a:ext cx="2721610" cy="645160"/>
              </a:xfrm>
              <a:prstGeom prst="rect">
                <a:avLst/>
              </a:prstGeom>
              <a:noFill/>
            </p:spPr>
            <p:txBody>
              <a:bodyPr wrap="square" rtlCol="0">
                <a:spAutoFit/>
              </a:bodyPr>
              <a:p>
                <a:r>
                  <a:rPr lang="en-US" altLang="zh-CN">
                    <a:sym typeface="+mn-ea"/>
                  </a:rPr>
                  <a:t>when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3</m:t>
                          </m:r>
                        </m:e>
                        <m:sub>
                          <m:r>
                            <a:rPr lang="en-US" altLang="zh-CN" i="1">
                              <a:latin typeface="Cambria Math" panose="02040503050406030204" charset="0"/>
                              <a:cs typeface="Cambria Math" panose="02040503050406030204" charset="0"/>
                            </a:rPr>
                            <m:t>𝑎𝑐𝑡𝑢𝑎𝑙</m:t>
                          </m:r>
                        </m:sub>
                      </m:sSub>
                    </m:oMath>
                  </m:oMathPara>
                </a14:m>
                <a:r>
                  <a:rPr lang="en-US" altLang="zh-CN">
                    <a:sym typeface="+mn-ea"/>
                  </a:rPr>
                  <a:t> = 10mm</a:t>
                </a:r>
                <a:endParaRPr lang="en-US" altLang="zh-CN"/>
              </a:p>
              <a:p>
                <a:r>
                  <a:rPr lang="en-US" altLang="zh-CN">
                    <a:sym typeface="+mn-ea"/>
                  </a:rPr>
                  <a:t> The data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3</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a:t>
                </a:r>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3695700" y="79375"/>
                <a:ext cx="2721610" cy="645160"/>
              </a:xfrm>
              <a:prstGeom prst="rect">
                <a:avLst/>
              </a:prstGeom>
              <a:blipFill rotWithShape="1">
                <a:blip r:embed="rId3"/>
                <a:stretch>
                  <a:fillRect/>
                </a:stretch>
              </a:blipFill>
            </p:spPr>
            <p:txBody>
              <a:bodyPr/>
              <a:lstStyle/>
              <a:p>
                <a:r>
                  <a:rPr lang="zh-CN" altLang="en-US">
                    <a:noFill/>
                  </a:rPr>
                  <a:t> </a:t>
                </a:r>
              </a:p>
            </p:txBody>
          </p:sp>
        </mc:Fallback>
      </mc:AlternateContent>
      <p:pic>
        <p:nvPicPr>
          <p:cNvPr id="10" name="图片 9" descr="10mm"/>
          <p:cNvPicPr>
            <a:picLocks noChangeAspect="1"/>
          </p:cNvPicPr>
          <p:nvPr/>
        </p:nvPicPr>
        <p:blipFill>
          <a:blip r:embed="rId4"/>
          <a:srcRect r="93899" b="78623"/>
          <a:stretch>
            <a:fillRect/>
          </a:stretch>
        </p:blipFill>
        <p:spPr>
          <a:xfrm>
            <a:off x="4672330" y="854710"/>
            <a:ext cx="1739265" cy="5046345"/>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7381240" y="320040"/>
                <a:ext cx="3242310" cy="645160"/>
              </a:xfrm>
              <a:prstGeom prst="rect">
                <a:avLst/>
              </a:prstGeom>
              <a:noFill/>
            </p:spPr>
            <p:txBody>
              <a:bodyPr wrap="square" rtlCol="0">
                <a:spAutoFit/>
              </a:bodyPr>
              <a:p>
                <a:r>
                  <a:rPr lang="en-US" altLang="zh-CN">
                    <a:sym typeface="+mn-ea"/>
                  </a:rPr>
                  <a:t>when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4</m:t>
                          </m:r>
                        </m:e>
                        <m:sub>
                          <m:r>
                            <a:rPr lang="en-US" altLang="zh-CN" i="1">
                              <a:latin typeface="Cambria Math" panose="02040503050406030204" charset="0"/>
                              <a:cs typeface="Cambria Math" panose="02040503050406030204" charset="0"/>
                            </a:rPr>
                            <m:t>𝑎𝑐𝑡𝑢𝑎𝑙</m:t>
                          </m:r>
                        </m:sub>
                      </m:sSub>
                    </m:oMath>
                  </m:oMathPara>
                </a14:m>
                <a:r>
                  <a:rPr lang="en-US" altLang="zh-CN">
                    <a:sym typeface="+mn-ea"/>
                  </a:rPr>
                  <a:t> = 15mm</a:t>
                </a:r>
                <a:endParaRPr lang="en-US" altLang="zh-CN"/>
              </a:p>
              <a:p>
                <a:r>
                  <a:rPr lang="en-US" altLang="zh-CN">
                    <a:sym typeface="+mn-ea"/>
                  </a:rPr>
                  <a:t> The data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4</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a:t>
                </a:r>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7381240" y="320040"/>
                <a:ext cx="3242310" cy="645160"/>
              </a:xfrm>
              <a:prstGeom prst="rect">
                <a:avLst/>
              </a:prstGeom>
              <a:blipFill rotWithShape="1">
                <a:blip r:embed="rId5"/>
                <a:stretch>
                  <a:fillRect/>
                </a:stretch>
              </a:blipFill>
            </p:spPr>
            <p:txBody>
              <a:bodyPr/>
              <a:lstStyle/>
              <a:p>
                <a:r>
                  <a:rPr lang="zh-CN" altLang="en-US">
                    <a:noFill/>
                  </a:rPr>
                  <a:t> </a:t>
                </a:r>
              </a:p>
            </p:txBody>
          </p:sp>
        </mc:Fallback>
      </mc:AlternateContent>
      <p:pic>
        <p:nvPicPr>
          <p:cNvPr id="13" name="图片 12" descr="15mm"/>
          <p:cNvPicPr>
            <a:picLocks noChangeAspect="1"/>
          </p:cNvPicPr>
          <p:nvPr/>
        </p:nvPicPr>
        <p:blipFill>
          <a:blip r:embed="rId6"/>
          <a:srcRect l="678" r="90585" b="45500"/>
          <a:stretch>
            <a:fillRect/>
          </a:stretch>
        </p:blipFill>
        <p:spPr>
          <a:xfrm>
            <a:off x="8248650" y="1127760"/>
            <a:ext cx="1651635" cy="4773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575310" y="447040"/>
                <a:ext cx="3335655" cy="645160"/>
              </a:xfrm>
              <a:prstGeom prst="rect">
                <a:avLst/>
              </a:prstGeom>
              <a:noFill/>
            </p:spPr>
            <p:txBody>
              <a:bodyPr wrap="square" rtlCol="0">
                <a:spAutoFit/>
              </a:bodyPr>
              <a:p>
                <a:r>
                  <a:rPr lang="en-US" altLang="zh-CN">
                    <a:sym typeface="+mn-ea"/>
                  </a:rPr>
                  <a:t>when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5</m:t>
                          </m:r>
                        </m:e>
                        <m:sub>
                          <m:r>
                            <a:rPr lang="en-US" altLang="zh-CN" i="1">
                              <a:latin typeface="Cambria Math" panose="02040503050406030204" charset="0"/>
                              <a:cs typeface="Cambria Math" panose="02040503050406030204" charset="0"/>
                            </a:rPr>
                            <m:t>𝑎𝑐𝑡𝑢𝑎𝑙</m:t>
                          </m:r>
                        </m:sub>
                      </m:sSub>
                    </m:oMath>
                  </m:oMathPara>
                </a14:m>
                <a:r>
                  <a:rPr lang="en-US" altLang="zh-CN">
                    <a:sym typeface="+mn-ea"/>
                  </a:rPr>
                  <a:t> = 1230mm</a:t>
                </a:r>
                <a:endParaRPr lang="en-US" altLang="zh-CN"/>
              </a:p>
              <a:p>
                <a:r>
                  <a:rPr lang="en-US" altLang="zh-CN">
                    <a:sym typeface="+mn-ea"/>
                  </a:rPr>
                  <a:t> The data of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5</m:t>
                          </m:r>
                        </m:e>
                        <m:sub>
                          <m:r>
                            <a:rPr lang="en-US" altLang="zh-CN" i="1">
                              <a:latin typeface="Cambria Math" panose="02040503050406030204" charset="0"/>
                              <a:cs typeface="Cambria Math" panose="02040503050406030204" charset="0"/>
                            </a:rPr>
                            <m:t>𝑚𝑒𝑎𝑠𝑢𝑟𝑒𝑑</m:t>
                          </m:r>
                        </m:sub>
                      </m:sSub>
                    </m:oMath>
                  </m:oMathPara>
                </a14:m>
                <a:r>
                  <a:rPr lang="en-US" altLang="zh-CN">
                    <a:sym typeface="+mn-ea"/>
                  </a:rPr>
                  <a:t>:</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575310" y="447040"/>
                <a:ext cx="3335655" cy="645160"/>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图片 5" descr="1230"/>
          <p:cNvPicPr>
            <a:picLocks noChangeAspect="1"/>
          </p:cNvPicPr>
          <p:nvPr/>
        </p:nvPicPr>
        <p:blipFill>
          <a:blip r:embed="rId2"/>
          <a:srcRect r="93082" b="78985"/>
          <a:stretch>
            <a:fillRect/>
          </a:stretch>
        </p:blipFill>
        <p:spPr>
          <a:xfrm>
            <a:off x="1255395" y="1017270"/>
            <a:ext cx="1476375" cy="2849245"/>
          </a:xfrm>
          <a:prstGeom prst="rect">
            <a:avLst/>
          </a:prstGeom>
        </p:spPr>
      </p:pic>
      <p:sp>
        <p:nvSpPr>
          <p:cNvPr id="8" name="文本框 7"/>
          <p:cNvSpPr txBox="1"/>
          <p:nvPr/>
        </p:nvSpPr>
        <p:spPr>
          <a:xfrm>
            <a:off x="4453890" y="755650"/>
            <a:ext cx="4414520" cy="3692525"/>
          </a:xfrm>
          <a:prstGeom prst="rect">
            <a:avLst/>
          </a:prstGeom>
          <a:noFill/>
        </p:spPr>
        <p:txBody>
          <a:bodyPr wrap="square" rtlCol="0">
            <a:spAutoFit/>
          </a:bodyPr>
          <a:p>
            <a:r>
              <a:rPr lang="zh-CN" altLang="en-US"/>
              <a:t>From the data, it can be seen that when the actual value of X is 0~10mm, the measured data hardly changes, and when the actual value of X is 15mm, the measured data begins to change obviously, and after many measurements, it is found that the measured value of X is 20~30mm larger than the actual value. When the actual value of x is 1230mm, the measured data becomes unstable, and there is obvious distortion within the error range. So the Range of Time of flight sensor is 10mm~1230mm.</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33811" y="3166130"/>
            <a:ext cx="4978389" cy="953135"/>
          </a:xfrm>
          <a:prstGeom prst="rect">
            <a:avLst/>
          </a:prstGeom>
          <a:noFill/>
        </p:spPr>
        <p:txBody>
          <a:bodyPr wrap="square" rtlCol="0">
            <a:spAutoFit/>
          </a:bodyPr>
          <a:lstStyle/>
          <a:p>
            <a:r>
              <a:rPr lang="en-US" altLang="zh-CN" sz="2800" dirty="0">
                <a:solidFill>
                  <a:schemeClr val="bg1"/>
                </a:solidFill>
                <a:latin typeface="Bahnschrift SemiCondensed" panose="020B0502040204020203" pitchFamily="34" charset="0"/>
              </a:rPr>
              <a:t>LOREM IPSM DOLOR SIT AMET,</a:t>
            </a:r>
            <a:endParaRPr lang="zh-CN" altLang="en-US" sz="2800" dirty="0">
              <a:solidFill>
                <a:schemeClr val="bg1"/>
              </a:solidFill>
              <a:latin typeface="Bahnschrift SemiCondensed" panose="020B0502040204020203" pitchFamily="34" charset="0"/>
            </a:endParaRPr>
          </a:p>
        </p:txBody>
      </p:sp>
      <p:cxnSp>
        <p:nvCxnSpPr>
          <p:cNvPr id="9" name="直接连接符 8"/>
          <p:cNvCxnSpPr/>
          <p:nvPr/>
        </p:nvCxnSpPr>
        <p:spPr>
          <a:xfrm>
            <a:off x="10858500" y="558800"/>
            <a:ext cx="1333500" cy="0"/>
          </a:xfrm>
          <a:prstGeom prst="line">
            <a:avLst/>
          </a:prstGeom>
          <a:ln w="19050">
            <a:solidFill>
              <a:srgbClr val="94D2B9"/>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441055" y="252730"/>
            <a:ext cx="4335145" cy="368300"/>
          </a:xfrm>
          <a:prstGeom prst="rect">
            <a:avLst/>
          </a:prstGeom>
          <a:noFill/>
        </p:spPr>
        <p:txBody>
          <a:bodyPr wrap="square" rtlCol="0">
            <a:spAutoFit/>
          </a:bodyPr>
          <a:lstStyle/>
          <a:p>
            <a:r>
              <a:rPr lang="en-US" altLang="zh-CN" spc="600" dirty="0">
                <a:solidFill>
                  <a:schemeClr val="bg2">
                    <a:lumMod val="50000"/>
                  </a:schemeClr>
                </a:solidFill>
                <a:latin typeface="Aharoni" panose="02010803020104030203" pitchFamily="2" charset="-79"/>
                <a:cs typeface="Aharoni" panose="02010803020104030203" pitchFamily="2" charset="-79"/>
                <a:sym typeface="+mn-ea"/>
              </a:rPr>
              <a:t>time of flight sensor</a:t>
            </a:r>
            <a:endParaRPr lang="zh-CN" altLang="en-US" spc="600" dirty="0">
              <a:solidFill>
                <a:schemeClr val="bg2">
                  <a:lumMod val="50000"/>
                </a:schemeClr>
              </a:solidFill>
              <a:latin typeface="Aharoni" panose="02010803020104030203" pitchFamily="2" charset="-79"/>
              <a:cs typeface="Aharoni" panose="02010803020104030203" pitchFamily="2" charset="-79"/>
            </a:endParaRPr>
          </a:p>
        </p:txBody>
      </p:sp>
      <p:sp>
        <p:nvSpPr>
          <p:cNvPr id="3" name="文本框 2"/>
          <p:cNvSpPr txBox="1"/>
          <p:nvPr/>
        </p:nvSpPr>
        <p:spPr>
          <a:xfrm>
            <a:off x="167005" y="167005"/>
            <a:ext cx="4929505" cy="783590"/>
          </a:xfrm>
          <a:prstGeom prst="rect">
            <a:avLst/>
          </a:prstGeom>
          <a:noFill/>
        </p:spPr>
        <p:txBody>
          <a:bodyPr wrap="square" rtlCol="0">
            <a:noAutofit/>
          </a:bodyPr>
          <a:p>
            <a:r>
              <a:rPr lang="en-US" altLang="zh-CN" sz="2400">
                <a:latin typeface="Times New Roman" panose="02020603050405020304" charset="0"/>
                <a:cs typeface="Times New Roman" panose="02020603050405020304" charset="0"/>
                <a:sym typeface="+mn-ea"/>
              </a:rPr>
              <a:t>2.</a:t>
            </a:r>
            <a:r>
              <a:rPr lang="zh-CN" altLang="en-US" sz="2400">
                <a:latin typeface="Times New Roman" panose="02020603050405020304" charset="0"/>
                <a:cs typeface="Times New Roman" panose="02020603050405020304" charset="0"/>
                <a:sym typeface="+mn-ea"/>
              </a:rPr>
              <a:t>the R</a:t>
            </a:r>
            <a:r>
              <a:rPr lang="en-US" altLang="zh-CN" sz="2400">
                <a:latin typeface="Times New Roman" panose="02020603050405020304" charset="0"/>
                <a:cs typeface="Times New Roman" panose="02020603050405020304" charset="0"/>
                <a:sym typeface="+mn-ea"/>
              </a:rPr>
              <a:t>esolution</a:t>
            </a:r>
            <a:r>
              <a:rPr lang="zh-CN" altLang="en-US" sz="2400">
                <a:latin typeface="Times New Roman" panose="02020603050405020304" charset="0"/>
                <a:cs typeface="Times New Roman" panose="02020603050405020304" charset="0"/>
                <a:sym typeface="+mn-ea"/>
              </a:rPr>
              <a:t> of the Time of flight sensor</a:t>
            </a:r>
            <a:r>
              <a:rPr lang="en-US" altLang="zh-CN" sz="2400">
                <a:latin typeface="Times New Roman" panose="02020603050405020304" charset="0"/>
                <a:cs typeface="Times New Roman" panose="02020603050405020304" charset="0"/>
                <a:sym typeface="+mn-ea"/>
              </a:rPr>
              <a:t>:</a:t>
            </a:r>
            <a:endParaRPr lang="en-US" altLang="zh-CN" sz="2400">
              <a:latin typeface="Times New Roman" panose="02020603050405020304" charset="0"/>
              <a:cs typeface="Times New Roman" panose="02020603050405020304" charset="0"/>
              <a:sym typeface="+mn-ea"/>
            </a:endParaRPr>
          </a:p>
        </p:txBody>
      </p:sp>
      <mc:AlternateContent xmlns:mc="http://schemas.openxmlformats.org/markup-compatibility/2006">
        <mc:Choice xmlns:a14="http://schemas.microsoft.com/office/drawing/2010/main" Requires="a14">
          <p:sp>
            <p:nvSpPr>
              <p:cNvPr id="12" name="文本框 11"/>
              <p:cNvSpPr txBox="1"/>
              <p:nvPr/>
            </p:nvSpPr>
            <p:spPr>
              <a:xfrm>
                <a:off x="461645" y="3053080"/>
                <a:ext cx="3569970" cy="368300"/>
              </a:xfrm>
              <a:prstGeom prst="rect">
                <a:avLst/>
              </a:prstGeom>
              <a:noFill/>
            </p:spPr>
            <p:txBody>
              <a:bodyPr wrap="square" rtlCol="0">
                <a:spAutoFit/>
              </a:bodyPr>
              <a:p>
                <a:r>
                  <a:rPr lang="en-US" altLang="zh-CN"/>
                  <a:t>When </a:t>
                </a:r>
                <a14:m>
                  <m:oMath xmlns:m="http://schemas.openxmlformats.org/officeDocument/2006/math">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𝑚𝑚</m:t>
                    </m:r>
                    <m:r>
                      <a:rPr lang="en-US" altLang="zh-CN" i="1">
                        <a:latin typeface="Cambria Math" panose="02040503050406030204" charset="0"/>
                        <a:cs typeface="Cambria Math" panose="02040503050406030204" charset="0"/>
                      </a:rPr>
                      <m:t>:</m:t>
                    </m:r>
                  </m:oMath>
                </a14:m>
                <a:endParaRPr lang="en-US" altLang="zh-CN"/>
              </a:p>
            </p:txBody>
          </p:sp>
        </mc:Choice>
        <mc:Fallback>
          <p:sp>
            <p:nvSpPr>
              <p:cNvPr id="12" name="文本框 11"/>
              <p:cNvSpPr txBox="1">
                <a:spLocks noRot="1" noChangeAspect="1" noMove="1" noResize="1" noEditPoints="1" noAdjustHandles="1" noChangeArrowheads="1" noChangeShapeType="1" noTextEdit="1"/>
              </p:cNvSpPr>
              <p:nvPr/>
            </p:nvSpPr>
            <p:spPr>
              <a:xfrm>
                <a:off x="461645" y="3053080"/>
                <a:ext cx="3569970" cy="368300"/>
              </a:xfrm>
              <a:prstGeom prst="rect">
                <a:avLst/>
              </a:prstGeom>
              <a:blipFill rotWithShape="1">
                <a:blip r:embed="rId1"/>
                <a:stretch>
                  <a:fillRect/>
                </a:stretch>
              </a:blipFill>
            </p:spPr>
            <p:txBody>
              <a:bodyPr/>
              <a:lstStyle/>
              <a:p>
                <a:r>
                  <a:rPr lang="zh-CN" altLang="en-US">
                    <a:noFill/>
                  </a:rPr>
                  <a:t> </a:t>
                </a:r>
              </a:p>
            </p:txBody>
          </p:sp>
        </mc:Fallback>
      </mc:AlternateContent>
      <p:sp>
        <p:nvSpPr>
          <p:cNvPr id="13" name="文本框 12"/>
          <p:cNvSpPr txBox="1"/>
          <p:nvPr/>
        </p:nvSpPr>
        <p:spPr>
          <a:xfrm>
            <a:off x="461645" y="950595"/>
            <a:ext cx="9485630" cy="784225"/>
          </a:xfrm>
          <a:prstGeom prst="rect">
            <a:avLst/>
          </a:prstGeom>
          <a:noFill/>
        </p:spPr>
        <p:txBody>
          <a:bodyPr wrap="square" rtlCol="0">
            <a:noAutofit/>
          </a:bodyPr>
          <a:p>
            <a:r>
              <a:rPr lang="en-US" altLang="zh-CN"/>
              <a:t>Testing:First, set the increment of the distance measured by the sensor to 10cm, and observe the data change on the computer as the sensor moves away from the wall surface on the reference line 2. If the change of 10cm can be detected, reduce the increment of 10cm to 5cm to continue the test; If the change of 10 cm cannot be detected, change the increment of 10 cm to 15 cm and continue the test.The following figures are the </a:t>
            </a:r>
            <a:r>
              <a:rPr lang="zh-CN" altLang="en-US"/>
              <a:t>Scatter chart</a:t>
            </a:r>
            <a:r>
              <a:rPr lang="en-US" altLang="zh-CN"/>
              <a:t>s</a:t>
            </a:r>
            <a:r>
              <a:rPr lang="zh-CN" altLang="en-US"/>
              <a:t> corresponding to the actual value of each X and line chart</a:t>
            </a:r>
            <a:r>
              <a:rPr lang="en-US" altLang="zh-CN"/>
              <a:t>s</a:t>
            </a:r>
            <a:r>
              <a:rPr lang="zh-CN" altLang="en-US"/>
              <a:t> connected with the measured midpoint corresponding to the actual value of each X.</a:t>
            </a:r>
            <a:endParaRPr lang="zh-CN" altLang="en-US"/>
          </a:p>
        </p:txBody>
      </p:sp>
      <p:pic>
        <p:nvPicPr>
          <p:cNvPr id="15" name="图片 14" descr="fb3"/>
          <p:cNvPicPr>
            <a:picLocks noChangeAspect="1"/>
          </p:cNvPicPr>
          <p:nvPr/>
        </p:nvPicPr>
        <p:blipFill>
          <a:blip r:embed="rId2"/>
          <a:stretch>
            <a:fillRect/>
          </a:stretch>
        </p:blipFill>
        <p:spPr>
          <a:xfrm>
            <a:off x="4939030" y="3166110"/>
            <a:ext cx="5008245" cy="3877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401320" y="386715"/>
                <a:ext cx="3583940" cy="368300"/>
              </a:xfrm>
              <a:prstGeom prst="rect">
                <a:avLst/>
              </a:prstGeom>
              <a:noFill/>
            </p:spPr>
            <p:txBody>
              <a:bodyPr wrap="square" rtlCol="0">
                <a:spAutoFit/>
              </a:bodyPr>
              <a:p>
                <a:r>
                  <a:rPr lang="en-US" altLang="zh-CN">
                    <a:sym typeface="+mn-ea"/>
                  </a:rPr>
                  <a:t>When </a:t>
                </a: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𝑚𝑚</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401320" y="386715"/>
                <a:ext cx="3583940" cy="368300"/>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图片 5" descr="FB5"/>
          <p:cNvPicPr>
            <a:picLocks noChangeAspect="1"/>
          </p:cNvPicPr>
          <p:nvPr/>
        </p:nvPicPr>
        <p:blipFill>
          <a:blip r:embed="rId2"/>
          <a:stretch>
            <a:fillRect/>
          </a:stretch>
        </p:blipFill>
        <p:spPr>
          <a:xfrm>
            <a:off x="530225" y="884555"/>
            <a:ext cx="6020435" cy="4805045"/>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31ebb7e4-c17a-4461-a649-a26afc9ba283}"/>
  <p:tag name="TABLE_ENDDRAG_ORIGIN_RECT" val="480*217"/>
  <p:tag name="TABLE_ENDDRAG_RECT" val="16*92*481*217"/>
</p:tagLst>
</file>

<file path=ppt/tags/tag2.xml><?xml version="1.0" encoding="utf-8"?>
<p:tagLst xmlns:p="http://schemas.openxmlformats.org/presentationml/2006/main">
  <p:tag name="KSO_WPP_MARK_KEY" val="a7dd2845-2e74-43fb-9bd6-dc15c39efc05"/>
  <p:tag name="COMMONDATA" val="eyJjb3VudCI6MiwiaGRpZCI6ImE3NmRmYjc2YjQ1ZThlYjllZjNiYTk2NDRiZDY1MmM4IiwidXNlckNvdW50Ijoy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7112</Words>
  <Application>WPS 演示</Application>
  <PresentationFormat>宽屏</PresentationFormat>
  <Paragraphs>193</Paragraphs>
  <Slides>21</Slides>
  <Notes>2</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21</vt:i4>
      </vt:variant>
    </vt:vector>
  </HeadingPairs>
  <TitlesOfParts>
    <vt:vector size="45" baseType="lpstr">
      <vt:lpstr>Arial</vt:lpstr>
      <vt:lpstr>宋体</vt:lpstr>
      <vt:lpstr>Wingdings</vt:lpstr>
      <vt:lpstr>Times New Roman</vt:lpstr>
      <vt:lpstr>阿里巴巴普惠体 B</vt:lpstr>
      <vt:lpstr>Bahnschrift SemiCondensed</vt:lpstr>
      <vt:lpstr>阿里巴巴普惠体 R</vt:lpstr>
      <vt:lpstr>Aharoni</vt:lpstr>
      <vt:lpstr>Yu Gothic UI Semibold</vt:lpstr>
      <vt:lpstr>等线</vt:lpstr>
      <vt:lpstr>Roboto Light</vt:lpstr>
      <vt:lpstr>Segoe Print</vt:lpstr>
      <vt:lpstr>Roboto Bold</vt:lpstr>
      <vt:lpstr>微软雅黑</vt:lpstr>
      <vt:lpstr>Arial Unicode MS</vt:lpstr>
      <vt:lpstr>等线 Light</vt:lpstr>
      <vt:lpstr>Calibri</vt:lpstr>
      <vt:lpstr>Cambria Math</vt:lpstr>
      <vt:lpstr>方正姚体</vt:lpstr>
      <vt:lpstr>华文仿宋</vt:lpstr>
      <vt:lpstr>楷体</vt:lpstr>
      <vt:lpstr>Helvetica</vt:lpstr>
      <vt:lpstr>汉仪君黑-45简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 振兴</dc:creator>
  <cp:lastModifiedBy>白雪薇</cp:lastModifiedBy>
  <cp:revision>16</cp:revision>
  <dcterms:created xsi:type="dcterms:W3CDTF">2020-02-22T10:39:00Z</dcterms:created>
  <dcterms:modified xsi:type="dcterms:W3CDTF">2022-10-25T13:44:36Z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54F13A3DC54948338C49EF77108FEBD6</vt:lpwstr>
  </property>
  <property fmtid="{D5CDD505-2E9C-101B-9397-08002B2CF9AE}" pid="3" name="KSOProductBuildVer">
    <vt:lpwstr>2052-11.1.0.12598</vt:lpwstr>
  </property>
  <property fmtid="{D5CDD505-2E9C-101B-9397-08002B2CF9AE}" pid="4" name="KSOTemplateUUID">
    <vt:lpwstr>v1.0_mb_b9SCMW4SDOx7JT5ho52Wbg==</vt:lpwstr>
  </property>
</Properties>
</file>