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801"/>
    <a:srgbClr val="E948A2"/>
    <a:srgbClr val="C7B6A0"/>
    <a:srgbClr val="8EAA9D"/>
    <a:srgbClr val="832F40"/>
    <a:srgbClr val="8E7375"/>
    <a:srgbClr val="88676A"/>
    <a:srgbClr val="822639"/>
    <a:srgbClr val="7DA193"/>
    <a:srgbClr val="C4A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ADED-0D44-564F-BB4B-330E28FA8488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120F-AEFC-0046-BFF9-5260418F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C12F-A114-7A43-857C-BE2BB5C2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F77F-7D73-1C4B-A5CA-0209F8D3C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BEF4-8DB2-3140-A1F7-35BB486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54DE-312B-514C-9F1A-B3D098D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4313-4047-0243-B0F8-89E4B8F1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82E-B222-6845-B9C2-EAFC7E02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9C84-38F0-B840-A308-B322C0D8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BA83-375E-EA4B-9AC8-850BA0F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924E-01C2-2B45-8DCF-93EAFD6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43D0-16FC-A046-B900-7B9CAED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8EC58-A721-B447-AA62-3359160B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C3609-58DF-EC43-99E5-A7E8638F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AE58-0BD4-9142-92E9-016450B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E55F-839E-B345-87DD-360175A6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07D8-0B32-1242-8631-E08173CC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DDBA-FF97-D44D-958B-A167019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EEE-C1B6-AB43-98EA-2B7507F5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33D-F595-2E40-9163-9C1ED896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5D35-6CF8-DF46-BA04-F9114CA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2DC5-3DCA-9E43-9A2B-4B6A6D5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5C79-AF77-2349-9421-CFBE222F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F93D-DA7A-6541-BB40-B7E0AC7D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5DD1-4B6B-4A4D-BE9D-739E5F98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0450-5015-124B-B2AA-A82FE37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476A-DEA2-B745-9588-F2E1D11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26E8-160D-2C4A-AFE7-ECD5901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F6F-7D5A-FF42-81FE-470A9497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0FDB-A103-8640-A4C3-F4888BF2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8828-174F-6249-93C6-6F69DDFC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723D-ED6D-A645-8539-36A3DDCB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F873-EDD3-8A48-8FC0-08EC71B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E5F-BE2F-A644-B666-E58621C1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9582D-6F4D-974F-A462-4C017CDD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5B2-0D57-014B-94DE-80026A36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6996A-E45F-B147-9583-78F0DCA4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1516-C6B3-924A-B547-2E18E7DE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D1AEB-22E7-6A4C-A3D1-7828C61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D8E6-00E1-3040-A123-10FA3A6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D2E8B-5242-3E48-9F86-0F9876D1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72A-AC98-5045-A01B-560F3F6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53D4F-DC0E-9D44-990F-0A3E75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BE5FF-AE1E-FC4A-9193-AF3439F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A2BA7-7548-6740-8FEF-739DD39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A962-0AF9-194C-8C9B-09F2DE0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2D9B-9FC7-7E47-92E2-43321C69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17D3-997C-AA49-9A9F-D8C0105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AA8A-10DE-AD42-8F83-C5DCD74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EDE5-19EF-CB47-ACF4-4D3D58EC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120D-EAC2-614B-AD01-A4049CDC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EDD6-F1C5-744D-B0A5-87A0FB6C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5AF0-DB7D-7F48-82A7-C95A6C7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D28B-034E-694A-A7EC-A13012A8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02F2-570E-3343-994B-19C8595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64BD-ECDC-184C-BA82-80734ABD0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9B1A-CE79-2D40-9334-6D35714D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33C4-8C29-B94E-8AF6-F9EC1D2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CBD8-DD13-E748-99DC-319A2B66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E8F1-D8EC-EE40-A424-50EB79FE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3B7FE-A595-3041-9DD8-8674CFEB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147-834E-2D4F-8113-C0D6D03A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8160-2A1F-A240-B8C7-425B48C36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F4F-B130-E04C-A685-49492BE9A17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1393-3D58-1448-BF70-9605BFC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ACEB-53CE-2244-B4A7-706412A6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41C81-1C06-9144-9FE5-44B74D78A617}"/>
              </a:ext>
            </a:extLst>
          </p:cNvPr>
          <p:cNvGrpSpPr/>
          <p:nvPr/>
        </p:nvGrpSpPr>
        <p:grpSpPr>
          <a:xfrm>
            <a:off x="1587649" y="362449"/>
            <a:ext cx="8383371" cy="2946808"/>
            <a:chOff x="1391706" y="1494563"/>
            <a:chExt cx="8383371" cy="29468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B5B3D-6354-4448-AD36-C984A7E858CB}"/>
                </a:ext>
              </a:extLst>
            </p:cNvPr>
            <p:cNvSpPr txBox="1"/>
            <p:nvPr/>
          </p:nvSpPr>
          <p:spPr>
            <a:xfrm>
              <a:off x="1450444" y="2429361"/>
              <a:ext cx="1781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C8D63"/>
                  </a:solidFill>
                </a:rPr>
                <a:t>WT </a:t>
              </a:r>
              <a:r>
                <a:rPr lang="en-US" sz="2000" dirty="0">
                  <a:solidFill>
                    <a:srgbClr val="FC8D63"/>
                  </a:solidFill>
                </a:rPr>
                <a:t>samples</a:t>
              </a:r>
              <a:endParaRPr lang="en-US" dirty="0">
                <a:solidFill>
                  <a:srgbClr val="FC8D63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1B652-4B8A-E640-8B24-02575526D3BF}"/>
                </a:ext>
              </a:extLst>
            </p:cNvPr>
            <p:cNvSpPr txBox="1"/>
            <p:nvPr/>
          </p:nvSpPr>
          <p:spPr>
            <a:xfrm>
              <a:off x="1420565" y="2855206"/>
              <a:ext cx="1781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7C2A6"/>
                  </a:solidFill>
                </a:rPr>
                <a:t>Smchd1-null samples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E2BF7A-90D7-7F4F-A44E-624FD2E452AB}"/>
                </a:ext>
              </a:extLst>
            </p:cNvPr>
            <p:cNvSpPr/>
            <p:nvPr/>
          </p:nvSpPr>
          <p:spPr>
            <a:xfrm>
              <a:off x="5925909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C2C445-1AD6-4949-AF62-43BD9FEF36B4}"/>
                </a:ext>
              </a:extLst>
            </p:cNvPr>
            <p:cNvSpPr/>
            <p:nvPr/>
          </p:nvSpPr>
          <p:spPr>
            <a:xfrm>
              <a:off x="4733423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2F49D0-C757-A84D-9B25-263A39AD6D9C}"/>
                </a:ext>
              </a:extLst>
            </p:cNvPr>
            <p:cNvSpPr/>
            <p:nvPr/>
          </p:nvSpPr>
          <p:spPr>
            <a:xfrm>
              <a:off x="8352351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7409A8-280A-704C-8548-44557B987BF0}"/>
                </a:ext>
              </a:extLst>
            </p:cNvPr>
            <p:cNvSpPr/>
            <p:nvPr/>
          </p:nvSpPr>
          <p:spPr>
            <a:xfrm>
              <a:off x="7308162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7FFE7D-A85A-3047-9E4D-C9DB4A618D33}"/>
                </a:ext>
              </a:extLst>
            </p:cNvPr>
            <p:cNvSpPr/>
            <p:nvPr/>
          </p:nvSpPr>
          <p:spPr>
            <a:xfrm>
              <a:off x="3825978" y="2942413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AF6744-BDAF-7E4D-B1E2-E02F1986A603}"/>
                </a:ext>
              </a:extLst>
            </p:cNvPr>
            <p:cNvSpPr/>
            <p:nvPr/>
          </p:nvSpPr>
          <p:spPr>
            <a:xfrm>
              <a:off x="5171623" y="2942412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26D4F7-0630-E247-B97B-29D5021FFF1A}"/>
                </a:ext>
              </a:extLst>
            </p:cNvPr>
            <p:cNvSpPr/>
            <p:nvPr/>
          </p:nvSpPr>
          <p:spPr>
            <a:xfrm>
              <a:off x="6885630" y="2940169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58AD75-C704-E447-B7E4-779CE97420D2}"/>
                </a:ext>
              </a:extLst>
            </p:cNvPr>
            <p:cNvSpPr txBox="1"/>
            <p:nvPr/>
          </p:nvSpPr>
          <p:spPr>
            <a:xfrm>
              <a:off x="1391706" y="3588827"/>
              <a:ext cx="2136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2000" dirty="0">
                  <a:solidFill>
                    <a:schemeClr val="accent3"/>
                  </a:solidFill>
                </a:rPr>
                <a:t>Samples from other experiment</a:t>
              </a:r>
              <a:endParaRPr lang="en-US" altLang="zh-CN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05F4E0-1C7F-0D4A-848C-1AB98F5B47F2}"/>
                </a:ext>
              </a:extLst>
            </p:cNvPr>
            <p:cNvSpPr/>
            <p:nvPr/>
          </p:nvSpPr>
          <p:spPr>
            <a:xfrm>
              <a:off x="4915985" y="3676034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B8890C-D9F9-9C4C-A335-DC2328AF45C8}"/>
                </a:ext>
              </a:extLst>
            </p:cNvPr>
            <p:cNvSpPr/>
            <p:nvPr/>
          </p:nvSpPr>
          <p:spPr>
            <a:xfrm>
              <a:off x="6184295" y="3675888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C65BEC-F6C8-7C43-AC03-9CE24256BAB4}"/>
                </a:ext>
              </a:extLst>
            </p:cNvPr>
            <p:cNvSpPr/>
            <p:nvPr/>
          </p:nvSpPr>
          <p:spPr>
            <a:xfrm>
              <a:off x="7748051" y="3675887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B6699E-5B78-B64C-B093-5DEB4E2D535D}"/>
                </a:ext>
              </a:extLst>
            </p:cNvPr>
            <p:cNvSpPr/>
            <p:nvPr/>
          </p:nvSpPr>
          <p:spPr>
            <a:xfrm>
              <a:off x="3647675" y="2057377"/>
              <a:ext cx="3149769" cy="238399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481B2-3A28-894B-BB86-282306152A6E}"/>
                </a:ext>
              </a:extLst>
            </p:cNvPr>
            <p:cNvSpPr txBox="1"/>
            <p:nvPr/>
          </p:nvSpPr>
          <p:spPr>
            <a:xfrm>
              <a:off x="3415020" y="1494563"/>
              <a:ext cx="3324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Nanopore run 1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Nov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2018</a:t>
              </a:r>
              <a:endParaRPr lang="en-US" sz="20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7AE213-1D18-1147-B461-FE9E32D51EAD}"/>
                </a:ext>
              </a:extLst>
            </p:cNvPr>
            <p:cNvSpPr/>
            <p:nvPr/>
          </p:nvSpPr>
          <p:spPr>
            <a:xfrm>
              <a:off x="5843527" y="1947923"/>
              <a:ext cx="3151148" cy="238399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DCBE18-CB51-224B-8613-B6DA1B3EF035}"/>
                </a:ext>
              </a:extLst>
            </p:cNvPr>
            <p:cNvSpPr txBox="1"/>
            <p:nvPr/>
          </p:nvSpPr>
          <p:spPr>
            <a:xfrm>
              <a:off x="6334045" y="1494563"/>
              <a:ext cx="344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</a:rPr>
                <a:t>Nanopore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</a:rPr>
                <a:t>run 2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Apr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2019</a:t>
              </a:r>
              <a:endParaRPr lang="en-US" sz="20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9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114300" y="680951"/>
            <a:ext cx="11963400" cy="1571248"/>
          </a:xfrm>
          <a:prstGeom prst="rect">
            <a:avLst/>
          </a:prstGeom>
          <a:solidFill>
            <a:srgbClr val="8E7375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114552" y="6064451"/>
            <a:ext cx="11963401" cy="676065"/>
          </a:xfrm>
          <a:prstGeom prst="rect">
            <a:avLst/>
          </a:prstGeom>
          <a:solidFill>
            <a:srgbClr val="C7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114300" y="3766263"/>
            <a:ext cx="11963400" cy="2134411"/>
          </a:xfrm>
          <a:prstGeom prst="rect">
            <a:avLst/>
          </a:prstGeom>
          <a:solidFill>
            <a:srgbClr val="8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132059" y="2409909"/>
            <a:ext cx="11963400" cy="1160396"/>
          </a:xfrm>
          <a:prstGeom prst="rect">
            <a:avLst/>
          </a:prstGeom>
          <a:solidFill>
            <a:srgbClr val="83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902266" y="634082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9592858" y="2395724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9504696" y="39097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9548589" y="61188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BF0329-76BF-4547-B73D-9F399A426E73}"/>
              </a:ext>
            </a:extLst>
          </p:cNvPr>
          <p:cNvGrpSpPr/>
          <p:nvPr/>
        </p:nvGrpSpPr>
        <p:grpSpPr>
          <a:xfrm>
            <a:off x="152348" y="50942"/>
            <a:ext cx="4746159" cy="6603401"/>
            <a:chOff x="1153790" y="50942"/>
            <a:chExt cx="4746159" cy="66034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800CD-F83B-3C4D-A14B-7AF099DE9AAA}"/>
                </a:ext>
              </a:extLst>
            </p:cNvPr>
            <p:cNvSpPr/>
            <p:nvPr/>
          </p:nvSpPr>
          <p:spPr>
            <a:xfrm>
              <a:off x="2671855" y="50942"/>
              <a:ext cx="1838698" cy="422055"/>
            </a:xfrm>
            <a:prstGeom prst="rect">
              <a:avLst/>
            </a:prstGeom>
            <a:solidFill>
              <a:srgbClr val="E948A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ONT </a:t>
              </a:r>
              <a:r>
                <a:rPr lang="en-AU" sz="1400"/>
                <a:t>long read</a:t>
              </a:r>
              <a:endParaRPr lang="en-US" sz="1400" dirty="0"/>
            </a:p>
            <a:p>
              <a:pPr algn="ctr"/>
              <a:r>
                <a:rPr lang="en-US" sz="1400" dirty="0"/>
                <a:t>fast5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F52173-7761-2843-AEBF-C356566D1F7A}"/>
                </a:ext>
              </a:extLst>
            </p:cNvPr>
            <p:cNvSpPr/>
            <p:nvPr/>
          </p:nvSpPr>
          <p:spPr>
            <a:xfrm>
              <a:off x="1363821" y="5051997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4E071F-D5D0-FE4C-A049-E477BB1CBB9F}"/>
                </a:ext>
              </a:extLst>
            </p:cNvPr>
            <p:cNvSpPr/>
            <p:nvPr/>
          </p:nvSpPr>
          <p:spPr>
            <a:xfrm>
              <a:off x="3767393" y="5079086"/>
              <a:ext cx="2006424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Transcript-level quantify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Minimap2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99D80F-4008-1C4A-96B4-0876B4E77E08}"/>
                </a:ext>
              </a:extLst>
            </p:cNvPr>
            <p:cNvSpPr/>
            <p:nvPr/>
          </p:nvSpPr>
          <p:spPr>
            <a:xfrm>
              <a:off x="1153790" y="6200813"/>
              <a:ext cx="2258760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AA59FA-9B62-C241-9983-DD884A4FAB17}"/>
                </a:ext>
              </a:extLst>
            </p:cNvPr>
            <p:cNvSpPr/>
            <p:nvPr/>
          </p:nvSpPr>
          <p:spPr>
            <a:xfrm>
              <a:off x="3637176" y="6204801"/>
              <a:ext cx="2262773" cy="449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transcript usage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DRIMSeq</a:t>
              </a:r>
              <a:r>
                <a:rPr lang="en-US" altLang="zh-CN" sz="1400" dirty="0">
                  <a:latin typeface="+mj-lt"/>
                </a:rPr>
                <a:t>,</a:t>
              </a:r>
              <a:r>
                <a:rPr lang="zh-CN" altLang="en-US" sz="1400" dirty="0">
                  <a:latin typeface="+mj-lt"/>
                </a:rPr>
                <a:t> </a:t>
              </a:r>
              <a:r>
                <a:rPr lang="en-US" altLang="zh-CN" sz="1400" dirty="0" err="1">
                  <a:latin typeface="+mj-lt"/>
                </a:rPr>
                <a:t>voom-diffSplice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473F46-7BFD-654E-AE79-78AE616B2C48}"/>
                </a:ext>
              </a:extLst>
            </p:cNvPr>
            <p:cNvSpPr/>
            <p:nvPr/>
          </p:nvSpPr>
          <p:spPr>
            <a:xfrm>
              <a:off x="3844619" y="4177208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transcriptome</a:t>
              </a:r>
            </a:p>
            <a:p>
              <a:pPr algn="ctr"/>
              <a:r>
                <a:rPr lang="en-US" altLang="zh-CN" sz="1400" dirty="0"/>
                <a:t>Minimap2</a:t>
              </a:r>
              <a:endParaRPr lang="en-US" sz="1400" dirty="0"/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84E1D7E0-E5AB-C047-AD62-A78D77DB3F45}"/>
                </a:ext>
              </a:extLst>
            </p:cNvPr>
            <p:cNvCxnSpPr>
              <a:cxnSpLocks/>
              <a:stCxn id="67" idx="2"/>
              <a:endCxn id="55" idx="0"/>
            </p:cNvCxnSpPr>
            <p:nvPr/>
          </p:nvCxnSpPr>
          <p:spPr>
            <a:xfrm rot="16200000" flipH="1">
              <a:off x="3680981" y="1851770"/>
              <a:ext cx="993684" cy="1185564"/>
            </a:xfrm>
            <a:prstGeom prst="bentConnector3">
              <a:avLst>
                <a:gd name="adj1" fmla="val 375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1F651-4656-634A-AA82-7A3EC2579F69}"/>
                </a:ext>
              </a:extLst>
            </p:cNvPr>
            <p:cNvSpPr/>
            <p:nvPr/>
          </p:nvSpPr>
          <p:spPr>
            <a:xfrm>
              <a:off x="1357139" y="4150119"/>
              <a:ext cx="1838698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/>
                <a:t>Minimap2</a:t>
              </a:r>
              <a:endParaRPr lang="en-US" sz="1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014AED-2A06-4E44-87C6-4E6CF8AF96E2}"/>
                </a:ext>
              </a:extLst>
            </p:cNvPr>
            <p:cNvCxnSpPr>
              <a:cxnSpLocks/>
              <a:stCxn id="56" idx="2"/>
              <a:endCxn id="17" idx="0"/>
            </p:cNvCxnSpPr>
            <p:nvPr/>
          </p:nvCxnSpPr>
          <p:spPr>
            <a:xfrm>
              <a:off x="2276488" y="4617798"/>
              <a:ext cx="6682" cy="43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53F19B7-5EC6-F24C-8A6D-4F79F299FC3F}"/>
                </a:ext>
              </a:extLst>
            </p:cNvPr>
            <p:cNvCxnSpPr>
              <a:cxnSpLocks/>
              <a:stCxn id="67" idx="2"/>
              <a:endCxn id="56" idx="0"/>
            </p:cNvCxnSpPr>
            <p:nvPr/>
          </p:nvCxnSpPr>
          <p:spPr>
            <a:xfrm rot="5400000">
              <a:off x="1829561" y="2394638"/>
              <a:ext cx="2202409" cy="1308553"/>
            </a:xfrm>
            <a:prstGeom prst="bentConnector3">
              <a:avLst>
                <a:gd name="adj1" fmla="val 168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663AEE-E591-B945-8988-1A5D259B2EE0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2283170" y="5526911"/>
              <a:ext cx="0" cy="67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83E315-D38B-724C-9CE4-2F5D6B87B9A9}"/>
                </a:ext>
              </a:extLst>
            </p:cNvPr>
            <p:cNvCxnSpPr>
              <a:cxnSpLocks/>
              <a:stCxn id="27" idx="2"/>
              <a:endCxn id="18" idx="0"/>
            </p:cNvCxnSpPr>
            <p:nvPr/>
          </p:nvCxnSpPr>
          <p:spPr>
            <a:xfrm>
              <a:off x="4763968" y="4652122"/>
              <a:ext cx="6637" cy="42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A8F8BF-C241-1244-8389-EEA92DA5A03E}"/>
                </a:ext>
              </a:extLst>
            </p:cNvPr>
            <p:cNvSpPr/>
            <p:nvPr/>
          </p:nvSpPr>
          <p:spPr>
            <a:xfrm>
              <a:off x="3851256" y="2941394"/>
              <a:ext cx="1838698" cy="40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Isoform detection</a:t>
              </a:r>
            </a:p>
            <a:p>
              <a:pPr algn="ctr"/>
              <a:r>
                <a:rPr lang="en-US" altLang="zh-CN" sz="1400" dirty="0"/>
                <a:t>FLTSA</a:t>
              </a:r>
              <a:endParaRPr lang="en-US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03FFB3-B17F-674D-BA00-9FA0F7DCF7C9}"/>
                </a:ext>
              </a:extLst>
            </p:cNvPr>
            <p:cNvSpPr/>
            <p:nvPr/>
          </p:nvSpPr>
          <p:spPr>
            <a:xfrm>
              <a:off x="2671855" y="856853"/>
              <a:ext cx="1838698" cy="447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Basecalling</a:t>
              </a:r>
              <a:endParaRPr lang="en-US" sz="1400" b="1" dirty="0"/>
            </a:p>
            <a:p>
              <a:pPr algn="ctr"/>
              <a:r>
                <a:rPr lang="en-US" sz="1400" dirty="0"/>
                <a:t>Guppy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567017-7662-944B-86C7-C4CA982D4576}"/>
                </a:ext>
              </a:extLst>
            </p:cNvPr>
            <p:cNvSpPr/>
            <p:nvPr/>
          </p:nvSpPr>
          <p:spPr>
            <a:xfrm>
              <a:off x="2665692" y="1500261"/>
              <a:ext cx="1838698" cy="447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Trim and demultiplex</a:t>
              </a:r>
            </a:p>
            <a:p>
              <a:pPr algn="ctr"/>
              <a:r>
                <a:rPr lang="en-US" altLang="zh-CN" sz="1400" dirty="0" err="1"/>
                <a:t>Porechop</a:t>
              </a:r>
              <a:endParaRPr lang="en-US" sz="14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F16F80-7BCE-2B40-833B-E6F6F008F7BC}"/>
                </a:ext>
              </a:extLst>
            </p:cNvPr>
            <p:cNvCxnSpPr>
              <a:cxnSpLocks/>
              <a:stCxn id="55" idx="2"/>
              <a:endCxn id="27" idx="0"/>
            </p:cNvCxnSpPr>
            <p:nvPr/>
          </p:nvCxnSpPr>
          <p:spPr>
            <a:xfrm flipH="1">
              <a:off x="4763968" y="3350732"/>
              <a:ext cx="6637" cy="82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03F93FF-AE84-E24E-AEB5-972C5F4EBA6C}"/>
                </a:ext>
              </a:extLst>
            </p:cNvPr>
            <p:cNvCxnSpPr>
              <a:cxnSpLocks/>
              <a:stCxn id="8" idx="2"/>
              <a:endCxn id="66" idx="0"/>
            </p:cNvCxnSpPr>
            <p:nvPr/>
          </p:nvCxnSpPr>
          <p:spPr>
            <a:xfrm>
              <a:off x="3591204" y="472997"/>
              <a:ext cx="0" cy="38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B22F84-02A0-8D45-82C7-3AF42F5294EF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3585041" y="1304303"/>
              <a:ext cx="6163" cy="195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A6FA32D-5249-C24C-B222-0AE5FAF34366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4768563" y="5554000"/>
              <a:ext cx="2042" cy="65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B7E73-A848-F64B-95D0-284CDFB271F3}"/>
              </a:ext>
            </a:extLst>
          </p:cNvPr>
          <p:cNvGrpSpPr/>
          <p:nvPr/>
        </p:nvGrpSpPr>
        <p:grpSpPr>
          <a:xfrm>
            <a:off x="5055020" y="40776"/>
            <a:ext cx="4589242" cy="6620200"/>
            <a:chOff x="5055020" y="40776"/>
            <a:chExt cx="4589242" cy="66202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F1706E-239A-1949-9B1D-3FB6DE71F730}"/>
                </a:ext>
              </a:extLst>
            </p:cNvPr>
            <p:cNvSpPr/>
            <p:nvPr/>
          </p:nvSpPr>
          <p:spPr>
            <a:xfrm>
              <a:off x="6398444" y="40776"/>
              <a:ext cx="1838698" cy="422055"/>
            </a:xfrm>
            <a:prstGeom prst="rect">
              <a:avLst/>
            </a:prstGeom>
            <a:solidFill>
              <a:srgbClr val="C2D80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Illunima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short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read</a:t>
              </a:r>
            </a:p>
            <a:p>
              <a:pPr algn="ctr"/>
              <a:r>
                <a:rPr lang="en-US" sz="1400" dirty="0" err="1"/>
                <a:t>fastq</a:t>
              </a:r>
              <a:r>
                <a:rPr lang="en-US" sz="1400" dirty="0"/>
                <a:t> format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8C2157-794B-5143-92F9-60B5CA4CE27B}"/>
                </a:ext>
              </a:extLst>
            </p:cNvPr>
            <p:cNvSpPr/>
            <p:nvPr/>
          </p:nvSpPr>
          <p:spPr>
            <a:xfrm>
              <a:off x="5273740" y="5051997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9FCF6E-D0CE-584D-A8FD-F85CD49A2467}"/>
                </a:ext>
              </a:extLst>
            </p:cNvPr>
            <p:cNvSpPr/>
            <p:nvPr/>
          </p:nvSpPr>
          <p:spPr>
            <a:xfrm>
              <a:off x="5055020" y="6217524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D18F68-4E66-E445-B731-6950BC8CB758}"/>
                </a:ext>
              </a:extLst>
            </p:cNvPr>
            <p:cNvSpPr/>
            <p:nvPr/>
          </p:nvSpPr>
          <p:spPr>
            <a:xfrm>
              <a:off x="6398444" y="4121921"/>
              <a:ext cx="1838698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/>
                <a:t>Subread</a:t>
              </a:r>
              <a:endParaRPr lang="en-US" sz="14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D3959F-5E45-0041-AEFF-F4CB25873BF6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6186407" y="5526911"/>
              <a:ext cx="6682" cy="69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F14B4-CF1D-7347-AEDB-955BCE939573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7317793" y="462831"/>
              <a:ext cx="0" cy="365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75BA64F0-381C-A640-ABEF-E4748EED2284}"/>
                </a:ext>
              </a:extLst>
            </p:cNvPr>
            <p:cNvCxnSpPr>
              <a:cxnSpLocks/>
              <a:stCxn id="43" idx="2"/>
              <a:endCxn id="60" idx="0"/>
            </p:cNvCxnSpPr>
            <p:nvPr/>
          </p:nvCxnSpPr>
          <p:spPr>
            <a:xfrm rot="16200000" flipH="1">
              <a:off x="7684400" y="4222993"/>
              <a:ext cx="461868" cy="11950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63C781-9C0D-B345-AE41-A0D2188DA6ED}"/>
                </a:ext>
              </a:extLst>
            </p:cNvPr>
            <p:cNvSpPr/>
            <p:nvPr/>
          </p:nvSpPr>
          <p:spPr>
            <a:xfrm>
              <a:off x="7593526" y="5051468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Exon-level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57CFA7-A0D4-2049-9963-2CCEDCB20E35}"/>
                </a:ext>
              </a:extLst>
            </p:cNvPr>
            <p:cNvSpPr/>
            <p:nvPr/>
          </p:nvSpPr>
          <p:spPr>
            <a:xfrm>
              <a:off x="7381489" y="6207447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splicing</a:t>
              </a:r>
            </a:p>
            <a:p>
              <a:pPr algn="ctr"/>
              <a:r>
                <a:rPr lang="en-US" altLang="zh-CN" sz="1400" dirty="0" err="1"/>
                <a:t>voom-diffSplice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BBAD8B5-575F-7F48-8411-9E3B23168D14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8512875" y="5526382"/>
              <a:ext cx="1" cy="68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4A6EBC7F-21E4-2C4D-872F-C8BFDE49DAC5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 rot="5400000">
              <a:off x="6524243" y="4258446"/>
              <a:ext cx="462397" cy="11247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7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2718486" y="668955"/>
            <a:ext cx="6183769" cy="1571248"/>
          </a:xfrm>
          <a:prstGeom prst="rect">
            <a:avLst/>
          </a:prstGeom>
          <a:solidFill>
            <a:srgbClr val="D4B1A8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2718229" y="6064451"/>
            <a:ext cx="6183772" cy="676065"/>
          </a:xfrm>
          <a:prstGeom prst="rect">
            <a:avLst/>
          </a:prstGeom>
          <a:solidFill>
            <a:srgbClr val="DC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2718229" y="3766263"/>
            <a:ext cx="6183771" cy="2134411"/>
          </a:xfrm>
          <a:prstGeom prst="rect">
            <a:avLst/>
          </a:prstGeom>
          <a:solidFill>
            <a:srgbClr val="8C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2718486" y="2409909"/>
            <a:ext cx="6183770" cy="1160396"/>
          </a:xfrm>
          <a:prstGeom prst="rect">
            <a:avLst/>
          </a:prstGeom>
          <a:solidFill>
            <a:srgbClr val="D0C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800CD-F83B-3C4D-A14B-7AF099DE9AAA}"/>
              </a:ext>
            </a:extLst>
          </p:cNvPr>
          <p:cNvSpPr/>
          <p:nvPr/>
        </p:nvSpPr>
        <p:spPr>
          <a:xfrm>
            <a:off x="4710758" y="220905"/>
            <a:ext cx="1838698" cy="27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ONT direct cDNA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52173-7761-2843-AEBF-C356566D1F7A}"/>
              </a:ext>
            </a:extLst>
          </p:cNvPr>
          <p:cNvSpPr/>
          <p:nvPr/>
        </p:nvSpPr>
        <p:spPr>
          <a:xfrm>
            <a:off x="3304582" y="5051997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Gene-level quantify</a:t>
            </a:r>
          </a:p>
          <a:p>
            <a:pPr algn="ctr"/>
            <a:r>
              <a:rPr lang="en-US" altLang="zh-CN" sz="1400" dirty="0" err="1">
                <a:latin typeface="+mj-lt"/>
              </a:rPr>
              <a:t>featureCounts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4E071F-D5D0-FE4C-A049-E477BB1CBB9F}"/>
              </a:ext>
            </a:extLst>
          </p:cNvPr>
          <p:cNvSpPr/>
          <p:nvPr/>
        </p:nvSpPr>
        <p:spPr>
          <a:xfrm>
            <a:off x="6445077" y="5051997"/>
            <a:ext cx="2006424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Transcript-level quantify</a:t>
            </a:r>
          </a:p>
          <a:p>
            <a:pPr algn="ctr"/>
            <a:r>
              <a:rPr lang="en-US" altLang="zh-CN" sz="1400" dirty="0">
                <a:latin typeface="+mj-lt"/>
              </a:rPr>
              <a:t>Minimap2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9D80F-4008-1C4A-96B4-0876B4E77E08}"/>
              </a:ext>
            </a:extLst>
          </p:cNvPr>
          <p:cNvSpPr/>
          <p:nvPr/>
        </p:nvSpPr>
        <p:spPr>
          <a:xfrm>
            <a:off x="2926134" y="6177712"/>
            <a:ext cx="2595593" cy="44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gene expression</a:t>
            </a:r>
          </a:p>
          <a:p>
            <a:pPr algn="ctr"/>
            <a:r>
              <a:rPr lang="en-US" altLang="zh-CN" sz="1400" dirty="0" err="1">
                <a:latin typeface="+mj-lt"/>
              </a:rPr>
              <a:t>limma</a:t>
            </a:r>
            <a:endParaRPr lang="en-US" sz="14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AA59FA-9B62-C241-9983-DD884A4FAB17}"/>
              </a:ext>
            </a:extLst>
          </p:cNvPr>
          <p:cNvSpPr/>
          <p:nvPr/>
        </p:nvSpPr>
        <p:spPr>
          <a:xfrm>
            <a:off x="6184572" y="6177712"/>
            <a:ext cx="2527434" cy="44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transcript usage</a:t>
            </a:r>
          </a:p>
          <a:p>
            <a:pPr algn="ctr"/>
            <a:r>
              <a:rPr lang="en-US" altLang="zh-CN" sz="1400" dirty="0" err="1">
                <a:latin typeface="+mj-lt"/>
              </a:rPr>
              <a:t>DRIMSeq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73F46-7BFD-654E-AE79-78AE616B2C48}"/>
              </a:ext>
            </a:extLst>
          </p:cNvPr>
          <p:cNvSpPr/>
          <p:nvPr/>
        </p:nvSpPr>
        <p:spPr>
          <a:xfrm>
            <a:off x="6522303" y="4150119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transcriptome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4E1D7E0-E5AB-C047-AD62-A78D77DB3F45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 rot="16200000" flipH="1">
            <a:off x="6019228" y="1485243"/>
            <a:ext cx="1039941" cy="1818182"/>
          </a:xfrm>
          <a:prstGeom prst="bentConnector3">
            <a:avLst>
              <a:gd name="adj1" fmla="val 69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220997" y="757271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8911588" y="287767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8834025" y="4812402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8834025" y="622750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91F651-4656-634A-AA82-7A3EC2579F69}"/>
              </a:ext>
            </a:extLst>
          </p:cNvPr>
          <p:cNvSpPr/>
          <p:nvPr/>
        </p:nvSpPr>
        <p:spPr>
          <a:xfrm>
            <a:off x="3304582" y="4150119"/>
            <a:ext cx="1838698" cy="46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genome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14AED-2A06-4E44-87C6-4E6CF8AF96E2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4223931" y="4617798"/>
            <a:ext cx="0" cy="43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53F19B7-5EC6-F24C-8A6D-4F79F299FC3F}"/>
              </a:ext>
            </a:extLst>
          </p:cNvPr>
          <p:cNvCxnSpPr>
            <a:cxnSpLocks/>
            <a:stCxn id="67" idx="2"/>
            <a:endCxn id="56" idx="0"/>
          </p:cNvCxnSpPr>
          <p:nvPr/>
        </p:nvCxnSpPr>
        <p:spPr>
          <a:xfrm rot="5400000">
            <a:off x="3789142" y="2309153"/>
            <a:ext cx="2275755" cy="1406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663AEE-E591-B945-8988-1A5D259B2E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223931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3E315-D38B-724C-9CE4-2F5D6B87B9A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7441652" y="4625033"/>
            <a:ext cx="6637" cy="42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8F8BF-C241-1244-8389-EEA92DA5A03E}"/>
              </a:ext>
            </a:extLst>
          </p:cNvPr>
          <p:cNvSpPr/>
          <p:nvPr/>
        </p:nvSpPr>
        <p:spPr>
          <a:xfrm>
            <a:off x="6528940" y="2914305"/>
            <a:ext cx="1838698" cy="409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Isoform detection</a:t>
            </a:r>
          </a:p>
          <a:p>
            <a:pPr algn="ctr"/>
            <a:r>
              <a:rPr lang="en-US" altLang="zh-CN" sz="1400" dirty="0"/>
              <a:t>FLTSA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03FFB3-B17F-674D-BA00-9FA0F7DCF7C9}"/>
              </a:ext>
            </a:extLst>
          </p:cNvPr>
          <p:cNvSpPr/>
          <p:nvPr/>
        </p:nvSpPr>
        <p:spPr>
          <a:xfrm>
            <a:off x="4710758" y="830584"/>
            <a:ext cx="1838698" cy="447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Basecalling</a:t>
            </a:r>
            <a:endParaRPr lang="en-US" sz="1400" b="1" dirty="0"/>
          </a:p>
          <a:p>
            <a:pPr algn="ctr"/>
            <a:r>
              <a:rPr lang="en-US" sz="1400" dirty="0"/>
              <a:t>Guppy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567017-7662-944B-86C7-C4CA982D4576}"/>
              </a:ext>
            </a:extLst>
          </p:cNvPr>
          <p:cNvSpPr/>
          <p:nvPr/>
        </p:nvSpPr>
        <p:spPr>
          <a:xfrm>
            <a:off x="4710758" y="1426915"/>
            <a:ext cx="1838698" cy="44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Trim and demultiplex</a:t>
            </a:r>
          </a:p>
          <a:p>
            <a:pPr algn="ctr"/>
            <a:r>
              <a:rPr lang="en-US" altLang="zh-CN" sz="1400" dirty="0" err="1"/>
              <a:t>Porechop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F16F80-7BCE-2B40-833B-E6F6F008F7BC}"/>
              </a:ext>
            </a:extLst>
          </p:cNvPr>
          <p:cNvCxnSpPr>
            <a:cxnSpLocks/>
            <a:stCxn id="55" idx="2"/>
            <a:endCxn id="27" idx="0"/>
          </p:cNvCxnSpPr>
          <p:nvPr/>
        </p:nvCxnSpPr>
        <p:spPr>
          <a:xfrm flipH="1">
            <a:off x="7441652" y="3323643"/>
            <a:ext cx="6637" cy="82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3F93FF-AE84-E24E-AEB5-972C5F4EBA6C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5630107" y="499249"/>
            <a:ext cx="0" cy="3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B22F84-02A0-8D45-82C7-3AF42F5294E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5630107" y="1278034"/>
            <a:ext cx="0" cy="1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6FA32D-5249-C24C-B222-0AE5FAF3436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448289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139</Words>
  <Application>Microsoft Macintosh PowerPoint</Application>
  <PresentationFormat>Widescreen</PresentationFormat>
  <Paragraphs>73</Paragraphs>
  <Slides>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Xueyi Dong</dc:creator>
  <cp:lastModifiedBy>Xueyi Dong</cp:lastModifiedBy>
  <cp:revision>20</cp:revision>
  <dcterms:created xsi:type="dcterms:W3CDTF">2020-02-17T01:13:32Z</dcterms:created>
  <dcterms:modified xsi:type="dcterms:W3CDTF">2020-05-06T00:44:26Z</dcterms:modified>
</cp:coreProperties>
</file>