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5" r:id="rId2"/>
    <p:sldId id="296" r:id="rId3"/>
    <p:sldId id="322" r:id="rId4"/>
    <p:sldId id="319" r:id="rId5"/>
    <p:sldId id="321" r:id="rId6"/>
    <p:sldId id="323" r:id="rId7"/>
    <p:sldId id="324" r:id="rId8"/>
    <p:sldId id="259" r:id="rId9"/>
    <p:sldId id="328" r:id="rId10"/>
    <p:sldId id="311" r:id="rId11"/>
    <p:sldId id="327" r:id="rId12"/>
    <p:sldId id="326" r:id="rId13"/>
    <p:sldId id="314" r:id="rId14"/>
    <p:sldId id="330" r:id="rId15"/>
    <p:sldId id="332" r:id="rId16"/>
    <p:sldId id="343" r:id="rId17"/>
    <p:sldId id="344" r:id="rId18"/>
    <p:sldId id="346" r:id="rId19"/>
    <p:sldId id="345" r:id="rId20"/>
    <p:sldId id="310" r:id="rId21"/>
  </p:sldIdLst>
  <p:sldSz cx="12192000" cy="6858000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C091A-B430-4340-9824-6200D69E6C8B}" v="14" dt="2023-03-15T09:59:48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 (正文)"/>
                <a:ea typeface="+mn-ea"/>
                <a:cs typeface="+mn-cs"/>
              </a:defRPr>
            </a:pPr>
            <a:endParaRPr lang="zh-CN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 (正文)"/>
                <a:ea typeface="+mn-ea"/>
                <a:cs typeface="+mn-cs"/>
              </a:defRPr>
            </a:pPr>
            <a:endParaRPr lang="zh-CN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 Light (正文)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 UI Light (正文)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2023/3/15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en-US" alt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2023/3/15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13</a:t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20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/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/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/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/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/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/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/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502040204020203" pitchFamily="34" charset="-79"/>
              <a:ea typeface="Microsoft YaHei UI Light" panose="020B0502040204020203" pitchFamily="34" charset="-122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/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/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/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/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/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/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/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/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/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776" y="1931437"/>
            <a:ext cx="8210938" cy="178214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55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生物多样性</a:t>
            </a:r>
            <a:endParaRPr lang="zh-CN" sz="55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25000" lnSpcReduction="20000"/>
          </a:bodyPr>
          <a:lstStyle>
            <a:defPPr>
              <a:defRPr lang="zh-CN"/>
            </a:defPPr>
          </a:lstStyle>
          <a:p>
            <a:pPr algn="l"/>
            <a:r>
              <a:rPr lang="en-US" altLang="zh-CN" sz="14400" b="0" i="0" dirty="0">
                <a:solidFill>
                  <a:srgbClr val="3333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bio-diversity</a:t>
            </a:r>
          </a:p>
          <a:p>
            <a:br>
              <a:rPr lang="en-US" altLang="zh-CN" dirty="0"/>
            </a:b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12FD2-0FAF-6B97-3908-3E509356F921}"/>
              </a:ext>
            </a:extLst>
          </p:cNvPr>
          <p:cNvSpPr txBox="1"/>
          <p:nvPr/>
        </p:nvSpPr>
        <p:spPr>
          <a:xfrm>
            <a:off x="11579291" y="6531429"/>
            <a:ext cx="942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Algerian" panose="04020705040A02060702" pitchFamily="82" charset="0"/>
              </a:rPr>
              <a:t>shang</a:t>
            </a:r>
            <a:endParaRPr lang="zh-CN" altLang="en-US" sz="1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7971" y="6356350"/>
            <a:ext cx="41148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重要意义之使用价值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10</a:t>
            </a:fld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10515600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000" b="1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首先，不同种类的生物具有不同的使用价值。</a:t>
            </a:r>
            <a:endParaRPr 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内容占位符 5" descr="条形图"/>
          <p:cNvGraphicFramePr>
            <a:graphicFrameLocks noGrp="1"/>
          </p:cNvGraphicFramePr>
          <p:nvPr>
            <p:ph idx="4294967295"/>
          </p:nvPr>
        </p:nvGraphicFramePr>
        <p:xfrm>
          <a:off x="0" y="1846263"/>
          <a:ext cx="7097713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9587"/>
            <a:ext cx="4114800" cy="22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95935" y="1706563"/>
            <a:ext cx="6652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药材研发、或是工业原料提取，也都离不开自然界中存在的神奇物种。例如治疗疟疾的神药</a:t>
            </a:r>
            <a:r>
              <a:rPr lang="en-US" altLang="zh-CN" sz="28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800" b="1" i="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青蒿素</a:t>
            </a:r>
            <a:r>
              <a:rPr lang="zh-CN" altLang="en-US" sz="28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，就是从黄花蒿这种植物中提取出来的。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48669"/>
            <a:ext cx="4114800" cy="22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823927" y="3931703"/>
            <a:ext cx="62608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2006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年开始，地球上的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蜜蜂数量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开始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急剧减少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，蜜蜂这一物种灭绝速度开始加大。蜜蜂的减少让植物授粉变得困难，倘若它们彻底灭绝，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很多植物的种群延续也会遭受灭顶之灾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8050AED-E930-45D1-89D9-D27B779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设想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F2691F-A5F3-BE3F-708B-21341F44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11</a:t>
            </a:fld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99A892-266F-3E04-42AF-C69DAE9A68E8}"/>
              </a:ext>
            </a:extLst>
          </p:cNvPr>
          <p:cNvSpPr txBox="1"/>
          <p:nvPr/>
        </p:nvSpPr>
        <p:spPr>
          <a:xfrm>
            <a:off x="765110" y="774441"/>
            <a:ext cx="906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0" i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设想一下</a:t>
            </a:r>
            <a:r>
              <a:rPr lang="zh-CN" altLang="en-US" sz="4800" b="0" i="0" dirty="0">
                <a:solidFill>
                  <a:srgbClr val="22222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4800" b="0" i="0" dirty="0">
                <a:solidFill>
                  <a:srgbClr val="FF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如果</a:t>
            </a:r>
            <a:r>
              <a:rPr lang="zh-CN" altLang="en-US" sz="4800" b="0" i="0" dirty="0">
                <a:solidFill>
                  <a:srgbClr val="22222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自然界中的植物种类因人类活动而大幅减少，生态系统崩溃，人类会如何</a:t>
            </a:r>
            <a:r>
              <a:rPr lang="zh-CN" altLang="en-US" sz="4800" dirty="0">
                <a:solidFill>
                  <a:srgbClr val="22222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lang="en-US" altLang="zh-CN" sz="4800" b="0" i="0" dirty="0">
              <a:solidFill>
                <a:srgbClr val="222222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53955" y="6356350"/>
            <a:ext cx="4189445" cy="365125"/>
          </a:xfrm>
        </p:spPr>
        <p:txBody>
          <a:bodyPr/>
          <a:lstStyle/>
          <a:p>
            <a:pPr rtl="0"/>
            <a:r>
              <a:rPr lang="zh-CN" altLang="en-US" dirty="0"/>
              <a:t>重要意义之生态系统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12</a:t>
            </a:fld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3955" y="578498"/>
            <a:ext cx="1253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其次，生物多样性对于生态系统稳定性的维持格外重要。</a:t>
            </a: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7779"/>
            <a:ext cx="4800600" cy="23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327780" y="1464632"/>
            <a:ext cx="6055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森林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是陆地上结构最复杂、功能最稳定的生态系统，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起着调节气候、保持水土、固碳等功能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。可以说，一旦森林生态受到破坏，地球上的生物将面临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灭顶之灾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" y="3768542"/>
            <a:ext cx="4800600" cy="26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327780" y="3946849"/>
            <a:ext cx="5840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dirty="0">
                <a:solidFill>
                  <a:srgbClr val="22222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只有保护更多的物种存在，才能加强生态系统的抵抗能力，更好地应对各种危机。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0056" y="2404872"/>
            <a:ext cx="8210939" cy="193675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最后，人类对于生物的认识还不够深入。很多疾病、药物、生命活动的机理至今尚未被研究清楚。</a:t>
            </a:r>
            <a:endParaRPr 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116130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Richard Branson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367" y="3977639"/>
            <a:ext cx="10198360" cy="144344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cs typeface="Calibri" panose="020F0502020204030204"/>
              </a:rPr>
              <a:t>三、对于大学生，该如何保护生物多样性？</a:t>
            </a:r>
            <a:br>
              <a:rPr lang="zh-CN" altLang="zh-CN" dirty="0">
                <a:solidFill>
                  <a:schemeClr val="accent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Calibri" panose="020F0502020204030204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8" y="0"/>
            <a:ext cx="5710894" cy="5943975"/>
          </a:xfrm>
          <a:prstGeom prst="rect">
            <a:avLst/>
          </a:prstGeom>
        </p:spPr>
      </p:pic>
      <p:pic>
        <p:nvPicPr>
          <p:cNvPr id="7" name="图片 6" descr="花叶主题色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0957460" y="162621"/>
            <a:ext cx="1243661" cy="790090"/>
          </a:xfrm>
          <a:prstGeom prst="rect">
            <a:avLst/>
          </a:prstGeom>
        </p:spPr>
      </p:pic>
      <p:pic>
        <p:nvPicPr>
          <p:cNvPr id="8" name="图片 7" descr="花叶主题色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962" y="4815161"/>
            <a:ext cx="1791038" cy="2033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765" y="6376143"/>
            <a:ext cx="346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青山相伴，绿水作陪</a:t>
            </a:r>
            <a:r>
              <a:rPr lang="zh-CN" altLang="en-US" dirty="0"/>
              <a:t>，</a:t>
            </a:r>
            <a:r>
              <a:rPr lang="zh-CN" altLang="en-US" sz="1200" dirty="0"/>
              <a:t>大学生自觉担责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7952" y="5979957"/>
            <a:ext cx="41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自然之友青年行动团队陈铭于北京参加环保活动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63274" y="728888"/>
            <a:ext cx="44973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发自内心</a:t>
            </a:r>
            <a:endParaRPr lang="en-US" altLang="zh-CN" sz="2800" b="0" i="0" dirty="0">
              <a:solidFill>
                <a:srgbClr val="333333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我们应当从多样的视角去看待生物多样性，不仅仅从使用价值的角度，也应该从道德伦理的角度。</a:t>
            </a:r>
            <a:endParaRPr lang="en-US" altLang="zh-CN" sz="2800" b="0" i="0" dirty="0">
              <a:solidFill>
                <a:srgbClr val="333333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63275" y="3005180"/>
            <a:ext cx="4702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多行动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既要敢想，更要敢干。保护生物多样性，小在日常生活环保，大在宣传保护生态的理念，都要切实行动起来。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9580C7-1CFF-A9C5-69CB-1062A47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濒危物种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6925AC-72F8-5599-49A8-B36B6EE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16</a:t>
            </a:fld>
            <a:endParaRPr lang="zh-CN" dirty="0"/>
          </a:p>
        </p:txBody>
      </p:sp>
      <p:pic>
        <p:nvPicPr>
          <p:cNvPr id="4" name="内容占位符 6" descr="722376d91491f0f7e86ef7fd1ff603e6">
            <a:extLst>
              <a:ext uri="{FF2B5EF4-FFF2-40B4-BE49-F238E27FC236}">
                <a16:creationId xmlns:a16="http://schemas.microsoft.com/office/drawing/2014/main" id="{CDF14370-62ED-D7EB-DA80-B0B506A7EF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523" y="136525"/>
            <a:ext cx="7410376" cy="587238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480B8E8-2104-2120-3828-33FBD0B871F1}"/>
              </a:ext>
            </a:extLst>
          </p:cNvPr>
          <p:cNvSpPr/>
          <p:nvPr/>
        </p:nvSpPr>
        <p:spPr>
          <a:xfrm>
            <a:off x="7779718" y="2818046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伊比利亚猞猁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189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F1CC27F-7DD3-2457-44E9-6EF7C7F9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濒危物种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41D7DC-CFC3-F8FF-7A58-D054D196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17</a:t>
            </a:fld>
            <a:endParaRPr lang="zh-CN" dirty="0"/>
          </a:p>
        </p:txBody>
      </p:sp>
      <p:pic>
        <p:nvPicPr>
          <p:cNvPr id="4" name="内容占位符 6" descr="1552328">
            <a:extLst>
              <a:ext uri="{FF2B5EF4-FFF2-40B4-BE49-F238E27FC236}">
                <a16:creationId xmlns:a16="http://schemas.microsoft.com/office/drawing/2014/main" id="{40077C37-4A37-DFD3-11CC-82DA3BA5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3" y="136525"/>
            <a:ext cx="8449777" cy="5607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08B4C4-19C9-432B-EEF9-9F34CF0D9D2F}"/>
              </a:ext>
            </a:extLst>
          </p:cNvPr>
          <p:cNvSpPr/>
          <p:nvPr/>
        </p:nvSpPr>
        <p:spPr>
          <a:xfrm>
            <a:off x="8723158" y="2505670"/>
            <a:ext cx="3124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环尾狐猴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25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E111705-DA4C-4BAA-3823-AF965FF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濒危物种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7745FA-DB3F-3E30-4C1D-652B9579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18</a:t>
            </a:fld>
            <a:endParaRPr 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6A7040-E73B-9CFF-E13F-2444E106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7" y="136525"/>
            <a:ext cx="8160733" cy="55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311278-55CF-DAD4-A225-FB3ACB6BF596}"/>
              </a:ext>
            </a:extLst>
          </p:cNvPr>
          <p:cNvSpPr/>
          <p:nvPr/>
        </p:nvSpPr>
        <p:spPr>
          <a:xfrm>
            <a:off x="8733472" y="25056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绒毛皂荚</a:t>
            </a:r>
          </a:p>
        </p:txBody>
      </p:sp>
    </p:spTree>
    <p:extLst>
      <p:ext uri="{BB962C8B-B14F-4D97-AF65-F5344CB8AC3E}">
        <p14:creationId xmlns:p14="http://schemas.microsoft.com/office/powerpoint/2010/main" val="250143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5AFB5DD-1FF0-2589-5441-FD7A915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濒危物种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63E019-BB58-697C-470B-D66CB2C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19</a:t>
            </a:fld>
            <a:endParaRPr 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F1B46-E36C-BA7A-9FA0-5AAEBD67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1" y="136525"/>
            <a:ext cx="8206274" cy="5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2CEBDD-1991-98BB-0244-C4F5CA8493BC}"/>
              </a:ext>
            </a:extLst>
          </p:cNvPr>
          <p:cNvSpPr/>
          <p:nvPr/>
        </p:nvSpPr>
        <p:spPr>
          <a:xfrm>
            <a:off x="8761445" y="2361569"/>
            <a:ext cx="2954655" cy="92333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丹霞梧桐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61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0392" y="978408"/>
            <a:ext cx="4132528" cy="13258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进程</a:t>
            </a:r>
            <a:endParaRPr lang="zh-CN" dirty="0">
              <a:solidFill>
                <a:schemeClr val="accent3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623526" y="2705878"/>
            <a:ext cx="1847461" cy="2531563"/>
          </a:xfrm>
        </p:spPr>
        <p:txBody>
          <a:bodyPr rtlCol="0">
            <a:normAutofit fontScale="70000" lnSpcReduction="20000"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0" name="图片 9" descr="花叶主题色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-102042" y="12417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70" y="4824305"/>
            <a:ext cx="1791038" cy="20336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7735077" y="1950098"/>
            <a:ext cx="4197843" cy="517849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chemeClr val="accent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Calibri" panose="020F0502020204030204"/>
              </a:rPr>
              <a:t>一、引入</a:t>
            </a:r>
            <a:endParaRPr lang="en-US" altLang="zh-CN" dirty="0">
              <a:solidFill>
                <a:schemeClr val="accent3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alibri" panose="020F0502020204030204"/>
            </a:endParaRPr>
          </a:p>
          <a:p>
            <a:pPr rtl="0"/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cs typeface="Calibri" panose="020F0502020204030204"/>
              </a:rPr>
              <a:t>二、重要的生物多样性</a:t>
            </a:r>
            <a:endParaRPr lang="en-US" altLang="zh-CN" dirty="0">
              <a:latin typeface="华文琥珀" panose="02010800040101010101" pitchFamily="2" charset="-122"/>
              <a:ea typeface="华文琥珀" panose="02010800040101010101" pitchFamily="2" charset="-122"/>
              <a:cs typeface="Calibri" panose="020F0502020204030204"/>
            </a:endParaRPr>
          </a:p>
          <a:p>
            <a:pPr rtl="0"/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cs typeface="Calibri" panose="020F0502020204030204"/>
              </a:rPr>
              <a:t>三、对于大学生，该如何保护生物多样性？</a:t>
            </a:r>
            <a:endParaRPr lang="zh-CN" dirty="0">
              <a:solidFill>
                <a:schemeClr val="accent3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生物多样性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</a:t>
            </a:fld>
            <a:endParaRPr lang="zh-CN" dirty="0"/>
          </a:p>
        </p:txBody>
      </p:sp>
      <p:pic>
        <p:nvPicPr>
          <p:cNvPr id="12" name="Picture 2" descr="生物多样性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8408"/>
            <a:ext cx="6096000" cy="58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212980"/>
            <a:ext cx="8695944" cy="368559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莫教千千万生灵，刻入后世山海经</a:t>
            </a:r>
            <a:endParaRPr 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送给大家的一句话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一、引入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 flipH="1">
            <a:off x="2230016" y="4726887"/>
            <a:ext cx="10133044" cy="73152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02637" y="6356350"/>
            <a:ext cx="4240763" cy="365125"/>
          </a:xfrm>
        </p:spPr>
        <p:txBody>
          <a:bodyPr/>
          <a:lstStyle/>
          <a:p>
            <a:pPr rtl="0"/>
            <a:r>
              <a:rPr lang="zh-CN" altLang="en-US" dirty="0"/>
              <a:t>白鲟之亡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4</a:t>
            </a:fld>
            <a:endParaRPr 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5069"/>
            <a:ext cx="5145833" cy="30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374433" y="559837"/>
            <a:ext cx="6576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0" i="0" dirty="0">
              <a:solidFill>
                <a:srgbClr val="000000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2022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日，世界自然保护联盟（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IUCN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）发布了最新的物种红色名录。在名录中，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白鲟被正式宣告灭绝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，全球现存的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种鲟鱼均面临灭绝风险。</a:t>
            </a:r>
            <a:endParaRPr lang="en-US" altLang="zh-CN" b="0" i="0" dirty="0">
              <a:solidFill>
                <a:srgbClr val="000000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在古代，体型庞大的白鲟曾经分布于中国各大河流中，在华北和近海亦有分布。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诗经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中的诗句“有鲔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wěi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有鱏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xún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]”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中的“鲔”，便是指的白鲟。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然而，因为长江上出现的新事物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水坝，长江的生态平衡逐渐被打破。加之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人类无情的渔网、江航运频繁、以及沿岸采砂作业、排污等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，一系列“致富”活动将它们逼上了绝路。</a:t>
            </a:r>
            <a:endParaRPr lang="en-US" altLang="zh-CN" b="0" i="0" dirty="0">
              <a:solidFill>
                <a:srgbClr val="000000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032"/>
            <a:ext cx="12192000" cy="1767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5</a:t>
            </a:fld>
            <a:endParaRPr 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大熊猫：从濒危到易危 物种保护的中国范例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 altLang="en-US" dirty="0"/>
              <a:t>中国举措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6</a:t>
            </a:fld>
            <a:endParaRPr lang="zh-C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9184"/>
            <a:ext cx="5859623" cy="357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22" y="2799184"/>
            <a:ext cx="6332377" cy="35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中国举措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7</a:t>
            </a:fld>
            <a:endParaRPr 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40" y="0"/>
            <a:ext cx="6361062" cy="47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830940" cy="47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1298" y="4777272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-apple-system-font"/>
              </a:rPr>
              <a:t>西藏藏南河谷湿地中越冬的黑颈鹤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2261" y="4777272"/>
            <a:ext cx="56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-font"/>
              </a:rPr>
              <a:t>国家一级保护野生动物藏野驴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449" y="3968496"/>
            <a:ext cx="10291883" cy="91141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二、重要的生物多样性</a:t>
            </a:r>
            <a:endParaRPr lang="zh-CN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      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15543B-F8A6-0509-30FC-4FB8CE60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dirty="0"/>
              <a:t>试问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F87479-C7E1-E621-4459-434D47FE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9</a:t>
            </a:fld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E9C573-D18F-1350-9F66-A88A0F895209}"/>
              </a:ext>
            </a:extLst>
          </p:cNvPr>
          <p:cNvSpPr txBox="1"/>
          <p:nvPr/>
        </p:nvSpPr>
        <p:spPr>
          <a:xfrm>
            <a:off x="1110343" y="914400"/>
            <a:ext cx="873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0" i="0" dirty="0">
                <a:solidFill>
                  <a:srgbClr val="22222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牛肉好吃，</a:t>
            </a:r>
            <a:r>
              <a:rPr lang="zh-CN" altLang="en-US" sz="4800" b="0" i="0" dirty="0">
                <a:solidFill>
                  <a:srgbClr val="FF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但如果</a:t>
            </a:r>
            <a:r>
              <a:rPr lang="zh-CN" altLang="en-US" sz="4800" b="0" i="0" dirty="0">
                <a:solidFill>
                  <a:srgbClr val="22222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世界上只剩这一种肉可以吃，你还会觉得好吃吗？</a:t>
            </a:r>
            <a:endParaRPr lang="en-US" altLang="zh-CN" sz="4800" b="0" i="0" dirty="0">
              <a:solidFill>
                <a:srgbClr val="222222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82,&quot;width&quot;:5316}"/>
</p:tagLst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{24E05919-0716-42B1-96CB-05C49FB8FE5E}tf56410444_win32</Template>
  <TotalTime>25</TotalTime>
  <Words>619</Words>
  <Application>Microsoft Office PowerPoint</Application>
  <PresentationFormat>宽屏</PresentationFormat>
  <Paragraphs>77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-apple-system-font</vt:lpstr>
      <vt:lpstr>Microsoft YaHei UI</vt:lpstr>
      <vt:lpstr>Microsoft YaHei UI Light</vt:lpstr>
      <vt:lpstr>PingFang SC</vt:lpstr>
      <vt:lpstr>华文仿宋</vt:lpstr>
      <vt:lpstr>华文琥珀</vt:lpstr>
      <vt:lpstr>华文隶书</vt:lpstr>
      <vt:lpstr>华文新魏</vt:lpstr>
      <vt:lpstr>华文行楷</vt:lpstr>
      <vt:lpstr>Algerian</vt:lpstr>
      <vt:lpstr>Arial</vt:lpstr>
      <vt:lpstr>MV Boli</vt:lpstr>
      <vt:lpstr>Office 主题</vt:lpstr>
      <vt:lpstr>生物多样性</vt:lpstr>
      <vt:lpstr>进程</vt:lpstr>
      <vt:lpstr>一、引入</vt:lpstr>
      <vt:lpstr>PowerPoint 演示文稿</vt:lpstr>
      <vt:lpstr>PowerPoint 演示文稿</vt:lpstr>
      <vt:lpstr>大熊猫：从濒危到易危 物种保护的中国范例</vt:lpstr>
      <vt:lpstr>PowerPoint 演示文稿</vt:lpstr>
      <vt:lpstr>二、重要的生物多样性</vt:lpstr>
      <vt:lpstr>PowerPoint 演示文稿</vt:lpstr>
      <vt:lpstr>首先，不同种类的生物具有不同的使用价值。</vt:lpstr>
      <vt:lpstr>PowerPoint 演示文稿</vt:lpstr>
      <vt:lpstr>PowerPoint 演示文稿</vt:lpstr>
      <vt:lpstr>最后，人类对于生物的认识还不够深入。很多疾病、药物、生命活动的机理至今尚未被研究清楚。</vt:lpstr>
      <vt:lpstr>三、对于大学生，该如何保护生物多样性？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莫教千千万生灵，刻入后世山海经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生物多样性</dc:title>
  <dc:creator>曹 梓上</dc:creator>
  <cp:lastModifiedBy>曹 梓上</cp:lastModifiedBy>
  <cp:revision>4</cp:revision>
  <dcterms:created xsi:type="dcterms:W3CDTF">2023-03-13T12:28:00Z</dcterms:created>
  <dcterms:modified xsi:type="dcterms:W3CDTF">2023-03-15T10:05:11Z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85337F2D8AD14FBCA504E03A8EE063B4</vt:lpwstr>
  </property>
  <property fmtid="{D5CDD505-2E9C-101B-9397-08002B2CF9AE}" pid="4" name="KSOProductBuildVer">
    <vt:lpwstr>2052-11.1.0.13703</vt:lpwstr>
  </property>
</Properties>
</file>