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36" r:id="rId2"/>
    <p:sldId id="357" r:id="rId3"/>
    <p:sldId id="581" r:id="rId4"/>
    <p:sldId id="583" r:id="rId5"/>
    <p:sldId id="585" r:id="rId6"/>
    <p:sldId id="586" r:id="rId7"/>
    <p:sldId id="587" r:id="rId8"/>
    <p:sldId id="589" r:id="rId9"/>
    <p:sldId id="592" r:id="rId10"/>
    <p:sldId id="593" r:id="rId11"/>
    <p:sldId id="594" r:id="rId12"/>
    <p:sldId id="595" r:id="rId13"/>
    <p:sldId id="598" r:id="rId14"/>
    <p:sldId id="600" r:id="rId15"/>
    <p:sldId id="599" r:id="rId16"/>
    <p:sldId id="601" r:id="rId17"/>
    <p:sldId id="602" r:id="rId18"/>
    <p:sldId id="603" r:id="rId19"/>
    <p:sldId id="596" r:id="rId20"/>
    <p:sldId id="604" r:id="rId21"/>
    <p:sldId id="605" r:id="rId22"/>
    <p:sldId id="606" r:id="rId23"/>
    <p:sldId id="607" r:id="rId24"/>
    <p:sldId id="422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99CC"/>
    <a:srgbClr val="FFCCCC"/>
    <a:srgbClr val="FF99FF"/>
    <a:srgbClr val="CCECFF"/>
    <a:srgbClr val="292929"/>
    <a:srgbClr val="96969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77481" autoAdjust="0"/>
  </p:normalViewPr>
  <p:slideViewPr>
    <p:cSldViewPr snapToGrid="0">
      <p:cViewPr>
        <p:scale>
          <a:sx n="80" d="100"/>
          <a:sy n="80" d="100"/>
        </p:scale>
        <p:origin x="-178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784" y="-59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1.wmf"/><Relationship Id="rId6" Type="http://schemas.openxmlformats.org/officeDocument/2006/relationships/image" Target="../media/image22.wmf"/><Relationship Id="rId5" Type="http://schemas.openxmlformats.org/officeDocument/2006/relationships/image" Target="../media/image14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4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92E82E4-E7F4-465F-803D-438CCCF553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56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AB623BC-F2B2-42DB-87D1-F019C41337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816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6C71E-AE2C-4404-9713-1F6170A66DE6}" type="slidenum">
              <a:rPr lang="zh-CN" altLang="en-US" smtClean="0"/>
              <a:pPr>
                <a:defRPr/>
              </a:pPr>
              <a:t>1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16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529D-7567-4BBC-BE01-52D321EA2FFB}" type="slidenum">
              <a:rPr lang="zh-CN" altLang="en-US" smtClean="0"/>
              <a:pPr>
                <a:defRPr/>
              </a:pPr>
              <a:t>18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D74F7-1268-4885-80F5-63AB677BE55B}" type="slidenum">
              <a:rPr lang="zh-CN" altLang="en-US" smtClean="0"/>
              <a:pPr>
                <a:defRPr/>
              </a:pPr>
              <a:t>2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21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4E9450-46DA-4055-9659-E2902BAB947F}" type="slidenum">
              <a:rPr lang="zh-CN" altLang="en-US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008613-A1A2-4E6E-B56B-91AF8342374D}" type="slidenum">
              <a:rPr lang="zh-CN" altLang="en-US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84444-90D5-4492-9A45-27EF278F825D}" type="slidenum">
              <a:rPr lang="zh-CN" altLang="en-US" smtClean="0"/>
              <a:pPr>
                <a:defRPr/>
              </a:pPr>
              <a:t>6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7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A3D8-32A4-4FB1-B6D1-BC3830EAD514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8382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kumimoji="1" lang="en-US" altLang="zh-CN" sz="1200" b="0" i="0" kern="1200" baseline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78916" name="Oval 4"/>
          <p:cNvSpPr>
            <a:spLocks noChangeArrowheads="1"/>
          </p:cNvSpPr>
          <p:nvPr/>
        </p:nvSpPr>
        <p:spPr bwMode="auto">
          <a:xfrm>
            <a:off x="1768475" y="1766888"/>
            <a:ext cx="868363" cy="838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529D-7567-4BBC-BE01-52D321EA2FFB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1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31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pic>
        <p:nvPicPr>
          <p:cNvPr id="6" name="Picture 45" descr="azzj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7" descr="sjtu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13"/>
            <a:ext cx="3860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09800"/>
            <a:ext cx="9144000" cy="1143000"/>
          </a:xfrm>
        </p:spPr>
        <p:txBody>
          <a:bodyPr/>
          <a:lstStyle>
            <a:lvl1pPr algn="ctr"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38300" y="4648200"/>
            <a:ext cx="5867400" cy="14478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3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4008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400" baseline="0"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October 17, 2005</a:t>
            </a:r>
            <a:endParaRPr lang="en-US" altLang="zh-CN"/>
          </a:p>
        </p:txBody>
      </p:sp>
      <p:sp>
        <p:nvSpPr>
          <p:cNvPr id="9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Modeling and Analysis of Connectivity in MANETs with Misbehaving Nodes, ICC '06</a:t>
            </a:r>
            <a:endParaRPr lang="en-US" altLang="zh-CN"/>
          </a:p>
        </p:txBody>
      </p:sp>
      <p:sp>
        <p:nvSpPr>
          <p:cNvPr id="10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00800"/>
            <a:ext cx="1905000" cy="3048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0DF3DC5-5B07-4751-8936-FD1E639CC9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2907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01D25-2B03-4636-B6D7-E32BC893DA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9927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675" y="38100"/>
            <a:ext cx="2092325" cy="6362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38100"/>
            <a:ext cx="6124575" cy="6362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D4F2D-3CCB-4747-AD7D-DD335A7F79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994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93700" y="38100"/>
            <a:ext cx="82423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719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37719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8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5F9D-3F8E-47C3-A947-EE78C9EC3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5990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8100"/>
            <a:ext cx="82423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2A93-9C5E-4586-83C1-24954AD00D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5954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440B3-7014-4B13-A5AD-F0A95BA4D1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9563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FF9D8-3934-4ADA-95AE-4E4040CD76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4409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61ECF-D3FE-4FFB-A66F-99C3649F5A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3775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8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1D5A9-5ACF-4A91-B877-3BA2F2058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6632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282B0-5F8B-4A3C-BDBC-25FF7E458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2089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8D8E9-D72F-463C-871F-EE12C1D79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7328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F67DC-042B-4DB5-ABA8-B615454423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1994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44CA-F6E7-4B1F-8EA0-220588BDFF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4154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38100"/>
            <a:ext cx="8242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792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defRPr sz="1400" b="1" baseline="0">
                <a:solidFill>
                  <a:srgbClr val="777777"/>
                </a:solidFill>
                <a:effectLst/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Two Tier Game Presentation @ Xidian University, 12/19/2008</a:t>
            </a:r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800" baseline="0">
                <a:solidFill>
                  <a:schemeClr val="folHlink"/>
                </a:solidFill>
                <a:effectLst/>
                <a:latin typeface="Monotype Corsiva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F1E8AFAD-2445-4BF5-A6BA-3AE8773D96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457200" y="914400"/>
            <a:ext cx="8610600" cy="0"/>
          </a:xfrm>
          <a:prstGeom prst="line">
            <a:avLst/>
          </a:prstGeom>
          <a:noFill/>
          <a:ln w="31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457200" y="914400"/>
            <a:ext cx="0" cy="5486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pic>
        <p:nvPicPr>
          <p:cNvPr id="11272" name="Picture 45" descr="sjt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0"/>
            <a:ext cx="2798762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  <p:sldLayoutId id="2147483707" r:id="rId12"/>
    <p:sldLayoutId id="2147483706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q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2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 New Roman" pitchFamily="18" charset="0"/>
        <a:buChar char="–"/>
        <a:defRPr sz="2000" b="1" i="1">
          <a:solidFill>
            <a:srgbClr val="5F5F5F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o"/>
        <a:defRPr sz="2000">
          <a:solidFill>
            <a:srgbClr val="FF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1.wmf"/><Relationship Id="rId5" Type="http://schemas.openxmlformats.org/officeDocument/2006/relationships/image" Target="../media/image11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png"/><Relationship Id="rId5" Type="http://schemas.openxmlformats.org/officeDocument/2006/relationships/image" Target="../media/image14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7188"/>
            <a:ext cx="9144000" cy="15240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800000"/>
                </a:solidFill>
                <a:ea typeface="宋体" pitchFamily="2" charset="-122"/>
              </a:rPr>
              <a:t/>
            </a:r>
            <a:br>
              <a:rPr lang="en-US" altLang="zh-CN" sz="3200" b="1" dirty="0" smtClean="0">
                <a:solidFill>
                  <a:srgbClr val="800000"/>
                </a:solidFill>
                <a:ea typeface="宋体" pitchFamily="2" charset="-122"/>
              </a:rPr>
            </a:br>
            <a:r>
              <a:rPr lang="en-US" altLang="zh-CN" sz="3200" b="1" dirty="0">
                <a:solidFill>
                  <a:srgbClr val="800000"/>
                </a:solidFill>
                <a:ea typeface="宋体" pitchFamily="2" charset="-122"/>
              </a:rPr>
              <a:t>The Collocation of Measurement Points </a:t>
            </a:r>
            <a:r>
              <a:rPr lang="en-US" altLang="zh-CN" sz="3200" b="1" dirty="0" smtClean="0">
                <a:solidFill>
                  <a:srgbClr val="800000"/>
                </a:solidFill>
                <a:ea typeface="宋体" pitchFamily="2" charset="-122"/>
              </a:rPr>
              <a:t>in Large</a:t>
            </a:r>
            <a:r>
              <a:rPr lang="en-US" altLang="zh-CN" sz="3200" b="1" dirty="0">
                <a:solidFill>
                  <a:srgbClr val="800000"/>
                </a:solidFill>
                <a:ea typeface="宋体" pitchFamily="2" charset="-122"/>
              </a:rPr>
              <a:t> </a:t>
            </a:r>
            <a:r>
              <a:rPr lang="en-US" altLang="zh-CN" sz="3200" b="1" dirty="0" smtClean="0">
                <a:solidFill>
                  <a:srgbClr val="800000"/>
                </a:solidFill>
                <a:ea typeface="宋体" pitchFamily="2" charset="-122"/>
              </a:rPr>
              <a:t>Open </a:t>
            </a:r>
            <a:r>
              <a:rPr lang="en-US" altLang="zh-CN" sz="3200" b="1" dirty="0">
                <a:solidFill>
                  <a:srgbClr val="800000"/>
                </a:solidFill>
                <a:ea typeface="宋体" pitchFamily="2" charset="-122"/>
              </a:rPr>
              <a:t>Indoor Environment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44450" y="4366600"/>
            <a:ext cx="90551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q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Ø"/>
              <a:defRPr sz="2400" b="1">
                <a:solidFill>
                  <a:srgbClr val="000066"/>
                </a:solidFill>
                <a:latin typeface="Garamond" pitchFamily="18" charset="0"/>
                <a:cs typeface="+mn-cs"/>
                <a:sym typeface="Arial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 New Roman" pitchFamily="18" charset="0"/>
              <a:buChar char="–"/>
              <a:defRPr sz="2000" i="1">
                <a:solidFill>
                  <a:srgbClr val="5F5F5F"/>
                </a:solidFill>
                <a:latin typeface="Times New Roman" pitchFamily="18" charset="0"/>
                <a:cs typeface="+mn-cs"/>
                <a:sym typeface="Arial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Times New Roman" pitchFamily="18" charset="0"/>
              <a:buChar char="o"/>
              <a:defRPr i="1">
                <a:solidFill>
                  <a:srgbClr val="FF0000"/>
                </a:solidFill>
                <a:latin typeface="+mn-lt"/>
                <a:cs typeface="+mn-cs"/>
                <a:sym typeface="Arial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ü"/>
              <a:defRPr sz="1600" b="1" i="1">
                <a:solidFill>
                  <a:srgbClr val="660066"/>
                </a:solidFill>
                <a:latin typeface="+mn-lt"/>
                <a:cs typeface="+mn-cs"/>
                <a:sym typeface="Arial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ü"/>
              <a:defRPr sz="1600" b="1" i="1">
                <a:solidFill>
                  <a:srgbClr val="660066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ü"/>
              <a:defRPr sz="1600" b="1" i="1">
                <a:solidFill>
                  <a:srgbClr val="660066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ü"/>
              <a:defRPr sz="1600" b="1" i="1">
                <a:solidFill>
                  <a:srgbClr val="660066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ü"/>
              <a:defRPr sz="1600" b="1" i="1">
                <a:solidFill>
                  <a:srgbClr val="660066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b="1" dirty="0" err="1" smtClean="0">
                <a:latin typeface="+mn-ea"/>
              </a:rPr>
              <a:t>Kaikai</a:t>
            </a:r>
            <a:r>
              <a:rPr lang="en-US" altLang="zh-CN" b="1" dirty="0" smtClean="0">
                <a:latin typeface="+mn-ea"/>
              </a:rPr>
              <a:t> Sheng, </a:t>
            </a:r>
            <a:r>
              <a:rPr lang="en-US" altLang="zh-CN" b="1" dirty="0" err="1">
                <a:latin typeface="+mn-ea"/>
              </a:rPr>
              <a:t>Zhicheng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Gu</a:t>
            </a:r>
            <a:r>
              <a:rPr lang="en-US" altLang="zh-CN" b="1" dirty="0" smtClean="0">
                <a:latin typeface="+mn-ea"/>
              </a:rPr>
              <a:t>, </a:t>
            </a:r>
            <a:r>
              <a:rPr lang="en-US" altLang="zh-CN" b="1" dirty="0" err="1">
                <a:latin typeface="+mn-ea"/>
              </a:rPr>
              <a:t>Xueyu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Mao</a:t>
            </a:r>
            <a:endParaRPr lang="en-US" altLang="zh-CN" b="1" dirty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b="1" dirty="0" err="1" smtClean="0">
                <a:latin typeface="+mn-ea"/>
              </a:rPr>
              <a:t>Xiaohua</a:t>
            </a:r>
            <a:r>
              <a:rPr lang="en-US" altLang="zh-CN" b="1" dirty="0" smtClean="0">
                <a:latin typeface="+mn-ea"/>
              </a:rPr>
              <a:t> Tian, </a:t>
            </a:r>
            <a:r>
              <a:rPr lang="en-US" altLang="zh-CN" b="1" dirty="0" err="1">
                <a:latin typeface="+mn-ea"/>
              </a:rPr>
              <a:t>Weijie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Wu, </a:t>
            </a:r>
            <a:r>
              <a:rPr lang="en-US" altLang="zh-CN" b="1" dirty="0" err="1">
                <a:latin typeface="+mn-ea"/>
              </a:rPr>
              <a:t>Xiaoying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Gan</a:t>
            </a:r>
            <a:endParaRPr lang="en-US" altLang="zh-CN" b="1" dirty="0" smtClean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zh-CN" altLang="en-US" dirty="0" smtClean="0">
                <a:latin typeface="+mn-ea"/>
                <a:sym typeface="Times New Roman" pitchFamily="18" charset="0"/>
              </a:rPr>
              <a:t>Department </a:t>
            </a:r>
            <a:r>
              <a:rPr lang="zh-CN" altLang="en-US" dirty="0">
                <a:latin typeface="+mn-ea"/>
                <a:sym typeface="Times New Roman" pitchFamily="18" charset="0"/>
              </a:rPr>
              <a:t>of Electronic </a:t>
            </a:r>
            <a:r>
              <a:rPr lang="zh-CN" altLang="en-US" dirty="0" smtClean="0">
                <a:latin typeface="+mn-ea"/>
                <a:sym typeface="Times New Roman" pitchFamily="18" charset="0"/>
              </a:rPr>
              <a:t>Engineering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Shanghai </a:t>
            </a:r>
            <a:r>
              <a:rPr lang="zh-CN" altLang="en-US" dirty="0">
                <a:latin typeface="+mn-ea"/>
              </a:rPr>
              <a:t>Jiao Tong </a:t>
            </a:r>
            <a:r>
              <a:rPr lang="zh-CN" altLang="en-US" dirty="0" smtClean="0">
                <a:latin typeface="+mn-ea"/>
              </a:rPr>
              <a:t>University</a:t>
            </a:r>
            <a:endParaRPr lang="en-US" altLang="zh-CN" dirty="0" smtClean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zh-CN" sz="1400" dirty="0" smtClean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b="1" dirty="0" err="1">
                <a:latin typeface="+mn-ea"/>
              </a:rPr>
              <a:t>Xinbing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Wang</a:t>
            </a:r>
            <a:endParaRPr lang="en-US" altLang="zh-CN" dirty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dirty="0" smtClean="0">
                <a:latin typeface="+mn-ea"/>
              </a:rPr>
              <a:t>School </a:t>
            </a:r>
            <a:r>
              <a:rPr lang="en-US" altLang="zh-CN" dirty="0">
                <a:latin typeface="+mn-ea"/>
              </a:rPr>
              <a:t>of Electronic, Info. &amp; Electrical </a:t>
            </a:r>
            <a:r>
              <a:rPr lang="en-US" altLang="zh-CN" dirty="0" smtClean="0">
                <a:latin typeface="+mn-ea"/>
              </a:rPr>
              <a:t>Engineering, Shanghai </a:t>
            </a:r>
            <a:r>
              <a:rPr lang="en-US" altLang="zh-CN" dirty="0">
                <a:latin typeface="+mn-ea"/>
              </a:rPr>
              <a:t>Jiao Tong </a:t>
            </a:r>
            <a:r>
              <a:rPr lang="en-US" altLang="zh-CN" dirty="0" smtClean="0">
                <a:latin typeface="+mn-ea"/>
              </a:rPr>
              <a:t>University</a:t>
            </a:r>
            <a:endParaRPr lang="zh-CN" altLang="en-US" sz="2000" dirty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6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10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Regular 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42657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Definition of “regular”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measurement </a:t>
            </a:r>
            <a:r>
              <a:rPr lang="en-US" altLang="zh-CN" baseline="0" dirty="0"/>
              <a:t>points are at the </a:t>
            </a:r>
            <a:r>
              <a:rPr lang="en-US" altLang="zh-CN" baseline="0" dirty="0" smtClean="0"/>
              <a:t>intersecting locations </a:t>
            </a:r>
            <a:r>
              <a:rPr lang="en-US" altLang="zh-CN" baseline="0" dirty="0"/>
              <a:t>of a mesh network that two groups of parallel </a:t>
            </a:r>
            <a:r>
              <a:rPr lang="en-US" altLang="zh-CN" baseline="0" dirty="0" smtClean="0"/>
              <a:t>lines with </a:t>
            </a:r>
            <a:r>
              <a:rPr lang="en-US" altLang="zh-CN" baseline="0" dirty="0"/>
              <a:t>the various spacing intersect at a </a:t>
            </a:r>
            <a:r>
              <a:rPr lang="en-US" altLang="zh-CN" baseline="0" dirty="0" smtClean="0"/>
              <a:t>certain angle.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endParaRPr lang="en-US" altLang="zh-CN" baseline="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65" y="3697025"/>
            <a:ext cx="3035692" cy="216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85" y="3673493"/>
            <a:ext cx="2843295" cy="21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>
            <a:off x="4025735" y="4774611"/>
            <a:ext cx="1389413" cy="29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817916" y="4155657"/>
            <a:ext cx="18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Generalize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08590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11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ea typeface="宋体" pitchFamily="2" charset="-122"/>
              </a:rPr>
              <a:t>Regular 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42657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Assumption &amp; Approximation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Users are uniformly distributed.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There </a:t>
            </a:r>
            <a:r>
              <a:rPr lang="en-US" altLang="zh-CN" baseline="0" dirty="0"/>
              <a:t>is no </a:t>
            </a:r>
            <a:r>
              <a:rPr lang="en-US" altLang="zh-CN" baseline="0" dirty="0" smtClean="0"/>
              <a:t>obstacle </a:t>
            </a:r>
            <a:r>
              <a:rPr lang="en-US" altLang="zh-CN" baseline="0" dirty="0"/>
              <a:t>and the whole region is accessible to people and measurement points. </a:t>
            </a:r>
            <a:endParaRPr lang="en-US" altLang="zh-CN" baseline="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I</a:t>
            </a:r>
            <a:r>
              <a:rPr lang="en-US" altLang="zh-CN" baseline="0" dirty="0" smtClean="0"/>
              <a:t>gnore </a:t>
            </a:r>
            <a:r>
              <a:rPr lang="en-US" altLang="zh-CN" baseline="0" dirty="0"/>
              <a:t>the effect </a:t>
            </a:r>
            <a:r>
              <a:rPr lang="en-US" altLang="zh-CN" baseline="0" dirty="0" smtClean="0"/>
              <a:t>of measurement </a:t>
            </a:r>
            <a:r>
              <a:rPr lang="en-US" altLang="zh-CN" baseline="0" dirty="0"/>
              <a:t>points at the region </a:t>
            </a:r>
            <a:r>
              <a:rPr lang="en-US" altLang="zh-CN" baseline="0" dirty="0" smtClean="0"/>
              <a:t>boundary.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4641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12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ea typeface="宋体" pitchFamily="2" charset="-122"/>
              </a:rPr>
              <a:t>Regular 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EQLE, MQLE </a:t>
            </a:r>
            <a:r>
              <a:rPr lang="en-US" altLang="zh-CN" baseline="0" dirty="0"/>
              <a:t>can be minimized when </a:t>
            </a:r>
            <a:r>
              <a:rPr lang="en-US" altLang="zh-CN" baseline="0" dirty="0" smtClean="0"/>
              <a:t>measurement points are collocated as follow.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/>
              <a:t>The distance of nearest </a:t>
            </a:r>
            <a:r>
              <a:rPr lang="en-US" altLang="zh-CN" baseline="0" dirty="0" smtClean="0"/>
              <a:t>neighboring </a:t>
            </a:r>
            <a:r>
              <a:rPr lang="en-US" altLang="zh-CN" baseline="0" dirty="0"/>
              <a:t>measurement points (</a:t>
            </a:r>
            <a:r>
              <a:rPr lang="en-US" altLang="zh-CN" baseline="0" dirty="0" smtClean="0"/>
              <a:t>DNN) can be maximized </a:t>
            </a:r>
            <a:r>
              <a:rPr lang="en-US" altLang="zh-CN" baseline="0" dirty="0"/>
              <a:t>when measurement points are collocated as </a:t>
            </a:r>
            <a:r>
              <a:rPr lang="en-US" altLang="zh-CN" baseline="0" dirty="0" smtClean="0"/>
              <a:t>follow. </a:t>
            </a:r>
            <a:endParaRPr lang="en-US" altLang="zh-CN" baseline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4" y="3926560"/>
            <a:ext cx="42767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91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13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Regular 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3157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Comparison of collocation patterns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6233742"/>
                  </p:ext>
                </p:extLst>
              </p:nvPr>
            </p:nvGraphicFramePr>
            <p:xfrm>
              <a:off x="1392808" y="4042810"/>
              <a:ext cx="6813040" cy="1504864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703260"/>
                    <a:gridCol w="1703260"/>
                    <a:gridCol w="1703260"/>
                    <a:gridCol w="1703260"/>
                  </a:tblGrid>
                  <a:tr h="43239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DNN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19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Equilateral triangles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0.377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620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en-US" altLang="zh-CN" sz="1800" b="0" i="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.075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3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Grids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0.3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707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6233742"/>
                  </p:ext>
                </p:extLst>
              </p:nvPr>
            </p:nvGraphicFramePr>
            <p:xfrm>
              <a:off x="1392808" y="4042810"/>
              <a:ext cx="6813040" cy="1504864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703260"/>
                    <a:gridCol w="1703260"/>
                    <a:gridCol w="1703260"/>
                    <a:gridCol w="1703260"/>
                  </a:tblGrid>
                  <a:tr h="43239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DNN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Equilateral triangles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58" t="-72381" r="-200717" b="-16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643" t="-72381" r="-100000" b="-16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717" t="-72381" r="-358" b="-168571"/>
                          </a:stretch>
                        </a:blipFill>
                      </a:tcPr>
                    </a:tc>
                  </a:tr>
                  <a:tr h="43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Grids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58" t="-254930" r="-200717" b="-1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643" t="-254930" r="-100000" b="-1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717" t="-254930" r="-358" b="-1492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42" y="1703951"/>
            <a:ext cx="1959366" cy="151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76994" y="2042558"/>
            <a:ext cx="1033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VS</a:t>
            </a:r>
            <a:endParaRPr lang="zh-CN" altLang="en-US" sz="4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74" y="1842218"/>
            <a:ext cx="2385832" cy="124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442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14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Regular 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3157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Simulation results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1703"/>
                  </p:ext>
                </p:extLst>
              </p:nvPr>
            </p:nvGraphicFramePr>
            <p:xfrm>
              <a:off x="793175" y="4066560"/>
              <a:ext cx="7980216" cy="1504864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995054"/>
                    <a:gridCol w="1995054"/>
                    <a:gridCol w="1995054"/>
                    <a:gridCol w="1995054"/>
                  </a:tblGrid>
                  <a:tr h="43239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Theoretical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obstacles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Obstacles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19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Equilateral triangles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0.011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810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0.011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810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0.011997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3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Grids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0.011956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0.011955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0.012185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1703"/>
                  </p:ext>
                </p:extLst>
              </p:nvPr>
            </p:nvGraphicFramePr>
            <p:xfrm>
              <a:off x="793175" y="4066560"/>
              <a:ext cx="7980216" cy="1504864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995054"/>
                    <a:gridCol w="1995054"/>
                    <a:gridCol w="1995054"/>
                    <a:gridCol w="1995054"/>
                  </a:tblGrid>
                  <a:tr h="43239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Theoretical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 obstacles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Obstacles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Equilateral triangles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695" t="-72381" r="-199695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6" t="-72381" r="-100306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306" t="-72381" r="-306" b="-72381"/>
                          </a:stretch>
                        </a:blipFill>
                      </a:tcPr>
                    </a:tc>
                  </a:tr>
                  <a:tr h="43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Grids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695" t="-254930" r="-199695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6" t="-254930" r="-100306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306" t="-254930" r="-306" b="-7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24036"/>
            <a:ext cx="7752901" cy="208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750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15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Random </a:t>
            </a:r>
            <a:r>
              <a:rPr lang="en-US" altLang="zh-CN" sz="2800" b="1" dirty="0">
                <a:ea typeface="宋体" pitchFamily="2" charset="-122"/>
              </a:rPr>
              <a:t>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3157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Assumption &amp; Approximation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Users are uniformly distributed.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Measurement points are uniformly randomly collocated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7916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16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Random </a:t>
            </a:r>
            <a:r>
              <a:rPr lang="en-US" altLang="zh-CN" sz="2800" b="1" dirty="0">
                <a:ea typeface="宋体" pitchFamily="2" charset="-122"/>
              </a:rPr>
              <a:t>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EQLE </a:t>
            </a:r>
            <a:r>
              <a:rPr lang="en-US" altLang="zh-CN" baseline="0" dirty="0"/>
              <a:t>is lower bounded </a:t>
            </a:r>
            <a:r>
              <a:rPr lang="en-US" altLang="zh-CN" baseline="0" dirty="0" smtClean="0"/>
              <a:t>by                 , this </a:t>
            </a:r>
            <a:r>
              <a:rPr lang="en-US" altLang="zh-CN" baseline="0" dirty="0"/>
              <a:t>bound becomes tight </a:t>
            </a:r>
            <a:r>
              <a:rPr lang="en-US" altLang="zh-CN" baseline="0" dirty="0" smtClean="0"/>
              <a:t>when point number</a:t>
            </a:r>
            <a:r>
              <a:rPr lang="en-US" altLang="zh-CN" i="1" baseline="0" dirty="0" smtClean="0"/>
              <a:t> </a:t>
            </a:r>
            <a:r>
              <a:rPr lang="en-US" altLang="zh-CN" baseline="0" dirty="0"/>
              <a:t>is large</a:t>
            </a:r>
            <a:r>
              <a:rPr lang="en-US" altLang="zh-CN" baseline="0" dirty="0" smtClean="0"/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Actually,                                       .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zh-CN" baseline="0" dirty="0"/>
              <a:t> </a:t>
            </a:r>
            <a:r>
              <a:rPr lang="en-US" altLang="zh-CN" baseline="0" dirty="0" smtClean="0"/>
              <a:t>   Hence,         can be regarded as the approximate </a:t>
            </a:r>
            <a:r>
              <a:rPr lang="en-US" altLang="zh-CN" baseline="0" dirty="0"/>
              <a:t>value for </a:t>
            </a:r>
            <a:r>
              <a:rPr lang="en-US" altLang="zh-CN" baseline="0" dirty="0" smtClean="0"/>
              <a:t>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zh-CN" baseline="0" dirty="0"/>
              <a:t> </a:t>
            </a:r>
            <a:r>
              <a:rPr lang="en-US" altLang="zh-CN" baseline="0" dirty="0" smtClean="0"/>
              <a:t>   the </a:t>
            </a:r>
            <a:r>
              <a:rPr lang="en-US" altLang="zh-CN" baseline="0" dirty="0"/>
              <a:t>EQLE </a:t>
            </a:r>
            <a:r>
              <a:rPr lang="en-US" altLang="zh-CN" baseline="0" dirty="0" smtClean="0"/>
              <a:t>of this </a:t>
            </a:r>
            <a:r>
              <a:rPr lang="en-US" altLang="zh-CN" baseline="0" dirty="0"/>
              <a:t>region </a:t>
            </a:r>
            <a:r>
              <a:rPr lang="en-US" altLang="zh-CN" baseline="0" dirty="0" smtClean="0"/>
              <a:t>when N </a:t>
            </a:r>
            <a:r>
              <a:rPr lang="en-US" altLang="zh-CN" baseline="0" dirty="0"/>
              <a:t>is large.</a:t>
            </a:r>
            <a:r>
              <a:rPr lang="en-US" altLang="zh-CN" baseline="0" dirty="0" smtClean="0"/>
              <a:t> </a:t>
            </a:r>
            <a:endParaRPr lang="en-US" altLang="zh-CN" baseline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554690"/>
              </p:ext>
            </p:extLst>
          </p:nvPr>
        </p:nvGraphicFramePr>
        <p:xfrm>
          <a:off x="4533507" y="907093"/>
          <a:ext cx="1356654" cy="7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4" imgW="914400" imgH="482400" progId="Equation.DSMT4">
                  <p:embed/>
                </p:oleObj>
              </mc:Choice>
              <mc:Fallback>
                <p:oleObj name="Equation" r:id="rId4" imgW="914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3507" y="907093"/>
                        <a:ext cx="1356654" cy="7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81496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243083"/>
              </p:ext>
            </p:extLst>
          </p:nvPr>
        </p:nvGraphicFramePr>
        <p:xfrm>
          <a:off x="2058555" y="2541319"/>
          <a:ext cx="3188517" cy="90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8" imgW="1701720" imgH="482400" progId="Equation.DSMT4">
                  <p:embed/>
                </p:oleObj>
              </mc:Choice>
              <mc:Fallback>
                <p:oleObj name="Equation" r:id="rId8" imgW="1701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8555" y="2541319"/>
                        <a:ext cx="3188517" cy="904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738443"/>
              </p:ext>
            </p:extLst>
          </p:nvPr>
        </p:nvGraphicFramePr>
        <p:xfrm>
          <a:off x="1838532" y="3282015"/>
          <a:ext cx="702788" cy="72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10" imgW="431640" imgH="444240" progId="Equation.DSMT4">
                  <p:embed/>
                </p:oleObj>
              </mc:Choice>
              <mc:Fallback>
                <p:oleObj name="Equation" r:id="rId10" imgW="431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8532" y="3282015"/>
                        <a:ext cx="702788" cy="723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39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17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Random </a:t>
            </a:r>
            <a:r>
              <a:rPr lang="en-US" altLang="zh-CN" sz="2800" b="1" dirty="0">
                <a:ea typeface="宋体" pitchFamily="2" charset="-122"/>
              </a:rPr>
              <a:t>Collocation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Simulation results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/>
              <a:t>C</a:t>
            </a:r>
            <a:r>
              <a:rPr lang="en-US" altLang="zh-CN" baseline="0" dirty="0" smtClean="0"/>
              <a:t>omparisons</a:t>
            </a:r>
            <a:endParaRPr lang="en-US" altLang="zh-CN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868895"/>
                  </p:ext>
                </p:extLst>
              </p:nvPr>
            </p:nvGraphicFramePr>
            <p:xfrm>
              <a:off x="1559062" y="5298538"/>
              <a:ext cx="6813040" cy="1054761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703260"/>
                    <a:gridCol w="1703260"/>
                    <a:gridCol w="1703260"/>
                    <a:gridCol w="1703260"/>
                  </a:tblGrid>
                  <a:tr h="53594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Triangles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Grids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Random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0.377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383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̰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800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&gt;</m:t>
                                    </m:r>
                                  </m:e>
                                </m:acc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868895"/>
                  </p:ext>
                </p:extLst>
              </p:nvPr>
            </p:nvGraphicFramePr>
            <p:xfrm>
              <a:off x="1559062" y="5298538"/>
              <a:ext cx="6813040" cy="1054761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703260"/>
                    <a:gridCol w="1703260"/>
                    <a:gridCol w="1703260"/>
                    <a:gridCol w="1703260"/>
                  </a:tblGrid>
                  <a:tr h="53594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Triangles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Grids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Random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09412" r="-199643" b="-1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717" t="-109412" r="-100358" b="-1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717" t="-109412" r="-358" b="-1082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176" y="1462872"/>
            <a:ext cx="4061422" cy="315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924142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54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D3CE7D-4A19-468E-92C3-6742B4687648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18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a typeface="宋体" pitchFamily="2" charset="-122"/>
              </a:rPr>
              <a:t>Outline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49" charset="-122"/>
              </a:rPr>
              <a:t>Introduction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Metrics </a:t>
            </a: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&amp; </a:t>
            </a: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Definitions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Two </a:t>
            </a: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Preliminary </a:t>
            </a: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Cases</a:t>
            </a:r>
            <a:endParaRPr lang="en-US" altLang="zh-CN" b="1" dirty="0" smtClean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49" charset="-122"/>
            </a:endParaRP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General Case</a:t>
            </a:r>
            <a:endParaRPr lang="en-US" altLang="zh-CN" b="1" dirty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Challenge &amp; Model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Theoretical Results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Simulation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49" charset="-122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58186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19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Challenge &amp; Model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Challenge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U</a:t>
            </a:r>
            <a:r>
              <a:rPr lang="en-US" altLang="zh-CN" baseline="0" dirty="0" smtClean="0"/>
              <a:t>ser </a:t>
            </a:r>
            <a:r>
              <a:rPr lang="en-US" altLang="zh-CN" baseline="0" dirty="0"/>
              <a:t>density varies in different parts of the </a:t>
            </a:r>
            <a:r>
              <a:rPr lang="en-US" altLang="zh-CN" baseline="0" dirty="0" smtClean="0"/>
              <a:t>region.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Model</a:t>
            </a:r>
            <a:endParaRPr lang="en-US" altLang="zh-CN" baseline="0" dirty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The </a:t>
            </a:r>
            <a:r>
              <a:rPr lang="en-US" altLang="zh-CN" baseline="0" dirty="0" err="1" smtClean="0"/>
              <a:t>p.d.f</a:t>
            </a:r>
            <a:r>
              <a:rPr lang="en-US" altLang="zh-CN" baseline="0" dirty="0" smtClean="0"/>
              <a:t>. of user in different parts of region denoted by                                      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zh-CN" baseline="0" dirty="0"/>
              <a:t> </a:t>
            </a:r>
            <a:r>
              <a:rPr lang="en-US" altLang="zh-CN" baseline="0" dirty="0" smtClean="0"/>
              <a:t>                     is                     respectively.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In each part, the EQLE is                 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01964"/>
              </p:ext>
            </p:extLst>
          </p:nvPr>
        </p:nvGraphicFramePr>
        <p:xfrm>
          <a:off x="1219200" y="3502241"/>
          <a:ext cx="1535875" cy="46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4" imgW="749160" imgH="228600" progId="Equation.DSMT4">
                  <p:embed/>
                </p:oleObj>
              </mc:Choice>
              <mc:Fallback>
                <p:oleObj name="Equation" r:id="rId4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502241"/>
                        <a:ext cx="1535875" cy="46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591299"/>
              </p:ext>
            </p:extLst>
          </p:nvPr>
        </p:nvGraphicFramePr>
        <p:xfrm>
          <a:off x="3163370" y="3473455"/>
          <a:ext cx="1524517" cy="4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6" imgW="774360" imgH="228600" progId="Equation.DSMT4">
                  <p:embed/>
                </p:oleObj>
              </mc:Choice>
              <mc:Fallback>
                <p:oleObj name="Equation" r:id="rId6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3370" y="3473455"/>
                        <a:ext cx="1524517" cy="44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35508"/>
              </p:ext>
            </p:extLst>
          </p:nvPr>
        </p:nvGraphicFramePr>
        <p:xfrm>
          <a:off x="4782539" y="4063834"/>
          <a:ext cx="1333253" cy="54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8" imgW="647640" imgH="266400" progId="Equation.DSMT4">
                  <p:embed/>
                </p:oleObj>
              </mc:Choice>
              <mc:Fallback>
                <p:oleObj name="Equation" r:id="rId8" imgW="647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2539" y="4063834"/>
                        <a:ext cx="1333253" cy="54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426286"/>
                  </p:ext>
                </p:extLst>
              </p:nvPr>
            </p:nvGraphicFramePr>
            <p:xfrm>
              <a:off x="1361700" y="4913660"/>
              <a:ext cx="6813040" cy="1054761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703260"/>
                    <a:gridCol w="1703260"/>
                    <a:gridCol w="1703260"/>
                    <a:gridCol w="1703260"/>
                  </a:tblGrid>
                  <a:tr h="53594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Triangles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Grids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Random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0.377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383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̰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800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&gt;</m:t>
                                    </m:r>
                                  </m:e>
                                </m:acc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426286"/>
                  </p:ext>
                </p:extLst>
              </p:nvPr>
            </p:nvGraphicFramePr>
            <p:xfrm>
              <a:off x="1361700" y="4913660"/>
              <a:ext cx="6813040" cy="1054761"/>
            </p:xfrm>
            <a:graphic>
              <a:graphicData uri="http://schemas.openxmlformats.org/drawingml/2006/table">
                <a:tbl>
                  <a:tblPr firstRow="1" bandRow="1">
                    <a:tableStyleId>{1E171933-4619-4E11-9A3F-F7608DF75F80}</a:tableStyleId>
                  </a:tblPr>
                  <a:tblGrid>
                    <a:gridCol w="1703260"/>
                    <a:gridCol w="1703260"/>
                    <a:gridCol w="1703260"/>
                    <a:gridCol w="1703260"/>
                  </a:tblGrid>
                  <a:tr h="53594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Triangles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Grids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Random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EQLE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358" t="-109412" r="-200358" b="-1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9643" t="-109412" r="-99643" b="-1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717" t="-109412" b="-1082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1408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4AF2A3-9B57-46AF-A722-6E02D4198D85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2</a:t>
            </a:fld>
            <a:endParaRPr lang="en-US" altLang="zh-CN" sz="1800" baseline="0" dirty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Outline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965200"/>
            <a:ext cx="8077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latin typeface="Rockwell" pitchFamily="18" charset="0"/>
                <a:ea typeface="黑体" pitchFamily="2" charset="-122"/>
              </a:rPr>
              <a:t>B</a:t>
            </a:r>
            <a:r>
              <a:rPr lang="en-US" altLang="zh-CN" dirty="0" smtClean="0">
                <a:latin typeface="Rockwell" pitchFamily="18" charset="0"/>
                <a:ea typeface="黑体" pitchFamily="2" charset="-122"/>
              </a:rPr>
              <a:t>ackground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latin typeface="Rockwell" pitchFamily="18" charset="0"/>
                <a:ea typeface="黑体" pitchFamily="2" charset="-122"/>
              </a:rPr>
              <a:t>Motivation</a:t>
            </a:r>
          </a:p>
          <a:p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Metrics &amp; Definitions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Two Preliminary Cases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General Case</a:t>
            </a:r>
            <a:endParaRPr lang="en-US" altLang="zh-CN" b="1" dirty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Summary</a:t>
            </a:r>
            <a:endParaRPr lang="en-US" altLang="zh-CN" b="1" dirty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20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Theoretical Results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5521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Using </a:t>
            </a:r>
            <a:r>
              <a:rPr lang="en-US" altLang="zh-CN" baseline="0" dirty="0"/>
              <a:t>H</a:t>
            </a:r>
            <a:r>
              <a:rPr lang="en-US" altLang="zh-CN" baseline="0" dirty="0" smtClean="0"/>
              <a:t>older’s Inequality, EQLE of </a:t>
            </a:r>
            <a:r>
              <a:rPr lang="en-US" altLang="zh-CN" baseline="0" dirty="0"/>
              <a:t>the whole region is minimized </a:t>
            </a:r>
            <a:r>
              <a:rPr lang="en-US" altLang="zh-CN" baseline="0" dirty="0" smtClean="0"/>
              <a:t>when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zh-CN" baseline="0" dirty="0" smtClean="0"/>
              <a:t>                                                                           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Defining measurement point density     as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zh-CN" baseline="0" dirty="0"/>
              <a:t> </a:t>
            </a:r>
            <a:r>
              <a:rPr lang="en-US" altLang="zh-CN" baseline="0" dirty="0" smtClean="0"/>
              <a:t>                                                   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zh-CN" baseline="0" dirty="0" smtClean="0"/>
              <a:t>    EQLE can be minimized when                     . </a:t>
            </a: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As a special case, if collocation </a:t>
            </a:r>
            <a:r>
              <a:rPr lang="en-US" altLang="zh-CN" baseline="0" dirty="0"/>
              <a:t>pattern in each </a:t>
            </a:r>
            <a:r>
              <a:rPr lang="en-US" altLang="zh-CN" baseline="0" dirty="0" smtClean="0"/>
              <a:t>part is </a:t>
            </a:r>
            <a:r>
              <a:rPr lang="en-US" altLang="zh-CN" baseline="0" dirty="0"/>
              <a:t>identical, EQLE can be minimized when               </a:t>
            </a:r>
            <a:r>
              <a:rPr lang="en-US" altLang="zh-CN" baseline="0" dirty="0" smtClean="0"/>
              <a:t>. </a:t>
            </a: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15967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292201"/>
              </p:ext>
            </p:extLst>
          </p:nvPr>
        </p:nvGraphicFramePr>
        <p:xfrm>
          <a:off x="2209524" y="1911918"/>
          <a:ext cx="4600465" cy="85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Equation" r:id="rId6" imgW="2679480" imgH="495000" progId="Equation.DSMT4">
                  <p:embed/>
                </p:oleObj>
              </mc:Choice>
              <mc:Fallback>
                <p:oleObj name="Equation" r:id="rId6" imgW="2679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524" y="1911918"/>
                        <a:ext cx="4600465" cy="85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010218"/>
              </p:ext>
            </p:extLst>
          </p:nvPr>
        </p:nvGraphicFramePr>
        <p:xfrm>
          <a:off x="5737838" y="2902675"/>
          <a:ext cx="3286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37838" y="2902675"/>
                        <a:ext cx="328612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19909"/>
              </p:ext>
            </p:extLst>
          </p:nvPr>
        </p:nvGraphicFramePr>
        <p:xfrm>
          <a:off x="3749635" y="3125675"/>
          <a:ext cx="1119250" cy="96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name="Equation" r:id="rId10" imgW="457200" imgH="393480" progId="Equation.DSMT4">
                  <p:embed/>
                </p:oleObj>
              </mc:Choice>
              <mc:Fallback>
                <p:oleObj name="Equation" r:id="rId10" imgW="45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49635" y="3125675"/>
                        <a:ext cx="1119250" cy="963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73649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Equation" r:id="rId12" imgW="914400" imgH="198720" progId="Equation.DSMT4">
                  <p:embed/>
                </p:oleObj>
              </mc:Choice>
              <mc:Fallback>
                <p:oleObj name="Equation" r:id="rId1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786618"/>
              </p:ext>
            </p:extLst>
          </p:nvPr>
        </p:nvGraphicFramePr>
        <p:xfrm>
          <a:off x="4996872" y="3911105"/>
          <a:ext cx="1856951" cy="63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name="Equation" r:id="rId14" imgW="812520" imgH="279360" progId="Equation.DSMT4">
                  <p:embed/>
                </p:oleObj>
              </mc:Choice>
              <mc:Fallback>
                <p:oleObj name="Equation" r:id="rId14" imgW="812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96872" y="3911105"/>
                        <a:ext cx="1856951" cy="638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29448"/>
              </p:ext>
            </p:extLst>
          </p:nvPr>
        </p:nvGraphicFramePr>
        <p:xfrm>
          <a:off x="6323283" y="5129045"/>
          <a:ext cx="1265052" cy="54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Equation" r:id="rId16" imgW="558720" imgH="241200" progId="Equation.DSMT4">
                  <p:embed/>
                </p:oleObj>
              </mc:Choice>
              <mc:Fallback>
                <p:oleObj name="Equation" r:id="rId16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23283" y="5129045"/>
                        <a:ext cx="1265052" cy="54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19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21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Simulation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7552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Testbed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Allocate measurement points following              . </a:t>
            </a: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3251406" y="1323756"/>
            <a:ext cx="2559147" cy="1236369"/>
            <a:chOff x="3360717" y="1935678"/>
            <a:chExt cx="2880000" cy="1440000"/>
          </a:xfrm>
        </p:grpSpPr>
        <p:sp>
          <p:nvSpPr>
            <p:cNvPr id="2" name="矩形 1"/>
            <p:cNvSpPr/>
            <p:nvPr/>
          </p:nvSpPr>
          <p:spPr bwMode="auto">
            <a:xfrm>
              <a:off x="3360717" y="1935678"/>
              <a:ext cx="2880000" cy="1440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endParaRPr kumimoji="0" lang="zh-CN" alt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4" name="直接连接符 3"/>
            <p:cNvCxnSpPr>
              <a:stCxn id="2" idx="0"/>
              <a:endCxn id="2" idx="2"/>
            </p:cNvCxnSpPr>
            <p:nvPr/>
          </p:nvCxnSpPr>
          <p:spPr bwMode="auto">
            <a:xfrm>
              <a:off x="4800717" y="1935678"/>
              <a:ext cx="0" cy="144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2999067" y="2422591"/>
            <a:ext cx="306382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1×2 rectangular region</a:t>
            </a:r>
            <a:endParaRPr lang="zh-CN" altLang="en-US" sz="32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114743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4237"/>
              </p:ext>
            </p:extLst>
          </p:nvPr>
        </p:nvGraphicFramePr>
        <p:xfrm>
          <a:off x="3372890" y="1495378"/>
          <a:ext cx="1044218" cy="91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6" imgW="520560" imgH="457200" progId="Equation.DSMT4">
                  <p:embed/>
                </p:oleObj>
              </mc:Choice>
              <mc:Fallback>
                <p:oleObj name="Equation" r:id="rId6" imgW="520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2890" y="1495378"/>
                        <a:ext cx="1044218" cy="916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14184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841263"/>
              </p:ext>
            </p:extLst>
          </p:nvPr>
        </p:nvGraphicFramePr>
        <p:xfrm>
          <a:off x="4604761" y="1467916"/>
          <a:ext cx="1106054" cy="94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9" imgW="533160" imgH="457200" progId="Equation.DSMT4">
                  <p:embed/>
                </p:oleObj>
              </mc:Choice>
              <mc:Fallback>
                <p:oleObj name="Equation" r:id="rId9" imgW="533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4761" y="1467916"/>
                        <a:ext cx="1106054" cy="94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14" y="3325253"/>
            <a:ext cx="4183530" cy="33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87791"/>
              </p:ext>
            </p:extLst>
          </p:nvPr>
        </p:nvGraphicFramePr>
        <p:xfrm>
          <a:off x="6152326" y="2826821"/>
          <a:ext cx="1139169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12" imgW="520560" imgH="241200" progId="Equation.DSMT4">
                  <p:embed/>
                </p:oleObj>
              </mc:Choice>
              <mc:Fallback>
                <p:oleObj name="Equation" r:id="rId12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52326" y="2826821"/>
                        <a:ext cx="1139169" cy="52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65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E41CC3-4A56-4053-88C3-932537B140F7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22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Outline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49" charset="-122"/>
              </a:rPr>
              <a:t>Introduction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Metrics </a:t>
            </a: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&amp; </a:t>
            </a: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Definitions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Two </a:t>
            </a: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Preliminary </a:t>
            </a: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Cases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General Case</a:t>
            </a:r>
            <a:endParaRPr lang="en-US" altLang="zh-CN" b="1" dirty="0" smtClean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49" charset="-122"/>
            </a:endParaRPr>
          </a:p>
          <a:p>
            <a:pPr eaLnBrk="1" hangingPunct="1">
              <a:lnSpc>
                <a:spcPct val="190000"/>
              </a:lnSpc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Summary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Conclusion</a:t>
            </a:r>
            <a:endParaRPr lang="en-US" altLang="zh-CN" dirty="0">
              <a:latin typeface="Rockwell" pitchFamily="18" charset="0"/>
              <a:ea typeface="黑体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More Applications</a:t>
            </a:r>
            <a:endParaRPr lang="en-US" altLang="zh-CN" dirty="0">
              <a:latin typeface="Rockwell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1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23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Conclusion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Two preliminary cases</a:t>
            </a:r>
            <a:endParaRPr lang="en-US" altLang="zh-CN" baseline="0" dirty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I</a:t>
            </a:r>
            <a:r>
              <a:rPr lang="en-US" altLang="zh-CN" baseline="0" dirty="0" smtClean="0"/>
              <a:t>f </a:t>
            </a:r>
            <a:r>
              <a:rPr lang="en-US" altLang="zh-CN" baseline="0" dirty="0"/>
              <a:t>measurement points are collocated regularly, equilateral triangle pattern can minimize EQLE and MQLE while maximize </a:t>
            </a:r>
            <a:r>
              <a:rPr lang="en-US" altLang="zh-CN" baseline="0" dirty="0" smtClean="0"/>
              <a:t>DNN. </a:t>
            </a:r>
            <a:endParaRPr lang="en-US" altLang="zh-CN" baseline="0" dirty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If the </a:t>
            </a:r>
            <a:r>
              <a:rPr lang="en-US" altLang="zh-CN" baseline="0" dirty="0"/>
              <a:t>measurement </a:t>
            </a:r>
            <a:r>
              <a:rPr lang="en-US" altLang="zh-CN" baseline="0" dirty="0" smtClean="0"/>
              <a:t>points are </a:t>
            </a:r>
            <a:r>
              <a:rPr lang="en-US" altLang="zh-CN" baseline="0" dirty="0"/>
              <a:t>collocated randomly, EQLE has a </a:t>
            </a:r>
            <a:r>
              <a:rPr lang="en-US" altLang="zh-CN" baseline="0" dirty="0" smtClean="0"/>
              <a:t>tight lower bound.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General case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EQLE can be minimized when                     .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C</a:t>
            </a:r>
            <a:r>
              <a:rPr lang="en-US" altLang="zh-CN" baseline="0" dirty="0" smtClean="0"/>
              <a:t>hoose collocation </a:t>
            </a:r>
            <a:r>
              <a:rPr lang="en-US" altLang="zh-CN" baseline="0" dirty="0"/>
              <a:t>pattern considering </a:t>
            </a:r>
            <a:r>
              <a:rPr lang="en-US" altLang="zh-CN" baseline="0" dirty="0" smtClean="0"/>
              <a:t>deployment budget, </a:t>
            </a:r>
            <a:r>
              <a:rPr lang="en-US" altLang="zh-CN" baseline="0" dirty="0"/>
              <a:t>target localization </a:t>
            </a:r>
            <a:r>
              <a:rPr lang="en-US" altLang="zh-CN" baseline="0" dirty="0" smtClean="0"/>
              <a:t>accuracy in </a:t>
            </a:r>
            <a:r>
              <a:rPr lang="en-US" altLang="zh-CN" baseline="0" dirty="0"/>
              <a:t>each </a:t>
            </a:r>
            <a:r>
              <a:rPr lang="en-US" altLang="zh-CN" baseline="0" dirty="0" smtClean="0"/>
              <a:t>part. </a:t>
            </a:r>
            <a:endParaRPr lang="en-US" altLang="zh-CN" baseline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35483"/>
              </p:ext>
            </p:extLst>
          </p:nvPr>
        </p:nvGraphicFramePr>
        <p:xfrm>
          <a:off x="5484338" y="5016005"/>
          <a:ext cx="18557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4" imgW="812520" imgH="279360" progId="Equation.DSMT4">
                  <p:embed/>
                </p:oleObj>
              </mc:Choice>
              <mc:Fallback>
                <p:oleObj name="Equation" r:id="rId4" imgW="812520" imgH="27936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338" y="5016005"/>
                        <a:ext cx="18557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188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smtClean="0">
                <a:solidFill>
                  <a:srgbClr val="800000"/>
                </a:solidFill>
                <a:ea typeface="宋体" pitchFamily="2" charset="-122"/>
              </a:rPr>
              <a:t>Thank you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3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Background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42657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Indoor </a:t>
            </a:r>
            <a:r>
              <a:rPr lang="en-US" altLang="zh-CN" baseline="0" dirty="0"/>
              <a:t>localization </a:t>
            </a:r>
            <a:r>
              <a:rPr lang="en-US" altLang="zh-CN" baseline="0" dirty="0" smtClean="0"/>
              <a:t>cannot be </a:t>
            </a:r>
            <a:r>
              <a:rPr lang="en-US" altLang="zh-CN" baseline="0" dirty="0"/>
              <a:t>addressed </a:t>
            </a:r>
            <a:r>
              <a:rPr lang="en-US" altLang="zh-CN" baseline="0" dirty="0" smtClean="0"/>
              <a:t>by GPS due to large attenuation factor of </a:t>
            </a:r>
            <a:r>
              <a:rPr lang="en-US" altLang="zh-CN" baseline="0" dirty="0"/>
              <a:t>electromagnetic </a:t>
            </a:r>
            <a:r>
              <a:rPr lang="en-US" altLang="zh-CN" baseline="0" dirty="0" smtClean="0"/>
              <a:t>wave. </a:t>
            </a: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Traditional localization </a:t>
            </a:r>
            <a:r>
              <a:rPr lang="en-US" altLang="zh-CN" baseline="0" dirty="0"/>
              <a:t>techniques </a:t>
            </a:r>
            <a:r>
              <a:rPr lang="en-US" altLang="zh-CN" baseline="0" dirty="0" smtClean="0"/>
              <a:t>use Infrared, RF or ultrasound.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2058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4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Background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With </a:t>
            </a:r>
            <a:r>
              <a:rPr lang="en-US" altLang="zh-CN" baseline="0" dirty="0"/>
              <a:t>the </a:t>
            </a:r>
            <a:r>
              <a:rPr lang="en-US" altLang="zh-CN" baseline="0" dirty="0" smtClean="0"/>
              <a:t>pervasion </a:t>
            </a:r>
            <a:r>
              <a:rPr lang="en-US" altLang="zh-CN" baseline="0" dirty="0"/>
              <a:t>of smartphones </a:t>
            </a:r>
            <a:r>
              <a:rPr lang="en-US" altLang="zh-CN" baseline="0" dirty="0" smtClean="0"/>
              <a:t>and Wi-Fi  Access </a:t>
            </a:r>
            <a:r>
              <a:rPr lang="en-US" altLang="zh-CN" baseline="0" dirty="0"/>
              <a:t>Points (APs), the received signal </a:t>
            </a:r>
            <a:r>
              <a:rPr lang="en-US" altLang="zh-CN" baseline="0" dirty="0" smtClean="0"/>
              <a:t>strength (RSS) </a:t>
            </a:r>
            <a:r>
              <a:rPr lang="en-US" altLang="zh-CN" baseline="0" dirty="0"/>
              <a:t>fingerprint based method </a:t>
            </a:r>
            <a:r>
              <a:rPr lang="en-US" altLang="zh-CN" baseline="0" dirty="0" smtClean="0"/>
              <a:t>is the </a:t>
            </a:r>
            <a:r>
              <a:rPr lang="en-US" altLang="zh-CN" baseline="0" dirty="0"/>
              <a:t>most popular </a:t>
            </a:r>
            <a:r>
              <a:rPr lang="en-US" altLang="zh-CN" baseline="0" dirty="0" smtClean="0"/>
              <a:t>solution.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Collect location fingerprints in each </a:t>
            </a:r>
            <a:r>
              <a:rPr lang="en-US" altLang="zh-CN" baseline="0" dirty="0"/>
              <a:t>measurement </a:t>
            </a:r>
            <a:r>
              <a:rPr lang="en-US" altLang="zh-CN" baseline="0" dirty="0" smtClean="0"/>
              <a:t>point.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E</a:t>
            </a:r>
            <a:r>
              <a:rPr lang="en-US" altLang="zh-CN" baseline="0" dirty="0" smtClean="0"/>
              <a:t>stimate </a:t>
            </a:r>
            <a:r>
              <a:rPr lang="en-US" altLang="zh-CN" baseline="0" dirty="0"/>
              <a:t>the user location </a:t>
            </a:r>
            <a:r>
              <a:rPr lang="en-US" altLang="zh-CN" baseline="0" dirty="0" smtClean="0"/>
              <a:t>by matching user’s </a:t>
            </a:r>
            <a:r>
              <a:rPr lang="en-US" altLang="zh-CN" baseline="0" dirty="0"/>
              <a:t>RSS </a:t>
            </a:r>
            <a:r>
              <a:rPr lang="en-US" altLang="zh-CN" baseline="0" dirty="0" smtClean="0"/>
              <a:t>vector with fingerprint library.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2209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5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Motivation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50413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Large open indoor environment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 smtClean="0"/>
              <a:t>Large indoor area &amp; high population density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S</a:t>
            </a:r>
            <a:r>
              <a:rPr lang="en-US" altLang="zh-CN" baseline="0" dirty="0" smtClean="0"/>
              <a:t>parse </a:t>
            </a:r>
            <a:r>
              <a:rPr lang="en-US" altLang="zh-CN" baseline="0" dirty="0"/>
              <a:t>indoor </a:t>
            </a:r>
            <a:r>
              <a:rPr lang="en-US" altLang="zh-CN" baseline="0" dirty="0" smtClean="0"/>
              <a:t>obstacles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/>
              <a:t>C</a:t>
            </a:r>
            <a:r>
              <a:rPr lang="en-US" altLang="zh-CN" baseline="0" dirty="0" smtClean="0"/>
              <a:t>hallenges</a:t>
            </a:r>
            <a:endParaRPr lang="en-US" altLang="zh-CN" baseline="0" dirty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Fingerprint </a:t>
            </a:r>
            <a:r>
              <a:rPr lang="en-US" altLang="zh-CN" baseline="0" dirty="0" smtClean="0"/>
              <a:t>Similarity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Computation Complexity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altLang="zh-CN" baseline="0" dirty="0"/>
              <a:t>Budget Constraint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  <p:sp>
        <p:nvSpPr>
          <p:cNvPr id="3" name="矩形 2"/>
          <p:cNvSpPr/>
          <p:nvPr/>
        </p:nvSpPr>
        <p:spPr>
          <a:xfrm>
            <a:off x="1634052" y="5297268"/>
            <a:ext cx="59234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en-US" altLang="zh-CN" sz="3200" b="1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 number of measurement </a:t>
            </a:r>
          </a:p>
          <a:p>
            <a:pPr algn="ctr"/>
            <a:r>
              <a:rPr lang="en-US" altLang="zh-CN" sz="3200" b="1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points is limited !!!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75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22C193-61DF-41EA-8321-2EE6AC987E70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6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a typeface="宋体" pitchFamily="2" charset="-122"/>
              </a:rPr>
              <a:t>Outline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49" charset="-122"/>
              </a:rPr>
              <a:t>Introduction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Metrics &amp; Definitions</a:t>
            </a:r>
            <a:endParaRPr lang="en-US" altLang="zh-CN" b="1" dirty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EQLE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Rockwell" pitchFamily="18" charset="0"/>
                <a:ea typeface="黑体" pitchFamily="49" charset="-122"/>
              </a:rPr>
              <a:t>N</a:t>
            </a: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eighboring </a:t>
            </a:r>
            <a:r>
              <a:rPr lang="en-US" altLang="zh-CN" dirty="0">
                <a:latin typeface="Rockwell" pitchFamily="18" charset="0"/>
                <a:ea typeface="黑体" pitchFamily="49" charset="-122"/>
              </a:rPr>
              <a:t>region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Rockwell" pitchFamily="18" charset="0"/>
                <a:ea typeface="黑体" pitchFamily="49" charset="-122"/>
              </a:rPr>
              <a:t>N</a:t>
            </a: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eighboring </a:t>
            </a:r>
            <a:r>
              <a:rPr lang="en-US" altLang="zh-CN" dirty="0">
                <a:latin typeface="Rockwell" pitchFamily="18" charset="0"/>
                <a:ea typeface="黑体" pitchFamily="49" charset="-122"/>
              </a:rPr>
              <a:t>triangle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Two Preliminary Cases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General Case</a:t>
            </a:r>
            <a:endParaRPr lang="en-US" altLang="zh-CN" b="1" dirty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Summary</a:t>
            </a:r>
            <a:endParaRPr lang="en-US" altLang="zh-CN" b="1" dirty="0" smtClean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360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7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EQLE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30100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Expected quantization location error (EQLE): expected </a:t>
            </a:r>
            <a:r>
              <a:rPr lang="en-US" altLang="zh-CN" baseline="0" dirty="0"/>
              <a:t>(average) distance error from the </a:t>
            </a:r>
            <a:r>
              <a:rPr lang="en-US" altLang="zh-CN" baseline="0" dirty="0" smtClean="0"/>
              <a:t>user actual </a:t>
            </a:r>
            <a:r>
              <a:rPr lang="en-US" altLang="zh-CN" baseline="0" dirty="0"/>
              <a:t>location to the nearest measurement point.</a:t>
            </a: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05740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5C24DB-5EB9-4737-9F3F-537E61470E5F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8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宋体" pitchFamily="2" charset="-122"/>
              </a:rPr>
              <a:t>Neighboring region &amp; triangle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593978" name="Line 58"/>
          <p:cNvSpPr>
            <a:spLocks noChangeShapeType="1"/>
          </p:cNvSpPr>
          <p:nvPr/>
        </p:nvSpPr>
        <p:spPr bwMode="auto">
          <a:xfrm>
            <a:off x="533400" y="2667000"/>
            <a:ext cx="6858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925" y="885022"/>
            <a:ext cx="8543925" cy="30100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 smtClean="0"/>
              <a:t>Neighboring region: the </a:t>
            </a:r>
            <a:r>
              <a:rPr lang="en-US" altLang="zh-CN" baseline="0" dirty="0"/>
              <a:t>region which </a:t>
            </a:r>
            <a:r>
              <a:rPr lang="en-US" altLang="zh-CN" b="1" baseline="0" dirty="0"/>
              <a:t>M</a:t>
            </a:r>
            <a:r>
              <a:rPr lang="en-US" altLang="zh-CN" baseline="0" dirty="0" smtClean="0"/>
              <a:t> is </a:t>
            </a:r>
            <a:r>
              <a:rPr lang="en-US" altLang="zh-CN" baseline="0" dirty="0"/>
              <a:t>the nearest measurement point to any user located in</a:t>
            </a:r>
            <a:r>
              <a:rPr lang="en-US" altLang="zh-CN" baseline="0" dirty="0" smtClean="0"/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r>
              <a:rPr lang="en-US" altLang="zh-CN" baseline="0" dirty="0"/>
              <a:t>Neighboring </a:t>
            </a:r>
            <a:r>
              <a:rPr lang="en-US" altLang="zh-CN" baseline="0" dirty="0" smtClean="0"/>
              <a:t>triangle: the </a:t>
            </a:r>
            <a:r>
              <a:rPr lang="en-US" altLang="zh-CN" baseline="0" dirty="0"/>
              <a:t>triangle combined </a:t>
            </a:r>
            <a:r>
              <a:rPr lang="en-US" altLang="zh-CN" baseline="0" dirty="0" smtClean="0"/>
              <a:t>by </a:t>
            </a:r>
            <a:r>
              <a:rPr lang="en-US" altLang="zh-CN" baseline="0" dirty="0"/>
              <a:t>three </a:t>
            </a:r>
            <a:r>
              <a:rPr lang="en-US" altLang="zh-CN" baseline="0" dirty="0" smtClean="0"/>
              <a:t>measurement points </a:t>
            </a:r>
            <a:r>
              <a:rPr lang="en-US" altLang="zh-CN" baseline="0" dirty="0"/>
              <a:t>with no other measurement points in.</a:t>
            </a:r>
            <a:endParaRPr lang="en-US" altLang="zh-CN" baseline="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/>
            </a:pPr>
            <a:endParaRPr lang="en-US" altLang="zh-CN" baseline="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32" y="3247800"/>
            <a:ext cx="4636510" cy="302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065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D3CE7D-4A19-468E-92C3-6742B4687648}" type="slidenum">
              <a:rPr lang="zh-CN" altLang="en-US" sz="1800" baseline="0" smtClean="0">
                <a:solidFill>
                  <a:schemeClr val="folHlink"/>
                </a:solidFill>
                <a:latin typeface="Monotype Corsiva" pitchFamily="66" charset="0"/>
              </a:rPr>
              <a:pPr eaLnBrk="1" hangingPunct="1"/>
              <a:t>9</a:t>
            </a:fld>
            <a:endParaRPr lang="en-US" altLang="zh-CN" sz="1800" baseline="0" smtClean="0">
              <a:solidFill>
                <a:schemeClr val="folHlink"/>
              </a:solidFill>
              <a:latin typeface="Monotype Corsiva" pitchFamily="66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a typeface="宋体" pitchFamily="2" charset="-122"/>
              </a:rPr>
              <a:t>Outline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49" charset="-122"/>
              </a:rPr>
              <a:t>Introduction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Metrics </a:t>
            </a: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&amp; </a:t>
            </a: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Definitions</a:t>
            </a:r>
            <a:endParaRPr lang="en-US" altLang="zh-CN" b="1" dirty="0" smtClean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49" charset="-122"/>
            </a:endParaRP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Two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P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reliminary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C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ases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Regular Collocation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Rockwell" pitchFamily="18" charset="0"/>
                <a:ea typeface="黑体" pitchFamily="49" charset="-122"/>
              </a:rPr>
              <a:t>Random Collocation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49" charset="-122"/>
              </a:rPr>
              <a:t>General Case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Demi ITC" pitchFamily="34" charset="0"/>
                <a:ea typeface="黑体" pitchFamily="2" charset="-122"/>
              </a:rPr>
              <a:t>Summary</a:t>
            </a:r>
            <a:endParaRPr lang="en-US" altLang="zh-CN" b="1" dirty="0" smtClean="0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Demi ITC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004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200"/>
</p:tagLst>
</file>

<file path=ppt/theme/theme1.xml><?xml version="1.0" encoding="utf-8"?>
<a:theme xmlns:a="http://schemas.openxmlformats.org/drawingml/2006/main" name="NCSU-CS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CC"/>
      </a:accent1>
      <a:accent2>
        <a:srgbClr val="6666FF"/>
      </a:accent2>
      <a:accent3>
        <a:srgbClr val="FFFFFF"/>
      </a:accent3>
      <a:accent4>
        <a:srgbClr val="000000"/>
      </a:accent4>
      <a:accent5>
        <a:srgbClr val="AAE2E2"/>
      </a:accent5>
      <a:accent6>
        <a:srgbClr val="5C5CE7"/>
      </a:accent6>
      <a:hlink>
        <a:srgbClr val="FF3300"/>
      </a:hlink>
      <a:folHlink>
        <a:srgbClr val="CC3300"/>
      </a:folHlink>
    </a:clrScheme>
    <a:fontScheme name="NCSU-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NCSU-CS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U-CS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-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-C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CC"/>
        </a:accent1>
        <a:accent2>
          <a:srgbClr val="6666FF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NCSU-CS</Template>
  <TotalTime>34326</TotalTime>
  <Words>805</Words>
  <Application>Microsoft Office PowerPoint</Application>
  <PresentationFormat>全屏显示(4:3)</PresentationFormat>
  <Paragraphs>229</Paragraphs>
  <Slides>24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NCSU-CS</vt:lpstr>
      <vt:lpstr>Equation</vt:lpstr>
      <vt:lpstr> The Collocation of Measurement Points in Large Open Indoor Environment</vt:lpstr>
      <vt:lpstr>Outline</vt:lpstr>
      <vt:lpstr>Background</vt:lpstr>
      <vt:lpstr>Background</vt:lpstr>
      <vt:lpstr>Motivation</vt:lpstr>
      <vt:lpstr>Outline</vt:lpstr>
      <vt:lpstr>EQLE</vt:lpstr>
      <vt:lpstr>Neighboring region &amp; triangle</vt:lpstr>
      <vt:lpstr>Outline</vt:lpstr>
      <vt:lpstr>Regular Collocation</vt:lpstr>
      <vt:lpstr>Regular Collocation</vt:lpstr>
      <vt:lpstr>Regular Collocation</vt:lpstr>
      <vt:lpstr>Regular Collocation</vt:lpstr>
      <vt:lpstr>Regular Collocation</vt:lpstr>
      <vt:lpstr>Random Collocation</vt:lpstr>
      <vt:lpstr>Random Collocation</vt:lpstr>
      <vt:lpstr>Random Collocation</vt:lpstr>
      <vt:lpstr>Outline</vt:lpstr>
      <vt:lpstr>Challenge &amp; Model</vt:lpstr>
      <vt:lpstr>Theoretical Results</vt:lpstr>
      <vt:lpstr>Simulation</vt:lpstr>
      <vt:lpstr>Outline</vt:lpstr>
      <vt:lpstr>Conclusion</vt:lpstr>
      <vt:lpstr>Thank you !</vt:lpstr>
    </vt:vector>
  </TitlesOfParts>
  <Company>NCSU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</dc:title>
  <dc:creator>Kaikai Sheng</dc:creator>
  <cp:lastModifiedBy>SKK</cp:lastModifiedBy>
  <cp:revision>1420</cp:revision>
  <cp:lastPrinted>2009-04-22T19:24:48Z</cp:lastPrinted>
  <dcterms:created xsi:type="dcterms:W3CDTF">2005-04-16T16:23:33Z</dcterms:created>
  <dcterms:modified xsi:type="dcterms:W3CDTF">2014-12-29T10:10:14Z</dcterms:modified>
</cp:coreProperties>
</file>