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omments/modernComment_136_A525332D.xml" ContentType="application/vnd.ms-powerpoint.comment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11" r:id="rId3"/>
    <p:sldId id="266" r:id="rId4"/>
    <p:sldId id="309" r:id="rId5"/>
    <p:sldId id="327" r:id="rId6"/>
    <p:sldId id="310" r:id="rId7"/>
    <p:sldId id="324" r:id="rId8"/>
    <p:sldId id="325" r:id="rId9"/>
    <p:sldId id="318" r:id="rId10"/>
    <p:sldId id="322" r:id="rId11"/>
    <p:sldId id="323" r:id="rId12"/>
    <p:sldId id="319" r:id="rId13"/>
    <p:sldId id="329" r:id="rId14"/>
    <p:sldId id="320" r:id="rId15"/>
    <p:sldId id="267" r:id="rId16"/>
    <p:sldId id="268" r:id="rId17"/>
    <p:sldId id="326" r:id="rId18"/>
    <p:sldId id="29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E69C94-64C2-5331-58AE-854BA21DE055}" name="Li, Changzhou" initials="LC" userId="S::changzhou.li@vanderbilt.edu::1b24df2b-202c-4517-afea-212bda6dc8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A"/>
    <a:srgbClr val="EE636D"/>
    <a:srgbClr val="3D3D3D"/>
    <a:srgbClr val="FEFEF4"/>
    <a:srgbClr val="FDFDDF"/>
    <a:srgbClr val="525252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EAB87-CB7B-1F4C-BD34-E89593318921}" v="2663" dt="2022-12-11T23:16:15.431"/>
    <p1510:client id="{5A46B229-3A06-3A5A-23C6-A50C620F7436}" v="1962" dt="2022-12-11T20:33:54.634"/>
    <p1510:client id="{6A4F1C2A-927B-1249-90CF-0544030C104D}" v="1479" dt="2022-12-11T23:25:30.642"/>
    <p1510:client id="{7C1C0846-8C9A-0AF1-2D2C-33E64737CD66}" v="4" dt="2022-12-11T20:35:16.010"/>
    <p1510:client id="{A251759F-6141-977E-F5AA-F1D62A5B2803}" v="5" dt="2022-12-11T20:27:24.211"/>
    <p1510:client id="{ACF5A057-2817-8789-CAE0-BB1386767A24}" v="89" dt="2022-12-11T17:12:33.382"/>
    <p1510:client id="{ACFF6540-AD58-2360-9ADF-55468AD8E9F5}" v="238" dt="2022-12-11T19:51:43.087"/>
    <p1510:client id="{AD52CAA9-7C97-6842-CE51-04ADE7174FB5}" v="1730" dt="2022-12-11T22:25:04.215"/>
    <p1510:client id="{DFC1127B-C117-3547-FC67-4792267D6E8A}" v="744" dt="2022-12-11T22:01:38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9"/>
    <p:restoredTop sz="85955"/>
  </p:normalViewPr>
  <p:slideViewPr>
    <p:cSldViewPr snapToGrid="0">
      <p:cViewPr varScale="1">
        <p:scale>
          <a:sx n="134" d="100"/>
          <a:sy n="134" d="100"/>
        </p:scale>
        <p:origin x="536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omments/modernComment_136_A52533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4A483A-C1A1-4353-ABA4-666645CBF71E}" authorId="{D8E69C94-64C2-5331-58AE-854BA21DE055}" created="2022-12-11T21:13:29.348">
    <pc:sldMkLst xmlns:pc="http://schemas.microsoft.com/office/powerpoint/2013/main/command">
      <pc:docMk/>
      <pc:sldMk cId="2770678573" sldId="310"/>
    </pc:sldMkLst>
    <p188:txBody>
      <a:bodyPr/>
      <a:lstStyle/>
      <a:p>
        <a:r>
          <a:rPr lang="en-US"/>
          <a:t>Might first introduce each climate zone briefly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2022. 12. 11.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7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18441 3201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7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17542 1217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8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20532 4980 0 0 0,'0'-7'0'0'0,"0"-2"0"0"0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8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6773 3731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7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18441 3201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7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17542 1217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8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20532 4980 0 0 0,'0'-7'0'0'0,"0"-2"0"0"0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0T22:20:43.98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6773 3731 0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Talk about the interpretation:  </a:t>
            </a:r>
            <a:r>
              <a:rPr lang="en-US" dirty="0">
                <a:effectLst/>
                <a:latin typeface="Helvetica" pitchFamily="2" charset="0"/>
              </a:rPr>
              <a:t>most of the western world, countries in North America, South America,</a:t>
            </a:r>
          </a:p>
          <a:p>
            <a:r>
              <a:rPr lang="en-US" dirty="0">
                <a:effectLst/>
                <a:latin typeface="Helvetica" pitchFamily="2" charset="0"/>
              </a:rPr>
              <a:t>and Western Europe have a freedom score above 70 and are considered free. Countries in Southern Africa,</a:t>
            </a:r>
          </a:p>
          <a:p>
            <a:r>
              <a:rPr lang="en-US" dirty="0">
                <a:effectLst/>
                <a:latin typeface="Helvetica" pitchFamily="2" charset="0"/>
              </a:rPr>
              <a:t>Oceania, and East Asia also fall within the free category. Central American countries, East and Western</a:t>
            </a:r>
          </a:p>
          <a:p>
            <a:r>
              <a:rPr lang="en-US" dirty="0">
                <a:effectLst/>
                <a:latin typeface="Helvetica" pitchFamily="2" charset="0"/>
              </a:rPr>
              <a:t>African countries, Southern Asia, and Southeast Asian countries obtained freedom scores between 35 and 70</a:t>
            </a:r>
          </a:p>
          <a:p>
            <a:r>
              <a:rPr lang="en-US" dirty="0">
                <a:effectLst/>
                <a:latin typeface="Helvetica" pitchFamily="2" charset="0"/>
              </a:rPr>
              <a:t>and are classified as partly free. The rest of the world, Central Africa, part of Southeast Asia, Central Asia,</a:t>
            </a:r>
          </a:p>
          <a:p>
            <a:r>
              <a:rPr lang="en-US" dirty="0">
                <a:effectLst/>
                <a:latin typeface="Helvetica" pitchFamily="2" charset="0"/>
              </a:rPr>
              <a:t>and Middle East countries received a freedom score below 35 and are considered not free.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1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</a:t>
            </a:r>
            <a:r>
              <a:rPr lang="en-KR" dirty="0"/>
              <a:t>ompared the death rate vs. freedom score</a:t>
            </a:r>
          </a:p>
          <a:p>
            <a:r>
              <a:rPr lang="en-KR" dirty="0">
                <a:effectLst/>
                <a:latin typeface="Helvetica" pitchFamily="2" charset="0"/>
              </a:rPr>
              <a:t>- </a:t>
            </a:r>
            <a:r>
              <a:rPr lang="en-US" dirty="0">
                <a:effectLst/>
                <a:latin typeface="Helvetica" pitchFamily="2" charset="0"/>
              </a:rPr>
              <a:t>Most of the countries, regardless of the freedom score, have the death rate in lower ends, clustering around 0.2%.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Couldn’t find the apparent relationship, correlation coefficient = 0.1816,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Further analysis done on political rights and civil liberties, still couldn’t find good relationship.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-&gt; Assume: negative correlation : </a:t>
            </a:r>
            <a:r>
              <a:rPr lang="en-US"/>
              <a:t>because GDP could reflect the living quality of people in this country to some degree. </a:t>
            </a:r>
            <a:endParaRPr lang="en-US" b="1">
              <a:latin typeface="Calibri"/>
              <a:cs typeface="Calibri"/>
            </a:endParaRPr>
          </a:p>
          <a:p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-&gt; But after we did the correlation analysis, we found that the CC=0.064 : which is a very low positive correlation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7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So we decides to  divide all countries into 13 groups by GDP per capita: </a:t>
            </a:r>
            <a:endParaRPr lang="en-US" b="1">
              <a:ea typeface="맑은 고딕"/>
            </a:endParaRPr>
          </a:p>
          <a:p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-&gt;according to CC,  in general , a weak positive correlation </a:t>
            </a:r>
          </a:p>
          <a:p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-&gt;result conflicts our original assumption</a:t>
            </a:r>
          </a:p>
          <a:p>
            <a:endParaRPr lang="en-US" b="1">
              <a:latin typeface="맑은 고딕"/>
              <a:ea typeface="맑은 고딕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5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Assume: negative correlation : </a:t>
            </a:r>
            <a:r>
              <a:rPr lang="en-US"/>
              <a:t>HDI is used to measure the level of economic and social development of the United Nations member countries. </a:t>
            </a:r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-&gt; CC=0.416 , positive</a:t>
            </a:r>
          </a:p>
          <a:p>
            <a:r>
              <a:rPr lang="en-US" b="1">
                <a:latin typeface="Calibri"/>
                <a:cs typeface="Calibri"/>
              </a:rPr>
              <a:t>-&gt; conflicts the original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3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Then we try to use k-mean cluster plot to find which countries have the similar heart disease and HDI.</a:t>
            </a:r>
          </a:p>
          <a:p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From this plot, we can see in cluster 3, there are 5 countries with similar HDI and Death rate. </a:t>
            </a:r>
            <a:endParaRPr lang="en-US">
              <a:ea typeface="맑은 고딕"/>
            </a:endParaRPr>
          </a:p>
          <a:p>
            <a:r>
              <a:rPr lang="en-US" b="1">
                <a:latin typeface="Calibri"/>
                <a:cs typeface="Calibri"/>
              </a:rPr>
              <a:t> -&gt; so we want to find is there any relationship among these countries.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8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Helvetica"/>
                <a:cs typeface="Helvetica"/>
              </a:rPr>
              <a:t>Then We highlight these 5 countries in the world map. And surprisingly find that they are all Eastern European Countries.</a:t>
            </a:r>
            <a:endParaRPr lang="en-US"/>
          </a:p>
          <a:p>
            <a:pPr>
              <a:defRPr/>
            </a:pPr>
            <a:endParaRPr lang="en-US" b="1">
              <a:latin typeface="Helvetica" pitchFamily="2" charset="0"/>
              <a:cs typeface="Helvetica"/>
            </a:endParaRPr>
          </a:p>
          <a:p>
            <a:pPr>
              <a:defRPr/>
            </a:pPr>
            <a:r>
              <a:rPr lang="en-US" b="1">
                <a:latin typeface="Helvetica"/>
                <a:cs typeface="Helvetica"/>
              </a:rPr>
              <a:t>Same as previous finding,  most of countries in Eastern Europe have similar climate, HDI, and Death Rate. </a:t>
            </a:r>
            <a:endParaRPr lang="en-US" b="1">
              <a:latin typeface="Helvetica" pitchFamily="2" charset="0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2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Uganda and South Sudan has remained essentially constant at close to zero;</a:t>
            </a:r>
          </a:p>
          <a:p>
            <a:r>
              <a:rPr lang="en-US"/>
              <a:t>Belarus has also remained fairly constant;</a:t>
            </a:r>
            <a:endParaRPr lang="en-US">
              <a:ea typeface="맑은 고딕"/>
            </a:endParaRPr>
          </a:p>
          <a:p>
            <a:r>
              <a:rPr lang="en-US"/>
              <a:t>Ukraine has changed a lot-&gt;  But heart disease death rate is projected to remain fairly constant in the near future.</a:t>
            </a:r>
            <a:endParaRPr lang="en-US"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7.pn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populationreview.com/country-rankings/hdi-by-count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36_A525332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14D96F-8650-3DBE-B44F-5330C37867C3}"/>
              </a:ext>
            </a:extLst>
          </p:cNvPr>
          <p:cNvSpPr txBox="1"/>
          <p:nvPr/>
        </p:nvSpPr>
        <p:spPr>
          <a:xfrm>
            <a:off x="179253" y="489996"/>
            <a:ext cx="804819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spc="-300" dirty="0">
                <a:solidFill>
                  <a:srgbClr val="D9D9D9"/>
                </a:solidFill>
              </a:rPr>
              <a:t>Heart Disease </a:t>
            </a:r>
          </a:p>
          <a:p>
            <a:r>
              <a:rPr lang="en-US" sz="7200" b="1" spc="-300" dirty="0">
                <a:solidFill>
                  <a:srgbClr val="D9D9D9"/>
                </a:solidFill>
              </a:rPr>
              <a:t>around the World</a:t>
            </a:r>
            <a:endParaRPr lang="en-US" altLang="ko-KR" sz="7200" b="1" spc="-300" dirty="0">
              <a:solidFill>
                <a:srgbClr val="D9D9D9"/>
              </a:solidFill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02" y="1335343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>
              <a:solidFill>
                <a:schemeClr val="accent1">
                  <a:alpha val="70000"/>
                </a:schemeClr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9A73C-C0E0-0F79-821C-699A373143D0}"/>
              </a:ext>
            </a:extLst>
          </p:cNvPr>
          <p:cNvSpPr txBox="1"/>
          <p:nvPr/>
        </p:nvSpPr>
        <p:spPr>
          <a:xfrm>
            <a:off x="8817775" y="5400693"/>
            <a:ext cx="253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300">
                <a:solidFill>
                  <a:schemeClr val="accent1">
                    <a:alpha val="70000"/>
                  </a:schemeClr>
                </a:solidFill>
              </a:rPr>
              <a:t>Team 09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658A4-5E0D-A461-1713-0C6FEF88B34D}"/>
              </a:ext>
            </a:extLst>
          </p:cNvPr>
          <p:cNvSpPr txBox="1"/>
          <p:nvPr/>
        </p:nvSpPr>
        <p:spPr>
          <a:xfrm>
            <a:off x="2652766" y="2895378"/>
            <a:ext cx="212530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cs typeface="Arial"/>
              </a:rPr>
              <a:t>By: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000" dirty="0" err="1">
                <a:solidFill>
                  <a:schemeClr val="accent1"/>
                </a:solidFill>
                <a:cs typeface="Arial"/>
              </a:rPr>
              <a:t>Minwoo</a:t>
            </a:r>
            <a:r>
              <a:rPr lang="en-US" sz="2000" dirty="0">
                <a:solidFill>
                  <a:schemeClr val="accent1"/>
                </a:solidFill>
                <a:cs typeface="Arial"/>
              </a:rPr>
              <a:t> Sohn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Arial"/>
              </a:rPr>
              <a:t>Changzhou Li</a:t>
            </a:r>
          </a:p>
          <a:p>
            <a:pPr algn="ctr"/>
            <a:r>
              <a:rPr lang="en-US" sz="2000" dirty="0" err="1">
                <a:solidFill>
                  <a:schemeClr val="accent1"/>
                </a:solidFill>
                <a:cs typeface="Arial"/>
              </a:rPr>
              <a:t>Xueuyan</a:t>
            </a:r>
            <a:r>
              <a:rPr lang="en-US" sz="2000" dirty="0">
                <a:solidFill>
                  <a:schemeClr val="accent1"/>
                </a:solidFill>
                <a:cs typeface="Arial"/>
              </a:rPr>
              <a:t> Li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cs typeface="Arial"/>
              </a:rPr>
              <a:t>Amogh Vig</a:t>
            </a:r>
          </a:p>
        </p:txBody>
      </p:sp>
      <p:pic>
        <p:nvPicPr>
          <p:cNvPr id="10" name="Picture 10" descr="Shape, schematic, arrow&#10;&#10;Description automatically generated">
            <a:extLst>
              <a:ext uri="{FF2B5EF4-FFF2-40B4-BE49-F238E27FC236}">
                <a16:creationId xmlns:a16="http://schemas.microsoft.com/office/drawing/2014/main" id="{1F064CA6-20CE-72A5-CFA0-651A5027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70" y="126793"/>
            <a:ext cx="4628953" cy="455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89AFF2-0CA9-1721-6744-CEAA257FE7B9}"/>
              </a:ext>
            </a:extLst>
          </p:cNvPr>
          <p:cNvSpPr/>
          <p:nvPr/>
        </p:nvSpPr>
        <p:spPr>
          <a:xfrm>
            <a:off x="9779051" y="6200150"/>
            <a:ext cx="2317645" cy="4896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0F508F2E-3F30-5C2D-96D0-FC4AD4B1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3" y="5137439"/>
            <a:ext cx="3748832" cy="1637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B77A59-29E1-A27D-3A13-46C7B6494DF6}"/>
              </a:ext>
            </a:extLst>
          </p:cNvPr>
          <p:cNvSpPr txBox="1"/>
          <p:nvPr/>
        </p:nvSpPr>
        <p:spPr>
          <a:xfrm>
            <a:off x="72777" y="489996"/>
            <a:ext cx="804819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7200" b="1" spc="-300" dirty="0">
                <a:solidFill>
                  <a:schemeClr val="accent2"/>
                </a:solidFill>
              </a:rPr>
              <a:t>Heart Disease </a:t>
            </a:r>
            <a:endParaRPr lang="en-US" altLang="ko-KR" sz="7200" b="1" spc="-300" dirty="0">
              <a:solidFill>
                <a:schemeClr val="accent2"/>
              </a:solidFill>
              <a:cs typeface="Arial"/>
            </a:endParaRPr>
          </a:p>
          <a:p>
            <a:r>
              <a:rPr lang="en-US" sz="7200" b="1" spc="-300" dirty="0">
                <a:solidFill>
                  <a:schemeClr val="accent2"/>
                </a:solidFill>
              </a:rPr>
              <a:t>around the World</a:t>
            </a:r>
            <a:endParaRPr lang="en-US" altLang="ko-KR" sz="7200" b="1" spc="-300" dirty="0">
              <a:solidFill>
                <a:schemeClr val="accent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79397"/>
            <a:ext cx="184731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7200" b="1">
              <a:solidFill>
                <a:srgbClr val="EE636D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923BE-B8D1-884D-99CE-D15AB2B406E1}"/>
              </a:ext>
            </a:extLst>
          </p:cNvPr>
          <p:cNvSpPr txBox="1"/>
          <p:nvPr/>
        </p:nvSpPr>
        <p:spPr>
          <a:xfrm>
            <a:off x="464454" y="329895"/>
            <a:ext cx="72830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>
                <a:solidFill>
                  <a:srgbClr val="EE636D"/>
                </a:solidFill>
              </a:rPr>
              <a:t>Heart Disease and GDP </a:t>
            </a:r>
            <a:endParaRPr lang="en-KR" sz="3600" b="1" dirty="0">
              <a:solidFill>
                <a:srgbClr val="EE636D"/>
              </a:solidFill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EDD2943-E679-9644-ACCE-8691530A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7" y="1653976"/>
            <a:ext cx="7564315" cy="40474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2660AD-24CA-6D74-190D-F93B9C8A24F2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EBDC6-F7DD-555B-1D96-B8125C0D7D39}"/>
              </a:ext>
            </a:extLst>
          </p:cNvPr>
          <p:cNvSpPr txBox="1"/>
          <p:nvPr/>
        </p:nvSpPr>
        <p:spPr>
          <a:xfrm rot="-10800000" flipV="1">
            <a:off x="8021608" y="1544512"/>
            <a:ext cx="407508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Divided all countries into 9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 groups by GDP per capita: 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Arial"/>
            </a:endParaRPr>
          </a:p>
          <a:p>
            <a:endParaRPr lang="en-US" sz="2000" b="1" dirty="0">
              <a:cs typeface="Arial"/>
            </a:endParaRPr>
          </a:p>
          <a:p>
            <a:endParaRPr lang="en-US" sz="2000" b="1" dirty="0">
              <a:cs typeface="Arial"/>
            </a:endParaRPr>
          </a:p>
          <a:p>
            <a:endParaRPr lang="en-US" sz="2000" b="1" dirty="0">
              <a:cs typeface="Arial"/>
            </a:endParaRPr>
          </a:p>
          <a:p>
            <a:r>
              <a:rPr lang="en-US" sz="2000" b="1" dirty="0">
                <a:cs typeface="Arial"/>
              </a:rPr>
              <a:t>Despite some outliers, in</a:t>
            </a:r>
          </a:p>
          <a:p>
            <a:r>
              <a:rPr lang="en-US" sz="2000" b="1" dirty="0">
                <a:cs typeface="Arial"/>
              </a:rPr>
              <a:t>general, there is a weak positive</a:t>
            </a:r>
            <a:endParaRPr lang="en-US" dirty="0">
              <a:cs typeface="Arial"/>
            </a:endParaRPr>
          </a:p>
          <a:p>
            <a:r>
              <a:rPr lang="en-US" sz="2000" b="1" dirty="0">
                <a:cs typeface="Arial"/>
              </a:rPr>
              <a:t>correlation between GDP per</a:t>
            </a:r>
            <a:endParaRPr lang="en-US" dirty="0">
              <a:cs typeface="Arial"/>
            </a:endParaRPr>
          </a:p>
          <a:p>
            <a:r>
              <a:rPr lang="en-US" sz="2000" b="1" dirty="0">
                <a:cs typeface="Arial"/>
              </a:rPr>
              <a:t>capita and death rate.</a:t>
            </a:r>
            <a:endParaRPr lang="en-US" dirty="0">
              <a:cs typeface="Arial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1802DAE-2412-9A62-F2AB-14652F7D5727}"/>
              </a:ext>
            </a:extLst>
          </p:cNvPr>
          <p:cNvSpPr/>
          <p:nvPr/>
        </p:nvSpPr>
        <p:spPr>
          <a:xfrm>
            <a:off x="9657197" y="2432019"/>
            <a:ext cx="447157" cy="853490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1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79397"/>
            <a:ext cx="184731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7200" b="1">
              <a:solidFill>
                <a:srgbClr val="EE636D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923BE-B8D1-884D-99CE-D15AB2B406E1}"/>
              </a:ext>
            </a:extLst>
          </p:cNvPr>
          <p:cNvSpPr txBox="1"/>
          <p:nvPr/>
        </p:nvSpPr>
        <p:spPr>
          <a:xfrm>
            <a:off x="382405" y="384042"/>
            <a:ext cx="72830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>
                <a:solidFill>
                  <a:srgbClr val="EE636D"/>
                </a:solidFill>
              </a:rPr>
              <a:t>Heart Disease and HDI </a:t>
            </a:r>
            <a:endParaRPr lang="en-KR" sz="3600" b="1" dirty="0">
              <a:solidFill>
                <a:srgbClr val="EE636D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F79CBC-009A-7F68-16CA-09CB2AFE95E7}"/>
                  </a:ext>
                </a:extLst>
              </p14:cNvPr>
              <p14:cNvContentPartPr/>
              <p14:nvPr/>
            </p14:nvContentPartPr>
            <p14:xfrm>
              <a:off x="9869009" y="621436"/>
              <a:ext cx="14796" cy="1479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F79CBC-009A-7F68-16CA-09CB2AFE95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9709" y="-1967864"/>
                <a:ext cx="5178600" cy="5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2E7AC7-AD5B-0E06-A3B2-7BD695B5EA3B}"/>
                  </a:ext>
                </a:extLst>
              </p14:cNvPr>
              <p14:cNvContentPartPr/>
              <p14:nvPr/>
            </p14:nvContentPartPr>
            <p14:xfrm>
              <a:off x="9365941" y="-488271"/>
              <a:ext cx="14796" cy="1479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2E7AC7-AD5B-0E06-A3B2-7BD695B5EA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6641" y="-3077571"/>
                <a:ext cx="5178600" cy="5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687022-E580-75AF-1F4C-0AD5146F45EF}"/>
                  </a:ext>
                </a:extLst>
              </p14:cNvPr>
              <p14:cNvContentPartPr/>
              <p14:nvPr/>
            </p14:nvContentPartPr>
            <p14:xfrm>
              <a:off x="11037902" y="1606916"/>
              <a:ext cx="14796" cy="14796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687022-E580-75AF-1F4C-0AD5146F45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8602" y="1454604"/>
                <a:ext cx="5178600" cy="31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40965B-8D03-00F9-075D-748AB2FE2652}"/>
                  </a:ext>
                </a:extLst>
              </p14:cNvPr>
              <p14:cNvContentPartPr/>
              <p14:nvPr/>
            </p14:nvContentPartPr>
            <p14:xfrm>
              <a:off x="3343922" y="917359"/>
              <a:ext cx="14796" cy="1479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40965B-8D03-00F9-075D-748AB2FE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622" y="-1671941"/>
                <a:ext cx="5178600" cy="5178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A1CBDDD-47BB-3CAD-1BFF-6DB4BC450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403" y="1486675"/>
            <a:ext cx="6732090" cy="45880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9FC752-412A-2855-21A8-DDE37A3FC1CE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9F3CB-1247-9ED0-A6BB-9F1AEB49A172}"/>
              </a:ext>
            </a:extLst>
          </p:cNvPr>
          <p:cNvSpPr txBox="1"/>
          <p:nvPr/>
        </p:nvSpPr>
        <p:spPr>
          <a:xfrm>
            <a:off x="8215386" y="2754947"/>
            <a:ext cx="33852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Correlation coefficient: 0.416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algn="ctr"/>
            <a:r>
              <a:rPr lang="en-US" b="1" dirty="0">
                <a:cs typeface="Arial"/>
              </a:rPr>
              <a:t>A Positive correlation 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B98A3EB-25F7-538F-9854-2654250BF6E9}"/>
              </a:ext>
            </a:extLst>
          </p:cNvPr>
          <p:cNvSpPr/>
          <p:nvPr/>
        </p:nvSpPr>
        <p:spPr>
          <a:xfrm>
            <a:off x="9638408" y="3089699"/>
            <a:ext cx="318210" cy="528704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317F67A3-C13B-78A6-D5C2-59CDA779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4" y="914170"/>
            <a:ext cx="7615516" cy="5492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1923BE-B8D1-884D-99CE-D15AB2B406E1}"/>
              </a:ext>
            </a:extLst>
          </p:cNvPr>
          <p:cNvSpPr txBox="1"/>
          <p:nvPr/>
        </p:nvSpPr>
        <p:spPr>
          <a:xfrm>
            <a:off x="460777" y="267839"/>
            <a:ext cx="72830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Heart Disease and HDI</a:t>
            </a:r>
            <a:r>
              <a:rPr lang="en-US" sz="3600" b="1"/>
              <a:t> </a:t>
            </a:r>
            <a:endParaRPr lang="en-KR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4F9AA-F66A-AE65-E24B-C9028E25A871}"/>
              </a:ext>
            </a:extLst>
          </p:cNvPr>
          <p:cNvSpPr txBox="1"/>
          <p:nvPr/>
        </p:nvSpPr>
        <p:spPr>
          <a:xfrm>
            <a:off x="8336972" y="1560368"/>
            <a:ext cx="36160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Five countries:</a:t>
            </a:r>
          </a:p>
          <a:p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Lithuania</a:t>
            </a:r>
          </a:p>
          <a:p>
            <a:pPr algn="ctr"/>
            <a:r>
              <a:rPr lang="en-US">
                <a:ea typeface="+mn-lt"/>
                <a:cs typeface="+mn-lt"/>
              </a:rPr>
              <a:t>Latvia</a:t>
            </a:r>
            <a:endParaRPr lang="en-US">
              <a:cs typeface="Arial"/>
            </a:endParaRPr>
          </a:p>
          <a:p>
            <a:pPr algn="ctr"/>
            <a:r>
              <a:rPr lang="en-US">
                <a:ea typeface="+mn-lt"/>
                <a:cs typeface="+mn-lt"/>
              </a:rPr>
              <a:t>Bulgaria</a:t>
            </a:r>
          </a:p>
          <a:p>
            <a:pPr algn="ctr"/>
            <a:r>
              <a:rPr lang="en-US">
                <a:ea typeface="+mn-lt"/>
                <a:cs typeface="+mn-lt"/>
              </a:rPr>
              <a:t>Belarus</a:t>
            </a:r>
          </a:p>
          <a:p>
            <a:pPr algn="ctr"/>
            <a:r>
              <a:rPr lang="en-US">
                <a:ea typeface="+mn-lt"/>
                <a:cs typeface="+mn-lt"/>
              </a:rPr>
              <a:t>Ukraine</a:t>
            </a:r>
            <a:endParaRPr lang="en-US"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F79CBC-009A-7F68-16CA-09CB2AFE95E7}"/>
                  </a:ext>
                </a:extLst>
              </p14:cNvPr>
              <p14:cNvContentPartPr/>
              <p14:nvPr/>
            </p14:nvContentPartPr>
            <p14:xfrm>
              <a:off x="9869009" y="621436"/>
              <a:ext cx="14796" cy="1479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F79CBC-009A-7F68-16CA-09CB2AFE9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9709" y="-1967864"/>
                <a:ext cx="5178600" cy="5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2E7AC7-AD5B-0E06-A3B2-7BD695B5EA3B}"/>
                  </a:ext>
                </a:extLst>
              </p14:cNvPr>
              <p14:cNvContentPartPr/>
              <p14:nvPr/>
            </p14:nvContentPartPr>
            <p14:xfrm>
              <a:off x="9365941" y="-488271"/>
              <a:ext cx="14796" cy="1479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2E7AC7-AD5B-0E06-A3B2-7BD695B5EA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6641" y="-3077571"/>
                <a:ext cx="5178600" cy="5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687022-E580-75AF-1F4C-0AD5146F45EF}"/>
                  </a:ext>
                </a:extLst>
              </p14:cNvPr>
              <p14:cNvContentPartPr/>
              <p14:nvPr/>
            </p14:nvContentPartPr>
            <p14:xfrm>
              <a:off x="11037902" y="1606916"/>
              <a:ext cx="14796" cy="14796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687022-E580-75AF-1F4C-0AD5146F45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8602" y="1454604"/>
                <a:ext cx="5178600" cy="31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40965B-8D03-00F9-075D-748AB2FE2652}"/>
                  </a:ext>
                </a:extLst>
              </p14:cNvPr>
              <p14:cNvContentPartPr/>
              <p14:nvPr/>
            </p14:nvContentPartPr>
            <p14:xfrm>
              <a:off x="3343922" y="917359"/>
              <a:ext cx="14796" cy="1479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40965B-8D03-00F9-075D-748AB2FE26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22" y="-1671941"/>
                <a:ext cx="5178600" cy="5178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2664A79-261A-4F5D-AB50-0A008225A16E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6" descr="Back with solid fill">
            <a:extLst>
              <a:ext uri="{FF2B5EF4-FFF2-40B4-BE49-F238E27FC236}">
                <a16:creationId xmlns:a16="http://schemas.microsoft.com/office/drawing/2014/main" id="{E9D691DA-0E3E-257C-DCED-897B5662E4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896259">
            <a:off x="5164058" y="1664378"/>
            <a:ext cx="3504707" cy="9059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DA4BF2-5F7A-C509-D04B-734F61A2D44E}"/>
              </a:ext>
            </a:extLst>
          </p:cNvPr>
          <p:cNvSpPr txBox="1"/>
          <p:nvPr/>
        </p:nvSpPr>
        <p:spPr>
          <a:xfrm>
            <a:off x="8490290" y="4336510"/>
            <a:ext cx="28366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Variables used were: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sz="1600">
                <a:cs typeface="Arial"/>
              </a:rPr>
              <a:t>HDI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>
                <a:cs typeface="Arial"/>
              </a:rPr>
              <a:t>Death Rate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02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9EAF7-AF0A-41D0-4D09-3CC4BEFFE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1609" y="129598"/>
            <a:ext cx="10688782" cy="7017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Climate Analysis Key Insight</a:t>
            </a:r>
            <a:endParaRPr lang="en-US" sz="4400" b="1">
              <a:solidFill>
                <a:schemeClr val="accent1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CD609D3-219B-0EFD-97B2-86151E300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09" y="948999"/>
            <a:ext cx="6223000" cy="4368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402200-07BA-CE50-09C4-C0B5FDFB5488}"/>
              </a:ext>
            </a:extLst>
          </p:cNvPr>
          <p:cNvSpPr/>
          <p:nvPr/>
        </p:nvSpPr>
        <p:spPr>
          <a:xfrm>
            <a:off x="9779051" y="6435473"/>
            <a:ext cx="2317645" cy="25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9DFFA-1C77-A3EB-ACC0-24F68069F049}"/>
              </a:ext>
            </a:extLst>
          </p:cNvPr>
          <p:cNvSpPr txBox="1"/>
          <p:nvPr/>
        </p:nvSpPr>
        <p:spPr>
          <a:xfrm>
            <a:off x="1039091" y="5691970"/>
            <a:ext cx="111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Countries with the top 5 highest mortality rates have the same climate – </a:t>
            </a:r>
            <a:r>
              <a:rPr lang="en-US">
                <a:solidFill>
                  <a:schemeClr val="accent4"/>
                </a:solidFill>
              </a:rPr>
              <a:t>DFB (cold continental)</a:t>
            </a:r>
          </a:p>
        </p:txBody>
      </p:sp>
    </p:spTree>
    <p:extLst>
      <p:ext uri="{BB962C8B-B14F-4D97-AF65-F5344CB8AC3E}">
        <p14:creationId xmlns:p14="http://schemas.microsoft.com/office/powerpoint/2010/main" val="22495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1923BE-B8D1-884D-99CE-D15AB2B406E1}"/>
              </a:ext>
            </a:extLst>
          </p:cNvPr>
          <p:cNvSpPr txBox="1"/>
          <p:nvPr/>
        </p:nvSpPr>
        <p:spPr>
          <a:xfrm>
            <a:off x="406384" y="393350"/>
            <a:ext cx="72830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Heart Disease and HDI </a:t>
            </a:r>
            <a:endParaRPr lang="en-KR" sz="3600" b="1" dirty="0">
              <a:solidFill>
                <a:schemeClr val="accent1"/>
              </a:solidFill>
            </a:endParaRPr>
          </a:p>
        </p:txBody>
      </p:sp>
      <p:pic>
        <p:nvPicPr>
          <p:cNvPr id="9" name="Picture 2" descr="Map&#10;&#10;Description automatically generated">
            <a:extLst>
              <a:ext uri="{FF2B5EF4-FFF2-40B4-BE49-F238E27FC236}">
                <a16:creationId xmlns:a16="http://schemas.microsoft.com/office/drawing/2014/main" id="{C3FDB3D9-082E-89EC-C368-C22FCC24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5" y="1620823"/>
            <a:ext cx="7716981" cy="4756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71765-4125-D6BA-3843-BAF86A5923E7}"/>
              </a:ext>
            </a:extLst>
          </p:cNvPr>
          <p:cNvSpPr txBox="1"/>
          <p:nvPr/>
        </p:nvSpPr>
        <p:spPr>
          <a:xfrm>
            <a:off x="8493319" y="1981241"/>
            <a:ext cx="3468590" cy="141577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The orange highlight depicts:</a:t>
            </a:r>
            <a:endParaRPr lang="en-US" sz="2000" dirty="0">
              <a:cs typeface="Arial"/>
            </a:endParaRPr>
          </a:p>
          <a:p>
            <a:pPr algn="ctr"/>
            <a:endParaRPr lang="en-US" dirty="0">
              <a:cs typeface="Arial"/>
            </a:endParaRPr>
          </a:p>
          <a:p>
            <a:pPr algn="ctr"/>
            <a:r>
              <a:rPr lang="en-US" sz="2400" b="1" dirty="0">
                <a:cs typeface="Arial"/>
              </a:rPr>
              <a:t>Eastern Europe</a:t>
            </a:r>
          </a:p>
          <a:p>
            <a:endParaRPr lang="en-US" sz="2400" b="1" dirty="0"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C5F183-7676-9347-DD20-464AD87E3293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EFBCB-4BB0-FCC3-F2EC-3E5A9CD03DE0}"/>
              </a:ext>
            </a:extLst>
          </p:cNvPr>
          <p:cNvSpPr txBox="1"/>
          <p:nvPr/>
        </p:nvSpPr>
        <p:spPr>
          <a:xfrm>
            <a:off x="8488178" y="3650958"/>
            <a:ext cx="374570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Most of countries in Eastern Europe have similar :</a:t>
            </a:r>
            <a:endParaRPr lang="en-US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Climate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 HDI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Death Rate. </a:t>
            </a:r>
            <a:endParaRPr lang="en-US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70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46876" y="1806846"/>
            <a:ext cx="3969998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/>
              </a:rPr>
              <a:t>Two highest death rates:</a:t>
            </a:r>
          </a:p>
          <a:p>
            <a:pPr algn="ctr"/>
            <a:r>
              <a:rPr lang="en-US" altLang="ko-KR" sz="2400">
                <a:cs typeface="Arial"/>
              </a:rPr>
              <a:t>Belarus &amp; Ukraine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D5C3021-AAE0-87FF-7FCB-E6B85AE4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3" y="1494992"/>
            <a:ext cx="7470421" cy="4608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5D647-1181-7938-1137-E70CA80502E4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A0E9A-E875-B481-E3E4-88C016761015}"/>
              </a:ext>
            </a:extLst>
          </p:cNvPr>
          <p:cNvSpPr txBox="1"/>
          <p:nvPr/>
        </p:nvSpPr>
        <p:spPr>
          <a:xfrm>
            <a:off x="7794052" y="3013501"/>
            <a:ext cx="426426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/>
              </a:rPr>
              <a:t>Two lowest death rates:</a:t>
            </a:r>
          </a:p>
          <a:p>
            <a:pPr algn="ctr"/>
            <a:r>
              <a:rPr lang="en-US" altLang="ko-KR" sz="2400">
                <a:cs typeface="Arial"/>
              </a:rPr>
              <a:t>South Sudan &amp; Uganda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AC492-9399-D600-CEEC-FF40D7717038}"/>
              </a:ext>
            </a:extLst>
          </p:cNvPr>
          <p:cNvSpPr txBox="1"/>
          <p:nvPr/>
        </p:nvSpPr>
        <p:spPr>
          <a:xfrm>
            <a:off x="7746876" y="4220156"/>
            <a:ext cx="426426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cs typeface="Arial"/>
              </a:rPr>
              <a:t>Based on recent trends, mortality levels are projected to remain constant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9050-C8F3-1CBA-1387-CC75ED930A34}"/>
              </a:ext>
            </a:extLst>
          </p:cNvPr>
          <p:cNvSpPr txBox="1"/>
          <p:nvPr/>
        </p:nvSpPr>
        <p:spPr>
          <a:xfrm>
            <a:off x="111983" y="337667"/>
            <a:ext cx="1229092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Time Series Analysis: Recent Trends for Heart Disease </a:t>
            </a:r>
            <a:endParaRPr lang="en-US" sz="3600" b="1">
              <a:solidFill>
                <a:schemeClr val="accent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838460" y="96247"/>
            <a:ext cx="212754" cy="28510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1200"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0BAF4-7312-57D7-7233-A969F2F4199A}"/>
              </a:ext>
            </a:extLst>
          </p:cNvPr>
          <p:cNvSpPr txBox="1"/>
          <p:nvPr/>
        </p:nvSpPr>
        <p:spPr>
          <a:xfrm>
            <a:off x="1121593" y="1793865"/>
            <a:ext cx="994881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ea typeface="+mn-lt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cs typeface="Arial"/>
              </a:rPr>
              <a:t>Heart disease is the disease that kills the most people globally based on our most recent data (2019)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+mn-lt"/>
                <a:cs typeface="+mn-lt"/>
              </a:rPr>
              <a:t>Countries that suffer from high rates of heart disease mortality are concentrated in            Eastern Europe and have a similar climate and HDI.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+mn-lt"/>
                <a:cs typeface="+mn-lt"/>
              </a:rPr>
              <a:t>Recent trends from time series analysis suggest that heart disease mortality rates  will generally remain constant for the near future</a:t>
            </a:r>
            <a:endParaRPr lang="en-US" sz="2000" dirty="0">
              <a:ea typeface="+mn-lt"/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65CAD-A7C7-B549-5911-5C2D80829A70}"/>
              </a:ext>
            </a:extLst>
          </p:cNvPr>
          <p:cNvSpPr txBox="1"/>
          <p:nvPr/>
        </p:nvSpPr>
        <p:spPr>
          <a:xfrm>
            <a:off x="3096340" y="579779"/>
            <a:ext cx="501291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b="1">
                <a:solidFill>
                  <a:schemeClr val="accent1"/>
                </a:solidFill>
                <a:ea typeface="+mn-lt"/>
                <a:cs typeface="+mn-lt"/>
              </a:rPr>
              <a:t> Conclusions</a:t>
            </a:r>
            <a:endParaRPr lang="ko-KR" altLang="en-US" sz="6000" b="1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2321B-F678-818B-3823-68D51452741F}"/>
              </a:ext>
            </a:extLst>
          </p:cNvPr>
          <p:cNvSpPr/>
          <p:nvPr/>
        </p:nvSpPr>
        <p:spPr>
          <a:xfrm>
            <a:off x="9028280" y="5684346"/>
            <a:ext cx="2317645" cy="25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13DEE-16B0-4B94-DC3E-D4AC217DC408}"/>
              </a:ext>
            </a:extLst>
          </p:cNvPr>
          <p:cNvSpPr/>
          <p:nvPr/>
        </p:nvSpPr>
        <p:spPr>
          <a:xfrm>
            <a:off x="9738946" y="6431516"/>
            <a:ext cx="2317645" cy="25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6B8FC-2949-3C68-2E2A-A9E34A15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048CC-3B9F-48C9-1E4A-0D3EFD6A46EA}"/>
              </a:ext>
            </a:extLst>
          </p:cNvPr>
          <p:cNvSpPr txBox="1"/>
          <p:nvPr/>
        </p:nvSpPr>
        <p:spPr>
          <a:xfrm>
            <a:off x="4326523" y="848939"/>
            <a:ext cx="3467355" cy="1708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3DD979F-8007-6D99-7F73-7F6AF218B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14265"/>
              </p:ext>
            </p:extLst>
          </p:nvPr>
        </p:nvGraphicFramePr>
        <p:xfrm>
          <a:off x="4009449" y="414241"/>
          <a:ext cx="7603929" cy="592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3929">
                  <a:extLst>
                    <a:ext uri="{9D8B030D-6E8A-4147-A177-3AD203B41FA5}">
                      <a16:colId xmlns:a16="http://schemas.microsoft.com/office/drawing/2014/main" val="1733892013"/>
                    </a:ext>
                  </a:extLst>
                </a:gridCol>
              </a:tblGrid>
              <a:tr h="494631">
                <a:tc>
                  <a:txBody>
                    <a:bodyPr/>
                    <a:lstStyle/>
                    <a:p>
                      <a:pPr marR="228600" algn="just">
                        <a:lnSpc>
                          <a:spcPts val="1500"/>
                        </a:lnSpc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effectLst/>
                        </a:rPr>
                        <a:t>[1] OECD (2022), OECD Economic Outlook, Volume 2022 Issue 2: Preliminary version, OECD Publishing, Paris, https://doi.org/10.1787/f6da2159-en.</a:t>
                      </a:r>
                      <a:endParaRPr lang="en-US" sz="1200" b="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96087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[2] Human Development Reports, 2019.HUMAN DEVELOPMENT REPORT 2018-19. Publisher name. https://hdr.undp.org/data-center/human-development-index#/indicies/HDI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5333"/>
                  </a:ext>
                </a:extLst>
              </a:tr>
              <a:tr h="521368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[3] Human Development Index (HDI) by Country 2022. </a:t>
                      </a:r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  <a:hlinkClick r:id="rId2"/>
                        </a:rPr>
                        <a:t>https://worldpopulationreview.com/country-rankings/hdi-by-country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13214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[4] Weather and Climate. (2022), World Climate Data. List of countries by climate zone and average yearly temperatures. Retrieved December 7, 2022, from https://tcktcktck.org/countries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22021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[5] Arnfield, J. (2022), Köppen Climate Classification. Encyclopædia Britannica. Retrieved December 6, 2022, from https://www.britannica.com/science/Koppen-climate-classification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77447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[6] World Health Organization. (2020, December 9). The top 10 causes of death. World Health Organization. Retrieved December 6, 2022, from https://www.who.int/news-room/fact-sheets/detail/the-top-10-causes-of-death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12447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[7] Freedom House. (2020), Countries and territories. Freedom House. Retrieved December 7, 2022, from https://freedomhouse.org/countries/freedom-world/scores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35454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[8] Belarus population 1950-2022. MacroTrends. (2022), Retrieved December 7, 2022, from https://www.macrotrends.net/countries/BLR/belarus/population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74803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[9] South Sudan population 1950-2022. MacroTrends. (2022), Retrieved December 7, 2022, from https://www.macrotrends.net/countries/SSD/south-sudan/population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06547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[10] Uganda population 1950-2022. MacroTrends. (2022), Retrieved December 7, 2022, from https://www.macrotrends.net/countries/UGA/uganda/population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00755"/>
                  </a:ext>
                </a:extLst>
              </a:tr>
              <a:tr h="486600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[11] Ukraine population 1950-2022. MacroTrends. (2022), Retrieved December 7, 2022, from https://www.macrotrends.net/countries/UKR/ukraine/population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62056"/>
                  </a:ext>
                </a:extLst>
              </a:tr>
              <a:tr h="475014">
                <a:tc>
                  <a:txBody>
                    <a:bodyPr/>
                    <a:lstStyle/>
                    <a:p>
                      <a:pPr marR="228600" algn="jus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[12] Institute for Health Metrics and Evaluation. (2022, December 6). Retrieved December 8, 2022, from https://www.healthdata.org/ 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  <a:latin typeface="DengXian"/>
                        <a:ea typeface="DengXian"/>
                      </a:endParaRPr>
                    </a:p>
                  </a:txBody>
                  <a:tcPr marL="95250" marR="952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2817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43F8FF7-B099-3207-0B10-29B1EF87DEE3}"/>
              </a:ext>
            </a:extLst>
          </p:cNvPr>
          <p:cNvSpPr txBox="1"/>
          <p:nvPr/>
        </p:nvSpPr>
        <p:spPr>
          <a:xfrm>
            <a:off x="4305044" y="353793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900">
              <a:solidFill>
                <a:srgbClr val="24292F"/>
              </a:solidFill>
              <a:latin typeface="Menlo"/>
              <a:ea typeface="DengXia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63FBF-0879-4AC6-77B9-56D82B7377C9}"/>
              </a:ext>
            </a:extLst>
          </p:cNvPr>
          <p:cNvSpPr/>
          <p:nvPr/>
        </p:nvSpPr>
        <p:spPr>
          <a:xfrm>
            <a:off x="9748276" y="6443759"/>
            <a:ext cx="2317645" cy="25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FCFBF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094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22052" y="2744899"/>
            <a:ext cx="2615254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altLang="ko-KR" sz="900">
              <a:solidFill>
                <a:schemeClr val="tx2"/>
              </a:solidFill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7691" y="2592271"/>
            <a:ext cx="435518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000" dirty="0">
                <a:solidFill>
                  <a:schemeClr val="accent1"/>
                </a:solidFill>
              </a:rPr>
              <a:t>Q&amp;A</a:t>
            </a:r>
            <a:endParaRPr lang="ko-KR" altLang="en-US" sz="8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184731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8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4ACBC-0ABD-2C8F-60B1-5D5114137064}"/>
              </a:ext>
            </a:extLst>
          </p:cNvPr>
          <p:cNvSpPr/>
          <p:nvPr/>
        </p:nvSpPr>
        <p:spPr>
          <a:xfrm>
            <a:off x="9779051" y="6200150"/>
            <a:ext cx="2317645" cy="4896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4588" y="109992"/>
            <a:ext cx="455874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400" b="1" spc="-150" err="1">
                <a:solidFill>
                  <a:schemeClr val="accent1"/>
                </a:solidFill>
                <a:latin typeface="+mn-ea"/>
              </a:rPr>
              <a:t>Research</a:t>
            </a:r>
            <a:r>
              <a:rPr lang="ko-KR" altLang="en-US" sz="4400" b="1" spc="-15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4400" b="1" spc="-150" err="1">
                <a:solidFill>
                  <a:schemeClr val="accent1"/>
                </a:solidFill>
                <a:latin typeface="+mn-ea"/>
              </a:rPr>
              <a:t>Idea</a:t>
            </a:r>
            <a:endParaRPr lang="ko-KR" altLang="en-US" sz="4400" b="1" spc="-15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B4C1A5-004E-29D8-6F18-7DAF517FB9C3}"/>
              </a:ext>
            </a:extLst>
          </p:cNvPr>
          <p:cNvSpPr/>
          <p:nvPr/>
        </p:nvSpPr>
        <p:spPr>
          <a:xfrm>
            <a:off x="9779051" y="6200150"/>
            <a:ext cx="2317645" cy="4896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5F298-9260-4F3C-C717-DCF96B8185DD}"/>
              </a:ext>
            </a:extLst>
          </p:cNvPr>
          <p:cNvSpPr txBox="1"/>
          <p:nvPr/>
        </p:nvSpPr>
        <p:spPr>
          <a:xfrm>
            <a:off x="228505" y="1171893"/>
            <a:ext cx="1095355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The goal of our project was to look at mortality due to heart disease from multiple key standpoints: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Climate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Political Freedom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Economic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DCECC-C266-8A5C-5310-653E7AD0CA3C}"/>
              </a:ext>
            </a:extLst>
          </p:cNvPr>
          <p:cNvSpPr txBox="1"/>
          <p:nvPr/>
        </p:nvSpPr>
        <p:spPr>
          <a:xfrm>
            <a:off x="327929" y="5203237"/>
            <a:ext cx="9232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Central question: How is heart disease mortality related to these variables, if at all?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3CD2B-27FA-EF37-E9E8-AFFC1351BE68}"/>
              </a:ext>
            </a:extLst>
          </p:cNvPr>
          <p:cNvSpPr txBox="1"/>
          <p:nvPr/>
        </p:nvSpPr>
        <p:spPr>
          <a:xfrm>
            <a:off x="328521" y="5686107"/>
            <a:ext cx="10163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We also wanted to see if we could make predictions about future heart disease mortality rates.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06C2E5FC-A4A5-58F3-E643-CA5F66E8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329" y="2651147"/>
            <a:ext cx="3358147" cy="1903285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CACE1FE1-D1AC-3BE3-2057-7883897D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22" y="2231189"/>
            <a:ext cx="2743200" cy="2743200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C92DF93A-AFD7-7B2F-AC8E-502EF4CE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71" y="2739189"/>
            <a:ext cx="1967832" cy="19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9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18" y="179331"/>
            <a:ext cx="868859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chemeClr val="accent1"/>
                </a:solidFill>
                <a:ea typeface="+mn-lt"/>
                <a:cs typeface="+mn-lt"/>
              </a:rPr>
              <a:t>Which disease is the deadliest?</a:t>
            </a:r>
            <a:endParaRPr lang="en-US" sz="4400" b="1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00841-BEE3-C2B2-02BC-172356A3F2D1}"/>
              </a:ext>
            </a:extLst>
          </p:cNvPr>
          <p:cNvSpPr/>
          <p:nvPr/>
        </p:nvSpPr>
        <p:spPr>
          <a:xfrm>
            <a:off x="9779051" y="6435473"/>
            <a:ext cx="2317645" cy="25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B83356EF-ED62-D02F-6775-DF874AEF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64" y="1562673"/>
            <a:ext cx="5977627" cy="3730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5B9F75-59FD-01DB-2F27-CC072490BA0B}"/>
              </a:ext>
            </a:extLst>
          </p:cNvPr>
          <p:cNvSpPr txBox="1"/>
          <p:nvPr/>
        </p:nvSpPr>
        <p:spPr>
          <a:xfrm>
            <a:off x="320843" y="1719939"/>
            <a:ext cx="468300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latinLnBrk="0" hangingPunct="0">
              <a:buFont typeface="Arial"/>
              <a:buChar char="•"/>
            </a:pPr>
            <a:r>
              <a:rPr lang="en-US" dirty="0">
                <a:cs typeface="Arial"/>
              </a:rPr>
              <a:t>We first looked at cause of death data from the Institute for Health Metrics and Evaluation (IHME)</a:t>
            </a:r>
          </a:p>
          <a:p>
            <a:pPr marL="285750" indent="-285750" latinLnBrk="0" hangingPunct="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 latinLnBrk="0" hangingPunct="0">
              <a:buFont typeface="Arial"/>
              <a:buChar char="•"/>
            </a:pPr>
            <a:r>
              <a:rPr lang="en-US" dirty="0">
                <a:cs typeface="Arial"/>
              </a:rPr>
              <a:t>The goal was to find the disease responsible for the most mortality in the world </a:t>
            </a:r>
          </a:p>
          <a:p>
            <a:pPr latinLnBrk="0" hangingPunct="0"/>
            <a:endParaRPr lang="en-US" dirty="0">
              <a:cs typeface="Arial"/>
            </a:endParaRPr>
          </a:p>
          <a:p>
            <a:pPr marL="285750" indent="-285750" latinLnBrk="0" hangingPunct="0">
              <a:buFont typeface="Arial"/>
              <a:buChar char="•"/>
            </a:pPr>
            <a:r>
              <a:rPr lang="en-US" dirty="0">
                <a:cs typeface="Arial"/>
              </a:rPr>
              <a:t>Found that ischemic/coronary heart disease is the #1 killer:</a:t>
            </a:r>
          </a:p>
          <a:p>
            <a:pPr marL="742950" lvl="1" indent="-285750" latinLnBrk="0" hangingPunct="0">
              <a:buFont typeface="Arial"/>
              <a:buChar char="•"/>
            </a:pPr>
            <a:r>
              <a:rPr lang="en-US" dirty="0">
                <a:cs typeface="Arial"/>
              </a:rPr>
              <a:t>Responsible for around 1.6% of all deaths in 2019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991471-A0B7-6D14-8F1C-022CEFD3C740}"/>
              </a:ext>
            </a:extLst>
          </p:cNvPr>
          <p:cNvSpPr txBox="1"/>
          <p:nvPr/>
        </p:nvSpPr>
        <p:spPr>
          <a:xfrm>
            <a:off x="432419" y="2165188"/>
            <a:ext cx="4328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 latinLnBrk="0" hangingPunct="0">
              <a:buFont typeface="Arial" panose="020B0604020202020204" pitchFamily="34" charset="0"/>
              <a:buChar char="•"/>
            </a:pPr>
            <a:r>
              <a:rPr lang="en-US" dirty="0"/>
              <a:t>Distribution of mortality is heavily right-skewed (positive skewness)</a:t>
            </a:r>
          </a:p>
          <a:p>
            <a:pPr latinLnBrk="0" hangingPunct="0"/>
            <a:endParaRPr lang="en-US" dirty="0"/>
          </a:p>
          <a:p>
            <a:pPr marL="190510" indent="-190510" latinLnBrk="0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&gt; </a:t>
            </a:r>
            <a:r>
              <a:rPr lang="en-US" dirty="0">
                <a:solidFill>
                  <a:srgbClr val="0070C0"/>
                </a:solidFill>
              </a:rPr>
              <a:t>Median</a:t>
            </a:r>
            <a:r>
              <a:rPr lang="en-US" dirty="0"/>
              <a:t> &gt; Mode</a:t>
            </a:r>
          </a:p>
          <a:p>
            <a:pPr latinLnBrk="0" hangingPunct="0"/>
            <a:endParaRPr lang="en-US" dirty="0"/>
          </a:p>
          <a:p>
            <a:pPr marL="190510" indent="-190510" latinLnBrk="0" hangingPunct="0">
              <a:buFont typeface="Arial" panose="020B0604020202020204" pitchFamily="34" charset="0"/>
              <a:buChar char="•"/>
            </a:pPr>
            <a:r>
              <a:rPr lang="en-US" dirty="0"/>
              <a:t>Lower rates of heart disease mortality are more common than higher rates</a:t>
            </a:r>
          </a:p>
          <a:p>
            <a:pPr marL="190510" indent="-190510" latinLnBrk="0" hangingPunct="0">
              <a:buFont typeface="Arial" panose="020B0604020202020204" pitchFamily="34" charset="0"/>
              <a:buChar char="•"/>
            </a:pPr>
            <a:endParaRPr lang="en-US" dirty="0"/>
          </a:p>
          <a:p>
            <a:pPr marL="190510" indent="-190510" latinLnBrk="0" hangingPunct="0">
              <a:buFont typeface="Arial" panose="020B0604020202020204" pitchFamily="34" charset="0"/>
              <a:buChar char="•"/>
            </a:pPr>
            <a:r>
              <a:rPr lang="en-US" dirty="0"/>
              <a:t>Note: We define mortality rate as total deaths due to heart disease divided by population</a:t>
            </a:r>
            <a:endParaRPr lang="en-KR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2CA838F-09FA-ABED-CCAD-FB3DE2F1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53" y="1499043"/>
            <a:ext cx="6541804" cy="44716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B5D1D9-FE12-4732-64C8-362A3EF1A749}"/>
              </a:ext>
            </a:extLst>
          </p:cNvPr>
          <p:cNvSpPr/>
          <p:nvPr/>
        </p:nvSpPr>
        <p:spPr>
          <a:xfrm>
            <a:off x="9779051" y="6558738"/>
            <a:ext cx="2317645" cy="131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AEA0A-4870-9E30-F491-9699E01CFEE7}"/>
              </a:ext>
            </a:extLst>
          </p:cNvPr>
          <p:cNvSpPr txBox="1"/>
          <p:nvPr/>
        </p:nvSpPr>
        <p:spPr>
          <a:xfrm>
            <a:off x="558543" y="199710"/>
            <a:ext cx="9751387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chemeClr val="accent1"/>
                </a:solidFill>
                <a:ea typeface="+mn-lt"/>
                <a:cs typeface="+mn-lt"/>
              </a:rPr>
              <a:t>Heart Disease Mortality Distribution</a:t>
            </a:r>
            <a:endParaRPr lang="en-US" sz="4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7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E451C81-BFA9-ABF3-84FD-7D0F551D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6" y="1424005"/>
            <a:ext cx="5517365" cy="367433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F4711-4813-84D5-CC4E-EC3AAF358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766" y="112877"/>
            <a:ext cx="10828283" cy="13111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atinLnBrk="0" hangingPunct="0"/>
            <a:r>
              <a:rPr lang="en-US" sz="4400" b="1">
                <a:solidFill>
                  <a:schemeClr val="accent1"/>
                </a:solidFill>
                <a:ea typeface="+mn-lt"/>
                <a:cs typeface="+mn-lt"/>
              </a:rPr>
              <a:t>Heart Disease and Average Annual Temperatures</a:t>
            </a:r>
            <a:endParaRPr lang="en-US" sz="4400" b="1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F1162-7611-BDD5-C7F5-718D04505119}"/>
              </a:ext>
            </a:extLst>
          </p:cNvPr>
          <p:cNvSpPr/>
          <p:nvPr/>
        </p:nvSpPr>
        <p:spPr>
          <a:xfrm>
            <a:off x="9779051" y="6435473"/>
            <a:ext cx="2317645" cy="25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A77D481-D25D-A0E3-0C90-A885FDC11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921"/>
            <a:ext cx="5517365" cy="3792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B6049-3E9A-3284-54B2-A74D30FF7D01}"/>
              </a:ext>
            </a:extLst>
          </p:cNvPr>
          <p:cNvSpPr txBox="1"/>
          <p:nvPr/>
        </p:nvSpPr>
        <p:spPr>
          <a:xfrm>
            <a:off x="283896" y="5421467"/>
            <a:ext cx="526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Cold countries exhibit higher mortality rates than hot countries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68185-A296-D3F9-F143-DC2CB28CBFD1}"/>
              </a:ext>
            </a:extLst>
          </p:cNvPr>
          <p:cNvSpPr txBox="1"/>
          <p:nvPr/>
        </p:nvSpPr>
        <p:spPr>
          <a:xfrm>
            <a:off x="6096000" y="5337892"/>
            <a:ext cx="526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/>
              <a:t>Linear regression showed that about 56.1% of the variation in death rate could be explained by average annual temperature</a:t>
            </a:r>
          </a:p>
        </p:txBody>
      </p:sp>
    </p:spTree>
    <p:extLst>
      <p:ext uri="{BB962C8B-B14F-4D97-AF65-F5344CB8AC3E}">
        <p14:creationId xmlns:p14="http://schemas.microsoft.com/office/powerpoint/2010/main" val="17777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AFBB3-F471-EC98-2F78-BE6D330A8404}"/>
              </a:ext>
            </a:extLst>
          </p:cNvPr>
          <p:cNvSpPr txBox="1"/>
          <p:nvPr/>
        </p:nvSpPr>
        <p:spPr>
          <a:xfrm>
            <a:off x="211422" y="126137"/>
            <a:ext cx="1084944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chemeClr val="accent1"/>
                </a:solidFill>
                <a:ea typeface="+mn-lt"/>
                <a:cs typeface="+mn-lt"/>
              </a:rPr>
              <a:t>What about Heart Disease and Climate?</a:t>
            </a:r>
            <a:endParaRPr lang="en-US" sz="4400" b="1">
              <a:solidFill>
                <a:schemeClr val="accent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D7A34A8-414F-8538-CE3B-8E5C406A8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04" y="1173892"/>
            <a:ext cx="7083796" cy="4804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8244BA-3CF0-FC51-97F9-8CBD0EFA85D0}"/>
              </a:ext>
            </a:extLst>
          </p:cNvPr>
          <p:cNvSpPr/>
          <p:nvPr/>
        </p:nvSpPr>
        <p:spPr>
          <a:xfrm>
            <a:off x="9779051" y="6435473"/>
            <a:ext cx="2317645" cy="2543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16BFE-A980-8E83-D2DF-1F3847DC6A88}"/>
              </a:ext>
            </a:extLst>
          </p:cNvPr>
          <p:cNvSpPr txBox="1"/>
          <p:nvPr/>
        </p:nvSpPr>
        <p:spPr>
          <a:xfrm>
            <a:off x="325073" y="1305341"/>
            <a:ext cx="45645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endParaRPr lang="en-US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US"/>
              <a:t>Variables used were:</a:t>
            </a:r>
          </a:p>
          <a:p>
            <a:pPr marL="742950" lvl="1" indent="-285750" latinLnBrk="0" hangingPunct="0">
              <a:buFont typeface="Arial" panose="020B0604020202020204" pitchFamily="34" charset="0"/>
              <a:buChar char="•"/>
            </a:pPr>
            <a:r>
              <a:rPr lang="en-US"/>
              <a:t>Climate zone codename (label) from </a:t>
            </a:r>
            <a:r>
              <a:rPr lang="en-US" err="1"/>
              <a:t>Köppen</a:t>
            </a:r>
            <a:r>
              <a:rPr lang="en-US"/>
              <a:t> classification (18 total)</a:t>
            </a:r>
          </a:p>
          <a:p>
            <a:pPr marL="742950" lvl="1" indent="-285750" latinLnBrk="0" hangingPunct="0">
              <a:buFont typeface="Arial" panose="020B0604020202020204" pitchFamily="34" charset="0"/>
              <a:buChar char="•"/>
            </a:pPr>
            <a:r>
              <a:rPr lang="en-US"/>
              <a:t>Average annual temperature</a:t>
            </a:r>
          </a:p>
          <a:p>
            <a:pPr marL="742950" lvl="1" indent="-285750" latinLnBrk="0" hangingPunct="0">
              <a:buFont typeface="Arial" panose="020B0604020202020204" pitchFamily="34" charset="0"/>
              <a:buChar char="•"/>
            </a:pPr>
            <a:r>
              <a:rPr lang="en-US"/>
              <a:t>Mortality rate</a:t>
            </a:r>
          </a:p>
          <a:p>
            <a:pPr lvl="1" latinLnBrk="0" hangingPunct="0"/>
            <a:endParaRPr lang="en-US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US"/>
              <a:t>Most clusters had a mixture of different climate zones, but </a:t>
            </a:r>
            <a:r>
              <a:rPr lang="en-US">
                <a:solidFill>
                  <a:schemeClr val="accent4"/>
                </a:solidFill>
              </a:rPr>
              <a:t>cluster 4 </a:t>
            </a:r>
            <a:r>
              <a:rPr lang="en-US"/>
              <a:t>was an exception </a:t>
            </a:r>
          </a:p>
          <a:p>
            <a:pPr latinLnBrk="0" hangingPunct="0"/>
            <a:endParaRPr lang="en-US"/>
          </a:p>
          <a:p>
            <a:pPr marL="285750" indent="-285750" latinLnBrk="0" hangingPunct="0">
              <a:buFont typeface="Arial" panose="020B0604020202020204" pitchFamily="34" charset="0"/>
              <a:buChar char="•"/>
            </a:pPr>
            <a:r>
              <a:rPr lang="en-US"/>
              <a:t>Regions with a </a:t>
            </a:r>
            <a:r>
              <a:rPr lang="en-US">
                <a:solidFill>
                  <a:schemeClr val="accent4"/>
                </a:solidFill>
              </a:rPr>
              <a:t>DFB </a:t>
            </a:r>
            <a:r>
              <a:rPr lang="en-US"/>
              <a:t>climate (cold continental without dry season) showed higher rates of mortality than other regions</a:t>
            </a:r>
          </a:p>
        </p:txBody>
      </p:sp>
    </p:spTree>
    <p:extLst>
      <p:ext uri="{BB962C8B-B14F-4D97-AF65-F5344CB8AC3E}">
        <p14:creationId xmlns:p14="http://schemas.microsoft.com/office/powerpoint/2010/main" val="27706785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1923BE-B8D1-884D-99CE-D15AB2B406E1}"/>
              </a:ext>
            </a:extLst>
          </p:cNvPr>
          <p:cNvSpPr txBox="1"/>
          <p:nvPr/>
        </p:nvSpPr>
        <p:spPr>
          <a:xfrm>
            <a:off x="436800" y="120890"/>
            <a:ext cx="10157629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b="1" dirty="0">
                <a:solidFill>
                  <a:srgbClr val="EE636D"/>
                </a:solidFill>
                <a:ea typeface="+mn-lt"/>
                <a:cs typeface="+mn-lt"/>
              </a:rPr>
              <a:t>Could</a:t>
            </a:r>
            <a:r>
              <a:rPr lang="en-US" sz="4400" b="1" dirty="0">
                <a:solidFill>
                  <a:schemeClr val="accent1"/>
                </a:solidFill>
                <a:ea typeface="+mn-lt"/>
                <a:cs typeface="+mn-lt"/>
              </a:rPr>
              <a:t> Political Freedom be a Factor?</a:t>
            </a:r>
            <a:endParaRPr lang="en-US" sz="4400" b="1" dirty="0">
              <a:solidFill>
                <a:schemeClr val="accent1"/>
              </a:solidFill>
            </a:endParaRPr>
          </a:p>
          <a:p>
            <a:endParaRPr lang="en-KR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61BB9-14A4-E101-B5F5-A9761A89380D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E40B9A4-D59B-16AF-242C-6DC02271F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28" y="968888"/>
            <a:ext cx="7522568" cy="5338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27541-B1B0-1AB3-45E3-6E40E0574438}"/>
              </a:ext>
            </a:extLst>
          </p:cNvPr>
          <p:cNvSpPr txBox="1"/>
          <p:nvPr/>
        </p:nvSpPr>
        <p:spPr>
          <a:xfrm>
            <a:off x="7800268" y="2076501"/>
            <a:ext cx="4192104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90500" indent="-190500" latinLnBrk="0" hangingPunct="0">
              <a:buFont typeface="Arial" panose="020B0604020202020204" pitchFamily="34" charset="0"/>
              <a:buChar char="•"/>
            </a:pPr>
            <a:r>
              <a:rPr lang="en-US" sz="2000">
                <a:latin typeface="Helvetica"/>
                <a:cs typeface="Helvetica"/>
              </a:rPr>
              <a:t>Freedom score</a:t>
            </a:r>
            <a:r>
              <a:rPr lang="en-KR" sz="2000">
                <a:latin typeface="Helvetica"/>
                <a:cs typeface="Helvetica"/>
              </a:rPr>
              <a:t> </a:t>
            </a:r>
            <a:r>
              <a:rPr lang="en-US" sz="2000">
                <a:latin typeface="Helvetica"/>
                <a:cs typeface="Helvetica"/>
              </a:rPr>
              <a:t>measures </a:t>
            </a:r>
            <a:r>
              <a:rPr lang="en-US" sz="2000" dirty="0">
                <a:latin typeface="Helvetica"/>
                <a:cs typeface="Helvetica"/>
              </a:rPr>
              <a:t>access to</a:t>
            </a:r>
            <a:r>
              <a:rPr lang="en-US" sz="2000">
                <a:latin typeface="Helvetica"/>
                <a:cs typeface="Helvetica"/>
              </a:rPr>
              <a:t> political rights and civil liberties among </a:t>
            </a:r>
            <a:r>
              <a:rPr lang="en-US" sz="2000" b="1">
                <a:latin typeface="Helvetica"/>
                <a:cs typeface="Helvetica"/>
              </a:rPr>
              <a:t>210 </a:t>
            </a:r>
            <a:r>
              <a:rPr lang="en-US" sz="2000">
                <a:latin typeface="Helvetica"/>
                <a:cs typeface="Helvetica"/>
              </a:rPr>
              <a:t>countries and territories on a scale of </a:t>
            </a:r>
            <a:r>
              <a:rPr lang="en-US" sz="2000" b="1">
                <a:latin typeface="Helvetica"/>
                <a:cs typeface="Helvetica"/>
              </a:rPr>
              <a:t>1 </a:t>
            </a:r>
            <a:r>
              <a:rPr lang="en-US" sz="2000">
                <a:latin typeface="Helvetica"/>
                <a:cs typeface="Helvetica"/>
              </a:rPr>
              <a:t>to </a:t>
            </a:r>
            <a:r>
              <a:rPr lang="en-US" sz="2000" b="1">
                <a:latin typeface="Helvetica"/>
                <a:cs typeface="Helvetica"/>
              </a:rPr>
              <a:t>100</a:t>
            </a:r>
          </a:p>
          <a:p>
            <a:pPr latinLnBrk="0" hangingPunct="0"/>
            <a:endParaRPr lang="en-US" sz="2000">
              <a:latin typeface="Helvetica"/>
              <a:cs typeface="Helvetica"/>
            </a:endParaRPr>
          </a:p>
          <a:p>
            <a:pPr marL="190500" indent="-190500" latin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</a:rPr>
              <a:t>The scores are divided into 3 categories, </a:t>
            </a:r>
            <a:r>
              <a:rPr lang="en-US" sz="2000">
                <a:solidFill>
                  <a:srgbClr val="FF0000"/>
                </a:solidFill>
                <a:latin typeface="Helvetica"/>
                <a:cs typeface="Helvetica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Helvetica"/>
                <a:cs typeface="Helvetica"/>
              </a:rPr>
              <a:t>Free</a:t>
            </a:r>
            <a:r>
              <a:rPr lang="en-US" sz="2000">
                <a:solidFill>
                  <a:srgbClr val="FF0000"/>
                </a:solidFill>
                <a:latin typeface="Helvetica"/>
                <a:cs typeface="Helvetica"/>
              </a:rPr>
              <a:t>”, </a:t>
            </a:r>
            <a:r>
              <a:rPr lang="en-US" sz="2000">
                <a:solidFill>
                  <a:schemeClr val="accent4"/>
                </a:solidFill>
                <a:latin typeface="Helvetica"/>
                <a:cs typeface="Helvetica"/>
              </a:rPr>
              <a:t>“</a:t>
            </a:r>
            <a:r>
              <a:rPr lang="en-US" sz="2000" b="1">
                <a:solidFill>
                  <a:schemeClr val="accent4"/>
                </a:solidFill>
                <a:latin typeface="Helvetica"/>
                <a:cs typeface="Helvetica"/>
              </a:rPr>
              <a:t>Partly Free</a:t>
            </a:r>
            <a:r>
              <a:rPr lang="en-US" sz="2000">
                <a:solidFill>
                  <a:schemeClr val="accent4"/>
                </a:solidFill>
                <a:latin typeface="Helvetica"/>
                <a:cs typeface="Helvetica"/>
              </a:rPr>
              <a:t>”, </a:t>
            </a:r>
            <a:r>
              <a:rPr lang="en-US" sz="2000">
                <a:latin typeface="Helvetica"/>
                <a:cs typeface="Helvetica"/>
              </a:rPr>
              <a:t>and </a:t>
            </a:r>
            <a:r>
              <a:rPr lang="en-US" sz="2000">
                <a:solidFill>
                  <a:srgbClr val="00B050"/>
                </a:solidFill>
                <a:latin typeface="Helvetica"/>
                <a:cs typeface="Helvetica"/>
              </a:rPr>
              <a:t>“</a:t>
            </a:r>
            <a:r>
              <a:rPr lang="en-US" sz="2000" b="1">
                <a:solidFill>
                  <a:srgbClr val="00B050"/>
                </a:solidFill>
                <a:latin typeface="Helvetica"/>
                <a:cs typeface="Helvetica"/>
              </a:rPr>
              <a:t>Not Free</a:t>
            </a:r>
            <a:r>
              <a:rPr lang="en-US" sz="2000">
                <a:solidFill>
                  <a:srgbClr val="00B050"/>
                </a:solidFill>
                <a:latin typeface="Helvetica"/>
                <a:cs typeface="Helvetica"/>
              </a:rPr>
              <a:t>”.</a:t>
            </a:r>
          </a:p>
          <a:p>
            <a:pPr marL="190500" indent="-190500" latinLnBrk="0" hangingPunct="0">
              <a:buFont typeface="Arial" panose="020B0604020202020204" pitchFamily="34" charset="0"/>
              <a:buChar char="•"/>
            </a:pPr>
            <a:endParaRPr lang="en-US" dirty="0">
              <a:latin typeface="Helvetica"/>
              <a:cs typeface="Helvetica"/>
            </a:endParaRPr>
          </a:p>
          <a:p>
            <a:pPr marL="190500" indent="-190500" latinLnBrk="0" hangingPunct="0">
              <a:buFont typeface="Arial" panose="020B0604020202020204" pitchFamily="34" charset="0"/>
              <a:buChar char="•"/>
            </a:pPr>
            <a:endParaRPr lang="en-US" sz="2000">
              <a:effectLst/>
              <a:latin typeface="Helvetica" pitchFamily="2" charset="0"/>
              <a:cs typeface="Helvetica" pitchFamily="2" charset="0"/>
            </a:endParaRPr>
          </a:p>
          <a:p>
            <a:pPr marL="190500" indent="-190500" latinLnBrk="0" hangingPunct="0"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95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961BB9-14A4-E101-B5F5-A9761A89380D}"/>
              </a:ext>
            </a:extLst>
          </p:cNvPr>
          <p:cNvSpPr/>
          <p:nvPr/>
        </p:nvSpPr>
        <p:spPr>
          <a:xfrm>
            <a:off x="9779051" y="6424267"/>
            <a:ext cx="2317645" cy="26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31F2077-B48C-DB5A-C65D-332129B2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0" y="1511359"/>
            <a:ext cx="6071908" cy="398138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3FFEC86-993A-EBCE-83A5-815E50966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62" y="168172"/>
            <a:ext cx="5171571" cy="347795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7BE70F1-582D-5138-2036-CFB8A768C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49" y="3518255"/>
            <a:ext cx="5171571" cy="3389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E04190-DC8E-1544-B1C0-BE7EDCF7F6A2}"/>
              </a:ext>
            </a:extLst>
          </p:cNvPr>
          <p:cNvSpPr txBox="1"/>
          <p:nvPr/>
        </p:nvSpPr>
        <p:spPr>
          <a:xfrm>
            <a:off x="128867" y="168172"/>
            <a:ext cx="6454762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 hangingPunct="0"/>
            <a:r>
              <a:rPr lang="en-US" sz="3200" b="1">
                <a:solidFill>
                  <a:srgbClr val="EE636D"/>
                </a:solidFill>
                <a:ea typeface="+mn-lt"/>
                <a:cs typeface="+mn-lt"/>
              </a:rPr>
              <a:t>Heart Disease and Political Freedom</a:t>
            </a:r>
            <a:endParaRPr lang="en-KR" sz="3200"/>
          </a:p>
        </p:txBody>
      </p:sp>
    </p:spTree>
    <p:extLst>
      <p:ext uri="{BB962C8B-B14F-4D97-AF65-F5344CB8AC3E}">
        <p14:creationId xmlns:p14="http://schemas.microsoft.com/office/powerpoint/2010/main" val="360183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79397"/>
            <a:ext cx="184731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7200" b="1">
              <a:solidFill>
                <a:srgbClr val="EE636D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923BE-B8D1-884D-99CE-D15AB2B406E1}"/>
              </a:ext>
            </a:extLst>
          </p:cNvPr>
          <p:cNvSpPr txBox="1"/>
          <p:nvPr/>
        </p:nvSpPr>
        <p:spPr>
          <a:xfrm>
            <a:off x="422510" y="250852"/>
            <a:ext cx="72830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>
              <a:defRPr sz="3200"/>
            </a:lvl1pPr>
          </a:lstStyle>
          <a:p>
            <a:r>
              <a:rPr lang="en-US" sz="3600" b="1">
                <a:solidFill>
                  <a:srgbClr val="EE636D"/>
                </a:solidFill>
              </a:rPr>
              <a:t> Heart Disease and GDP </a:t>
            </a:r>
            <a:endParaRPr lang="en-KR" sz="3600" b="1">
              <a:solidFill>
                <a:srgbClr val="EE636D"/>
              </a:solidFill>
            </a:endParaRP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64345F4-3BBB-63D5-8B6A-75D04999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5" y="1327909"/>
            <a:ext cx="6582506" cy="4537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47930F-C4F6-1290-7367-ABB38820FE4B}"/>
              </a:ext>
            </a:extLst>
          </p:cNvPr>
          <p:cNvSpPr/>
          <p:nvPr/>
        </p:nvSpPr>
        <p:spPr>
          <a:xfrm>
            <a:off x="9779051" y="6536325"/>
            <a:ext cx="2317645" cy="1535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0C038-B8DB-6619-E1E0-BFBE7A5D410B}"/>
              </a:ext>
            </a:extLst>
          </p:cNvPr>
          <p:cNvSpPr txBox="1"/>
          <p:nvPr/>
        </p:nvSpPr>
        <p:spPr>
          <a:xfrm>
            <a:off x="8043864" y="2302007"/>
            <a:ext cx="34860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Correlation coefficient = 0.064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 algn="ctr"/>
            <a:r>
              <a:rPr lang="en-US" sz="2000" b="1">
                <a:cs typeface="Arial"/>
              </a:rPr>
              <a:t>A very low </a:t>
            </a:r>
          </a:p>
          <a:p>
            <a:pPr algn="ctr"/>
            <a:r>
              <a:rPr lang="en-US" sz="2000" b="1">
                <a:cs typeface="Arial"/>
              </a:rPr>
              <a:t>positive correlation</a:t>
            </a:r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B8C9E9C-FF9E-C387-A16E-19027BF32F5F}"/>
              </a:ext>
            </a:extLst>
          </p:cNvPr>
          <p:cNvSpPr/>
          <p:nvPr/>
        </p:nvSpPr>
        <p:spPr>
          <a:xfrm>
            <a:off x="9566543" y="2676535"/>
            <a:ext cx="425016" cy="833255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065">
    <a:dk1>
      <a:srgbClr val="3A3838"/>
    </a:dk1>
    <a:lt1>
      <a:srgbClr val="FFFFFF"/>
    </a:lt1>
    <a:dk2>
      <a:srgbClr val="5D5B5B"/>
    </a:dk2>
    <a:lt2>
      <a:srgbClr val="F2F2F2"/>
    </a:lt2>
    <a:accent1>
      <a:srgbClr val="ED636D"/>
    </a:accent1>
    <a:accent2>
      <a:srgbClr val="FA7D87"/>
    </a:accent2>
    <a:accent3>
      <a:srgbClr val="F8BAA1"/>
    </a:accent3>
    <a:accent4>
      <a:srgbClr val="1097D0"/>
    </a:accent4>
    <a:accent5>
      <a:srgbClr val="016A96"/>
    </a:accent5>
    <a:accent6>
      <a:srgbClr val="898F8D"/>
    </a:accent6>
    <a:hlink>
      <a:srgbClr val="757070"/>
    </a:hlink>
    <a:folHlink>
      <a:srgbClr val="757070"/>
    </a:folHlink>
  </a:clrScheme>
</a:themeOverride>
</file>

<file path=ppt/theme/themeOverride2.xml><?xml version="1.0" encoding="utf-8"?>
<a:themeOverride xmlns:a="http://schemas.openxmlformats.org/drawingml/2006/main">
  <a:clrScheme name="t065">
    <a:dk1>
      <a:srgbClr val="3A3838"/>
    </a:dk1>
    <a:lt1>
      <a:srgbClr val="FFFFFF"/>
    </a:lt1>
    <a:dk2>
      <a:srgbClr val="5D5B5B"/>
    </a:dk2>
    <a:lt2>
      <a:srgbClr val="F2F2F2"/>
    </a:lt2>
    <a:accent1>
      <a:srgbClr val="ED636D"/>
    </a:accent1>
    <a:accent2>
      <a:srgbClr val="FA7D87"/>
    </a:accent2>
    <a:accent3>
      <a:srgbClr val="F8BAA1"/>
    </a:accent3>
    <a:accent4>
      <a:srgbClr val="1097D0"/>
    </a:accent4>
    <a:accent5>
      <a:srgbClr val="016A96"/>
    </a:accent5>
    <a:accent6>
      <a:srgbClr val="898F8D"/>
    </a:accent6>
    <a:hlink>
      <a:srgbClr val="757070"/>
    </a:hlink>
    <a:folHlink>
      <a:srgbClr val="7570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1459</Words>
  <Application>Microsoft Macintosh PowerPoint</Application>
  <PresentationFormat>Widescreen</PresentationFormat>
  <Paragraphs>166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Arial,Sans-Serif</vt:lpstr>
      <vt:lpstr>DengXian</vt:lpstr>
      <vt:lpstr>맑은 고딕</vt:lpstr>
      <vt:lpstr>나눔스퀘어라운드 Regular</vt:lpstr>
      <vt:lpstr>Arial</vt:lpstr>
      <vt:lpstr>Calibri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Heart Disease and Average Annual Temperatures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Climate Analysis Key Insight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Minwoo Sohn</cp:lastModifiedBy>
  <cp:revision>102</cp:revision>
  <dcterms:created xsi:type="dcterms:W3CDTF">2015-01-21T11:35:38Z</dcterms:created>
  <dcterms:modified xsi:type="dcterms:W3CDTF">2022-12-11T23:25:30Z</dcterms:modified>
</cp:coreProperties>
</file>