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4294" r:id="rId2"/>
  </p:sldMasterIdLst>
  <p:notesMasterIdLst>
    <p:notesMasterId r:id="rId14"/>
  </p:notesMasterIdLst>
  <p:handoutMasterIdLst>
    <p:handoutMasterId r:id="rId15"/>
  </p:handoutMasterIdLst>
  <p:sldIdLst>
    <p:sldId id="358" r:id="rId3"/>
    <p:sldId id="367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56" r:id="rId13"/>
  </p:sldIdLst>
  <p:sldSz cx="7620000" cy="5715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4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FF9900"/>
    <a:srgbClr val="FFCC66"/>
    <a:srgbClr val="CCFF66"/>
    <a:srgbClr val="FFFFCC"/>
    <a:srgbClr val="00FFFF"/>
    <a:srgbClr val="FF9966"/>
    <a:srgbClr val="66FF99"/>
    <a:srgbClr val="75757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0468" autoAdjust="0"/>
  </p:normalViewPr>
  <p:slideViewPr>
    <p:cSldViewPr>
      <p:cViewPr varScale="1">
        <p:scale>
          <a:sx n="111" d="100"/>
          <a:sy n="111" d="100"/>
        </p:scale>
        <p:origin x="1944" y="108"/>
      </p:cViewPr>
      <p:guideLst>
        <p:guide orient="horz" pos="1800"/>
        <p:guide pos="24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E24DD-8653-4E61-BD66-E2815D79CF87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421ED-544B-46AA-8668-ADBA64547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16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1413" y="685800"/>
            <a:ext cx="45735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632207B-2FF3-46F3-89FB-530BBFCBE7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551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此文档主要目的：云服务部培训课程之一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EAD866-595C-42A1-8BCA-157F48988BC7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2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、共享内存让线程之间的通信比进程之间的通信更高效、更容易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、更轻量说明：创建、销毁新线程比启动、结束进程开销要小很多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1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、共享内存让线程之间的通信比进程之间的通信更高效、更容易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、更轻量说明：创建、销毁新线程比启动、结束进程开销要小很多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012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、共享内存让线程之间的通信比进程之间的通信更高效、更容易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、更轻量说明：创建、销毁新线程比启动、结束进程开销要小很多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078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、共享内存让线程之间的通信比进程之间的通信更高效、更容易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、更轻量说明：创建、销毁新线程比启动、结束进程开销要小很多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、共享内存让线程之间的通信比进程之间的通信更高效、更容易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、更轻量说明：创建、销毁新线程比启动、结束进程开销要小很多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3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、共享内存让线程之间的通信比进程之间的通信更高效、更容易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、更轻量说明：创建、销毁新线程比启动、结束进程开销要小很多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265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94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0" y="1774825"/>
            <a:ext cx="6477000" cy="12255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238500"/>
            <a:ext cx="53340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77CDD-16B6-4217-8631-C219CF66FE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5029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95D2B-9E17-4BFE-B84F-A6BAD7DD25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562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95938" y="277813"/>
            <a:ext cx="1754187" cy="5099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0200" y="277813"/>
            <a:ext cx="5113338" cy="5099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3A02F-55C8-4619-B471-AAD0C38347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99129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DingQi\桌面\封面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9823" y="817563"/>
            <a:ext cx="3270250" cy="30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zh-CN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70178" y="3697552"/>
            <a:ext cx="6179343" cy="660136"/>
          </a:xfrm>
        </p:spPr>
        <p:txBody>
          <a:bodyPr/>
          <a:lstStyle>
            <a:lvl1pPr algn="ctr">
              <a:defRPr sz="2400">
                <a:latin typeface="黑体" pitchFamily="2" charset="-122"/>
              </a:defRPr>
            </a:lvl1pPr>
          </a:lstStyle>
          <a:p>
            <a:r>
              <a:rPr lang="zh-CN" altLang="en-US"/>
              <a:t>海康威视</a:t>
            </a:r>
            <a:r>
              <a:rPr lang="en-US" altLang="zh-CN"/>
              <a:t>-</a:t>
            </a:r>
            <a:r>
              <a:rPr lang="zh-CN" altLang="en-US"/>
              <a:t>致力于人人轻松享有安全的品质生活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9075" y="4478074"/>
            <a:ext cx="5160698" cy="5397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500">
                <a:solidFill>
                  <a:srgbClr val="FF0000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提示：此为企业简介素材稿，实际使用时，务必根据受众进行修改！</a:t>
            </a:r>
          </a:p>
        </p:txBody>
      </p:sp>
    </p:spTree>
    <p:extLst>
      <p:ext uri="{BB962C8B-B14F-4D97-AF65-F5344CB8AC3E}">
        <p14:creationId xmlns:p14="http://schemas.microsoft.com/office/powerpoint/2010/main" val="14255372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20A45-622E-4B3F-ACB5-51A9E6234AA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0593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928" y="3672418"/>
            <a:ext cx="64770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928" y="2422261"/>
            <a:ext cx="64770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B3D23-6E74-4DE9-B9A1-63A7E8FFE01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5588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698" y="817565"/>
            <a:ext cx="3459427" cy="46804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21127" y="817565"/>
            <a:ext cx="3459428" cy="46804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FBBB8-C32C-44A9-9D50-56EA67E323D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564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864"/>
            <a:ext cx="68580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79261"/>
            <a:ext cx="3366823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1000" y="1812396"/>
            <a:ext cx="3366823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70856" y="1279261"/>
            <a:ext cx="3368146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856" y="1812396"/>
            <a:ext cx="3368146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AB3C2-C83F-4E34-9BD1-6D543062859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0582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ECA0A-12AF-45DE-8928-A5ED7B19331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7631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0B0E5-DA3D-4036-AD55-C9CC5101152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4408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2" y="227541"/>
            <a:ext cx="2506928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9208" y="227543"/>
            <a:ext cx="425979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2" y="1195919"/>
            <a:ext cx="2506928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EA1F3-75A1-4391-8B6A-BFBDF84817A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2310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891B5-0A07-4B54-BCC1-C490C1BC4C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43800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573" y="4000500"/>
            <a:ext cx="4572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93573" y="510646"/>
            <a:ext cx="4572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93573" y="4472783"/>
            <a:ext cx="45720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41703-C58E-4B1E-B7CD-DC6F20C99A8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3839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AD699-E0F1-4B5F-87C8-25EE0135F1B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739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18428" y="277814"/>
            <a:ext cx="1762125" cy="522022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9409" y="277814"/>
            <a:ext cx="5162021" cy="52202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FC679-1E1A-4E3B-B848-629A43A8A2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7707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409" y="277813"/>
            <a:ext cx="5700448" cy="419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34698" y="817565"/>
            <a:ext cx="3459427" cy="46804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21127" y="817565"/>
            <a:ext cx="3459428" cy="46804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2825" y="5498043"/>
            <a:ext cx="668073" cy="12038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6F8AF-B4A7-43F9-84DC-2076F842053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9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663" y="3671888"/>
            <a:ext cx="64770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663" y="2422529"/>
            <a:ext cx="64770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1E9F1-29A5-456A-8574-75E482EC70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3155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963" y="938213"/>
            <a:ext cx="3430587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17952" y="938213"/>
            <a:ext cx="343217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B8749-D1DB-4E24-8221-6B52D3D802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4034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68580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79525"/>
            <a:ext cx="33670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1000" y="1812929"/>
            <a:ext cx="33670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70327" y="1279525"/>
            <a:ext cx="33686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327" y="1812929"/>
            <a:ext cx="33686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E1761-BDF3-48F6-BB73-81A6053FA4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9621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CC05E-B0A3-4977-8DE1-E0D87BAFD8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6644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99FFF-FD66-47FD-A45C-C7904D7363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65134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7017"/>
            <a:ext cx="250666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9738" y="227017"/>
            <a:ext cx="4259262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1195388"/>
            <a:ext cx="250666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B200-45AF-444B-958F-9E8870C583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1115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838" y="4000504"/>
            <a:ext cx="45720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93838" y="511175"/>
            <a:ext cx="4572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93838" y="4473579"/>
            <a:ext cx="45720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F023F-E573-43D7-9C69-2B6FD13740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4415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内页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30202" y="277813"/>
            <a:ext cx="56991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938213"/>
            <a:ext cx="7015162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0225" y="5475288"/>
            <a:ext cx="668338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fld id="{512B51A1-D088-489C-8CF0-48342BC01A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84" r:id="rId2"/>
    <p:sldLayoutId id="2147484285" r:id="rId3"/>
    <p:sldLayoutId id="2147484286" r:id="rId4"/>
    <p:sldLayoutId id="2147484287" r:id="rId5"/>
    <p:sldLayoutId id="2147484288" r:id="rId6"/>
    <p:sldLayoutId id="2147484289" r:id="rId7"/>
    <p:sldLayoutId id="2147484290" r:id="rId8"/>
    <p:sldLayoutId id="2147484291" r:id="rId9"/>
    <p:sldLayoutId id="2147484292" r:id="rId10"/>
    <p:sldLayoutId id="214748429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内页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9409" y="277813"/>
            <a:ext cx="5700448" cy="41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700" y="817565"/>
            <a:ext cx="7045854" cy="468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2825" y="5498043"/>
            <a:ext cx="668073" cy="1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宋体" charset="-122"/>
              </a:defRPr>
            </a:lvl1pPr>
          </a:lstStyle>
          <a:p>
            <a:pPr eaLnBrk="1" hangingPunct="1">
              <a:buFontTx/>
              <a:buNone/>
              <a:defRPr/>
            </a:pPr>
            <a:fld id="{1487E13B-F707-445F-9C53-A3377B681CFE}" type="slidenum">
              <a:rPr lang="en-US" altLang="zh-CN" sz="1000">
                <a:solidFill>
                  <a:srgbClr val="000000"/>
                </a:solidFill>
              </a:rPr>
              <a:pPr eaLnBrk="1" hangingPunct="1">
                <a:buFontTx/>
                <a:buNone/>
                <a:defRPr/>
              </a:pPr>
              <a:t>‹#›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0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p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697552"/>
            <a:ext cx="7620000" cy="66013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/>
              <a:t>线程同步的基本方法</a:t>
            </a:r>
            <a:endParaRPr lang="zh-CN" altLang="zh-CN" sz="3200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89753" y="4369668"/>
            <a:ext cx="5461227" cy="720080"/>
          </a:xfrm>
        </p:spPr>
        <p:txBody>
          <a:bodyPr/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                                                           </a:t>
            </a:r>
          </a:p>
          <a:p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4056" y="439333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沈沛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892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ConcurrentHashMap</a:t>
            </a:r>
            <a:r>
              <a:rPr lang="zh-CN" altLang="en-US" dirty="0"/>
              <a:t> </a:t>
            </a:r>
            <a:r>
              <a:rPr lang="en-US" altLang="zh-CN" dirty="0"/>
              <a:t>1.8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CAS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、</a:t>
            </a:r>
            <a:r>
              <a:rPr lang="en-US" altLang="zh-CN" dirty="0"/>
              <a:t>synchronized</a:t>
            </a:r>
            <a:r>
              <a:rPr lang="zh-CN" altLang="en-US" dirty="0"/>
              <a:t>等多种同步方式，借助</a:t>
            </a:r>
            <a:r>
              <a:rPr lang="en-US" altLang="zh-CN" dirty="0" err="1"/>
              <a:t>forword</a:t>
            </a:r>
            <a:r>
              <a:rPr lang="zh-CN" altLang="en-US" dirty="0"/>
              <a:t>节点保证线程安全。将锁粒度从</a:t>
            </a:r>
            <a:r>
              <a:rPr lang="en-US" altLang="zh-CN" dirty="0"/>
              <a:t>segment</a:t>
            </a:r>
            <a:r>
              <a:rPr lang="zh-CN" altLang="en-US" dirty="0"/>
              <a:t>降低到单个节点上。</a:t>
            </a:r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3836017" y="2575932"/>
            <a:ext cx="11151" cy="82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4791308" y="2575932"/>
            <a:ext cx="11151" cy="82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5755890" y="2575932"/>
            <a:ext cx="11151" cy="82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936856" y="2857385"/>
            <a:ext cx="77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945667" y="2878345"/>
            <a:ext cx="77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fwd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34416" y="2857385"/>
            <a:ext cx="77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61821" y="2873435"/>
            <a:ext cx="77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5888" y="4343338"/>
            <a:ext cx="10340004" cy="825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11522" y="4580106"/>
            <a:ext cx="77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495302" y="4334499"/>
            <a:ext cx="11151" cy="82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2568422" y="4338638"/>
            <a:ext cx="11151" cy="82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3541379" y="4338638"/>
            <a:ext cx="11151" cy="82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541805" y="4349319"/>
            <a:ext cx="11151" cy="82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528864" y="4321173"/>
            <a:ext cx="11151" cy="82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6529290" y="4321173"/>
            <a:ext cx="11151" cy="82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7405580" y="4335567"/>
            <a:ext cx="11151" cy="82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8510367" y="4321173"/>
            <a:ext cx="11151" cy="82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9378091" y="4343338"/>
            <a:ext cx="11151" cy="82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0157839" y="4312026"/>
            <a:ext cx="11151" cy="82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610930" y="4571267"/>
            <a:ext cx="107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</a:t>
            </a:r>
            <a:r>
              <a:rPr lang="en-US" altLang="zh-CN" dirty="0" err="1" smtClean="0"/>
              <a:t>reeBin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473876" y="4532582"/>
            <a:ext cx="105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</a:t>
            </a:r>
            <a:r>
              <a:rPr lang="en-US" altLang="zh-CN" dirty="0" err="1" smtClean="0"/>
              <a:t>reeBin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695201" y="4571267"/>
            <a:ext cx="77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696879" y="4532582"/>
            <a:ext cx="85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662270" y="4521634"/>
            <a:ext cx="83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626133" y="4524200"/>
            <a:ext cx="77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576113" y="4532582"/>
            <a:ext cx="77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584950" y="4521634"/>
            <a:ext cx="77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468622" y="4562428"/>
            <a:ext cx="77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0214618" y="4532582"/>
            <a:ext cx="77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021236" y="2587083"/>
            <a:ext cx="5750315" cy="825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1970942" y="2575932"/>
            <a:ext cx="11151" cy="82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2931805" y="2575932"/>
            <a:ext cx="11151" cy="82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199648" y="2857385"/>
            <a:ext cx="77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062565" y="2815012"/>
            <a:ext cx="10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</a:t>
            </a:r>
            <a:r>
              <a:rPr lang="en-US" altLang="zh-CN" dirty="0" err="1" smtClean="0"/>
              <a:t>reeBin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2215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65666" y="2395835"/>
            <a:ext cx="4288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</a:t>
            </a:r>
            <a:r>
              <a:rPr lang="en-US" altLang="zh-CN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HANK YOU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9539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线程同步的几种基本方式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锁机制</a:t>
            </a:r>
            <a:endParaRPr lang="en-US" altLang="zh-CN" dirty="0"/>
          </a:p>
          <a:p>
            <a:r>
              <a:rPr lang="en-US" altLang="zh-CN" dirty="0"/>
              <a:t>Volatile</a:t>
            </a:r>
          </a:p>
          <a:p>
            <a:r>
              <a:rPr lang="en-US" altLang="zh-CN" dirty="0" err="1"/>
              <a:t>ThreadLocal</a:t>
            </a:r>
            <a:endParaRPr lang="en-US" altLang="zh-CN" dirty="0"/>
          </a:p>
          <a:p>
            <a:r>
              <a:rPr lang="en-US" altLang="zh-CN" dirty="0"/>
              <a:t>COW</a:t>
            </a:r>
          </a:p>
        </p:txBody>
      </p:sp>
    </p:spTree>
    <p:extLst>
      <p:ext uri="{BB962C8B-B14F-4D97-AF65-F5344CB8AC3E}">
        <p14:creationId xmlns:p14="http://schemas.microsoft.com/office/powerpoint/2010/main" val="14262752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悲观锁</a:t>
            </a:r>
            <a:r>
              <a:rPr lang="en-US" altLang="zh-CN" dirty="0"/>
              <a:t>(Synchronized)/</a:t>
            </a:r>
            <a:r>
              <a:rPr lang="zh-CN" altLang="en-US" dirty="0"/>
              <a:t>乐观锁</a:t>
            </a:r>
            <a:r>
              <a:rPr lang="en-US" altLang="zh-CN" dirty="0"/>
              <a:t>(CAS)</a:t>
            </a:r>
          </a:p>
          <a:p>
            <a:r>
              <a:rPr lang="zh-CN" altLang="en-US" dirty="0"/>
              <a:t>可重入锁</a:t>
            </a:r>
            <a:endParaRPr lang="en-US" altLang="zh-CN" dirty="0"/>
          </a:p>
          <a:p>
            <a:r>
              <a:rPr lang="zh-CN" altLang="en-US" dirty="0"/>
              <a:t>自旋锁</a:t>
            </a:r>
            <a:endParaRPr lang="en-US" altLang="zh-CN" dirty="0"/>
          </a:p>
          <a:p>
            <a:r>
              <a:rPr lang="zh-CN" altLang="en-US" dirty="0"/>
              <a:t>公平锁</a:t>
            </a:r>
            <a:r>
              <a:rPr lang="en-US" altLang="zh-CN" dirty="0"/>
              <a:t>/</a:t>
            </a:r>
            <a:r>
              <a:rPr lang="zh-CN" altLang="en-US" dirty="0"/>
              <a:t>非公平锁</a:t>
            </a:r>
            <a:endParaRPr lang="en-US" altLang="zh-CN" dirty="0"/>
          </a:p>
          <a:p>
            <a:r>
              <a:rPr lang="zh-CN" altLang="en-US" dirty="0"/>
              <a:t>互斥锁</a:t>
            </a:r>
            <a:r>
              <a:rPr lang="en-US" altLang="zh-CN" dirty="0"/>
              <a:t>/</a:t>
            </a:r>
            <a:r>
              <a:rPr lang="zh-CN" altLang="en-US" dirty="0"/>
              <a:t>读写锁</a:t>
            </a:r>
            <a:endParaRPr lang="en-US" altLang="zh-CN" dirty="0"/>
          </a:p>
          <a:p>
            <a:r>
              <a:rPr lang="zh-CN" altLang="en-US" dirty="0"/>
              <a:t>偏向锁</a:t>
            </a:r>
            <a:r>
              <a:rPr lang="en-US" altLang="zh-CN" dirty="0"/>
              <a:t>/</a:t>
            </a:r>
            <a:r>
              <a:rPr lang="zh-CN" altLang="en-US" dirty="0"/>
              <a:t>轻量级锁</a:t>
            </a:r>
            <a:r>
              <a:rPr lang="en-US" altLang="zh-CN" dirty="0"/>
              <a:t>/</a:t>
            </a:r>
            <a:r>
              <a:rPr lang="zh-CN" altLang="en-US" dirty="0"/>
              <a:t>重量级锁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10053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Synchronized</a:t>
            </a:r>
            <a:r>
              <a:rPr lang="zh-CN" altLang="en-US" dirty="0" smtClean="0"/>
              <a:t>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Synchronized</a:t>
            </a:r>
            <a:r>
              <a:rPr lang="zh-CN" altLang="en-US" dirty="0"/>
              <a:t>的实现基于对象的</a:t>
            </a:r>
            <a:r>
              <a:rPr lang="en-US" altLang="zh-CN" dirty="0"/>
              <a:t>monitor</a:t>
            </a:r>
            <a:r>
              <a:rPr lang="zh-CN" altLang="en-US" dirty="0"/>
              <a:t>，其本质依赖于底层操作系统的</a:t>
            </a:r>
            <a:r>
              <a:rPr lang="en-US" altLang="zh-CN" dirty="0" err="1"/>
              <a:t>Mutex</a:t>
            </a:r>
            <a:r>
              <a:rPr lang="en-US" altLang="zh-CN" dirty="0"/>
              <a:t> Lock</a:t>
            </a:r>
            <a:r>
              <a:rPr lang="zh-CN" altLang="en-US" dirty="0"/>
              <a:t>实现，操作系统实现线程之间的切换需要从用户态到内核态的切换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1" y="3001516"/>
            <a:ext cx="6548854" cy="261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96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ReentrantLock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AbstractQueuedSynchronizer</a:t>
            </a:r>
            <a:r>
              <a:rPr lang="zh-CN" altLang="en-US" dirty="0"/>
              <a:t>实现了公平锁和非公平锁</a:t>
            </a:r>
            <a:endParaRPr lang="en-US" altLang="zh-CN" dirty="0"/>
          </a:p>
          <a:p>
            <a:r>
              <a:rPr lang="en-US" altLang="zh-CN" dirty="0"/>
              <a:t>AQS</a:t>
            </a:r>
            <a:r>
              <a:rPr lang="zh-CN" altLang="en-US" dirty="0"/>
              <a:t>的实现基于</a:t>
            </a:r>
            <a:r>
              <a:rPr lang="en-US" altLang="zh-CN" dirty="0"/>
              <a:t>CHL</a:t>
            </a:r>
            <a:r>
              <a:rPr lang="zh-CN" altLang="en-US" dirty="0"/>
              <a:t>队列完成线程的排队执行，提供了共享锁和独占锁两种方式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" y="3001516"/>
            <a:ext cx="7284541" cy="271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54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ThreadLocal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7592" y="1417340"/>
            <a:ext cx="1872208" cy="761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88899" y="1308727"/>
            <a:ext cx="4821501" cy="2772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4080" y="1633363"/>
            <a:ext cx="154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ThreadLocal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70533" y="2748220"/>
            <a:ext cx="1377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threadLocals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98966" y="4549351"/>
            <a:ext cx="3415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ThreadLocal.ThreadLocalMap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30009" y="2264431"/>
            <a:ext cx="1271135" cy="1603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过程 11"/>
          <p:cNvSpPr/>
          <p:nvPr/>
        </p:nvSpPr>
        <p:spPr>
          <a:xfrm>
            <a:off x="3126992" y="2576224"/>
            <a:ext cx="1645920" cy="7133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941874" y="2485242"/>
            <a:ext cx="1047404" cy="379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key</a:t>
            </a:r>
            <a:r>
              <a:rPr lang="en-US" altLang="zh-CN" dirty="0" err="1" smtClean="0"/>
              <a:t>y</a:t>
            </a:r>
            <a:endParaRPr lang="zh-CN" altLang="en-US" dirty="0"/>
          </a:p>
        </p:txBody>
      </p:sp>
      <p:sp>
        <p:nvSpPr>
          <p:cNvPr id="14" name="流程图: 过程 13"/>
          <p:cNvSpPr/>
          <p:nvPr/>
        </p:nvSpPr>
        <p:spPr>
          <a:xfrm>
            <a:off x="5978268" y="3117552"/>
            <a:ext cx="1047404" cy="379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value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959119" y="3275693"/>
            <a:ext cx="16625" cy="147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3"/>
          </p:cNvCxnSpPr>
          <p:nvPr/>
        </p:nvCxnSpPr>
        <p:spPr>
          <a:xfrm>
            <a:off x="4772912" y="2932886"/>
            <a:ext cx="1042552" cy="8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0"/>
            <a:endCxn id="6" idx="3"/>
          </p:cNvCxnSpPr>
          <p:nvPr/>
        </p:nvCxnSpPr>
        <p:spPr>
          <a:xfrm flipH="1" flipV="1">
            <a:off x="2009800" y="1798276"/>
            <a:ext cx="4455776" cy="6869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878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J.U.C</a:t>
            </a:r>
            <a:r>
              <a:rPr lang="zh-CN" altLang="en-US" dirty="0"/>
              <a:t>中的主要封装类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altLang="zh-CN" dirty="0"/>
          </a:p>
          <a:p>
            <a:r>
              <a:rPr lang="en-US" altLang="zh-CN" dirty="0" err="1"/>
              <a:t>ConcurrentHashMap</a:t>
            </a:r>
            <a:endParaRPr lang="en-US" altLang="zh-CN" dirty="0"/>
          </a:p>
          <a:p>
            <a:r>
              <a:rPr lang="en-US" altLang="zh-CN" dirty="0" err="1"/>
              <a:t>CopyOnWriteArrayList</a:t>
            </a:r>
            <a:r>
              <a:rPr lang="en-US" altLang="zh-CN" dirty="0"/>
              <a:t>/Set</a:t>
            </a:r>
          </a:p>
          <a:p>
            <a:r>
              <a:rPr lang="en-US" altLang="zh-CN" dirty="0" err="1"/>
              <a:t>CyclicBarrier</a:t>
            </a:r>
            <a:endParaRPr lang="en-US" altLang="zh-CN" dirty="0"/>
          </a:p>
          <a:p>
            <a:r>
              <a:rPr lang="en-US" altLang="zh-CN" dirty="0" err="1"/>
              <a:t>AtomicXXX</a:t>
            </a:r>
            <a:endParaRPr lang="en-US" altLang="zh-CN" dirty="0"/>
          </a:p>
          <a:p>
            <a:r>
              <a:rPr lang="en-US" altLang="zh-CN" dirty="0" err="1"/>
              <a:t>ReadWriteLock</a:t>
            </a:r>
            <a:endParaRPr lang="en-US" altLang="zh-CN" dirty="0"/>
          </a:p>
          <a:p>
            <a:r>
              <a:rPr lang="en-US" altLang="zh-CN" dirty="0" err="1"/>
              <a:t>ReentrantLock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81685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ConcurrentHashMap</a:t>
            </a:r>
            <a:r>
              <a:rPr lang="en-US" altLang="zh-CN" dirty="0"/>
              <a:t>—</a:t>
            </a:r>
            <a:r>
              <a:rPr lang="zh-CN" altLang="en-US" dirty="0"/>
              <a:t>弱一致性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963" y="938212"/>
            <a:ext cx="7015162" cy="4776787"/>
          </a:xfrm>
        </p:spPr>
        <p:txBody>
          <a:bodyPr/>
          <a:lstStyle/>
          <a:p>
            <a:r>
              <a:rPr lang="en-US" altLang="zh-CN" dirty="0" err="1"/>
              <a:t>HashMap</a:t>
            </a:r>
            <a:r>
              <a:rPr lang="zh-CN" altLang="en-US" dirty="0"/>
              <a:t>：线程不安全，甚至在</a:t>
            </a:r>
            <a:r>
              <a:rPr lang="en-US" altLang="zh-CN" dirty="0"/>
              <a:t>1.7</a:t>
            </a:r>
            <a:r>
              <a:rPr lang="zh-CN" altLang="en-US" dirty="0"/>
              <a:t>之前的版本中会造成死循环的致命错误。</a:t>
            </a:r>
            <a:r>
              <a:rPr lang="en-US" altLang="zh-CN" dirty="0"/>
              <a:t>(</a:t>
            </a:r>
            <a:r>
              <a:rPr lang="en-US" altLang="zh-CN" dirty="0" err="1"/>
              <a:t>eg:HashMapTest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Collections. </a:t>
            </a:r>
            <a:r>
              <a:rPr lang="en-US" altLang="zh-CN" dirty="0" err="1"/>
              <a:t>SynchronizedMap</a:t>
            </a:r>
            <a:r>
              <a:rPr lang="zh-CN" altLang="en-US" dirty="0"/>
              <a:t>：</a:t>
            </a:r>
            <a:r>
              <a:rPr lang="en-US" altLang="zh-CN" dirty="0"/>
              <a:t>synchronized</a:t>
            </a:r>
            <a:r>
              <a:rPr lang="zh-CN" altLang="en-US" dirty="0"/>
              <a:t>同步代码块</a:t>
            </a:r>
            <a:endParaRPr lang="en-US" altLang="zh-CN" dirty="0"/>
          </a:p>
          <a:p>
            <a:r>
              <a:rPr lang="en-US" altLang="zh-CN" dirty="0" err="1"/>
              <a:t>HashTable</a:t>
            </a:r>
            <a:r>
              <a:rPr lang="zh-CN" altLang="en-US" dirty="0"/>
              <a:t>：</a:t>
            </a:r>
            <a:r>
              <a:rPr lang="en-US" altLang="zh-CN" dirty="0"/>
              <a:t>synchronized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 err="1"/>
              <a:t>ConcurrentHashMap</a:t>
            </a:r>
            <a:r>
              <a:rPr lang="en-US" altLang="zh-CN" dirty="0"/>
              <a:t> (1.7)</a:t>
            </a:r>
            <a:r>
              <a:rPr lang="zh-CN" altLang="en-US" dirty="0"/>
              <a:t>：分段加锁</a:t>
            </a:r>
            <a:endParaRPr lang="en-US" altLang="zh-CN" dirty="0"/>
          </a:p>
          <a:p>
            <a:r>
              <a:rPr lang="en-US" altLang="zh-CN" dirty="0" err="1"/>
              <a:t>ConcurrentHahsMap</a:t>
            </a:r>
            <a:r>
              <a:rPr lang="en-US" altLang="zh-CN" dirty="0"/>
              <a:t> (1.8)</a:t>
            </a:r>
            <a:r>
              <a:rPr lang="zh-CN" altLang="en-US" dirty="0"/>
              <a:t>：</a:t>
            </a:r>
            <a:r>
              <a:rPr lang="en-US" altLang="zh-CN" dirty="0"/>
              <a:t>CAS+</a:t>
            </a:r>
            <a:r>
              <a:rPr lang="zh-CN" altLang="en-US" dirty="0"/>
              <a:t>单节点</a:t>
            </a:r>
            <a:r>
              <a:rPr lang="en-US" altLang="zh-CN" dirty="0"/>
              <a:t>synchronized</a:t>
            </a:r>
            <a:r>
              <a:rPr lang="zh-CN" altLang="en-US" dirty="0"/>
              <a:t>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6529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ConncurrentHashMap</a:t>
            </a:r>
            <a:r>
              <a:rPr lang="en-US" altLang="zh-CN" dirty="0"/>
              <a:t> 1.7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963" y="938212"/>
            <a:ext cx="7015162" cy="4776787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18515" y="1160240"/>
            <a:ext cx="1879042" cy="4291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018515" y="1621738"/>
            <a:ext cx="1879042" cy="11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18515" y="2098684"/>
            <a:ext cx="1879042" cy="11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18515" y="2575630"/>
            <a:ext cx="1879042" cy="11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018515" y="3052576"/>
            <a:ext cx="1879042" cy="11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18515" y="3529522"/>
            <a:ext cx="1879042" cy="11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018515" y="4006468"/>
            <a:ext cx="1879042" cy="11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018515" y="4486172"/>
            <a:ext cx="1879042" cy="11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018515" y="4968836"/>
            <a:ext cx="1879042" cy="11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81808" y="1201316"/>
            <a:ext cx="175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segment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081808" y="1647629"/>
            <a:ext cx="175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segment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081808" y="2152450"/>
            <a:ext cx="175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segment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081808" y="2618244"/>
            <a:ext cx="175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segment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515" y="3052576"/>
            <a:ext cx="1804572" cy="49381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081808" y="3585262"/>
            <a:ext cx="175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segment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081808" y="4108361"/>
            <a:ext cx="175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segment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081808" y="4530162"/>
            <a:ext cx="175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segment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081808" y="5049330"/>
            <a:ext cx="175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segment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852640" y="1160240"/>
            <a:ext cx="1427356" cy="2369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4852640" y="1570648"/>
            <a:ext cx="1427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852640" y="1984456"/>
            <a:ext cx="1427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852640" y="2379112"/>
            <a:ext cx="1427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852640" y="2765688"/>
            <a:ext cx="1427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852640" y="3172707"/>
            <a:ext cx="1427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916635" y="1634975"/>
            <a:ext cx="132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HashEntry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916996" y="1967784"/>
            <a:ext cx="12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HashEntry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916996" y="1209010"/>
            <a:ext cx="126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HashEntry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940433" y="2396877"/>
            <a:ext cx="128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HashEntry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941745" y="2734788"/>
            <a:ext cx="133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HashEntry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992030" y="3146551"/>
            <a:ext cx="114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……..</a:t>
            </a:r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3897557" y="1378356"/>
            <a:ext cx="955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980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</Template>
  <TotalTime>19521</TotalTime>
  <Pages>0</Pages>
  <Words>529</Words>
  <Characters>0</Characters>
  <Application>Microsoft Office PowerPoint</Application>
  <DocSecurity>0</DocSecurity>
  <PresentationFormat>自定义</PresentationFormat>
  <Lines>0</Lines>
  <Paragraphs>97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黑体</vt:lpstr>
      <vt:lpstr>宋体</vt:lpstr>
      <vt:lpstr>微软雅黑</vt:lpstr>
      <vt:lpstr>Arial</vt:lpstr>
      <vt:lpstr>Wingdings</vt:lpstr>
      <vt:lpstr>04</vt:lpstr>
      <vt:lpstr>1_04</vt:lpstr>
      <vt:lpstr>线程同步的基本方法</vt:lpstr>
      <vt:lpstr>线程同步的几种基本方式</vt:lpstr>
      <vt:lpstr>锁的分类</vt:lpstr>
      <vt:lpstr>Synchronized的原理</vt:lpstr>
      <vt:lpstr>ReentrantLock</vt:lpstr>
      <vt:lpstr>ThreadLocal</vt:lpstr>
      <vt:lpstr>J.U.C中的主要封装类</vt:lpstr>
      <vt:lpstr>ConcurrentHashMap—弱一致性</vt:lpstr>
      <vt:lpstr>ConncurrentHashMap 1.7</vt:lpstr>
      <vt:lpstr>ConcurrentHashMap 1.8</vt:lpstr>
      <vt:lpstr>结束了</vt:lpstr>
    </vt:vector>
  </TitlesOfParts>
  <Company>HIK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公司简单介绍</dc:title>
  <dc:creator>ganting</dc:creator>
  <cp:lastModifiedBy>沈沛</cp:lastModifiedBy>
  <cp:revision>2187</cp:revision>
  <cp:lastPrinted>2014-06-05T06:35:56Z</cp:lastPrinted>
  <dcterms:created xsi:type="dcterms:W3CDTF">2006-01-05T08:49:51Z</dcterms:created>
  <dcterms:modified xsi:type="dcterms:W3CDTF">2018-02-25T02:22:37Z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2052-9.1.0.5132</vt:lpwstr>
  </property>
</Properties>
</file>