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294" r:id="rId2"/>
  </p:sldMasterIdLst>
  <p:notesMasterIdLst>
    <p:notesMasterId r:id="rId19"/>
  </p:notesMasterIdLst>
  <p:handoutMasterIdLst>
    <p:handoutMasterId r:id="rId20"/>
  </p:handoutMasterIdLst>
  <p:sldIdLst>
    <p:sldId id="358" r:id="rId3"/>
    <p:sldId id="367" r:id="rId4"/>
    <p:sldId id="336" r:id="rId5"/>
    <p:sldId id="349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70" r:id="rId17"/>
    <p:sldId id="356" r:id="rId18"/>
  </p:sldIdLst>
  <p:sldSz cx="7620000" cy="5715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4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9900"/>
    <a:srgbClr val="FFCC66"/>
    <a:srgbClr val="CCFF66"/>
    <a:srgbClr val="FFFFCC"/>
    <a:srgbClr val="00FFFF"/>
    <a:srgbClr val="FF9966"/>
    <a:srgbClr val="66FF99"/>
    <a:srgbClr val="7575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0468" autoAdjust="0"/>
  </p:normalViewPr>
  <p:slideViewPr>
    <p:cSldViewPr>
      <p:cViewPr varScale="1">
        <p:scale>
          <a:sx n="111" d="100"/>
          <a:sy n="111" d="100"/>
        </p:scale>
        <p:origin x="1944" y="108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E24DD-8653-4E61-BD66-E2815D79CF8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421ED-544B-46AA-8668-ADBA64547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1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1413" y="685800"/>
            <a:ext cx="4573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632207B-2FF3-46F3-89FB-530BBFCBE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551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此文档主要目的：云服务部培训课程之一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AD866-595C-42A1-8BCA-157F48988BC7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25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团队组织去爬山，约定了集合地点，成员各自前往集合点，先到的成员要等待，直到所有成员都到了以后，再一起爬山；爬山过程中有快有慢，不用互相等待；爬山完以后再回到集合点，所有成员都到齐后再一起去吃烧烤喝啤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在此就不举例了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36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、并发和并行从宏观上来讲都是同时处理多路请求的概念。但并发和并行又有区别，并行是指两个或者多个事件在同一时刻发生；而并发是指两个或多个事件在同一时间间隔内发生。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并发是在同一个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核上执行几个松耦合的任务，充分利用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核，避免因等待远程服务返回、或者对数据库的查询等而阻塞线程的执行，浪费宝贵的计算资源；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、查看</a:t>
            </a:r>
            <a:r>
              <a:rPr lang="en-US" altLang="zh-CN" sz="1200" dirty="0" smtClean="0"/>
              <a:t>doc API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）强调在异步任务处理时，可以使用自定义</a:t>
            </a:r>
            <a:r>
              <a:rPr lang="en-US" altLang="zh-CN" sz="1200" dirty="0" smtClean="0"/>
              <a:t>Executor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）事件中心</a:t>
            </a:r>
            <a:r>
              <a:rPr lang="en-US" altLang="zh-CN" sz="1200" dirty="0" err="1" smtClean="0"/>
              <a:t>EventDispatch</a:t>
            </a:r>
            <a:r>
              <a:rPr lang="zh-CN" altLang="en-US" sz="1200" dirty="0" smtClean="0"/>
              <a:t>中使用。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demo6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HCM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中哪些地方可以适用呢？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917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demo7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概述强调：必须在同步代码块中且在同一个对象上调用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notifyAll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死锁：尽量用高级别的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降低风险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demo8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不展开讲解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原子类，例：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demo9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1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29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JDK1.0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推出的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98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40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、线程池要素：线程队列、取线程、归还线程、线程数量控制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、继承关系：参考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文档，查看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的子接口，详细看</a:t>
            </a:r>
            <a:r>
              <a:rPr lang="en-US" altLang="zh-CN" dirty="0" err="1" smtClean="0"/>
              <a:t>ExecutorService</a:t>
            </a:r>
            <a:r>
              <a:rPr lang="zh-CN" altLang="en-US" dirty="0" smtClean="0"/>
              <a:t>接口的方法。看完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后提及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我们几乎不用自己实现</a:t>
            </a:r>
            <a:r>
              <a:rPr lang="en-US" altLang="zh-CN" dirty="0" err="1" smtClean="0"/>
              <a:t>ExecutorService</a:t>
            </a:r>
            <a:r>
              <a:rPr lang="zh-CN" altLang="en-US" dirty="0" smtClean="0"/>
              <a:t>，因为有工厂类</a:t>
            </a:r>
            <a:r>
              <a:rPr lang="en-US" altLang="zh-CN" dirty="0" smtClean="0"/>
              <a:t>Executors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、查看源码得出结论线程池中默认线程不是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线程。通过自定义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ThreadFactory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我们可以做很多事，比如，设置默认的线程为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daemon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、查看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Callable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源码和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doc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API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、查看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doc 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，熟悉几个常用的方法，要提到待超时时间的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、介绍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shutdown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shutdownNow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方法，考试题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demo3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61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许可数量通过构造函数指定，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实际上没有所谓的“许可”池，只是一个计数器而已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doc</a:t>
            </a:r>
            <a:r>
              <a:rPr lang="en-US" altLang="zh-CN" baseline="0" dirty="0" smtClean="0"/>
              <a:t> API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43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、这个概述不好理解，我们举个例子：闭锁相当于一扇门，在闭锁到达结束状态之前，门一直是关闭的，没有任何线程可以通过；当线程到达结束状态时，门会打开并允许所有线程通过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doc API</a:t>
            </a:r>
            <a:r>
              <a:rPr lang="zh-CN" altLang="en-US" dirty="0" smtClean="0"/>
              <a:t>了解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countDown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endParaRPr lang="zh-CN" altLang="en-US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demo5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/**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2207B-2FF3-46F3-89FB-530BBFCBE75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6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1774825"/>
            <a:ext cx="6477000" cy="1225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77CDD-16B6-4217-8631-C219CF66F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02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5D2B-9E17-4BFE-B84F-A6BAD7DD2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56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95938" y="277813"/>
            <a:ext cx="1754187" cy="5099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277813"/>
            <a:ext cx="5113338" cy="5099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A02F-55C8-4619-B471-AAD0C3834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9912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9823" y="817563"/>
            <a:ext cx="3270250" cy="30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70178" y="3697552"/>
            <a:ext cx="6179343" cy="660136"/>
          </a:xfrm>
        </p:spPr>
        <p:txBody>
          <a:bodyPr/>
          <a:lstStyle>
            <a:lvl1pPr algn="ctr">
              <a:defRPr sz="2400">
                <a:latin typeface="黑体" pitchFamily="2" charset="-122"/>
              </a:defRPr>
            </a:lvl1pPr>
          </a:lstStyle>
          <a:p>
            <a:r>
              <a:rPr lang="zh-CN" altLang="en-US"/>
              <a:t>海康威视</a:t>
            </a:r>
            <a:r>
              <a:rPr lang="en-US" altLang="zh-CN"/>
              <a:t>-</a:t>
            </a:r>
            <a:r>
              <a:rPr lang="zh-CN" altLang="en-US"/>
              <a:t>致力于人人轻松享有安全的品质生活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9075" y="4478074"/>
            <a:ext cx="5160698" cy="539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500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提示：此为企业简介素材稿，实际使用时，务必根据受众进行修改！</a:t>
            </a:r>
          </a:p>
        </p:txBody>
      </p:sp>
    </p:spTree>
    <p:extLst>
      <p:ext uri="{BB962C8B-B14F-4D97-AF65-F5344CB8AC3E}">
        <p14:creationId xmlns:p14="http://schemas.microsoft.com/office/powerpoint/2010/main" val="14255372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0A45-622E-4B3F-ACB5-51A9E6234A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59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28" y="3672418"/>
            <a:ext cx="6477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B3D23-6E74-4DE9-B9A1-63A7E8FFE0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58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698" y="817565"/>
            <a:ext cx="3459427" cy="4680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1127" y="817565"/>
            <a:ext cx="3459428" cy="4680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BBB8-C32C-44A9-9D50-56EA67E323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564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856" y="1279261"/>
            <a:ext cx="3368146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6" y="1812396"/>
            <a:ext cx="336814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B3C2-C83F-4E34-9BD1-6D54306285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0582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CA0A-12AF-45DE-8928-A5ED7B19331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763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B0E5-DA3D-4036-AD55-C9CC510115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440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2" y="227541"/>
            <a:ext cx="2506928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208" y="227543"/>
            <a:ext cx="425979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2" y="1195919"/>
            <a:ext cx="2506928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EA1F3-75A1-4391-8B6A-BFBDF84817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310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891B5-0A07-4B54-BCC1-C490C1BC4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43800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573" y="4472783"/>
            <a:ext cx="45720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41703-C58E-4B1E-B7CD-DC6F20C99A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839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AD699-E0F1-4B5F-87C8-25EE0135F1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739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18428" y="277814"/>
            <a:ext cx="1762125" cy="522022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9409" y="277814"/>
            <a:ext cx="5162021" cy="52202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C679-1E1A-4E3B-B848-629A43A8A2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7707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409" y="277813"/>
            <a:ext cx="5700448" cy="419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698" y="817565"/>
            <a:ext cx="3459427" cy="4680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1127" y="817565"/>
            <a:ext cx="3459428" cy="4680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2825" y="5498043"/>
            <a:ext cx="668073" cy="1203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F8AF-B4A7-43F9-84DC-2076F84205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63" y="3671888"/>
            <a:ext cx="6477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663" y="2422529"/>
            <a:ext cx="64770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1E9F1-29A5-456A-8574-75E482EC7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155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963" y="938213"/>
            <a:ext cx="3430587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52" y="938213"/>
            <a:ext cx="343217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8749-D1DB-4E24-8221-6B52D3D80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4034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525"/>
            <a:ext cx="33670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929"/>
            <a:ext cx="33670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327" y="1279525"/>
            <a:ext cx="33686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327" y="1812929"/>
            <a:ext cx="33686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1761-BDF3-48F6-BB73-81A6053FA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962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CC05E-B0A3-4977-8DE1-E0D87BAFD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6644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99FFF-FD66-47FD-A45C-C7904D736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6513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017"/>
            <a:ext cx="250666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738" y="227017"/>
            <a:ext cx="4259262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195388"/>
            <a:ext cx="250666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B200-45AF-444B-958F-9E8870C58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1115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838" y="4000504"/>
            <a:ext cx="45720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838" y="511175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838" y="4473579"/>
            <a:ext cx="45720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F023F-E573-43D7-9C69-2B6FD1374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4415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0202" y="277813"/>
            <a:ext cx="5699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938213"/>
            <a:ext cx="70151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225" y="5475288"/>
            <a:ext cx="668338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512B51A1-D088-489C-8CF0-48342BC01A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9409" y="277813"/>
            <a:ext cx="5700448" cy="41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700" y="817565"/>
            <a:ext cx="7045854" cy="468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2825" y="5498043"/>
            <a:ext cx="668073" cy="1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宋体" charset="-122"/>
              </a:defRPr>
            </a:lvl1pPr>
          </a:lstStyle>
          <a:p>
            <a:pPr eaLnBrk="1" hangingPunct="1">
              <a:buFontTx/>
              <a:buNone/>
              <a:defRPr/>
            </a:pPr>
            <a:fld id="{1487E13B-F707-445F-9C53-A3377B681CFE}" type="slidenum">
              <a:rPr lang="en-US" altLang="zh-CN" sz="1000">
                <a:solidFill>
                  <a:srgbClr val="000000"/>
                </a:solidFill>
              </a:rPr>
              <a:pPr eaLnBrk="1" hangingPunct="1">
                <a:buFontTx/>
                <a:buNone/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697552"/>
            <a:ext cx="7620000" cy="66013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Java8</a:t>
            </a:r>
            <a:r>
              <a:rPr lang="zh-CN" altLang="en-US" sz="3200" dirty="0" smtClean="0"/>
              <a:t>函数式编程简介</a:t>
            </a:r>
            <a:endParaRPr lang="zh-CN" altLang="zh-CN" sz="3200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89753" y="4369668"/>
            <a:ext cx="5461227" cy="720080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                       </a:t>
            </a:r>
          </a:p>
          <a:p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4056" y="439333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</a:t>
            </a:r>
            <a:r>
              <a:rPr lang="zh-CN" altLang="en-US" dirty="0"/>
              <a:t>徐国宗</a:t>
            </a:r>
          </a:p>
        </p:txBody>
      </p:sp>
    </p:spTree>
    <p:extLst>
      <p:ext uri="{BB962C8B-B14F-4D97-AF65-F5344CB8AC3E}">
        <p14:creationId xmlns:p14="http://schemas.microsoft.com/office/powerpoint/2010/main" val="111389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CyclicBarrier</a:t>
            </a:r>
            <a:r>
              <a:rPr lang="zh-CN" altLang="en-US" dirty="0" smtClean="0"/>
              <a:t>（栅栏）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使一定数量的参与方反复地栅栏位置汇集。当线程到达栅栏位置时需要调用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方法，该方法会阻塞直到所有的线程都到达栅栏位置。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类似于闭锁，会阻塞一组线程直到某个事件发生。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闭锁用于等待事件，而栅栏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和闭锁的区别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关键区别在于，所有线程必须都到达栅栏位置，才能继续执行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闭锁是一次性，一旦终止不能重置；栅栏可以被重置以便重复使用。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19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CompletableFuture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理念：并行而非并发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</a:t>
            </a:r>
            <a:r>
              <a:rPr lang="zh-CN" altLang="en-US" sz="2400" dirty="0"/>
              <a:t>种异步任务的处理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Future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CompletionStage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两个接口。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把一个任务的处理过程分成多个阶段（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stage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），各个阶段可以是同步也可以是异步，一个阶段完成后触发另一个阶段的执行。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也可用于组合多个异步任务的执行结果。</a:t>
            </a:r>
          </a:p>
          <a:p>
            <a:pPr marL="0" indent="0">
              <a:buNone/>
            </a:pP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8" y="1345332"/>
            <a:ext cx="5534025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90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ynchronized&amp;volatile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synchronized</a:t>
            </a:r>
            <a:r>
              <a:rPr lang="zh-CN" altLang="en-US" sz="1600" dirty="0"/>
              <a:t>：内置锁，用在方法上（当前对象的锁），或者包围方法中的一段语句（可指定锁）。</a:t>
            </a:r>
          </a:p>
          <a:p>
            <a:r>
              <a:rPr lang="zh-CN" altLang="en-US" sz="1600" dirty="0"/>
              <a:t>进入代码块自动获得锁，退出代码块自动释放锁。</a:t>
            </a:r>
          </a:p>
          <a:p>
            <a:r>
              <a:rPr lang="zh-CN" altLang="en-US" sz="1600" dirty="0"/>
              <a:t>互斥锁，至多只有一个线程能持有这种锁。</a:t>
            </a:r>
          </a:p>
          <a:p>
            <a:r>
              <a:rPr lang="en-US" altLang="zh-CN" sz="1600" dirty="0"/>
              <a:t>volatile</a:t>
            </a:r>
            <a:r>
              <a:rPr lang="zh-CN" altLang="en-US" sz="1600" dirty="0"/>
              <a:t>：在当前的</a:t>
            </a:r>
            <a:r>
              <a:rPr lang="en-US" altLang="zh-CN" sz="1600" dirty="0"/>
              <a:t>Java</a:t>
            </a:r>
            <a:r>
              <a:rPr lang="zh-CN" altLang="en-US" sz="1600" dirty="0"/>
              <a:t>内存模型下，线程可以把变量保存在本地内存（比如机器的寄存器）中，而不是直接在主存中进行读写。这就可能造成一个线程在主存中修改了一个变量的值，而另外一个线程还继续使用它在寄存器中的变量值的拷贝，造成数据的不一致。线程总是从内存中读此类型变量的值，变量值被改变后也会立即写到内存中，以保证在同一时刻不同线程看到的变量值总是相同的。没有加锁操作，因此不会导致线程阻塞，是一种比</a:t>
            </a:r>
            <a:r>
              <a:rPr lang="en-US" altLang="zh-CN" sz="1600" dirty="0"/>
              <a:t>synchronized</a:t>
            </a:r>
            <a:r>
              <a:rPr lang="zh-CN" altLang="en-US" sz="1600" dirty="0"/>
              <a:t>更轻量级的同步机制。</a:t>
            </a:r>
          </a:p>
          <a:p>
            <a:r>
              <a:rPr lang="en-US" altLang="zh-CN" sz="1600" dirty="0"/>
              <a:t>volatile</a:t>
            </a:r>
            <a:r>
              <a:rPr lang="zh-CN" altLang="en-US" sz="1600" dirty="0"/>
              <a:t>不保证原子操作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死锁：线程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有对象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的锁，并请求获取对象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的锁；线程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有对象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的锁，并请求获取对象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的锁。</a:t>
            </a:r>
            <a:endParaRPr lang="zh-CN" altLang="en-US" sz="1600" dirty="0"/>
          </a:p>
          <a:p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265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ait&amp;notifyAll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如果要调用对象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wait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notifyAll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必须首先获得对象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锁。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obj.wait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方法后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，将释放拥有的对象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锁，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进入等待状态。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obj.notifyAll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可以唤醒在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对象上等待的所有线程，并允许它们有获得对象锁的权力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典型案例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生产者消费者（不使用阻塞队列实现）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死锁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处处存在，且行且小心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861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ReentrantReadWriteLock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允许多个线程同时读取一个共享数据结构，但是至多只能有一个线程执行修改此共享数据结构，且修改时也不允许读。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比如缓存</a:t>
            </a:r>
          </a:p>
        </p:txBody>
      </p:sp>
    </p:spTree>
    <p:extLst>
      <p:ext uri="{BB962C8B-B14F-4D97-AF65-F5344CB8AC3E}">
        <p14:creationId xmlns:p14="http://schemas.microsoft.com/office/powerpoint/2010/main" val="1922330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</a:t>
            </a:r>
            <a:r>
              <a:rPr lang="zh-CN" altLang="en-US" dirty="0" smtClean="0"/>
              <a:t>类和并发容器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原子类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java.util.concurrent.atomic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并发容器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同步容器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所有对容器状态的访问都串行化，以实现线程安全性。代价是严重降低了并发性，如：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Collections.synchronizedXxxx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、并发容器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Java5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提供的用于改进同步容器的性能，针对多线程并发访问而设计。同时也提供了一些常用的“复合操作”的支持，如“若没有则添加”、“替换”、“有条件删除”。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ConcurrentHashMap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CopyOnWriteArrayList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BlockingQueue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并发容器来代替同步容器，可以极大地提高伸缩性和吞吐量。</a:t>
            </a: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46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5666" y="239583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HANK YOU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539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38213"/>
            <a:ext cx="7015162" cy="3287439"/>
          </a:xfrm>
        </p:spPr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 smtClean="0"/>
              <a:t>Stream API</a:t>
            </a:r>
          </a:p>
          <a:p>
            <a:r>
              <a:rPr lang="zh-CN" altLang="en-US" dirty="0" smtClean="0"/>
              <a:t>实际应用的</a:t>
            </a:r>
            <a:r>
              <a:rPr lang="en-US" altLang="zh-CN" dirty="0" smtClean="0"/>
              <a:t>TIPS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HAE</a:t>
            </a:r>
            <a:r>
              <a:rPr lang="zh-CN" altLang="en-US" dirty="0" smtClean="0"/>
              <a:t>项目中的应用</a:t>
            </a:r>
            <a:endParaRPr lang="en-US" altLang="zh-CN" dirty="0" smtClean="0"/>
          </a:p>
          <a:p>
            <a:r>
              <a:rPr lang="zh-CN" altLang="en-US" smtClean="0"/>
              <a:t>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2752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3"/>
          <p:cNvSpPr txBox="1">
            <a:spLocks/>
          </p:cNvSpPr>
          <p:nvPr/>
        </p:nvSpPr>
        <p:spPr bwMode="auto">
          <a:xfrm>
            <a:off x="239302" y="193208"/>
            <a:ext cx="5845812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kern="0" dirty="0" smtClean="0">
                <a:latin typeface="+mj-lt"/>
                <a:ea typeface="黑体" pitchFamily="49" charset="-122"/>
              </a:rPr>
              <a:t>Lambda</a:t>
            </a:r>
            <a:r>
              <a:rPr lang="zh-CN" altLang="en-US" sz="2800" b="1" kern="0" dirty="0" smtClean="0">
                <a:latin typeface="+mj-lt"/>
                <a:ea typeface="黑体" pitchFamily="49" charset="-122"/>
              </a:rPr>
              <a:t>表达式</a:t>
            </a:r>
            <a:endParaRPr lang="zh-CN" altLang="en-US" sz="2800" b="1" kern="0" dirty="0" smtClean="0">
              <a:latin typeface="+mj-lt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302" y="841276"/>
            <a:ext cx="7459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函数式接口</a:t>
            </a:r>
            <a:endParaRPr lang="en-US" altLang="zh-CN" dirty="0" smtClean="0"/>
          </a:p>
          <a:p>
            <a:r>
              <a:rPr lang="zh-CN" altLang="en-US" dirty="0" smtClean="0"/>
              <a:t>方法引用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06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16" y="985292"/>
            <a:ext cx="7015162" cy="2016224"/>
          </a:xfrm>
        </p:spPr>
        <p:txBody>
          <a:bodyPr/>
          <a:lstStyle/>
          <a:p>
            <a:r>
              <a:rPr lang="zh-CN" altLang="en-US" b="1" dirty="0"/>
              <a:t>概述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zh-CN" altLang="en-US" sz="1600" dirty="0" smtClean="0">
                <a:ea typeface="宋体" pitchFamily="2" charset="-122"/>
              </a:rPr>
              <a:t> 一</a:t>
            </a:r>
            <a:r>
              <a:rPr lang="zh-CN" altLang="en-US" sz="1600" dirty="0">
                <a:ea typeface="宋体" pitchFamily="2" charset="-122"/>
              </a:rPr>
              <a:t>个</a:t>
            </a:r>
            <a:r>
              <a:rPr lang="en-US" altLang="zh-CN" sz="1600" dirty="0">
                <a:ea typeface="宋体" pitchFamily="2" charset="-122"/>
              </a:rPr>
              <a:t>Thread</a:t>
            </a:r>
            <a:r>
              <a:rPr lang="zh-CN" altLang="en-US" sz="1600" dirty="0">
                <a:ea typeface="宋体" pitchFamily="2" charset="-122"/>
              </a:rPr>
              <a:t>对象就表示一个线程。用户继承</a:t>
            </a:r>
            <a:r>
              <a:rPr lang="en-US" altLang="zh-CN" sz="1600" dirty="0">
                <a:ea typeface="宋体" pitchFamily="2" charset="-122"/>
              </a:rPr>
              <a:t>Thread</a:t>
            </a:r>
            <a:r>
              <a:rPr lang="zh-CN" altLang="en-US" sz="1600" dirty="0">
                <a:ea typeface="宋体" pitchFamily="2" charset="-122"/>
              </a:rPr>
              <a:t>类重写</a:t>
            </a:r>
            <a:r>
              <a:rPr lang="en-US" altLang="zh-CN" sz="1600" dirty="0">
                <a:ea typeface="宋体" pitchFamily="2" charset="-122"/>
              </a:rPr>
              <a:t>run</a:t>
            </a:r>
            <a:r>
              <a:rPr lang="zh-CN" altLang="en-US" sz="1600" dirty="0">
                <a:ea typeface="宋体" pitchFamily="2" charset="-122"/>
              </a:rPr>
              <a:t>方法定义自己的线程，调用</a:t>
            </a:r>
            <a:r>
              <a:rPr lang="en-US" altLang="zh-CN" sz="1600" dirty="0">
                <a:ea typeface="宋体" pitchFamily="2" charset="-122"/>
              </a:rPr>
              <a:t>start</a:t>
            </a:r>
            <a:r>
              <a:rPr lang="zh-CN" altLang="en-US" sz="1600" dirty="0">
                <a:ea typeface="宋体" pitchFamily="2" charset="-122"/>
              </a:rPr>
              <a:t>方法启动线程。</a:t>
            </a:r>
          </a:p>
          <a:p>
            <a:pPr marL="0" indent="0">
              <a:buNone/>
            </a:pPr>
            <a:r>
              <a:rPr lang="zh-CN" altLang="en-US" sz="1600" dirty="0" smtClean="0">
                <a:ea typeface="宋体" pitchFamily="2" charset="-122"/>
              </a:rPr>
              <a:t>      守护</a:t>
            </a:r>
            <a:r>
              <a:rPr lang="zh-CN" altLang="en-US" sz="1600" dirty="0">
                <a:ea typeface="宋体" pitchFamily="2" charset="-122"/>
              </a:rPr>
              <a:t>（</a:t>
            </a:r>
            <a:r>
              <a:rPr lang="en-US" altLang="zh-CN" sz="1600" dirty="0">
                <a:ea typeface="宋体" pitchFamily="2" charset="-122"/>
              </a:rPr>
              <a:t>Daemon</a:t>
            </a:r>
            <a:r>
              <a:rPr lang="zh-CN" altLang="en-US" sz="1600" dirty="0">
                <a:ea typeface="宋体" pitchFamily="2" charset="-122"/>
              </a:rPr>
              <a:t>）线程为其它线程提供服务，当只剩下守护线程时，</a:t>
            </a:r>
            <a:r>
              <a:rPr lang="en-US" altLang="zh-CN" sz="1600" dirty="0" err="1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进程就退出了。</a:t>
            </a:r>
          </a:p>
          <a:p>
            <a:pPr marL="457200" lvl="1" indent="0">
              <a:buNone/>
            </a:pP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53616" y="3063857"/>
            <a:ext cx="7015162" cy="10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/>
              <a:t>几</a:t>
            </a:r>
            <a:r>
              <a:rPr lang="zh-CN" altLang="en-US" b="1" kern="0" dirty="0" smtClean="0"/>
              <a:t>个</a:t>
            </a:r>
            <a:r>
              <a:rPr lang="en-US" altLang="zh-CN" b="1" kern="0" dirty="0" smtClean="0"/>
              <a:t>API</a:t>
            </a:r>
            <a:r>
              <a:rPr lang="zh-CN" altLang="en-US" b="1" kern="0" dirty="0" smtClean="0"/>
              <a:t>方法</a:t>
            </a:r>
            <a:endParaRPr lang="en-US" altLang="zh-CN" b="1" kern="0" dirty="0" smtClean="0"/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setDaemon</a:t>
            </a:r>
            <a:endParaRPr lang="zh-CN" altLang="en-US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ea typeface="宋体" pitchFamily="2" charset="-122"/>
            </a:endParaRPr>
          </a:p>
          <a:p>
            <a:endParaRPr lang="en-US" altLang="zh-CN" b="1" kern="0" dirty="0" smtClean="0">
              <a:ea typeface="宋体" pitchFamily="2" charset="-122"/>
            </a:endParaRPr>
          </a:p>
          <a:p>
            <a:endParaRPr lang="zh-CN" altLang="en-US" kern="0" dirty="0">
              <a:ea typeface="宋体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41838" y="4163976"/>
            <a:ext cx="7015162" cy="10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 smtClean="0"/>
              <a:t>问：</a:t>
            </a:r>
            <a:endParaRPr lang="en-US" altLang="zh-CN" b="1" kern="0" dirty="0" smtClean="0"/>
          </a:p>
          <a:p>
            <a:pPr marL="0" indent="0">
              <a:buNone/>
            </a:pPr>
            <a:r>
              <a:rPr lang="zh-CN" altLang="en-US" sz="1600" dirty="0" smtClean="0"/>
              <a:t>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一个类型既要继承一个抽象类，又要以线程方式运行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，能否直接继承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16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ea typeface="宋体" pitchFamily="2" charset="-122"/>
            </a:endParaRPr>
          </a:p>
          <a:p>
            <a:endParaRPr lang="en-US" altLang="zh-CN" b="1" kern="0" dirty="0" smtClean="0">
              <a:ea typeface="宋体" pitchFamily="2" charset="-122"/>
            </a:endParaRPr>
          </a:p>
          <a:p>
            <a:endParaRPr lang="zh-CN" altLang="en-US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489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实现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类表示任何要在线程中执行的任务，重写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方法实现自己的要在线程中执行的业务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/>
              <a:t> 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实际上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的一种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实现。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/>
              <a:t>r</a:t>
            </a:r>
            <a:r>
              <a:rPr lang="en-US" altLang="zh-CN" sz="2000" dirty="0" smtClean="0"/>
              <a:t>un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无</a:t>
            </a:r>
            <a:r>
              <a:rPr lang="zh-CN" altLang="en-US" sz="2000" dirty="0" smtClean="0"/>
              <a:t>返回</a:t>
            </a:r>
            <a:r>
              <a:rPr lang="zh-CN" altLang="en-US" sz="2000" dirty="0"/>
              <a:t>值也不能抛</a:t>
            </a:r>
            <a:r>
              <a:rPr lang="zh-CN" altLang="en-US" sz="2000" dirty="0" smtClean="0"/>
              <a:t>出</a:t>
            </a:r>
            <a:r>
              <a:rPr lang="en-US" altLang="zh-CN" sz="2000" dirty="0" smtClean="0"/>
              <a:t>Checked Exception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/>
              <a:t>在线程中执行</a:t>
            </a:r>
            <a:r>
              <a:rPr lang="zh-CN" altLang="en-US" sz="2000" dirty="0" smtClean="0"/>
              <a:t>任务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ea typeface="宋体" panose="02010600030101010101" pitchFamily="2" charset="-122"/>
              </a:rPr>
              <a:t>new </a:t>
            </a:r>
            <a:r>
              <a:rPr lang="en-US" altLang="zh-CN" sz="1600" dirty="0">
                <a:ea typeface="宋体" panose="02010600030101010101" pitchFamily="2" charset="-122"/>
              </a:rPr>
              <a:t>Thread(Runnable r).start()</a:t>
            </a:r>
            <a:endParaRPr lang="en-US" altLang="zh-CN" sz="1600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7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Executor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38212"/>
            <a:ext cx="7015162" cy="4079527"/>
          </a:xfrm>
        </p:spPr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自定义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一个线程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池需要有哪些要素？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继承关系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/>
              <a:t>工厂类 </a:t>
            </a:r>
            <a:r>
              <a:rPr lang="en-US" altLang="zh-CN" sz="2400" dirty="0" smtClean="0"/>
              <a:t>Executors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newCachedThreadPool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newFixedThreadPool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newScheduledThreadPool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newSingleThreadExecutor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newWorkStealingPool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，以及这些方法的带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ThreadFactory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的重载方法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72" y="2381250"/>
            <a:ext cx="3505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529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  <a:r>
              <a:rPr lang="zh-CN" altLang="en-US" dirty="0"/>
              <a:t>接口与</a:t>
            </a:r>
            <a:r>
              <a:rPr lang="en-US" altLang="zh-CN" dirty="0" smtClean="0"/>
              <a:t>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38213"/>
            <a:ext cx="7015162" cy="3647479"/>
          </a:xfrm>
        </p:spPr>
        <p:txBody>
          <a:bodyPr/>
          <a:lstStyle/>
          <a:p>
            <a:r>
              <a:rPr lang="en-US" altLang="zh-CN" dirty="0" smtClean="0"/>
              <a:t>Callable</a:t>
            </a:r>
            <a:r>
              <a:rPr lang="zh-CN" altLang="en-US" dirty="0" smtClean="0"/>
              <a:t>有返回值，能</a:t>
            </a:r>
            <a:r>
              <a:rPr lang="zh-CN" altLang="en-US" dirty="0"/>
              <a:t>抛</a:t>
            </a:r>
            <a:r>
              <a:rPr lang="zh-CN" altLang="en-US" dirty="0" smtClean="0"/>
              <a:t>出受</a:t>
            </a:r>
            <a:r>
              <a:rPr lang="zh-CN" altLang="en-US" dirty="0"/>
              <a:t>检查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函数式接口，可以使用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表达式，但是注意在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表达式中要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try-catch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受检异常。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Future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代表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Callable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生命周期：创建、提交、执行和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完成。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提供了相关方法判断任务是否已经完成或取消，以及取消任务或者取得执行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future.get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方法或阻塞直到任务执行完成或超时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90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Semaphere</a:t>
            </a:r>
            <a:r>
              <a:rPr lang="zh-CN" altLang="en-US" dirty="0"/>
              <a:t>（信号量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一种同步工具类。管理一组虚拟的许可（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permit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），在执行操作时先获取许可，并在使用完后释放许可。如果没有可用许可，那么获取许可会被阻塞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控制同时访问某个特定资源的操作数量，限制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同时执行的任务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常用方法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acquire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release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26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CountDownLatch</a:t>
            </a:r>
            <a:r>
              <a:rPr lang="zh-CN" altLang="en-US" dirty="0"/>
              <a:t>（闭锁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让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一个或多个线程等待其它线程执行完某些操作后再继续执行后续的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Semaphere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类似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，闭锁在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内部的同步状态中保存计数值，线程通过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countDown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方法递减计数值，计数值为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时闭锁到达结束状态。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常用方法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countDown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606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19521</TotalTime>
  <Pages>0</Pages>
  <Words>1628</Words>
  <Characters>0</Characters>
  <Application>Microsoft Office PowerPoint</Application>
  <DocSecurity>0</DocSecurity>
  <PresentationFormat>自定义</PresentationFormat>
  <Lines>0</Lines>
  <Paragraphs>161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Wingdings</vt:lpstr>
      <vt:lpstr>04</vt:lpstr>
      <vt:lpstr>1_04</vt:lpstr>
      <vt:lpstr>Java8函数式编程简介</vt:lpstr>
      <vt:lpstr>目录</vt:lpstr>
      <vt:lpstr>PowerPoint 演示文稿</vt:lpstr>
      <vt:lpstr>Thread</vt:lpstr>
      <vt:lpstr>Runnable</vt:lpstr>
      <vt:lpstr>Executor线程池</vt:lpstr>
      <vt:lpstr>Callable接口与Future</vt:lpstr>
      <vt:lpstr>Semaphere（信号量）</vt:lpstr>
      <vt:lpstr>CountDownLatch（闭锁）</vt:lpstr>
      <vt:lpstr>CyclicBarrier（栅栏）</vt:lpstr>
      <vt:lpstr>CompletableFuture</vt:lpstr>
      <vt:lpstr>synchronized&amp;volatile</vt:lpstr>
      <vt:lpstr>wait&amp;notifyAll</vt:lpstr>
      <vt:lpstr>ReentrantReadWriteLock</vt:lpstr>
      <vt:lpstr>原子类和并发容器</vt:lpstr>
      <vt:lpstr>结束了</vt:lpstr>
    </vt:vector>
  </TitlesOfParts>
  <Company>HIK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公司简单介绍</dc:title>
  <dc:creator>ganting</dc:creator>
  <cp:lastModifiedBy>徐国宗</cp:lastModifiedBy>
  <cp:revision>2192</cp:revision>
  <cp:lastPrinted>2014-06-05T06:35:56Z</cp:lastPrinted>
  <dcterms:created xsi:type="dcterms:W3CDTF">2006-01-05T08:49:51Z</dcterms:created>
  <dcterms:modified xsi:type="dcterms:W3CDTF">2018-03-20T09:11:51Z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