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handoutMasterIdLst>
    <p:handoutMasterId r:id="rId72"/>
  </p:handoutMasterIdLst>
  <p:sldIdLst>
    <p:sldId id="256" r:id="rId2"/>
    <p:sldId id="425" r:id="rId3"/>
    <p:sldId id="426" r:id="rId4"/>
    <p:sldId id="427" r:id="rId5"/>
    <p:sldId id="452" r:id="rId6"/>
    <p:sldId id="428" r:id="rId7"/>
    <p:sldId id="429" r:id="rId8"/>
    <p:sldId id="453" r:id="rId9"/>
    <p:sldId id="430" r:id="rId10"/>
    <p:sldId id="432" r:id="rId11"/>
    <p:sldId id="433" r:id="rId12"/>
    <p:sldId id="434" r:id="rId13"/>
    <p:sldId id="435" r:id="rId14"/>
    <p:sldId id="473" r:id="rId15"/>
    <p:sldId id="474" r:id="rId16"/>
    <p:sldId id="449" r:id="rId17"/>
    <p:sldId id="406" r:id="rId18"/>
    <p:sldId id="407" r:id="rId19"/>
    <p:sldId id="408" r:id="rId20"/>
    <p:sldId id="409" r:id="rId21"/>
    <p:sldId id="412" r:id="rId22"/>
    <p:sldId id="414" r:id="rId23"/>
    <p:sldId id="415" r:id="rId24"/>
    <p:sldId id="416" r:id="rId25"/>
    <p:sldId id="456" r:id="rId26"/>
    <p:sldId id="442" r:id="rId27"/>
    <p:sldId id="419" r:id="rId28"/>
    <p:sldId id="460" r:id="rId29"/>
    <p:sldId id="421" r:id="rId30"/>
    <p:sldId id="443" r:id="rId31"/>
    <p:sldId id="422" r:id="rId32"/>
    <p:sldId id="475" r:id="rId33"/>
    <p:sldId id="462" r:id="rId34"/>
    <p:sldId id="463" r:id="rId35"/>
    <p:sldId id="464" r:id="rId36"/>
    <p:sldId id="465" r:id="rId37"/>
    <p:sldId id="466" r:id="rId38"/>
    <p:sldId id="476" r:id="rId39"/>
    <p:sldId id="467" r:id="rId40"/>
    <p:sldId id="468" r:id="rId41"/>
    <p:sldId id="469" r:id="rId42"/>
    <p:sldId id="470" r:id="rId43"/>
    <p:sldId id="471" r:id="rId44"/>
    <p:sldId id="472" r:id="rId45"/>
    <p:sldId id="305" r:id="rId46"/>
    <p:sldId id="312" r:id="rId47"/>
    <p:sldId id="313" r:id="rId48"/>
    <p:sldId id="366" r:id="rId49"/>
    <p:sldId id="367" r:id="rId50"/>
    <p:sldId id="368" r:id="rId51"/>
    <p:sldId id="446" r:id="rId52"/>
    <p:sldId id="447" r:id="rId53"/>
    <p:sldId id="458" r:id="rId54"/>
    <p:sldId id="444" r:id="rId55"/>
    <p:sldId id="445" r:id="rId56"/>
    <p:sldId id="393" r:id="rId57"/>
    <p:sldId id="390" r:id="rId58"/>
    <p:sldId id="391" r:id="rId59"/>
    <p:sldId id="402" r:id="rId60"/>
    <p:sldId id="403" r:id="rId61"/>
    <p:sldId id="404" r:id="rId62"/>
    <p:sldId id="394" r:id="rId63"/>
    <p:sldId id="395" r:id="rId64"/>
    <p:sldId id="451" r:id="rId65"/>
    <p:sldId id="448" r:id="rId66"/>
    <p:sldId id="328" r:id="rId67"/>
    <p:sldId id="329" r:id="rId68"/>
    <p:sldId id="335" r:id="rId69"/>
    <p:sldId id="336" r:id="rId70"/>
  </p:sldIdLst>
  <p:sldSz cx="9144000" cy="6858000" type="screen4x3"/>
  <p:notesSz cx="7010400" cy="9236075"/>
  <p:defaultTextStyle>
    <a:defPPr>
      <a:defRPr lang="en-US"/>
    </a:defPPr>
    <a:lvl1pPr algn="l" rtl="0" eaLnBrk="0" fontAlgn="base" hangingPunct="0">
      <a:spcBef>
        <a:spcPct val="0"/>
      </a:spcBef>
      <a:spcAft>
        <a:spcPct val="0"/>
      </a:spcAft>
      <a:defRPr sz="2400" i="1"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i="1"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i="1"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i="1"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i="1"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35"/>
    <p:restoredTop sz="91912" autoAdjust="0"/>
  </p:normalViewPr>
  <p:slideViewPr>
    <p:cSldViewPr>
      <p:cViewPr varScale="1">
        <p:scale>
          <a:sx n="83" d="100"/>
          <a:sy n="83" d="100"/>
        </p:scale>
        <p:origin x="1314"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68" d="100"/>
        <a:sy n="168" d="100"/>
      </p:scale>
      <p:origin x="0" y="-133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51.xml"/><Relationship Id="rId13" Type="http://schemas.openxmlformats.org/officeDocument/2006/relationships/slide" Target="slides/slide68.xml"/><Relationship Id="rId3" Type="http://schemas.openxmlformats.org/officeDocument/2006/relationships/slide" Target="slides/slide21.xml"/><Relationship Id="rId7" Type="http://schemas.openxmlformats.org/officeDocument/2006/relationships/slide" Target="slides/slide47.xml"/><Relationship Id="rId12" Type="http://schemas.openxmlformats.org/officeDocument/2006/relationships/slide" Target="slides/slide61.xml"/><Relationship Id="rId2" Type="http://schemas.openxmlformats.org/officeDocument/2006/relationships/slide" Target="slides/slide12.xml"/><Relationship Id="rId1" Type="http://schemas.openxmlformats.org/officeDocument/2006/relationships/slide" Target="slides/slide1.xml"/><Relationship Id="rId6" Type="http://schemas.openxmlformats.org/officeDocument/2006/relationships/slide" Target="slides/slide46.xml"/><Relationship Id="rId11" Type="http://schemas.openxmlformats.org/officeDocument/2006/relationships/slide" Target="slides/slide60.xml"/><Relationship Id="rId5" Type="http://schemas.openxmlformats.org/officeDocument/2006/relationships/slide" Target="slides/slide26.xml"/><Relationship Id="rId10" Type="http://schemas.openxmlformats.org/officeDocument/2006/relationships/slide" Target="slides/slide55.xml"/><Relationship Id="rId4" Type="http://schemas.openxmlformats.org/officeDocument/2006/relationships/slide" Target="slides/slide22.xml"/><Relationship Id="rId9" Type="http://schemas.openxmlformats.org/officeDocument/2006/relationships/slide" Target="slides/slide54.xml"/><Relationship Id="rId14"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799" tIns="46400" rIns="92799" bIns="46400" numCol="1" anchor="t" anchorCtr="0" compatLnSpc="1">
            <a:prstTxWarp prst="textNoShape">
              <a:avLst/>
            </a:prstTxWarp>
          </a:bodyPr>
          <a:lstStyle>
            <a:lvl1pPr defTabSz="927100">
              <a:defRPr sz="1200"/>
            </a:lvl1pPr>
          </a:lstStyle>
          <a:p>
            <a:pPr>
              <a:defRPr/>
            </a:pPr>
            <a:endParaRPr lang="en-US" altLang="en-US"/>
          </a:p>
        </p:txBody>
      </p:sp>
      <p:sp>
        <p:nvSpPr>
          <p:cNvPr id="184323"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799" tIns="46400" rIns="92799" bIns="46400" numCol="1" anchor="t" anchorCtr="0" compatLnSpc="1">
            <a:prstTxWarp prst="textNoShape">
              <a:avLst/>
            </a:prstTxWarp>
          </a:bodyPr>
          <a:lstStyle>
            <a:lvl1pPr algn="r" defTabSz="927100">
              <a:defRPr sz="1200"/>
            </a:lvl1pPr>
          </a:lstStyle>
          <a:p>
            <a:pPr>
              <a:defRPr/>
            </a:pPr>
            <a:endParaRPr lang="en-US" altLang="en-US"/>
          </a:p>
        </p:txBody>
      </p:sp>
      <p:sp>
        <p:nvSpPr>
          <p:cNvPr id="184324"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799" tIns="46400" rIns="92799" bIns="46400" numCol="1" anchor="b" anchorCtr="0" compatLnSpc="1">
            <a:prstTxWarp prst="textNoShape">
              <a:avLst/>
            </a:prstTxWarp>
          </a:bodyPr>
          <a:lstStyle>
            <a:lvl1pPr defTabSz="927100">
              <a:defRPr sz="1200"/>
            </a:lvl1pPr>
          </a:lstStyle>
          <a:p>
            <a:pPr>
              <a:defRPr/>
            </a:pPr>
            <a:endParaRPr lang="en-US" altLang="en-US"/>
          </a:p>
        </p:txBody>
      </p:sp>
      <p:sp>
        <p:nvSpPr>
          <p:cNvPr id="184325"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799" tIns="46400" rIns="92799" bIns="46400" numCol="1" anchor="b" anchorCtr="0" compatLnSpc="1">
            <a:prstTxWarp prst="textNoShape">
              <a:avLst/>
            </a:prstTxWarp>
          </a:bodyPr>
          <a:lstStyle>
            <a:lvl1pPr algn="r" defTabSz="925513">
              <a:defRPr sz="1200">
                <a:latin typeface="Times New Roman" charset="0"/>
                <a:ea typeface="MS PGothic" charset="-128"/>
              </a:defRPr>
            </a:lvl1pPr>
          </a:lstStyle>
          <a:p>
            <a:pPr>
              <a:defRPr/>
            </a:pPr>
            <a:fld id="{CD6443F6-FDF8-407A-8EB4-7A6A8822FC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799" tIns="46400" rIns="92799" bIns="46400" numCol="1" anchor="t" anchorCtr="0" compatLnSpc="1">
            <a:prstTxWarp prst="textNoShape">
              <a:avLst/>
            </a:prstTxWarp>
          </a:bodyPr>
          <a:lstStyle>
            <a:lvl1pPr defTabSz="927100">
              <a:defRPr sz="1200"/>
            </a:lvl1pPr>
          </a:lstStyle>
          <a:p>
            <a:pPr>
              <a:defRPr/>
            </a:pPr>
            <a:endParaRPr lang="en-US" altLang="en-US"/>
          </a:p>
        </p:txBody>
      </p:sp>
      <p:sp>
        <p:nvSpPr>
          <p:cNvPr id="13315"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2799" tIns="46400" rIns="92799" bIns="46400" numCol="1" anchor="t" anchorCtr="0" compatLnSpc="1">
            <a:prstTxWarp prst="textNoShape">
              <a:avLst/>
            </a:prstTxWarp>
          </a:bodyPr>
          <a:lstStyle>
            <a:lvl1pPr algn="r" defTabSz="927100">
              <a:defRPr sz="12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98563" y="693738"/>
            <a:ext cx="4614862"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3450" y="4387850"/>
            <a:ext cx="5143500" cy="4154488"/>
          </a:xfrm>
          <a:prstGeom prst="rect">
            <a:avLst/>
          </a:prstGeom>
          <a:noFill/>
          <a:ln w="9525">
            <a:noFill/>
            <a:miter lim="800000"/>
            <a:headEnd/>
            <a:tailEnd/>
          </a:ln>
          <a:effectLst/>
        </p:spPr>
        <p:txBody>
          <a:bodyPr vert="horz" wrap="square" lIns="92799" tIns="46400" rIns="92799" bIns="464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2799" tIns="46400" rIns="92799" bIns="46400" numCol="1" anchor="b" anchorCtr="0" compatLnSpc="1">
            <a:prstTxWarp prst="textNoShape">
              <a:avLst/>
            </a:prstTxWarp>
          </a:bodyPr>
          <a:lstStyle>
            <a:lvl1pPr defTabSz="927100">
              <a:defRPr sz="1200"/>
            </a:lvl1pPr>
          </a:lstStyle>
          <a:p>
            <a:pPr>
              <a:defRPr/>
            </a:pPr>
            <a:endParaRPr lang="en-US" altLang="en-US"/>
          </a:p>
        </p:txBody>
      </p:sp>
      <p:sp>
        <p:nvSpPr>
          <p:cNvPr id="13319"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2799" tIns="46400" rIns="92799" bIns="46400" numCol="1" anchor="b" anchorCtr="0" compatLnSpc="1">
            <a:prstTxWarp prst="textNoShape">
              <a:avLst/>
            </a:prstTxWarp>
          </a:bodyPr>
          <a:lstStyle>
            <a:lvl1pPr algn="r" defTabSz="925513">
              <a:defRPr sz="1200">
                <a:latin typeface="Times New Roman" charset="0"/>
                <a:ea typeface="MS PGothic" charset="-128"/>
              </a:defRPr>
            </a:lvl1pPr>
          </a:lstStyle>
          <a:p>
            <a:pPr>
              <a:defRPr/>
            </a:pPr>
            <a:fld id="{F286CB17-BB36-4FAC-87D7-D632948433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69E2C7A9-B79B-430A-AB3F-2BD52D9BFEFF}" type="slidenum">
              <a:rPr lang="en-US" altLang="en-US" sz="1200" smtClean="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430D4DBC-E882-4BB9-AC12-C8BA99598D17}" type="slidenum">
              <a:rPr lang="en-US" altLang="en-US" sz="1200" smtClean="0"/>
              <a:pPr/>
              <a:t>10</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Very few differences;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65CA8B63-21FD-4478-8AC6-672061EBE403}" type="slidenum">
              <a:rPr lang="en-US" altLang="en-US" sz="1200" smtClean="0"/>
              <a:pPr/>
              <a:t>11</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48489C14-AE17-42D1-99C6-C4E55D63837B}" type="slidenum">
              <a:rPr lang="en-US" altLang="en-US" sz="1200" smtClean="0"/>
              <a:pPr/>
              <a:t>12</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C84D15BA-E2F6-482B-AE62-BC186BA7FCD5}" type="slidenum">
              <a:rPr lang="en-US" altLang="en-US" sz="1200" smtClean="0"/>
              <a:pPr/>
              <a:t>13</a:t>
            </a:fld>
            <a:endParaRPr lang="en-US"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Headers are encrypted both ways; In </a:t>
            </a:r>
            <a:r>
              <a:rPr lang="en-US" altLang="en-US" dirty="0" err="1">
                <a:latin typeface="Times New Roman" panose="02020603050405020304" pitchFamily="18" charset="0"/>
              </a:rPr>
              <a:t>wireshark</a:t>
            </a:r>
            <a:r>
              <a:rPr lang="en-US" altLang="en-US" dirty="0">
                <a:latin typeface="Times New Roman" panose="02020603050405020304" pitchFamily="18" charset="0"/>
              </a:rPr>
              <a:t> IP address is the only thing you can see;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If the browser gets an expired certificate: pop-up window;</a:t>
            </a:r>
          </a:p>
          <a:p>
            <a:endParaRPr lang="en-US" altLang="en-US" dirty="0">
              <a:latin typeface="Times New Roman" panose="02020603050405020304" pitchFamily="18" charset="0"/>
            </a:endParaRPr>
          </a:p>
          <a:p>
            <a:r>
              <a:rPr lang="en-US" altLang="en-US" dirty="0">
                <a:latin typeface="Times New Roman" panose="02020603050405020304" pitchFamily="18" charset="0"/>
              </a:rPr>
              <a:t>If this certificate is NOT in the list (may be signed by themselves) --- probably NOT trustworthy;</a:t>
            </a: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15783A9C-2804-4B17-B5D4-EDF8DAA9CEF5}" type="slidenum">
              <a:rPr lang="en-US" altLang="en-US" sz="1200" smtClean="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13CF62D0-3E0B-4960-AFF2-158582620148}" type="slidenum">
              <a:rPr lang="en-US" altLang="en-US" sz="1200" smtClean="0"/>
              <a:pPr/>
              <a:t>16</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24722AAE-03BD-4992-A93F-CCA88CD2EF8B}" type="slidenum">
              <a:rPr lang="en-US" altLang="en-US" sz="1200" smtClean="0"/>
              <a:pPr/>
              <a:t>17</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67C3F9CC-AC31-4DDC-B800-B909DBA434E5}" type="slidenum">
              <a:rPr lang="en-US" altLang="en-US" sz="1200" smtClean="0"/>
              <a:pPr/>
              <a:t>18</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E4119C33-C3A5-489D-95B0-214CFCA0D8E8}" type="slidenum">
              <a:rPr lang="en-US" altLang="en-US" sz="1200" smtClean="0"/>
              <a:pPr/>
              <a:t>19</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E18543F8-8D98-4B4E-99D3-B9C53191B9D4}" type="slidenum">
              <a:rPr lang="en-US" altLang="en-US" sz="1200" smtClean="0"/>
              <a:pPr/>
              <a:t>20</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56EEC445-8059-46F7-80F1-158C7A39528F}" type="slidenum">
              <a:rPr lang="en-US" altLang="en-US" sz="1200" smtClean="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A936D1CD-6B41-4F84-9ED0-B933113F0B90}" type="slidenum">
              <a:rPr lang="en-US" altLang="en-US" sz="1200" smtClean="0"/>
              <a:pPr/>
              <a:t>21</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79BAA44-469F-46A8-B0B6-4B7198BE8E55}" type="slidenum">
              <a:rPr lang="en-US" altLang="en-US" sz="1200" smtClean="0"/>
              <a:pPr/>
              <a:t>22</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EC2 --- Elastic computing;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3E0B03CE-594A-4444-9E26-B4EB2293BF1A}" type="slidenum">
              <a:rPr lang="en-US" altLang="en-US" sz="1200" smtClean="0"/>
              <a:pPr/>
              <a:t>23</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6EA987C7-015C-4BC3-A002-6423EB083DFF}" type="slidenum">
              <a:rPr lang="en-US" altLang="en-US" sz="1200" smtClean="0"/>
              <a:pPr/>
              <a:t>24</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8D7BAFA7-3A7B-4901-AE28-D9C57F792A37}" type="slidenum">
              <a:rPr lang="en-US" altLang="en-US" sz="1200" smtClean="0"/>
              <a:pPr/>
              <a:t>25</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D3C6BBBF-893C-4666-A7A8-FEB631E8C044}" type="slidenum">
              <a:rPr lang="en-US" altLang="en-US" sz="1200" smtClean="0"/>
              <a:pPr/>
              <a:t>26</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do you decide who gets control of your farm???     </a:t>
            </a:r>
          </a:p>
          <a:p>
            <a:r>
              <a:rPr lang="en-US" altLang="en-US" dirty="0">
                <a:latin typeface="Times New Roman" panose="02020603050405020304" pitchFamily="18" charset="0"/>
              </a:rPr>
              <a:t>Switch --- figure out how to give the load to someone;</a:t>
            </a:r>
          </a:p>
          <a:p>
            <a:r>
              <a:rPr lang="en-US" altLang="en-US" dirty="0">
                <a:latin typeface="Times New Roman" panose="02020603050405020304" pitchFamily="18" charset="0"/>
              </a:rPr>
              <a:t>DNS redirection --- a list of IP addresses;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526E032C-4A2E-4EEA-9EBA-D83FE25DE70F}" type="slidenum">
              <a:rPr lang="en-US" altLang="en-US" sz="1200" smtClean="0"/>
              <a:pPr/>
              <a:t>27</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2B273C31-CDBD-4A1B-9406-B4C3A283B205}" type="slidenum">
              <a:rPr lang="en-US" altLang="en-US" sz="1200" smtClean="0"/>
              <a:pPr/>
              <a:t>29</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7A4CB79-BD32-4E64-9F18-B02E7F8AD0CD}" type="slidenum">
              <a:rPr lang="en-US" altLang="en-US" sz="1200" smtClean="0"/>
              <a:pPr/>
              <a:t>30</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ED4AE3BF-E7B5-49D7-8967-8ADED0A5F733}" type="slidenum">
              <a:rPr lang="en-US" altLang="en-US" sz="1200" smtClean="0"/>
              <a:pPr/>
              <a:t>31</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C661C452-180A-4CCA-BDF5-317D312AE29E}" type="slidenum">
              <a:rPr lang="en-US" altLang="en-US" sz="1200" smtClean="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05A6BC3-CCE5-4409-A9DB-F52D019243C4}" type="slidenum">
              <a:rPr lang="en-US" altLang="en-US" sz="1200" smtClean="0"/>
              <a:pPr/>
              <a:t>35</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Memory footprints / concurrent requests;</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6F506D04-AD41-476A-B812-2C0ECF16B98B}" type="slidenum">
              <a:rPr lang="en-US" altLang="en-US" sz="1200" smtClean="0"/>
              <a:pPr/>
              <a:t>37</a:t>
            </a:fld>
            <a:endParaRPr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3C726200-FDA3-4F66-84DE-F43FAFA85303}" type="slidenum">
              <a:rPr lang="en-US" altLang="en-US" sz="1200" smtClean="0"/>
              <a:pPr/>
              <a:t>45</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5C3B5BB-D0EF-4E8C-A3E7-99E1C4944629}" type="slidenum">
              <a:rPr lang="en-US" altLang="en-US" sz="1200" smtClean="0"/>
              <a:pPr/>
              <a:t>46</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04819ADF-3249-45D2-9570-37A9277C6728}" type="slidenum">
              <a:rPr lang="en-US" altLang="en-US" sz="1200" smtClean="0"/>
              <a:pPr/>
              <a:t>47</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87361DE0-1527-448B-B3CD-7C95BFBBEB0D}" type="slidenum">
              <a:rPr lang="en-US" altLang="en-US" sz="1200" smtClean="0"/>
              <a:pPr/>
              <a:t>48</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B8D7825E-5B1D-442B-A1CF-51699D9B8133}" type="slidenum">
              <a:rPr lang="en-US" altLang="en-US" sz="1200" smtClean="0"/>
              <a:pPr/>
              <a:t>49</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CA140339-C308-4EAF-AD39-691CF5278E96}" type="slidenum">
              <a:rPr lang="en-US" altLang="en-US" sz="1200" smtClean="0"/>
              <a:pPr/>
              <a:t>50</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13BE3036-7507-4DD2-8BB6-930EC0B58729}" type="slidenum">
              <a:rPr lang="en-US" altLang="en-US" sz="1200" smtClean="0"/>
              <a:pPr/>
              <a:t>51</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89977CA-555C-40E7-9583-BDF245D24171}" type="slidenum">
              <a:rPr lang="en-US" altLang="en-US" sz="1200" smtClean="0"/>
              <a:pPr/>
              <a:t>52</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CC7275D4-AE7B-49C8-A453-B91D351D9DDD}" type="slidenum">
              <a:rPr lang="en-US" altLang="en-US" sz="1200" smtClean="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90111DCB-8577-4765-9742-2462943015A1}" type="slidenum">
              <a:rPr lang="en-US" altLang="en-US" sz="1200" smtClean="0"/>
              <a:pPr/>
              <a:t>53</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47073715-2DC9-4938-940D-4A994B9AA705}" type="slidenum">
              <a:rPr lang="en-US" altLang="en-US" sz="1200" smtClean="0"/>
              <a:pPr/>
              <a:t>54</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D1BC7738-E410-4821-B237-B14A70AAB7BD}" type="slidenum">
              <a:rPr lang="en-US" altLang="en-US" sz="1200" smtClean="0"/>
              <a:pPr/>
              <a:t>55</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9B1285C1-F7D6-4FEB-8283-2EFEF924D237}" type="slidenum">
              <a:rPr lang="en-US" altLang="en-US" sz="1200" smtClean="0"/>
              <a:pPr/>
              <a:t>56</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73F92D23-689B-4D02-94D8-5B843A4B9CFB}" type="slidenum">
              <a:rPr lang="en-US" altLang="en-US" sz="1200" smtClean="0"/>
              <a:pPr/>
              <a:t>57</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5748DA7-3F9E-4479-ADEB-81A9C34B2A1F}" type="slidenum">
              <a:rPr lang="en-US" altLang="en-US" sz="1200" smtClean="0"/>
              <a:pPr/>
              <a:t>58</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24F716B7-6DC5-403F-954F-1EE75E15634E}" type="slidenum">
              <a:rPr lang="en-US" altLang="en-US" sz="1200" smtClean="0"/>
              <a:pPr/>
              <a:t>59</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C222E8C-A0E8-49FF-A9D0-233033CFDE68}" type="slidenum">
              <a:rPr lang="en-US" altLang="en-US" sz="1200" smtClean="0"/>
              <a:pPr/>
              <a:t>60</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51AE6839-87FF-4DDF-BC63-75B7E18DC8DE}" type="slidenum">
              <a:rPr lang="en-US" altLang="en-US" sz="1200" smtClean="0"/>
              <a:pPr/>
              <a:t>61</a:t>
            </a:fld>
            <a:endParaRPr lang="en-US"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CF04251C-9CC6-4509-BE43-9AB72984CAC9}" type="slidenum">
              <a:rPr lang="en-US" altLang="en-US" sz="1200" smtClean="0"/>
              <a:pPr/>
              <a:t>62</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A43D1C05-0FAE-4D9A-900F-3CCEF636A5D7}" type="slidenum">
              <a:rPr lang="en-US" altLang="en-US" sz="1200" smtClean="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A964668E-5C4B-4CCC-AB54-3FD523E9786D}" type="slidenum">
              <a:rPr lang="en-US" altLang="en-US" sz="1200" smtClean="0"/>
              <a:pPr/>
              <a:t>63</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04EA674F-478F-48AC-BFBB-57C9C8156EE9}" type="slidenum">
              <a:rPr lang="en-US" altLang="en-US" sz="1200" smtClean="0"/>
              <a:pPr/>
              <a:t>64</a:t>
            </a:fld>
            <a:endParaRPr lang="en-US"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B09C4EEA-AF6A-4E1F-8675-6D8BE40256A5}" type="slidenum">
              <a:rPr lang="en-US" altLang="en-US" sz="1200" smtClean="0"/>
              <a:pPr/>
              <a:t>65</a:t>
            </a:fld>
            <a:endParaRPr lang="en-US" alt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ACC50F3F-6B9D-431F-9876-1210C0D0DBB2}" type="slidenum">
              <a:rPr lang="en-US" altLang="en-US" sz="1200" smtClean="0"/>
              <a:pPr/>
              <a:t>66</a:t>
            </a:fld>
            <a:endParaRPr lang="en-US" alt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264CB42A-D159-4DD5-B913-4A92971EF2FD}" type="slidenum">
              <a:rPr lang="en-US" altLang="en-US" sz="1200" smtClean="0"/>
              <a:pPr/>
              <a:t>67</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1F16D2C4-1679-4651-882D-9F9799A1CD13}" type="slidenum">
              <a:rPr lang="en-US" altLang="en-US" sz="1200" smtClean="0"/>
              <a:pPr/>
              <a:t>68</a:t>
            </a:fld>
            <a:endParaRPr lang="en-US" altLang="en-US" sz="12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6F8D29A1-43E7-4FB5-8356-14BE9317B5E3}" type="slidenum">
              <a:rPr lang="en-US" altLang="en-US" sz="1200" smtClean="0"/>
              <a:pPr/>
              <a:t>69</a:t>
            </a:fld>
            <a:endParaRPr lang="en-US" altLang="en-US"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7DA59A83-BAB9-4744-BDFC-8E5C7D66F211}" type="slidenum">
              <a:rPr lang="en-US" altLang="en-US" sz="1200" smtClean="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FDEBE12B-7E46-470F-BFFC-B34BBA4AC1D9}" type="slidenum">
              <a:rPr lang="en-US" altLang="en-US" sz="1200" smtClean="0"/>
              <a:pPr/>
              <a:t>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CC17DA8E-11DB-44B3-9EBA-F354FF58E55E}" type="slidenum">
              <a:rPr lang="en-US" altLang="en-US" sz="1200" smtClean="0"/>
              <a:pPr/>
              <a:t>8</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i="1">
                <a:solidFill>
                  <a:schemeClr val="tx1"/>
                </a:solidFill>
                <a:latin typeface="Times New Roman" panose="02020603050405020304" pitchFamily="18" charset="0"/>
                <a:ea typeface="MS PGothic" panose="020B0600070205080204" pitchFamily="34" charset="-128"/>
              </a:defRPr>
            </a:lvl1pPr>
            <a:lvl2pPr marL="742950" indent="-285750" defTabSz="925513">
              <a:defRPr sz="2400" i="1">
                <a:solidFill>
                  <a:schemeClr val="tx1"/>
                </a:solidFill>
                <a:latin typeface="Times New Roman" panose="02020603050405020304" pitchFamily="18" charset="0"/>
                <a:ea typeface="MS PGothic" panose="020B0600070205080204" pitchFamily="34" charset="-128"/>
              </a:defRPr>
            </a:lvl2pPr>
            <a:lvl3pPr marL="1143000" indent="-228600" defTabSz="925513">
              <a:defRPr sz="2400" i="1">
                <a:solidFill>
                  <a:schemeClr val="tx1"/>
                </a:solidFill>
                <a:latin typeface="Times New Roman" panose="02020603050405020304" pitchFamily="18" charset="0"/>
                <a:ea typeface="MS PGothic" panose="020B0600070205080204" pitchFamily="34" charset="-128"/>
              </a:defRPr>
            </a:lvl3pPr>
            <a:lvl4pPr marL="1600200" indent="-228600" defTabSz="925513">
              <a:defRPr sz="2400" i="1">
                <a:solidFill>
                  <a:schemeClr val="tx1"/>
                </a:solidFill>
                <a:latin typeface="Times New Roman" panose="02020603050405020304" pitchFamily="18" charset="0"/>
                <a:ea typeface="MS PGothic" panose="020B0600070205080204" pitchFamily="34" charset="-128"/>
              </a:defRPr>
            </a:lvl4pPr>
            <a:lvl5pPr marL="2057400" indent="-228600" defTabSz="925513">
              <a:defRPr sz="2400" i="1">
                <a:solidFill>
                  <a:schemeClr val="tx1"/>
                </a:solidFill>
                <a:latin typeface="Times New Roman" panose="02020603050405020304" pitchFamily="18" charset="0"/>
                <a:ea typeface="MS PGothic" panose="020B0600070205080204" pitchFamily="34" charset="-128"/>
              </a:defRPr>
            </a:lvl5pPr>
            <a:lvl6pPr marL="25146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defTabSz="925513"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fld id="{BA6A648B-728A-4B26-A365-54E6FF7579B2}" type="slidenum">
              <a:rPr lang="en-US" altLang="en-US" sz="1200" smtClean="0"/>
              <a:pPr/>
              <a:t>9</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6" name="Rectangle 6"/>
          <p:cNvSpPr>
            <a:spLocks noGrp="1" noChangeArrowheads="1"/>
          </p:cNvSpPr>
          <p:nvPr>
            <p:ph type="sldNum" sz="quarter" idx="12"/>
          </p:nvPr>
        </p:nvSpPr>
        <p:spPr>
          <a:ln/>
        </p:spPr>
        <p:txBody>
          <a:bodyPr/>
          <a:lstStyle>
            <a:lvl1pPr>
              <a:defRPr/>
            </a:lvl1pPr>
          </a:lstStyle>
          <a:p>
            <a:pPr>
              <a:defRPr/>
            </a:pPr>
            <a:fld id="{B362FDBB-C5DE-49EE-8EA1-FE55048B2866}" type="slidenum">
              <a:rPr lang="en-US" altLang="en-US"/>
              <a:pPr>
                <a:defRPr/>
              </a:pPr>
              <a:t>‹#›</a:t>
            </a:fld>
            <a:endParaRPr lang="en-US" altLang="en-US"/>
          </a:p>
        </p:txBody>
      </p:sp>
    </p:spTree>
    <p:extLst>
      <p:ext uri="{BB962C8B-B14F-4D97-AF65-F5344CB8AC3E}">
        <p14:creationId xmlns:p14="http://schemas.microsoft.com/office/powerpoint/2010/main" val="161902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6" name="Rectangle 6"/>
          <p:cNvSpPr>
            <a:spLocks noGrp="1" noChangeArrowheads="1"/>
          </p:cNvSpPr>
          <p:nvPr>
            <p:ph type="sldNum" sz="quarter" idx="12"/>
          </p:nvPr>
        </p:nvSpPr>
        <p:spPr>
          <a:ln/>
        </p:spPr>
        <p:txBody>
          <a:bodyPr/>
          <a:lstStyle>
            <a:lvl1pPr>
              <a:defRPr/>
            </a:lvl1pPr>
          </a:lstStyle>
          <a:p>
            <a:pPr>
              <a:defRPr/>
            </a:pPr>
            <a:fld id="{4041D93F-D313-4F18-A1C6-B28A20BE9646}" type="slidenum">
              <a:rPr lang="en-US" altLang="en-US"/>
              <a:pPr>
                <a:defRPr/>
              </a:pPr>
              <a:t>‹#›</a:t>
            </a:fld>
            <a:endParaRPr lang="en-US" altLang="en-US"/>
          </a:p>
        </p:txBody>
      </p:sp>
    </p:spTree>
    <p:extLst>
      <p:ext uri="{BB962C8B-B14F-4D97-AF65-F5344CB8AC3E}">
        <p14:creationId xmlns:p14="http://schemas.microsoft.com/office/powerpoint/2010/main" val="263257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6" name="Rectangle 6"/>
          <p:cNvSpPr>
            <a:spLocks noGrp="1" noChangeArrowheads="1"/>
          </p:cNvSpPr>
          <p:nvPr>
            <p:ph type="sldNum" sz="quarter" idx="12"/>
          </p:nvPr>
        </p:nvSpPr>
        <p:spPr>
          <a:ln/>
        </p:spPr>
        <p:txBody>
          <a:bodyPr/>
          <a:lstStyle>
            <a:lvl1pPr>
              <a:defRPr/>
            </a:lvl1pPr>
          </a:lstStyle>
          <a:p>
            <a:pPr>
              <a:defRPr/>
            </a:pPr>
            <a:fld id="{C1D3DE32-436F-4E1F-BE8A-72A28ECF79C0}" type="slidenum">
              <a:rPr lang="en-US" altLang="en-US"/>
              <a:pPr>
                <a:defRPr/>
              </a:pPr>
              <a:t>‹#›</a:t>
            </a:fld>
            <a:endParaRPr lang="en-US" altLang="en-US"/>
          </a:p>
        </p:txBody>
      </p:sp>
    </p:spTree>
    <p:extLst>
      <p:ext uri="{BB962C8B-B14F-4D97-AF65-F5344CB8AC3E}">
        <p14:creationId xmlns:p14="http://schemas.microsoft.com/office/powerpoint/2010/main" val="323759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6" name="Rectangle 6"/>
          <p:cNvSpPr>
            <a:spLocks noGrp="1" noChangeArrowheads="1"/>
          </p:cNvSpPr>
          <p:nvPr>
            <p:ph type="sldNum" sz="quarter" idx="12"/>
          </p:nvPr>
        </p:nvSpPr>
        <p:spPr>
          <a:ln/>
        </p:spPr>
        <p:txBody>
          <a:bodyPr/>
          <a:lstStyle>
            <a:lvl1pPr>
              <a:defRPr/>
            </a:lvl1pPr>
          </a:lstStyle>
          <a:p>
            <a:pPr>
              <a:defRPr/>
            </a:pPr>
            <a:fld id="{9EAFC772-59AC-4EB7-BA12-84FC2E0ABF14}" type="slidenum">
              <a:rPr lang="en-US" altLang="en-US"/>
              <a:pPr>
                <a:defRPr/>
              </a:pPr>
              <a:t>‹#›</a:t>
            </a:fld>
            <a:endParaRPr lang="en-US" altLang="en-US"/>
          </a:p>
        </p:txBody>
      </p:sp>
    </p:spTree>
    <p:extLst>
      <p:ext uri="{BB962C8B-B14F-4D97-AF65-F5344CB8AC3E}">
        <p14:creationId xmlns:p14="http://schemas.microsoft.com/office/powerpoint/2010/main" val="235008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6" name="Rectangle 6"/>
          <p:cNvSpPr>
            <a:spLocks noGrp="1" noChangeArrowheads="1"/>
          </p:cNvSpPr>
          <p:nvPr>
            <p:ph type="sldNum" sz="quarter" idx="12"/>
          </p:nvPr>
        </p:nvSpPr>
        <p:spPr>
          <a:ln/>
        </p:spPr>
        <p:txBody>
          <a:bodyPr/>
          <a:lstStyle>
            <a:lvl1pPr>
              <a:defRPr/>
            </a:lvl1pPr>
          </a:lstStyle>
          <a:p>
            <a:pPr>
              <a:defRPr/>
            </a:pPr>
            <a:fld id="{225C5253-C599-4800-9233-831D6A94E4A4}" type="slidenum">
              <a:rPr lang="en-US" altLang="en-US"/>
              <a:pPr>
                <a:defRPr/>
              </a:pPr>
              <a:t>‹#›</a:t>
            </a:fld>
            <a:endParaRPr lang="en-US" altLang="en-US"/>
          </a:p>
        </p:txBody>
      </p:sp>
    </p:spTree>
    <p:extLst>
      <p:ext uri="{BB962C8B-B14F-4D97-AF65-F5344CB8AC3E}">
        <p14:creationId xmlns:p14="http://schemas.microsoft.com/office/powerpoint/2010/main" val="119234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7" name="Rectangle 6"/>
          <p:cNvSpPr>
            <a:spLocks noGrp="1" noChangeArrowheads="1"/>
          </p:cNvSpPr>
          <p:nvPr>
            <p:ph type="sldNum" sz="quarter" idx="12"/>
          </p:nvPr>
        </p:nvSpPr>
        <p:spPr>
          <a:ln/>
        </p:spPr>
        <p:txBody>
          <a:bodyPr/>
          <a:lstStyle>
            <a:lvl1pPr>
              <a:defRPr/>
            </a:lvl1pPr>
          </a:lstStyle>
          <a:p>
            <a:pPr>
              <a:defRPr/>
            </a:pPr>
            <a:fld id="{16BA2380-20CC-4E57-9187-0124CEAFB421}" type="slidenum">
              <a:rPr lang="en-US" altLang="en-US"/>
              <a:pPr>
                <a:defRPr/>
              </a:pPr>
              <a:t>‹#›</a:t>
            </a:fld>
            <a:endParaRPr lang="en-US" altLang="en-US"/>
          </a:p>
        </p:txBody>
      </p:sp>
    </p:spTree>
    <p:extLst>
      <p:ext uri="{BB962C8B-B14F-4D97-AF65-F5344CB8AC3E}">
        <p14:creationId xmlns:p14="http://schemas.microsoft.com/office/powerpoint/2010/main" val="90596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9" name="Rectangle 6"/>
          <p:cNvSpPr>
            <a:spLocks noGrp="1" noChangeArrowheads="1"/>
          </p:cNvSpPr>
          <p:nvPr>
            <p:ph type="sldNum" sz="quarter" idx="12"/>
          </p:nvPr>
        </p:nvSpPr>
        <p:spPr>
          <a:ln/>
        </p:spPr>
        <p:txBody>
          <a:bodyPr/>
          <a:lstStyle>
            <a:lvl1pPr>
              <a:defRPr/>
            </a:lvl1pPr>
          </a:lstStyle>
          <a:p>
            <a:pPr>
              <a:defRPr/>
            </a:pPr>
            <a:fld id="{C2C02527-44C7-472C-BFDE-B6576ADFC415}" type="slidenum">
              <a:rPr lang="en-US" altLang="en-US"/>
              <a:pPr>
                <a:defRPr/>
              </a:pPr>
              <a:t>‹#›</a:t>
            </a:fld>
            <a:endParaRPr lang="en-US" altLang="en-US"/>
          </a:p>
        </p:txBody>
      </p:sp>
    </p:spTree>
    <p:extLst>
      <p:ext uri="{BB962C8B-B14F-4D97-AF65-F5344CB8AC3E}">
        <p14:creationId xmlns:p14="http://schemas.microsoft.com/office/powerpoint/2010/main" val="315312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5" name="Rectangle 6"/>
          <p:cNvSpPr>
            <a:spLocks noGrp="1" noChangeArrowheads="1"/>
          </p:cNvSpPr>
          <p:nvPr>
            <p:ph type="sldNum" sz="quarter" idx="12"/>
          </p:nvPr>
        </p:nvSpPr>
        <p:spPr>
          <a:ln/>
        </p:spPr>
        <p:txBody>
          <a:bodyPr/>
          <a:lstStyle>
            <a:lvl1pPr>
              <a:defRPr/>
            </a:lvl1pPr>
          </a:lstStyle>
          <a:p>
            <a:pPr>
              <a:defRPr/>
            </a:pPr>
            <a:fld id="{8D13CD1D-4156-4541-9883-CB7AF70E9DBF}" type="slidenum">
              <a:rPr lang="en-US" altLang="en-US"/>
              <a:pPr>
                <a:defRPr/>
              </a:pPr>
              <a:t>‹#›</a:t>
            </a:fld>
            <a:endParaRPr lang="en-US" altLang="en-US"/>
          </a:p>
        </p:txBody>
      </p:sp>
    </p:spTree>
    <p:extLst>
      <p:ext uri="{BB962C8B-B14F-4D97-AF65-F5344CB8AC3E}">
        <p14:creationId xmlns:p14="http://schemas.microsoft.com/office/powerpoint/2010/main" val="27719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4" name="Rectangle 6"/>
          <p:cNvSpPr>
            <a:spLocks noGrp="1" noChangeArrowheads="1"/>
          </p:cNvSpPr>
          <p:nvPr>
            <p:ph type="sldNum" sz="quarter" idx="12"/>
          </p:nvPr>
        </p:nvSpPr>
        <p:spPr>
          <a:ln/>
        </p:spPr>
        <p:txBody>
          <a:bodyPr/>
          <a:lstStyle>
            <a:lvl1pPr>
              <a:defRPr/>
            </a:lvl1pPr>
          </a:lstStyle>
          <a:p>
            <a:pPr>
              <a:defRPr/>
            </a:pPr>
            <a:fld id="{B00DFBB1-634C-4B02-934F-D2A3D7037F6C}" type="slidenum">
              <a:rPr lang="en-US" altLang="en-US"/>
              <a:pPr>
                <a:defRPr/>
              </a:pPr>
              <a:t>‹#›</a:t>
            </a:fld>
            <a:endParaRPr lang="en-US" altLang="en-US"/>
          </a:p>
        </p:txBody>
      </p:sp>
    </p:spTree>
    <p:extLst>
      <p:ext uri="{BB962C8B-B14F-4D97-AF65-F5344CB8AC3E}">
        <p14:creationId xmlns:p14="http://schemas.microsoft.com/office/powerpoint/2010/main" val="186085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7" name="Rectangle 6"/>
          <p:cNvSpPr>
            <a:spLocks noGrp="1" noChangeArrowheads="1"/>
          </p:cNvSpPr>
          <p:nvPr>
            <p:ph type="sldNum" sz="quarter" idx="12"/>
          </p:nvPr>
        </p:nvSpPr>
        <p:spPr>
          <a:ln/>
        </p:spPr>
        <p:txBody>
          <a:bodyPr/>
          <a:lstStyle>
            <a:lvl1pPr>
              <a:defRPr/>
            </a:lvl1pPr>
          </a:lstStyle>
          <a:p>
            <a:pPr>
              <a:defRPr/>
            </a:pPr>
            <a:fld id="{25914B1B-C887-4D7C-96BE-1ED3891D297D}" type="slidenum">
              <a:rPr lang="en-US" altLang="en-US"/>
              <a:pPr>
                <a:defRPr/>
              </a:pPr>
              <a:t>‹#›</a:t>
            </a:fld>
            <a:endParaRPr lang="en-US" altLang="en-US"/>
          </a:p>
        </p:txBody>
      </p:sp>
    </p:spTree>
    <p:extLst>
      <p:ext uri="{BB962C8B-B14F-4D97-AF65-F5344CB8AC3E}">
        <p14:creationId xmlns:p14="http://schemas.microsoft.com/office/powerpoint/2010/main" val="310934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Copyright © Ellis Horowitz 1999-2016</a:t>
            </a:r>
          </a:p>
        </p:txBody>
      </p:sp>
      <p:sp>
        <p:nvSpPr>
          <p:cNvPr id="7" name="Rectangle 6"/>
          <p:cNvSpPr>
            <a:spLocks noGrp="1" noChangeArrowheads="1"/>
          </p:cNvSpPr>
          <p:nvPr>
            <p:ph type="sldNum" sz="quarter" idx="12"/>
          </p:nvPr>
        </p:nvSpPr>
        <p:spPr>
          <a:ln/>
        </p:spPr>
        <p:txBody>
          <a:bodyPr/>
          <a:lstStyle>
            <a:lvl1pPr>
              <a:defRPr/>
            </a:lvl1pPr>
          </a:lstStyle>
          <a:p>
            <a:pPr>
              <a:defRPr/>
            </a:pPr>
            <a:fld id="{51A61A7F-D576-4813-B0AF-4EDD7033778F}" type="slidenum">
              <a:rPr lang="en-US" altLang="en-US"/>
              <a:pPr>
                <a:defRPr/>
              </a:pPr>
              <a:t>‹#›</a:t>
            </a:fld>
            <a:endParaRPr lang="en-US" altLang="en-US"/>
          </a:p>
        </p:txBody>
      </p:sp>
    </p:spTree>
    <p:extLst>
      <p:ext uri="{BB962C8B-B14F-4D97-AF65-F5344CB8AC3E}">
        <p14:creationId xmlns:p14="http://schemas.microsoft.com/office/powerpoint/2010/main" val="246324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2192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3124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Times New Roman" charset="0"/>
                <a:ea typeface="MS PGothic" charset="-128"/>
              </a:defRPr>
            </a:lvl1pPr>
          </a:lstStyle>
          <a:p>
            <a:pPr>
              <a:defRPr/>
            </a:pPr>
            <a:r>
              <a:rPr lang="en-US" altLang="en-US"/>
              <a:t>Copyright © Ellis Horowitz 1999-2016</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a:latin typeface="Times New Roman" charset="0"/>
                <a:ea typeface="MS PGothic" charset="-128"/>
              </a:defRPr>
            </a:lvl1pPr>
          </a:lstStyle>
          <a:p>
            <a:pPr>
              <a:defRPr/>
            </a:pPr>
            <a:fld id="{A918F300-132C-4383-95BB-7143B8D88D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2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2400">
          <a:solidFill>
            <a:schemeClr val="tx2"/>
          </a:solidFill>
          <a:latin typeface="Courier New" pitchFamily="-107" charset="0"/>
          <a:ea typeface="MS PGothic" panose="020B0600070205080204" pitchFamily="34" charset="-128"/>
          <a:cs typeface="MS PGothic" charset="0"/>
        </a:defRPr>
      </a:lvl2pPr>
      <a:lvl3pPr algn="ctr" rtl="0" eaLnBrk="0" fontAlgn="base" hangingPunct="0">
        <a:spcBef>
          <a:spcPct val="0"/>
        </a:spcBef>
        <a:spcAft>
          <a:spcPct val="0"/>
        </a:spcAft>
        <a:defRPr sz="2400">
          <a:solidFill>
            <a:schemeClr val="tx2"/>
          </a:solidFill>
          <a:latin typeface="Courier New" pitchFamily="-107" charset="0"/>
          <a:ea typeface="MS PGothic" panose="020B0600070205080204" pitchFamily="34" charset="-128"/>
          <a:cs typeface="MS PGothic" charset="0"/>
        </a:defRPr>
      </a:lvl3pPr>
      <a:lvl4pPr algn="ctr" rtl="0" eaLnBrk="0" fontAlgn="base" hangingPunct="0">
        <a:spcBef>
          <a:spcPct val="0"/>
        </a:spcBef>
        <a:spcAft>
          <a:spcPct val="0"/>
        </a:spcAft>
        <a:defRPr sz="2400">
          <a:solidFill>
            <a:schemeClr val="tx2"/>
          </a:solidFill>
          <a:latin typeface="Courier New" pitchFamily="-107" charset="0"/>
          <a:ea typeface="MS PGothic" panose="020B0600070205080204" pitchFamily="34" charset="-128"/>
          <a:cs typeface="MS PGothic" charset="0"/>
        </a:defRPr>
      </a:lvl4pPr>
      <a:lvl5pPr algn="ctr" rtl="0" eaLnBrk="0" fontAlgn="base" hangingPunct="0">
        <a:spcBef>
          <a:spcPct val="0"/>
        </a:spcBef>
        <a:spcAft>
          <a:spcPct val="0"/>
        </a:spcAft>
        <a:defRPr sz="2400">
          <a:solidFill>
            <a:schemeClr val="tx2"/>
          </a:solidFill>
          <a:latin typeface="Courier New" pitchFamily="-107" charset="0"/>
          <a:ea typeface="MS PGothic" panose="020B0600070205080204" pitchFamily="34" charset="-128"/>
          <a:cs typeface="MS PGothic" charset="0"/>
        </a:defRPr>
      </a:lvl5pPr>
      <a:lvl6pPr marL="457200" algn="ctr" rtl="0" eaLnBrk="0" fontAlgn="base" hangingPunct="0">
        <a:spcBef>
          <a:spcPct val="0"/>
        </a:spcBef>
        <a:spcAft>
          <a:spcPct val="0"/>
        </a:spcAft>
        <a:defRPr sz="2400">
          <a:solidFill>
            <a:schemeClr val="tx2"/>
          </a:solidFill>
          <a:latin typeface="Courier New" pitchFamily="-107" charset="0"/>
        </a:defRPr>
      </a:lvl6pPr>
      <a:lvl7pPr marL="914400" algn="ctr" rtl="0" eaLnBrk="0" fontAlgn="base" hangingPunct="0">
        <a:spcBef>
          <a:spcPct val="0"/>
        </a:spcBef>
        <a:spcAft>
          <a:spcPct val="0"/>
        </a:spcAft>
        <a:defRPr sz="2400">
          <a:solidFill>
            <a:schemeClr val="tx2"/>
          </a:solidFill>
          <a:latin typeface="Courier New" pitchFamily="-107" charset="0"/>
        </a:defRPr>
      </a:lvl7pPr>
      <a:lvl8pPr marL="1371600" algn="ctr" rtl="0" eaLnBrk="0" fontAlgn="base" hangingPunct="0">
        <a:spcBef>
          <a:spcPct val="0"/>
        </a:spcBef>
        <a:spcAft>
          <a:spcPct val="0"/>
        </a:spcAft>
        <a:defRPr sz="2400">
          <a:solidFill>
            <a:schemeClr val="tx2"/>
          </a:solidFill>
          <a:latin typeface="Courier New" pitchFamily="-107" charset="0"/>
        </a:defRPr>
      </a:lvl8pPr>
      <a:lvl9pPr marL="1828800" algn="ctr" rtl="0" eaLnBrk="0" fontAlgn="base" hangingPunct="0">
        <a:spcBef>
          <a:spcPct val="0"/>
        </a:spcBef>
        <a:spcAft>
          <a:spcPct val="0"/>
        </a:spcAft>
        <a:defRPr sz="2400">
          <a:solidFill>
            <a:schemeClr val="tx2"/>
          </a:solidFill>
          <a:latin typeface="Courier New" pitchFamily="-107"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71731F08-2E38-43D5-BA01-CC0198E80FBD}" type="slidenum">
              <a:rPr lang="en-US" altLang="en-US" sz="1400" smtClean="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4100" name="Rectangle 2"/>
          <p:cNvSpPr>
            <a:spLocks noGrp="1" noChangeArrowheads="1"/>
          </p:cNvSpPr>
          <p:nvPr>
            <p:ph type="ctrTitle"/>
          </p:nvPr>
        </p:nvSpPr>
        <p:spPr>
          <a:xfrm>
            <a:off x="685800" y="2286000"/>
            <a:ext cx="7772400" cy="1143000"/>
          </a:xfrm>
        </p:spPr>
        <p:txBody>
          <a:bodyPr/>
          <a:lstStyle/>
          <a:p>
            <a:r>
              <a:rPr lang="en-US" altLang="en-US" b="1"/>
              <a:t>Lecture</a:t>
            </a:r>
          </a:p>
        </p:txBody>
      </p:sp>
      <p:sp>
        <p:nvSpPr>
          <p:cNvPr id="4101" name="Rectangle 3"/>
          <p:cNvSpPr>
            <a:spLocks noGrp="1" noChangeArrowheads="1"/>
          </p:cNvSpPr>
          <p:nvPr>
            <p:ph type="subTitle" idx="1"/>
          </p:nvPr>
        </p:nvSpPr>
        <p:spPr/>
        <p:txBody>
          <a:bodyPr/>
          <a:lstStyle/>
          <a:p>
            <a:r>
              <a:rPr lang="en-US" altLang="en-US" sz="2400" b="1"/>
              <a:t>Secure Web Communication </a:t>
            </a:r>
          </a:p>
          <a:p>
            <a:r>
              <a:rPr lang="en-US" altLang="en-US" sz="2400" b="1"/>
              <a:t>and </a:t>
            </a:r>
          </a:p>
          <a:p>
            <a:r>
              <a:rPr lang="en-US" altLang="en-US" sz="2400" b="1"/>
              <a:t>Web Server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2253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5FBFAE44-CF98-43DA-9E7F-CBB9F915DADF}" type="slidenum">
              <a:rPr lang="en-US" altLang="en-US" sz="1400" smtClean="0">
                <a:latin typeface="Times New Roman" panose="02020603050405020304" pitchFamily="18" charset="0"/>
              </a:rPr>
              <a:pPr>
                <a:spcBef>
                  <a:spcPct val="0"/>
                </a:spcBef>
                <a:buFontTx/>
                <a:buNone/>
              </a:pPr>
              <a:t>10</a:t>
            </a:fld>
            <a:endParaRPr lang="en-US" altLang="en-US" sz="1400">
              <a:latin typeface="Times New Roman" panose="02020603050405020304" pitchFamily="18" charset="0"/>
            </a:endParaRPr>
          </a:p>
        </p:txBody>
      </p:sp>
      <p:sp>
        <p:nvSpPr>
          <p:cNvPr id="22532" name="Rectangle 2"/>
          <p:cNvSpPr>
            <a:spLocks noGrp="1" noChangeArrowheads="1"/>
          </p:cNvSpPr>
          <p:nvPr>
            <p:ph type="title"/>
          </p:nvPr>
        </p:nvSpPr>
        <p:spPr/>
        <p:txBody>
          <a:bodyPr/>
          <a:lstStyle/>
          <a:p>
            <a:r>
              <a:rPr lang="en-US" altLang="en-US" b="1"/>
              <a:t>Trusted Root CAs (IE)</a:t>
            </a:r>
          </a:p>
        </p:txBody>
      </p:sp>
      <p:pic>
        <p:nvPicPr>
          <p:cNvPr id="22533" name="Picture 3"/>
          <p:cNvPicPr>
            <a:picLocks noGrp="1" noChangeAspect="1" noChangeArrowheads="1"/>
          </p:cNvPicPr>
          <p:nvPr>
            <p:ph type="body" sz="half" idx="1"/>
          </p:nvPr>
        </p:nvPicPr>
        <p:blipFill>
          <a:blip r:embed="rId3">
            <a:extLst>
              <a:ext uri="{28A0092B-C50C-407E-A947-70E740481C1C}">
                <a14:useLocalDpi xmlns:a14="http://schemas.microsoft.com/office/drawing/2010/main" val="0"/>
              </a:ext>
            </a:extLst>
          </a:blip>
          <a:srcRect/>
          <a:stretch>
            <a:fillRect/>
          </a:stretch>
        </p:blipFill>
        <p:spPr>
          <a:xfrm>
            <a:off x="685800" y="1219200"/>
            <a:ext cx="3733800" cy="3657600"/>
          </a:xfrm>
        </p:spPr>
      </p:pic>
      <p:pic>
        <p:nvPicPr>
          <p:cNvPr id="22534" name="Picture 4"/>
          <p:cNvPicPr>
            <a:picLocks noGrp="1" noChangeAspect="1" noChangeArrowheads="1"/>
          </p:cNvPicPr>
          <p:nvPr>
            <p:ph type="body" sz="half" idx="2"/>
          </p:nvPr>
        </p:nvPicPr>
        <p:blipFill>
          <a:blip r:embed="rId4">
            <a:extLst>
              <a:ext uri="{28A0092B-C50C-407E-A947-70E740481C1C}">
                <a14:useLocalDpi xmlns:a14="http://schemas.microsoft.com/office/drawing/2010/main" val="0"/>
              </a:ext>
            </a:extLst>
          </a:blip>
          <a:srcRect/>
          <a:stretch>
            <a:fillRect/>
          </a:stretch>
        </p:blipFill>
        <p:spPr>
          <a:xfrm>
            <a:off x="4648200" y="1219200"/>
            <a:ext cx="3810000" cy="3657600"/>
          </a:xfrm>
        </p:spPr>
      </p:pic>
      <p:sp>
        <p:nvSpPr>
          <p:cNvPr id="22535" name="Text Box 5"/>
          <p:cNvSpPr txBox="1">
            <a:spLocks noChangeArrowheads="1"/>
          </p:cNvSpPr>
          <p:nvPr/>
        </p:nvSpPr>
        <p:spPr bwMode="auto">
          <a:xfrm>
            <a:off x="590550" y="5334000"/>
            <a:ext cx="8191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i="0" dirty="0">
                <a:latin typeface="Times New Roman" panose="02020603050405020304" pitchFamily="18" charset="0"/>
              </a:rPr>
              <a:t> In IE 10 select Tools | Internet options | Content | Certificates | Trusted Root Certification Authorities |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78AD52CE-1F1B-4C55-AA2D-09B291B87BBE}" type="slidenum">
              <a:rPr lang="en-US" altLang="en-US" sz="1400" smtClean="0">
                <a:latin typeface="Times New Roman" panose="02020603050405020304" pitchFamily="18" charset="0"/>
              </a:rPr>
              <a:pPr>
                <a:spcBef>
                  <a:spcPct val="0"/>
                </a:spcBef>
                <a:buFontTx/>
                <a:buNone/>
              </a:pPr>
              <a:t>11</a:t>
            </a:fld>
            <a:endParaRPr lang="en-US" altLang="en-US" sz="1400">
              <a:latin typeface="Times New Roman" panose="02020603050405020304" pitchFamily="18" charset="0"/>
            </a:endParaRPr>
          </a:p>
        </p:txBody>
      </p:sp>
      <p:sp>
        <p:nvSpPr>
          <p:cNvPr id="24580" name="Rectangle 2"/>
          <p:cNvSpPr>
            <a:spLocks noGrp="1" noChangeArrowheads="1"/>
          </p:cNvSpPr>
          <p:nvPr>
            <p:ph type="title"/>
          </p:nvPr>
        </p:nvSpPr>
        <p:spPr>
          <a:xfrm>
            <a:off x="685800" y="228600"/>
            <a:ext cx="7772400" cy="609600"/>
          </a:xfrm>
        </p:spPr>
        <p:txBody>
          <a:bodyPr/>
          <a:lstStyle/>
          <a:p>
            <a:r>
              <a:rPr lang="en-US" altLang="en-US" b="1"/>
              <a:t>Introduction to SSL</a:t>
            </a:r>
          </a:p>
        </p:txBody>
      </p:sp>
      <p:sp>
        <p:nvSpPr>
          <p:cNvPr id="24581" name="Rectangle 3"/>
          <p:cNvSpPr>
            <a:spLocks noGrp="1" noChangeArrowheads="1"/>
          </p:cNvSpPr>
          <p:nvPr>
            <p:ph type="body" idx="1"/>
          </p:nvPr>
        </p:nvSpPr>
        <p:spPr>
          <a:xfrm>
            <a:off x="685800" y="838200"/>
            <a:ext cx="7772400" cy="5257800"/>
          </a:xfrm>
        </p:spPr>
        <p:txBody>
          <a:bodyPr/>
          <a:lstStyle/>
          <a:p>
            <a:r>
              <a:rPr lang="en-US" altLang="en-US" sz="1800" dirty="0"/>
              <a:t>Given public key encryption, cryptographic hashing, message digests and digital certificates, how are these put together to produce secure electronic commerce?</a:t>
            </a:r>
          </a:p>
          <a:p>
            <a:r>
              <a:rPr lang="en-US" altLang="en-US" sz="1800" dirty="0"/>
              <a:t>The answer: SSL, is a protocol for establishing an encrypted link between server and client, that uses </a:t>
            </a:r>
            <a:r>
              <a:rPr lang="en-US" altLang="en-US" sz="1800" b="1" dirty="0"/>
              <a:t>authentication</a:t>
            </a:r>
            <a:r>
              <a:rPr lang="en-US" altLang="en-US" sz="1800" dirty="0"/>
              <a:t> and </a:t>
            </a:r>
            <a:r>
              <a:rPr lang="en-US" altLang="en-US" sz="1800" b="1" dirty="0"/>
              <a:t>encryption</a:t>
            </a:r>
            <a:r>
              <a:rPr lang="en-US" altLang="en-US" sz="1800" dirty="0"/>
              <a:t> of transactional data</a:t>
            </a:r>
          </a:p>
          <a:p>
            <a:r>
              <a:rPr lang="en-US" altLang="en-US" sz="1800" dirty="0"/>
              <a:t>Netscape was the original designer of SSL</a:t>
            </a:r>
          </a:p>
          <a:p>
            <a:r>
              <a:rPr lang="en-US" altLang="en-US" sz="1800" dirty="0"/>
              <a:t>SSL is occasionally called TLS, Transport Layer Security protocol</a:t>
            </a:r>
          </a:p>
          <a:p>
            <a:r>
              <a:rPr lang="en-US" altLang="en-US" sz="1800" dirty="0"/>
              <a:t>SSL is transparent to users, except for the http</a:t>
            </a:r>
            <a:r>
              <a:rPr lang="en-US" altLang="en-US" sz="1800" b="1" dirty="0"/>
              <a:t>s</a:t>
            </a:r>
            <a:r>
              <a:rPr lang="en-US" altLang="en-US" sz="1800" dirty="0"/>
              <a:t> (rather than http) that appears</a:t>
            </a:r>
          </a:p>
          <a:p>
            <a:r>
              <a:rPr lang="en-US" altLang="en-US" sz="1800" dirty="0"/>
              <a:t>the SSL protocol fits between the TCP layer and the HTTP layer</a:t>
            </a:r>
          </a:p>
          <a:p>
            <a:pPr lvl="1"/>
            <a:r>
              <a:rPr lang="en-US" altLang="en-US" sz="1800" dirty="0"/>
              <a:t>therefore, SSL can be used to encrypt other application level protocols such as FTP and NNTP</a:t>
            </a:r>
          </a:p>
          <a:p>
            <a:r>
              <a:rPr lang="en-US" altLang="en-US" sz="1800" dirty="0"/>
              <a:t>SSL is supported by all major browsers</a:t>
            </a:r>
          </a:p>
          <a:p>
            <a:endParaRPr lang="en-US"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0596E90-E0E3-4692-AD02-1241EB7F20D1}" type="slidenum">
              <a:rPr lang="en-US" altLang="en-US" sz="1400" smtClean="0">
                <a:latin typeface="Times New Roman" panose="02020603050405020304" pitchFamily="18" charset="0"/>
              </a:rPr>
              <a:pPr>
                <a:spcBef>
                  <a:spcPct val="0"/>
                </a:spcBef>
                <a:buFontTx/>
                <a:buNone/>
              </a:pPr>
              <a:t>12</a:t>
            </a:fld>
            <a:endParaRPr lang="en-US" altLang="en-US" sz="1400">
              <a:latin typeface="Times New Roman" panose="02020603050405020304" pitchFamily="18" charset="0"/>
            </a:endParaRPr>
          </a:p>
        </p:txBody>
      </p:sp>
      <p:sp>
        <p:nvSpPr>
          <p:cNvPr id="26628" name="Rectangle 2"/>
          <p:cNvSpPr>
            <a:spLocks noGrp="1" noChangeArrowheads="1"/>
          </p:cNvSpPr>
          <p:nvPr>
            <p:ph type="title"/>
          </p:nvPr>
        </p:nvSpPr>
        <p:spPr/>
        <p:txBody>
          <a:bodyPr/>
          <a:lstStyle/>
          <a:p>
            <a:r>
              <a:rPr lang="en-US" altLang="en-US" b="1"/>
              <a:t>Introduction to SSL</a:t>
            </a:r>
          </a:p>
        </p:txBody>
      </p:sp>
      <p:sp>
        <p:nvSpPr>
          <p:cNvPr id="26629" name="Rectangle 3"/>
          <p:cNvSpPr>
            <a:spLocks noGrp="1" noChangeArrowheads="1"/>
          </p:cNvSpPr>
          <p:nvPr>
            <p:ph type="body" idx="1"/>
          </p:nvPr>
        </p:nvSpPr>
        <p:spPr/>
        <p:txBody>
          <a:bodyPr/>
          <a:lstStyle/>
          <a:p>
            <a:r>
              <a:rPr lang="en-US" altLang="en-US" dirty="0"/>
              <a:t>Secure Sockets Layer (SSL) provides end-to-end security between client and server</a:t>
            </a:r>
          </a:p>
          <a:p>
            <a:r>
              <a:rPr lang="en-US" altLang="en-US" b="1" i="1" dirty="0"/>
              <a:t>authentication</a:t>
            </a:r>
            <a:r>
              <a:rPr lang="en-US" altLang="en-US" dirty="0"/>
              <a:t> of both parties is done using digital certificates</a:t>
            </a:r>
          </a:p>
          <a:p>
            <a:r>
              <a:rPr lang="en-US" altLang="en-US" b="1" i="1" dirty="0"/>
              <a:t>privacy</a:t>
            </a:r>
            <a:r>
              <a:rPr lang="en-US" altLang="en-US" dirty="0"/>
              <a:t> is maintained using encryption</a:t>
            </a:r>
          </a:p>
          <a:p>
            <a:r>
              <a:rPr lang="en-US" altLang="en-US" b="1" i="1" dirty="0"/>
              <a:t>message integrity</a:t>
            </a:r>
            <a:r>
              <a:rPr lang="en-US" altLang="en-US" b="1" dirty="0"/>
              <a:t> </a:t>
            </a:r>
            <a:r>
              <a:rPr lang="en-US" altLang="en-US" dirty="0"/>
              <a:t>is accomplished using message digests</a:t>
            </a:r>
          </a:p>
          <a:p>
            <a:r>
              <a:rPr lang="en-US" altLang="en-US" dirty="0"/>
              <a:t>SSL for HTTP is referred to as HTTPS and operates on port 443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7CEE7896-D757-4C14-8E85-12FEB8399A08}" type="slidenum">
              <a:rPr lang="en-US" altLang="en-US" sz="1400" smtClean="0">
                <a:latin typeface="Times New Roman" panose="02020603050405020304" pitchFamily="18" charset="0"/>
              </a:rPr>
              <a:pPr>
                <a:spcBef>
                  <a:spcPct val="0"/>
                </a:spcBef>
                <a:buFontTx/>
                <a:buNone/>
              </a:pPr>
              <a:t>13</a:t>
            </a:fld>
            <a:endParaRPr lang="en-US" altLang="en-US" sz="1400">
              <a:latin typeface="Times New Roman" panose="02020603050405020304" pitchFamily="18" charset="0"/>
            </a:endParaRPr>
          </a:p>
        </p:txBody>
      </p:sp>
      <p:sp>
        <p:nvSpPr>
          <p:cNvPr id="28676" name="Rectangle 1026"/>
          <p:cNvSpPr>
            <a:spLocks noGrp="1" noChangeArrowheads="1"/>
          </p:cNvSpPr>
          <p:nvPr>
            <p:ph type="title"/>
          </p:nvPr>
        </p:nvSpPr>
        <p:spPr/>
        <p:txBody>
          <a:bodyPr/>
          <a:lstStyle/>
          <a:p>
            <a:r>
              <a:rPr lang="en-US" altLang="en-US" b="1"/>
              <a:t>SSL Graphical View</a:t>
            </a:r>
          </a:p>
        </p:txBody>
      </p:sp>
      <p:grpSp>
        <p:nvGrpSpPr>
          <p:cNvPr id="28677" name="Group 1027"/>
          <p:cNvGrpSpPr>
            <a:grpSpLocks/>
          </p:cNvGrpSpPr>
          <p:nvPr/>
        </p:nvGrpSpPr>
        <p:grpSpPr bwMode="auto">
          <a:xfrm>
            <a:off x="762000" y="1371600"/>
            <a:ext cx="6797675" cy="4343400"/>
            <a:chOff x="470" y="1008"/>
            <a:chExt cx="4282" cy="2736"/>
          </a:xfrm>
        </p:grpSpPr>
        <p:sp>
          <p:nvSpPr>
            <p:cNvPr id="28682" name="Rectangle 1028"/>
            <p:cNvSpPr>
              <a:spLocks noChangeArrowheads="1"/>
            </p:cNvSpPr>
            <p:nvPr/>
          </p:nvSpPr>
          <p:spPr bwMode="auto">
            <a:xfrm>
              <a:off x="528" y="1440"/>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83" name="Rectangle 1029"/>
            <p:cNvSpPr>
              <a:spLocks noChangeArrowheads="1"/>
            </p:cNvSpPr>
            <p:nvPr/>
          </p:nvSpPr>
          <p:spPr bwMode="auto">
            <a:xfrm>
              <a:off x="528" y="2016"/>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84" name="Rectangle 1030"/>
            <p:cNvSpPr>
              <a:spLocks noChangeArrowheads="1"/>
            </p:cNvSpPr>
            <p:nvPr/>
          </p:nvSpPr>
          <p:spPr bwMode="auto">
            <a:xfrm>
              <a:off x="528" y="2544"/>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85" name="Rectangle 1031"/>
            <p:cNvSpPr>
              <a:spLocks noChangeArrowheads="1"/>
            </p:cNvSpPr>
            <p:nvPr/>
          </p:nvSpPr>
          <p:spPr bwMode="auto">
            <a:xfrm>
              <a:off x="528" y="3024"/>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86" name="Rectangle 1032"/>
            <p:cNvSpPr>
              <a:spLocks noChangeArrowheads="1"/>
            </p:cNvSpPr>
            <p:nvPr/>
          </p:nvSpPr>
          <p:spPr bwMode="auto">
            <a:xfrm>
              <a:off x="528" y="3504"/>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87" name="Text Box 1033"/>
            <p:cNvSpPr txBox="1">
              <a:spLocks noChangeArrowheads="1"/>
            </p:cNvSpPr>
            <p:nvPr/>
          </p:nvSpPr>
          <p:spPr bwMode="auto">
            <a:xfrm>
              <a:off x="518" y="1416"/>
              <a:ext cx="6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dirty="0">
                  <a:latin typeface="Times New Roman" panose="02020603050405020304" pitchFamily="18" charset="0"/>
                </a:rPr>
                <a:t>Browser</a:t>
              </a:r>
            </a:p>
          </p:txBody>
        </p:sp>
        <p:sp>
          <p:nvSpPr>
            <p:cNvPr id="28688" name="Text Box 1034"/>
            <p:cNvSpPr txBox="1">
              <a:spLocks noChangeArrowheads="1"/>
            </p:cNvSpPr>
            <p:nvPr/>
          </p:nvSpPr>
          <p:spPr bwMode="auto">
            <a:xfrm>
              <a:off x="518" y="2040"/>
              <a:ext cx="6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dirty="0">
                  <a:latin typeface="Times New Roman" panose="02020603050405020304" pitchFamily="18" charset="0"/>
                </a:rPr>
                <a:t>Winsock</a:t>
              </a:r>
            </a:p>
          </p:txBody>
        </p:sp>
        <p:sp>
          <p:nvSpPr>
            <p:cNvPr id="28689" name="Text Box 1035"/>
            <p:cNvSpPr txBox="1">
              <a:spLocks noChangeArrowheads="1"/>
            </p:cNvSpPr>
            <p:nvPr/>
          </p:nvSpPr>
          <p:spPr bwMode="auto">
            <a:xfrm>
              <a:off x="518" y="252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SSL</a:t>
              </a:r>
            </a:p>
          </p:txBody>
        </p:sp>
        <p:sp>
          <p:nvSpPr>
            <p:cNvPr id="28690" name="Text Box 1036"/>
            <p:cNvSpPr txBox="1">
              <a:spLocks noChangeArrowheads="1"/>
            </p:cNvSpPr>
            <p:nvPr/>
          </p:nvSpPr>
          <p:spPr bwMode="auto">
            <a:xfrm>
              <a:off x="518" y="3000"/>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dirty="0">
                  <a:latin typeface="Times New Roman" panose="02020603050405020304" pitchFamily="18" charset="0"/>
                </a:rPr>
                <a:t>TCP/IP</a:t>
              </a:r>
            </a:p>
          </p:txBody>
        </p:sp>
        <p:sp>
          <p:nvSpPr>
            <p:cNvPr id="28691" name="Text Box 1037"/>
            <p:cNvSpPr txBox="1">
              <a:spLocks noChangeArrowheads="1"/>
            </p:cNvSpPr>
            <p:nvPr/>
          </p:nvSpPr>
          <p:spPr bwMode="auto">
            <a:xfrm>
              <a:off x="470" y="350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line driver</a:t>
              </a:r>
            </a:p>
          </p:txBody>
        </p:sp>
        <p:sp>
          <p:nvSpPr>
            <p:cNvPr id="28692" name="Rectangle 1038"/>
            <p:cNvSpPr>
              <a:spLocks noChangeArrowheads="1"/>
            </p:cNvSpPr>
            <p:nvPr/>
          </p:nvSpPr>
          <p:spPr bwMode="auto">
            <a:xfrm>
              <a:off x="2688" y="1488"/>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93" name="Rectangle 1039"/>
            <p:cNvSpPr>
              <a:spLocks noChangeArrowheads="1"/>
            </p:cNvSpPr>
            <p:nvPr/>
          </p:nvSpPr>
          <p:spPr bwMode="auto">
            <a:xfrm>
              <a:off x="2688" y="2064"/>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94" name="Rectangle 1040"/>
            <p:cNvSpPr>
              <a:spLocks noChangeArrowheads="1"/>
            </p:cNvSpPr>
            <p:nvPr/>
          </p:nvSpPr>
          <p:spPr bwMode="auto">
            <a:xfrm>
              <a:off x="2688" y="2592"/>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95" name="Rectangle 1041"/>
            <p:cNvSpPr>
              <a:spLocks noChangeArrowheads="1"/>
            </p:cNvSpPr>
            <p:nvPr/>
          </p:nvSpPr>
          <p:spPr bwMode="auto">
            <a:xfrm>
              <a:off x="2688" y="3072"/>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96" name="Rectangle 1042"/>
            <p:cNvSpPr>
              <a:spLocks noChangeArrowheads="1"/>
            </p:cNvSpPr>
            <p:nvPr/>
          </p:nvSpPr>
          <p:spPr bwMode="auto">
            <a:xfrm>
              <a:off x="2726" y="3504"/>
              <a:ext cx="62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697" name="Text Box 1043"/>
            <p:cNvSpPr txBox="1">
              <a:spLocks noChangeArrowheads="1"/>
            </p:cNvSpPr>
            <p:nvPr/>
          </p:nvSpPr>
          <p:spPr bwMode="auto">
            <a:xfrm>
              <a:off x="2678" y="146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IIS Server</a:t>
              </a:r>
            </a:p>
          </p:txBody>
        </p:sp>
        <p:sp>
          <p:nvSpPr>
            <p:cNvPr id="28698" name="Text Box 1044"/>
            <p:cNvSpPr txBox="1">
              <a:spLocks noChangeArrowheads="1"/>
            </p:cNvSpPr>
            <p:nvPr/>
          </p:nvSpPr>
          <p:spPr bwMode="auto">
            <a:xfrm>
              <a:off x="2678" y="2088"/>
              <a:ext cx="6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dirty="0">
                  <a:latin typeface="Times New Roman" panose="02020603050405020304" pitchFamily="18" charset="0"/>
                </a:rPr>
                <a:t>Winsock</a:t>
              </a:r>
            </a:p>
          </p:txBody>
        </p:sp>
        <p:sp>
          <p:nvSpPr>
            <p:cNvPr id="28699" name="Text Box 1045"/>
            <p:cNvSpPr txBox="1">
              <a:spLocks noChangeArrowheads="1"/>
            </p:cNvSpPr>
            <p:nvPr/>
          </p:nvSpPr>
          <p:spPr bwMode="auto">
            <a:xfrm>
              <a:off x="2678" y="2568"/>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dirty="0">
                  <a:latin typeface="Times New Roman" panose="02020603050405020304" pitchFamily="18" charset="0"/>
                </a:rPr>
                <a:t>SSL</a:t>
              </a:r>
            </a:p>
          </p:txBody>
        </p:sp>
        <p:sp>
          <p:nvSpPr>
            <p:cNvPr id="28700" name="Text Box 1046"/>
            <p:cNvSpPr txBox="1">
              <a:spLocks noChangeArrowheads="1"/>
            </p:cNvSpPr>
            <p:nvPr/>
          </p:nvSpPr>
          <p:spPr bwMode="auto">
            <a:xfrm>
              <a:off x="2678" y="3048"/>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TCP/IP</a:t>
              </a:r>
            </a:p>
          </p:txBody>
        </p:sp>
        <p:sp>
          <p:nvSpPr>
            <p:cNvPr id="28701" name="Text Box 1047"/>
            <p:cNvSpPr txBox="1">
              <a:spLocks noChangeArrowheads="1"/>
            </p:cNvSpPr>
            <p:nvPr/>
          </p:nvSpPr>
          <p:spPr bwMode="auto">
            <a:xfrm>
              <a:off x="2678" y="350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line driver</a:t>
              </a:r>
            </a:p>
          </p:txBody>
        </p:sp>
        <p:sp>
          <p:nvSpPr>
            <p:cNvPr id="28702" name="Line 1048"/>
            <p:cNvSpPr>
              <a:spLocks noChangeShapeType="1"/>
            </p:cNvSpPr>
            <p:nvPr/>
          </p:nvSpPr>
          <p:spPr bwMode="auto">
            <a:xfrm>
              <a:off x="1152" y="3600"/>
              <a:ext cx="15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3" name="Line 1049"/>
            <p:cNvSpPr>
              <a:spLocks noChangeShapeType="1"/>
            </p:cNvSpPr>
            <p:nvPr/>
          </p:nvSpPr>
          <p:spPr bwMode="auto">
            <a:xfrm>
              <a:off x="1152" y="3120"/>
              <a:ext cx="15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Line 1050"/>
            <p:cNvSpPr>
              <a:spLocks noChangeShapeType="1"/>
            </p:cNvSpPr>
            <p:nvPr/>
          </p:nvSpPr>
          <p:spPr bwMode="auto">
            <a:xfrm>
              <a:off x="1152" y="2640"/>
              <a:ext cx="15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Text Box 1051"/>
            <p:cNvSpPr txBox="1">
              <a:spLocks noChangeArrowheads="1"/>
            </p:cNvSpPr>
            <p:nvPr/>
          </p:nvSpPr>
          <p:spPr bwMode="auto">
            <a:xfrm>
              <a:off x="1238" y="3415"/>
              <a:ext cx="14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physical communication link</a:t>
              </a:r>
            </a:p>
          </p:txBody>
        </p:sp>
        <p:sp>
          <p:nvSpPr>
            <p:cNvPr id="28706" name="Text Box 1052"/>
            <p:cNvSpPr txBox="1">
              <a:spLocks noChangeArrowheads="1"/>
            </p:cNvSpPr>
            <p:nvPr/>
          </p:nvSpPr>
          <p:spPr bwMode="auto">
            <a:xfrm>
              <a:off x="1190" y="2904"/>
              <a:ext cx="8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dirty="0">
                  <a:latin typeface="Times New Roman" panose="02020603050405020304" pitchFamily="18" charset="0"/>
                </a:rPr>
                <a:t>TCP session</a:t>
              </a:r>
            </a:p>
          </p:txBody>
        </p:sp>
        <p:sp>
          <p:nvSpPr>
            <p:cNvPr id="28707" name="Text Box 1053"/>
            <p:cNvSpPr txBox="1">
              <a:spLocks noChangeArrowheads="1"/>
            </p:cNvSpPr>
            <p:nvPr/>
          </p:nvSpPr>
          <p:spPr bwMode="auto">
            <a:xfrm>
              <a:off x="1238" y="2424"/>
              <a:ext cx="1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SSL Key Exchange</a:t>
              </a:r>
            </a:p>
          </p:txBody>
        </p:sp>
        <p:sp>
          <p:nvSpPr>
            <p:cNvPr id="28708" name="Line 1054"/>
            <p:cNvSpPr>
              <a:spLocks noChangeShapeType="1"/>
            </p:cNvSpPr>
            <p:nvPr/>
          </p:nvSpPr>
          <p:spPr bwMode="auto">
            <a:xfrm>
              <a:off x="816" y="1680"/>
              <a:ext cx="0" cy="3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1055"/>
            <p:cNvSpPr>
              <a:spLocks noChangeShapeType="1"/>
            </p:cNvSpPr>
            <p:nvPr/>
          </p:nvSpPr>
          <p:spPr bwMode="auto">
            <a:xfrm>
              <a:off x="768" y="2256"/>
              <a:ext cx="0" cy="2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Line 1056"/>
            <p:cNvSpPr>
              <a:spLocks noChangeShapeType="1"/>
            </p:cNvSpPr>
            <p:nvPr/>
          </p:nvSpPr>
          <p:spPr bwMode="auto">
            <a:xfrm>
              <a:off x="768" y="2784"/>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1" name="Line 1057"/>
            <p:cNvSpPr>
              <a:spLocks noChangeShapeType="1"/>
            </p:cNvSpPr>
            <p:nvPr/>
          </p:nvSpPr>
          <p:spPr bwMode="auto">
            <a:xfrm>
              <a:off x="816" y="3264"/>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2" name="Line 1058"/>
            <p:cNvSpPr>
              <a:spLocks noChangeShapeType="1"/>
            </p:cNvSpPr>
            <p:nvPr/>
          </p:nvSpPr>
          <p:spPr bwMode="auto">
            <a:xfrm>
              <a:off x="2928" y="1680"/>
              <a:ext cx="0" cy="3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1059"/>
            <p:cNvSpPr>
              <a:spLocks noChangeShapeType="1"/>
            </p:cNvSpPr>
            <p:nvPr/>
          </p:nvSpPr>
          <p:spPr bwMode="auto">
            <a:xfrm>
              <a:off x="2928" y="2256"/>
              <a:ext cx="0" cy="3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4" name="Line 1060"/>
            <p:cNvSpPr>
              <a:spLocks noChangeShapeType="1"/>
            </p:cNvSpPr>
            <p:nvPr/>
          </p:nvSpPr>
          <p:spPr bwMode="auto">
            <a:xfrm flipH="1">
              <a:off x="2928" y="2832"/>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5" name="Line 1061"/>
            <p:cNvSpPr>
              <a:spLocks noChangeShapeType="1"/>
            </p:cNvSpPr>
            <p:nvPr/>
          </p:nvSpPr>
          <p:spPr bwMode="auto">
            <a:xfrm>
              <a:off x="2976" y="3312"/>
              <a:ext cx="0"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Rectangle 1062"/>
            <p:cNvSpPr>
              <a:spLocks noChangeArrowheads="1"/>
            </p:cNvSpPr>
            <p:nvPr/>
          </p:nvSpPr>
          <p:spPr bwMode="auto">
            <a:xfrm>
              <a:off x="3744" y="1008"/>
              <a:ext cx="100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717" name="Text Box 1063"/>
            <p:cNvSpPr txBox="1">
              <a:spLocks noChangeArrowheads="1"/>
            </p:cNvSpPr>
            <p:nvPr/>
          </p:nvSpPr>
          <p:spPr bwMode="auto">
            <a:xfrm>
              <a:off x="3734" y="1032"/>
              <a:ext cx="7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html pages</a:t>
              </a:r>
            </a:p>
          </p:txBody>
        </p:sp>
        <p:sp>
          <p:nvSpPr>
            <p:cNvPr id="28718" name="Rectangle 1064"/>
            <p:cNvSpPr>
              <a:spLocks noChangeArrowheads="1"/>
            </p:cNvSpPr>
            <p:nvPr/>
          </p:nvSpPr>
          <p:spPr bwMode="auto">
            <a:xfrm>
              <a:off x="3744" y="1584"/>
              <a:ext cx="100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8719" name="Text Box 1065"/>
            <p:cNvSpPr txBox="1">
              <a:spLocks noChangeArrowheads="1"/>
            </p:cNvSpPr>
            <p:nvPr/>
          </p:nvSpPr>
          <p:spPr bwMode="auto">
            <a:xfrm>
              <a:off x="3782" y="1560"/>
              <a:ext cx="7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CGI scripts</a:t>
              </a:r>
            </a:p>
          </p:txBody>
        </p:sp>
        <p:sp>
          <p:nvSpPr>
            <p:cNvPr id="28720" name="Line 1066"/>
            <p:cNvSpPr>
              <a:spLocks noChangeShapeType="1"/>
            </p:cNvSpPr>
            <p:nvPr/>
          </p:nvSpPr>
          <p:spPr bwMode="auto">
            <a:xfrm flipV="1">
              <a:off x="3312" y="1200"/>
              <a:ext cx="384" cy="38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1" name="Line 1067"/>
            <p:cNvSpPr>
              <a:spLocks noChangeShapeType="1"/>
            </p:cNvSpPr>
            <p:nvPr/>
          </p:nvSpPr>
          <p:spPr bwMode="auto">
            <a:xfrm>
              <a:off x="3312" y="1584"/>
              <a:ext cx="432" cy="19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678" name="Text Box 1068"/>
          <p:cNvSpPr txBox="1">
            <a:spLocks noChangeArrowheads="1"/>
          </p:cNvSpPr>
          <p:nvPr/>
        </p:nvSpPr>
        <p:spPr bwMode="auto">
          <a:xfrm>
            <a:off x="6188075" y="3200400"/>
            <a:ext cx="20161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i="0" dirty="0">
                <a:latin typeface="Times New Roman" panose="02020603050405020304" pitchFamily="18" charset="0"/>
              </a:rPr>
              <a:t>IIS is Microsoft</a:t>
            </a:r>
            <a:r>
              <a:rPr lang="ja-JP" altLang="en-US" sz="1800" i="0" dirty="0">
                <a:latin typeface="Times New Roman" panose="02020603050405020304" pitchFamily="18" charset="0"/>
              </a:rPr>
              <a:t>’</a:t>
            </a:r>
            <a:r>
              <a:rPr lang="en-US" altLang="ja-JP" sz="1800" i="0" dirty="0">
                <a:latin typeface="Times New Roman" panose="02020603050405020304" pitchFamily="18" charset="0"/>
              </a:rPr>
              <a:t>s</a:t>
            </a:r>
          </a:p>
          <a:p>
            <a:pPr>
              <a:spcBef>
                <a:spcPct val="0"/>
              </a:spcBef>
              <a:buFontTx/>
              <a:buNone/>
            </a:pPr>
            <a:r>
              <a:rPr lang="en-US" altLang="en-US" sz="1800" i="0" dirty="0">
                <a:latin typeface="Times New Roman" panose="02020603050405020304" pitchFamily="18" charset="0"/>
              </a:rPr>
              <a:t>web server.</a:t>
            </a:r>
          </a:p>
          <a:p>
            <a:pPr>
              <a:spcBef>
                <a:spcPct val="0"/>
              </a:spcBef>
              <a:buFontTx/>
              <a:buNone/>
            </a:pPr>
            <a:r>
              <a:rPr lang="en-US" altLang="en-US" sz="1800" i="0" dirty="0">
                <a:latin typeface="Times New Roman" panose="02020603050405020304" pitchFamily="18" charset="0"/>
              </a:rPr>
              <a:t>Winsock, stands for</a:t>
            </a:r>
          </a:p>
          <a:p>
            <a:pPr>
              <a:spcBef>
                <a:spcPct val="0"/>
              </a:spcBef>
              <a:buFontTx/>
              <a:buNone/>
            </a:pPr>
            <a:r>
              <a:rPr lang="en-US" altLang="en-US" sz="1800" i="0" dirty="0">
                <a:latin typeface="Times New Roman" panose="02020603050405020304" pitchFamily="18" charset="0"/>
              </a:rPr>
              <a:t>Windows Sockets</a:t>
            </a:r>
          </a:p>
          <a:p>
            <a:pPr>
              <a:spcBef>
                <a:spcPct val="0"/>
              </a:spcBef>
              <a:buFontTx/>
              <a:buNone/>
            </a:pPr>
            <a:r>
              <a:rPr lang="en-US" altLang="en-US" sz="1800" i="0" dirty="0">
                <a:latin typeface="Times New Roman" panose="02020603050405020304" pitchFamily="18" charset="0"/>
              </a:rPr>
              <a:t>API, specifies how</a:t>
            </a:r>
          </a:p>
          <a:p>
            <a:pPr>
              <a:spcBef>
                <a:spcPct val="0"/>
              </a:spcBef>
              <a:buFontTx/>
              <a:buNone/>
            </a:pPr>
            <a:r>
              <a:rPr lang="en-US" altLang="en-US" sz="1800" i="0" dirty="0">
                <a:latin typeface="Times New Roman" panose="02020603050405020304" pitchFamily="18" charset="0"/>
              </a:rPr>
              <a:t>Windows network</a:t>
            </a:r>
          </a:p>
          <a:p>
            <a:pPr>
              <a:spcBef>
                <a:spcPct val="0"/>
              </a:spcBef>
              <a:buFontTx/>
              <a:buNone/>
            </a:pPr>
            <a:r>
              <a:rPr lang="en-US" altLang="en-US" sz="1800" i="0" dirty="0">
                <a:latin typeface="Times New Roman" panose="02020603050405020304" pitchFamily="18" charset="0"/>
              </a:rPr>
              <a:t>software interfaces</a:t>
            </a:r>
          </a:p>
          <a:p>
            <a:pPr>
              <a:spcBef>
                <a:spcPct val="0"/>
              </a:spcBef>
              <a:buFontTx/>
              <a:buNone/>
            </a:pPr>
            <a:r>
              <a:rPr lang="en-US" altLang="en-US" sz="1800" i="0" dirty="0">
                <a:latin typeface="Times New Roman" panose="02020603050405020304" pitchFamily="18" charset="0"/>
              </a:rPr>
              <a:t>with TCP/IP.</a:t>
            </a:r>
          </a:p>
        </p:txBody>
      </p:sp>
      <p:sp>
        <p:nvSpPr>
          <p:cNvPr id="28679" name="TextBox 46"/>
          <p:cNvSpPr txBox="1">
            <a:spLocks noChangeArrowheads="1"/>
          </p:cNvSpPr>
          <p:nvPr/>
        </p:nvSpPr>
        <p:spPr bwMode="auto">
          <a:xfrm>
            <a:off x="2286000" y="2743200"/>
            <a:ext cx="1325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000" i="0">
                <a:latin typeface="Times New Roman" panose="02020603050405020304" pitchFamily="18" charset="0"/>
              </a:rPr>
              <a:t>Windows sockets API</a:t>
            </a:r>
          </a:p>
        </p:txBody>
      </p:sp>
      <p:cxnSp>
        <p:nvCxnSpPr>
          <p:cNvPr id="28680" name="Straight Arrow Connector 48"/>
          <p:cNvCxnSpPr>
            <a:cxnSpLocks noChangeShapeType="1"/>
          </p:cNvCxnSpPr>
          <p:nvPr/>
        </p:nvCxnSpPr>
        <p:spPr bwMode="auto">
          <a:xfrm flipH="1">
            <a:off x="1828800" y="2895600"/>
            <a:ext cx="441325" cy="142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81" name="Straight Arrow Connector 50"/>
          <p:cNvCxnSpPr>
            <a:cxnSpLocks noChangeShapeType="1"/>
          </p:cNvCxnSpPr>
          <p:nvPr/>
        </p:nvCxnSpPr>
        <p:spPr bwMode="auto">
          <a:xfrm>
            <a:off x="3581400" y="2895600"/>
            <a:ext cx="655638" cy="2508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b="1" dirty="0"/>
              <a:t>How SSL Works – Detailed Steps</a:t>
            </a:r>
            <a:endParaRPr lang="en-US" altLang="en-US" dirty="0"/>
          </a:p>
        </p:txBody>
      </p:sp>
      <p:sp>
        <p:nvSpPr>
          <p:cNvPr id="30723" name="Content Placeholder 2"/>
          <p:cNvSpPr>
            <a:spLocks noGrp="1"/>
          </p:cNvSpPr>
          <p:nvPr>
            <p:ph idx="1"/>
          </p:nvPr>
        </p:nvSpPr>
        <p:spPr>
          <a:xfrm>
            <a:off x="228600" y="1219200"/>
            <a:ext cx="8686800" cy="4876800"/>
          </a:xfrm>
        </p:spPr>
        <p:txBody>
          <a:bodyPr/>
          <a:lstStyle/>
          <a:p>
            <a:pPr marL="457200" indent="-457200">
              <a:buFont typeface="Courier New" panose="02070309020205020404" pitchFamily="49" charset="0"/>
              <a:buAutoNum type="arabicPeriod"/>
            </a:pPr>
            <a:r>
              <a:rPr lang="en-US" altLang="en-US" sz="1600" dirty="0">
                <a:solidFill>
                  <a:srgbClr val="000000"/>
                </a:solidFill>
              </a:rPr>
              <a:t>Client contacts a secure server using https and asks that the server identify itself</a:t>
            </a:r>
          </a:p>
          <a:p>
            <a:pPr marL="457200" indent="-457200">
              <a:buFont typeface="Courier New" panose="02070309020205020404" pitchFamily="49" charset="0"/>
              <a:buAutoNum type="arabicPeriod"/>
            </a:pPr>
            <a:r>
              <a:rPr lang="en-US" altLang="en-US" sz="1600" dirty="0">
                <a:solidFill>
                  <a:srgbClr val="000000"/>
                </a:solidFill>
              </a:rPr>
              <a:t>Server sends client its digital certificate including the server's public key, thereby verifying that the server is who he says he is</a:t>
            </a:r>
          </a:p>
          <a:p>
            <a:pPr marL="457200" indent="-457200">
              <a:buFont typeface="Courier New" panose="02070309020205020404" pitchFamily="49" charset="0"/>
              <a:buAutoNum type="arabicPeriod"/>
            </a:pPr>
            <a:r>
              <a:rPr lang="en-US" altLang="en-US" sz="1600" dirty="0">
                <a:solidFill>
                  <a:srgbClr val="000000"/>
                </a:solidFill>
              </a:rPr>
              <a:t>Client checks the certificate root against its list of trusted CAs and that the certificate is unexpired; if all is OK, client generates a session key, encrypts it with server</a:t>
            </a:r>
            <a:r>
              <a:rPr lang="ja-JP" altLang="en-US" sz="1600" dirty="0">
                <a:solidFill>
                  <a:srgbClr val="000000"/>
                </a:solidFill>
              </a:rPr>
              <a:t>’</a:t>
            </a:r>
            <a:r>
              <a:rPr lang="en-US" altLang="ja-JP" sz="1600" dirty="0">
                <a:solidFill>
                  <a:srgbClr val="000000"/>
                </a:solidFill>
              </a:rPr>
              <a:t>s public key and sends the cipher back to the server</a:t>
            </a:r>
          </a:p>
          <a:p>
            <a:pPr marL="457200" indent="-457200">
              <a:buFont typeface="Courier New" panose="02070309020205020404" pitchFamily="49" charset="0"/>
              <a:buAutoNum type="arabicPeriod"/>
            </a:pPr>
            <a:r>
              <a:rPr lang="en-US" altLang="en-US" sz="1600" dirty="0">
                <a:solidFill>
                  <a:srgbClr val="000000"/>
                </a:solidFill>
              </a:rPr>
              <a:t>Server decrypts the symmetric session key using its private key and sends back an acknowledgement and a secure channel is established</a:t>
            </a:r>
          </a:p>
          <a:p>
            <a:pPr marL="457200" indent="-457200">
              <a:buFont typeface="Courier New" panose="02070309020205020404" pitchFamily="49" charset="0"/>
              <a:buAutoNum type="arabicPeriod"/>
            </a:pPr>
            <a:r>
              <a:rPr lang="en-US" altLang="en-US" sz="1600" dirty="0">
                <a:solidFill>
                  <a:srgbClr val="000000"/>
                </a:solidFill>
              </a:rPr>
              <a:t>Client and server now exchange data that is always encrypted</a:t>
            </a:r>
          </a:p>
          <a:p>
            <a:pPr marL="457200" indent="-457200">
              <a:buFont typeface="Courier New" panose="02070309020205020404" pitchFamily="49" charset="0"/>
              <a:buAutoNum type="arabicPeriod"/>
            </a:pPr>
            <a:r>
              <a:rPr lang="en-US" altLang="en-US" sz="1600" dirty="0">
                <a:solidFill>
                  <a:srgbClr val="000000"/>
                </a:solidFill>
              </a:rPr>
              <a:t>Before each data transfer, a message digest calculated from the data is sent on the secure channel</a:t>
            </a:r>
          </a:p>
          <a:p>
            <a:pPr marL="457200" indent="-457200">
              <a:buFont typeface="Courier New" panose="02070309020205020404" pitchFamily="49" charset="0"/>
              <a:buAutoNum type="arabicPeriod"/>
            </a:pPr>
            <a:r>
              <a:rPr lang="en-US" altLang="en-US" sz="1600" dirty="0">
                <a:solidFill>
                  <a:srgbClr val="000000"/>
                </a:solidFill>
              </a:rPr>
              <a:t>Receiving party uses the message digest to guarantee the data has not been modified</a:t>
            </a:r>
            <a:endParaRPr lang="en-US" altLang="en-US" sz="1600" dirty="0"/>
          </a:p>
          <a:p>
            <a:pPr marL="457200" indent="-457200"/>
            <a:endParaRPr lang="en-US" altLang="en-US" dirty="0"/>
          </a:p>
        </p:txBody>
      </p:sp>
      <p:sp>
        <p:nvSpPr>
          <p:cNvPr id="307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21BB626B-1E3E-495D-BD11-B12EB0A165E7}" type="slidenum">
              <a:rPr lang="en-US" altLang="en-US" sz="1400" smtClean="0">
                <a:latin typeface="Times New Roman" panose="02020603050405020304" pitchFamily="18" charset="0"/>
              </a:rPr>
              <a:pPr>
                <a:spcBef>
                  <a:spcPct val="0"/>
                </a:spcBef>
                <a:buFontTx/>
                <a:buNone/>
              </a:pPr>
              <a:t>14</a:t>
            </a:fld>
            <a:endParaRPr lang="en-US" altLang="en-US" sz="1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228600"/>
            <a:ext cx="7772400" cy="609600"/>
          </a:xfrm>
        </p:spPr>
        <p:txBody>
          <a:bodyPr/>
          <a:lstStyle/>
          <a:p>
            <a:r>
              <a:rPr lang="en-US" altLang="en-US" b="1"/>
              <a:t>digicert.com</a:t>
            </a:r>
          </a:p>
        </p:txBody>
      </p:sp>
      <p:sp>
        <p:nvSpPr>
          <p:cNvPr id="43010" name="Content Placeholder 2"/>
          <p:cNvSpPr>
            <a:spLocks noGrp="1"/>
          </p:cNvSpPr>
          <p:nvPr>
            <p:ph idx="1"/>
          </p:nvPr>
        </p:nvSpPr>
        <p:spPr>
          <a:xfrm>
            <a:off x="304800" y="914400"/>
            <a:ext cx="5105400" cy="5276850"/>
          </a:xfrm>
        </p:spPr>
        <p:txBody>
          <a:bodyPr/>
          <a:lstStyle/>
          <a:p>
            <a:pPr>
              <a:defRPr/>
            </a:pPr>
            <a:r>
              <a:rPr lang="en-US" altLang="en-US" dirty="0">
                <a:ea typeface="MS PGothic" charset="-128"/>
              </a:rPr>
              <a:t>A vendor that offers </a:t>
            </a:r>
            <a:r>
              <a:rPr lang="en-US" altLang="en-US" u="sng" dirty="0">
                <a:ea typeface="MS PGothic" charset="-128"/>
              </a:rPr>
              <a:t>Extended validation (EV) certificates</a:t>
            </a:r>
            <a:r>
              <a:rPr lang="en-US" altLang="en-US" dirty="0">
                <a:ea typeface="MS PGothic" charset="-128"/>
              </a:rPr>
              <a:t> </a:t>
            </a:r>
          </a:p>
          <a:p>
            <a:pPr>
              <a:defRPr/>
            </a:pPr>
            <a:r>
              <a:rPr lang="en-US" altLang="en-US" dirty="0">
                <a:ea typeface="MS PGothic" charset="-128"/>
              </a:rPr>
              <a:t>Validated companies are guaranteed to use encryption for all password/credit card transactions</a:t>
            </a:r>
          </a:p>
          <a:p>
            <a:pPr>
              <a:defRPr/>
            </a:pPr>
            <a:r>
              <a:rPr lang="en-US" altLang="en-US" dirty="0" err="1">
                <a:ea typeface="MS PGothic" charset="-128"/>
              </a:rPr>
              <a:t>digicert</a:t>
            </a:r>
            <a:r>
              <a:rPr lang="en-US" altLang="en-US" dirty="0">
                <a:ea typeface="MS PGothic" charset="-128"/>
              </a:rPr>
              <a:t> activates a green address bar whenever an SSL session is established with a merchant's or issuing bank's EV-validated site </a:t>
            </a:r>
          </a:p>
          <a:p>
            <a:pPr>
              <a:defRPr/>
            </a:pPr>
            <a:r>
              <a:rPr lang="en-US" altLang="en-US" dirty="0">
                <a:ea typeface="MS PGothic" charset="-128"/>
              </a:rPr>
              <a:t>Participating companies include: Facebook, GitHub, etc. </a:t>
            </a:r>
          </a:p>
          <a:p>
            <a:pPr marL="0" indent="0">
              <a:buFontTx/>
              <a:buNone/>
              <a:defRPr/>
            </a:pPr>
            <a:r>
              <a:rPr lang="en-US" altLang="en-US" sz="1600" dirty="0">
                <a:ea typeface="MS PGothic" charset="-128"/>
              </a:rPr>
              <a:t>https://</a:t>
            </a:r>
            <a:r>
              <a:rPr lang="en-US" altLang="en-US" sz="1600" dirty="0" err="1">
                <a:ea typeface="MS PGothic" charset="-128"/>
              </a:rPr>
              <a:t>www.digicert.com</a:t>
            </a:r>
            <a:r>
              <a:rPr lang="en-US" altLang="en-US" sz="1600" dirty="0">
                <a:ea typeface="MS PGothic" charset="-128"/>
              </a:rPr>
              <a:t>/</a:t>
            </a:r>
            <a:r>
              <a:rPr lang="en-US" altLang="en-US" sz="1600" dirty="0" err="1">
                <a:ea typeface="MS PGothic" charset="-128"/>
              </a:rPr>
              <a:t>ev-ssl-certification.htm</a:t>
            </a:r>
            <a:endParaRPr lang="en-US" altLang="en-US" sz="1600" dirty="0">
              <a:ea typeface="MS PGothic" charset="-128"/>
            </a:endParaRPr>
          </a:p>
          <a:p>
            <a:pPr>
              <a:defRPr/>
            </a:pPr>
            <a:endParaRPr lang="en-US" altLang="en-US" dirty="0">
              <a:ea typeface="MS PGothic" charset="-128"/>
            </a:endParaRPr>
          </a:p>
        </p:txBody>
      </p:sp>
      <p:sp>
        <p:nvSpPr>
          <p:cNvPr id="327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327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592B82F2-752B-4C51-B11D-A657801920A2}" type="slidenum">
              <a:rPr lang="en-US" altLang="en-US" sz="1400" smtClean="0">
                <a:latin typeface="Times New Roman" panose="02020603050405020304" pitchFamily="18" charset="0"/>
              </a:rPr>
              <a:pPr>
                <a:spcBef>
                  <a:spcPct val="0"/>
                </a:spcBef>
                <a:buFontTx/>
                <a:buNone/>
              </a:pPr>
              <a:t>15</a:t>
            </a:fld>
            <a:endParaRPr lang="en-US" altLang="en-US" sz="1400">
              <a:latin typeface="Times New Roman" panose="02020603050405020304" pitchFamily="18" charset="0"/>
            </a:endParaRPr>
          </a:p>
        </p:txBody>
      </p:sp>
      <p:pic>
        <p:nvPicPr>
          <p:cNvPr id="3277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95400"/>
            <a:ext cx="3300413"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95589E82-40F7-4B95-87E1-676A0A941A4E}" type="slidenum">
              <a:rPr lang="en-US" altLang="en-US" sz="1400" smtClean="0">
                <a:latin typeface="Times New Roman" panose="02020603050405020304" pitchFamily="18" charset="0"/>
              </a:rPr>
              <a:pPr>
                <a:spcBef>
                  <a:spcPct val="0"/>
                </a:spcBef>
                <a:buFontTx/>
                <a:buNone/>
              </a:pPr>
              <a:t>16</a:t>
            </a:fld>
            <a:endParaRPr lang="en-US" altLang="en-US" sz="1400">
              <a:latin typeface="Times New Roman" panose="02020603050405020304" pitchFamily="18" charset="0"/>
            </a:endParaRPr>
          </a:p>
        </p:txBody>
      </p:sp>
      <p:sp>
        <p:nvSpPr>
          <p:cNvPr id="33796" name="Rectangle 1026"/>
          <p:cNvSpPr>
            <a:spLocks noGrp="1" noChangeArrowheads="1"/>
          </p:cNvSpPr>
          <p:nvPr>
            <p:ph type="title"/>
          </p:nvPr>
        </p:nvSpPr>
        <p:spPr/>
        <p:txBody>
          <a:bodyPr/>
          <a:lstStyle/>
          <a:p>
            <a:r>
              <a:rPr lang="en-US" altLang="en-US" b="1"/>
              <a:t>References</a:t>
            </a:r>
          </a:p>
        </p:txBody>
      </p:sp>
      <p:sp>
        <p:nvSpPr>
          <p:cNvPr id="33797" name="Rectangle 1027"/>
          <p:cNvSpPr>
            <a:spLocks noGrp="1" noChangeArrowheads="1"/>
          </p:cNvSpPr>
          <p:nvPr>
            <p:ph type="body" idx="1"/>
          </p:nvPr>
        </p:nvSpPr>
        <p:spPr/>
        <p:txBody>
          <a:bodyPr/>
          <a:lstStyle/>
          <a:p>
            <a:r>
              <a:rPr lang="en-US" altLang="en-US"/>
              <a:t>SSL Protocol Version 3.0 Specification:</a:t>
            </a:r>
          </a:p>
          <a:p>
            <a:pPr lvl="1"/>
            <a:r>
              <a:rPr lang="en-US" altLang="en-US"/>
              <a:t>http://www.mozilla.org/projects/security/pki/nss/ssl/draft302.txt</a:t>
            </a:r>
          </a:p>
          <a:p>
            <a:r>
              <a:rPr lang="en-US" altLang="en-US"/>
              <a:t>TLS Protocol Version 1.0 Specification:</a:t>
            </a:r>
          </a:p>
          <a:p>
            <a:pPr lvl="1"/>
            <a:r>
              <a:rPr lang="en-US" altLang="en-US"/>
              <a:t>http://www.ietf.org/rfc/rfc2246.txt</a:t>
            </a:r>
          </a:p>
          <a:p>
            <a:r>
              <a:rPr lang="en-US" altLang="en-US"/>
              <a:t>Extensions to TLS:</a:t>
            </a:r>
          </a:p>
          <a:p>
            <a:pPr lvl="1"/>
            <a:r>
              <a:rPr lang="en-US" altLang="en-US"/>
              <a:t>Kerberos: http://www.ietf.org/rfc/rfc2712.txt</a:t>
            </a:r>
          </a:p>
          <a:p>
            <a:pPr lvl="1"/>
            <a:r>
              <a:rPr lang="en-US" altLang="en-US"/>
              <a:t>TLS with HTTP/1.1: http://www.ietf.org/rfc/rfc2817.txt</a:t>
            </a:r>
          </a:p>
          <a:p>
            <a:pPr lvl="1"/>
            <a:r>
              <a:rPr lang="en-US" altLang="en-US"/>
              <a:t>HTTP over TLS: http://www.ietf.org/rfc/rfc2818.txt</a:t>
            </a:r>
          </a:p>
          <a:p>
            <a:pPr lvl="1"/>
            <a:r>
              <a:rPr lang="en-US" altLang="en-US"/>
              <a:t>AES Ciphersuites for TLS: http://www.ietf.org/rfc/rfc3268.txt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E09E4A1C-0012-4AB5-806F-B7246EC082D8}" type="slidenum">
              <a:rPr lang="en-US" altLang="en-US" sz="1400" smtClean="0">
                <a:latin typeface="Times New Roman" panose="02020603050405020304" pitchFamily="18" charset="0"/>
              </a:rPr>
              <a:pPr>
                <a:spcBef>
                  <a:spcPct val="0"/>
                </a:spcBef>
                <a:buFontTx/>
                <a:buNone/>
              </a:pPr>
              <a:t>17</a:t>
            </a:fld>
            <a:endParaRPr lang="en-US" altLang="en-US" sz="1400">
              <a:latin typeface="Times New Roman" panose="02020603050405020304" pitchFamily="18" charset="0"/>
            </a:endParaRPr>
          </a:p>
        </p:txBody>
      </p:sp>
      <p:sp>
        <p:nvSpPr>
          <p:cNvPr id="35844" name="Rectangle 2"/>
          <p:cNvSpPr>
            <a:spLocks noChangeArrowheads="1"/>
          </p:cNvSpPr>
          <p:nvPr/>
        </p:nvSpPr>
        <p:spPr bwMode="auto">
          <a:xfrm>
            <a:off x="1295400" y="30480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lgn="ctr">
              <a:buFontTx/>
              <a:buNone/>
            </a:pPr>
            <a:r>
              <a:rPr lang="en-US" altLang="en-US" sz="2400" b="1" i="0"/>
              <a:t>Analyzing Web Server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94771821-4F2B-42D7-B791-B6ED92C5BA0B}" type="slidenum">
              <a:rPr lang="en-US" altLang="en-US" sz="1400" smtClean="0">
                <a:latin typeface="Times New Roman" panose="02020603050405020304" pitchFamily="18" charset="0"/>
              </a:rPr>
              <a:pPr>
                <a:spcBef>
                  <a:spcPct val="0"/>
                </a:spcBef>
                <a:buFontTx/>
                <a:buNone/>
              </a:pPr>
              <a:t>18</a:t>
            </a:fld>
            <a:endParaRPr lang="en-US" altLang="en-US" sz="1400">
              <a:latin typeface="Times New Roman" panose="02020603050405020304" pitchFamily="18" charset="0"/>
            </a:endParaRPr>
          </a:p>
        </p:txBody>
      </p:sp>
      <p:sp>
        <p:nvSpPr>
          <p:cNvPr id="37892" name="Rectangle 2"/>
          <p:cNvSpPr>
            <a:spLocks noGrp="1" noChangeArrowheads="1"/>
          </p:cNvSpPr>
          <p:nvPr>
            <p:ph type="title"/>
          </p:nvPr>
        </p:nvSpPr>
        <p:spPr/>
        <p:txBody>
          <a:bodyPr/>
          <a:lstStyle/>
          <a:p>
            <a:r>
              <a:rPr lang="en-US" altLang="en-US" b="1"/>
              <a:t>Selecting a Web Platform</a:t>
            </a:r>
          </a:p>
        </p:txBody>
      </p:sp>
      <p:sp>
        <p:nvSpPr>
          <p:cNvPr id="37893" name="Rectangle 3"/>
          <p:cNvSpPr>
            <a:spLocks noGrp="1" noChangeArrowheads="1"/>
          </p:cNvSpPr>
          <p:nvPr>
            <p:ph type="body" idx="1"/>
          </p:nvPr>
        </p:nvSpPr>
        <p:spPr/>
        <p:txBody>
          <a:bodyPr/>
          <a:lstStyle/>
          <a:p>
            <a:r>
              <a:rPr lang="en-US" altLang="en-US" dirty="0"/>
              <a:t>Capacity – what capacity is needed from the server, databases, applications</a:t>
            </a:r>
          </a:p>
          <a:p>
            <a:r>
              <a:rPr lang="en-US" altLang="en-US" dirty="0"/>
              <a:t>Cost/investment – what are the initial costs and the continuing costs?</a:t>
            </a:r>
          </a:p>
          <a:p>
            <a:r>
              <a:rPr lang="en-US" altLang="en-US" dirty="0"/>
              <a:t>Maintenance – who will perform it; how complex</a:t>
            </a:r>
          </a:p>
          <a:p>
            <a:r>
              <a:rPr lang="en-US" altLang="en-US" dirty="0"/>
              <a:t>Security – a strategy is needed</a:t>
            </a:r>
          </a:p>
          <a:p>
            <a:r>
              <a:rPr lang="en-US" altLang="en-US" dirty="0"/>
              <a:t>Development support – are there staff to support application development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22D0BF41-07C9-46AE-A1CF-23649C185F4F}" type="slidenum">
              <a:rPr lang="en-US" altLang="en-US" sz="1400" smtClean="0">
                <a:latin typeface="Times New Roman" panose="02020603050405020304" pitchFamily="18" charset="0"/>
              </a:rPr>
              <a:pPr>
                <a:spcBef>
                  <a:spcPct val="0"/>
                </a:spcBef>
                <a:buFontTx/>
                <a:buNone/>
              </a:pPr>
              <a:t>19</a:t>
            </a:fld>
            <a:endParaRPr lang="en-US" altLang="en-US" sz="1400">
              <a:latin typeface="Times New Roman" panose="02020603050405020304" pitchFamily="18" charset="0"/>
            </a:endParaRPr>
          </a:p>
        </p:txBody>
      </p:sp>
      <p:sp>
        <p:nvSpPr>
          <p:cNvPr id="39940" name="Rectangle 2"/>
          <p:cNvSpPr>
            <a:spLocks noGrp="1" noChangeArrowheads="1"/>
          </p:cNvSpPr>
          <p:nvPr>
            <p:ph type="title"/>
          </p:nvPr>
        </p:nvSpPr>
        <p:spPr/>
        <p:txBody>
          <a:bodyPr/>
          <a:lstStyle/>
          <a:p>
            <a:r>
              <a:rPr lang="en-US" altLang="en-US" b="1"/>
              <a:t>Popular Platforms</a:t>
            </a:r>
          </a:p>
        </p:txBody>
      </p:sp>
      <p:sp>
        <p:nvSpPr>
          <p:cNvPr id="39941" name="Rectangle 3"/>
          <p:cNvSpPr>
            <a:spLocks noGrp="1" noChangeArrowheads="1"/>
          </p:cNvSpPr>
          <p:nvPr>
            <p:ph type="body" idx="1"/>
          </p:nvPr>
        </p:nvSpPr>
        <p:spPr>
          <a:xfrm>
            <a:off x="685800" y="1066800"/>
            <a:ext cx="7772400" cy="5029200"/>
          </a:xfrm>
        </p:spPr>
        <p:txBody>
          <a:bodyPr/>
          <a:lstStyle/>
          <a:p>
            <a:r>
              <a:rPr lang="en-US" altLang="en-US" sz="1400" dirty="0"/>
              <a:t>Microsoft</a:t>
            </a:r>
          </a:p>
          <a:p>
            <a:pPr lvl="1"/>
            <a:r>
              <a:rPr lang="en-US" altLang="en-US" sz="1400" dirty="0"/>
              <a:t>Windows Server 2012 or 2016, Microsoft Nano Server</a:t>
            </a:r>
          </a:p>
          <a:p>
            <a:pPr lvl="1"/>
            <a:r>
              <a:rPr lang="en-US" altLang="en-US" sz="1400" dirty="0"/>
              <a:t>Internet Information Services (IIS) version 8 or 10</a:t>
            </a:r>
          </a:p>
          <a:p>
            <a:pPr lvl="1"/>
            <a:r>
              <a:rPr lang="en-US" altLang="en-US" sz="1400" dirty="0"/>
              <a:t>MS SQL Server</a:t>
            </a:r>
          </a:p>
          <a:p>
            <a:pPr lvl="1"/>
            <a:r>
              <a:rPr lang="en-US" altLang="en-US" sz="1400" dirty="0"/>
              <a:t>Active Server Pages or ASP.NET applications</a:t>
            </a:r>
          </a:p>
          <a:p>
            <a:pPr lvl="1"/>
            <a:r>
              <a:rPr lang="en-US" altLang="en-US" sz="1400" dirty="0"/>
              <a:t>Develop with VB, COM, C++, C#, or HTML/CSS/JS</a:t>
            </a:r>
          </a:p>
          <a:p>
            <a:pPr lvl="1"/>
            <a:r>
              <a:rPr lang="en-US" altLang="en-US" sz="1400" dirty="0"/>
              <a:t>PHP Manager for IIS 7</a:t>
            </a:r>
          </a:p>
          <a:p>
            <a:r>
              <a:rPr lang="en-US" altLang="en-US" sz="1400" dirty="0"/>
              <a:t>Linux</a:t>
            </a:r>
          </a:p>
          <a:p>
            <a:pPr lvl="1"/>
            <a:r>
              <a:rPr lang="en-US" altLang="en-US" sz="1400" dirty="0"/>
              <a:t>Ubuntu / Red Hat / </a:t>
            </a:r>
            <a:r>
              <a:rPr lang="en-US" altLang="en-US" sz="1400" dirty="0" err="1"/>
              <a:t>SuSe</a:t>
            </a:r>
            <a:r>
              <a:rPr lang="en-US" altLang="en-US" sz="1400" dirty="0"/>
              <a:t> or any other distribution</a:t>
            </a:r>
          </a:p>
          <a:p>
            <a:pPr lvl="1"/>
            <a:r>
              <a:rPr lang="en-US" altLang="en-US" sz="1400" dirty="0"/>
              <a:t>Apache web server</a:t>
            </a:r>
          </a:p>
          <a:p>
            <a:pPr lvl="1"/>
            <a:r>
              <a:rPr lang="en-US" altLang="en-US" sz="1400" dirty="0"/>
              <a:t>Oracle </a:t>
            </a:r>
            <a:r>
              <a:rPr lang="en-US" altLang="en-US" sz="1400" dirty="0" err="1"/>
              <a:t>mySQL</a:t>
            </a:r>
            <a:endParaRPr lang="en-US" altLang="en-US" sz="1400" dirty="0"/>
          </a:p>
          <a:p>
            <a:pPr lvl="1"/>
            <a:r>
              <a:rPr lang="en-US" altLang="en-US" sz="1400" dirty="0"/>
              <a:t>HTML preprocessor (PHP)</a:t>
            </a:r>
          </a:p>
          <a:p>
            <a:pPr lvl="1"/>
            <a:r>
              <a:rPr lang="en-US" altLang="en-US" sz="1400" dirty="0"/>
              <a:t>Java servlets &amp; JSP (Tomcat)</a:t>
            </a:r>
          </a:p>
          <a:p>
            <a:r>
              <a:rPr lang="en-US" altLang="en-US" sz="1400" dirty="0"/>
              <a:t>UNIX</a:t>
            </a:r>
          </a:p>
          <a:p>
            <a:pPr lvl="1"/>
            <a:r>
              <a:rPr lang="en-US" altLang="en-US" sz="1400" dirty="0"/>
              <a:t>Oracle Solaris 11</a:t>
            </a:r>
          </a:p>
          <a:p>
            <a:pPr lvl="1"/>
            <a:r>
              <a:rPr lang="en-US" altLang="en-US" sz="1400" dirty="0"/>
              <a:t>Oracle WebLogic 12c</a:t>
            </a:r>
          </a:p>
          <a:p>
            <a:pPr lvl="1"/>
            <a:r>
              <a:rPr lang="en-US" altLang="en-US" sz="1400" dirty="0"/>
              <a:t>IBM WebSphere</a:t>
            </a:r>
          </a:p>
          <a:p>
            <a:pPr lvl="1"/>
            <a:r>
              <a:rPr lang="en-US" altLang="en-US" sz="1400" dirty="0"/>
              <a:t>Java Servlets &amp; JSP (Tomcat)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F744136-37A1-45F0-B2B4-F476DF907469}" type="slidenum">
              <a:rPr lang="en-US" altLang="en-US" sz="1400" smtClean="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6148" name="Rectangle 2"/>
          <p:cNvSpPr>
            <a:spLocks noGrp="1" noChangeArrowheads="1"/>
          </p:cNvSpPr>
          <p:nvPr>
            <p:ph type="title"/>
          </p:nvPr>
        </p:nvSpPr>
        <p:spPr/>
        <p:txBody>
          <a:bodyPr/>
          <a:lstStyle/>
          <a:p>
            <a:r>
              <a:rPr lang="en-US" altLang="en-US" b="1"/>
              <a:t>3 Diverse Topics for Today</a:t>
            </a:r>
          </a:p>
        </p:txBody>
      </p:sp>
      <p:sp>
        <p:nvSpPr>
          <p:cNvPr id="6149" name="Rectangle 3"/>
          <p:cNvSpPr>
            <a:spLocks noGrp="1" noChangeArrowheads="1"/>
          </p:cNvSpPr>
          <p:nvPr>
            <p:ph type="body" idx="1"/>
          </p:nvPr>
        </p:nvSpPr>
        <p:spPr>
          <a:xfrm>
            <a:off x="685800" y="1066800"/>
            <a:ext cx="7772400" cy="5029200"/>
          </a:xfrm>
        </p:spPr>
        <p:txBody>
          <a:bodyPr/>
          <a:lstStyle/>
          <a:p>
            <a:pPr>
              <a:buFontTx/>
              <a:buAutoNum type="arabicPeriod"/>
            </a:pPr>
            <a:r>
              <a:rPr lang="en-US" altLang="en-US" sz="1800" b="1" dirty="0"/>
              <a:t>Secure web communication</a:t>
            </a:r>
          </a:p>
          <a:p>
            <a:pPr marL="800100" lvl="1" indent="-342900"/>
            <a:r>
              <a:rPr lang="en-US" altLang="en-US" sz="1800" dirty="0"/>
              <a:t>Public Key Cryptography</a:t>
            </a:r>
          </a:p>
          <a:p>
            <a:pPr marL="1257300" lvl="2" indent="-342900"/>
            <a:r>
              <a:rPr lang="en-US" altLang="en-US" sz="1800" dirty="0"/>
              <a:t>Public and private key encryption</a:t>
            </a:r>
          </a:p>
          <a:p>
            <a:pPr marL="800100" lvl="1" indent="-342900"/>
            <a:r>
              <a:rPr lang="en-US" altLang="en-US" sz="1800" dirty="0"/>
              <a:t>Digital Certificates and Certifying Authorities</a:t>
            </a:r>
          </a:p>
          <a:p>
            <a:pPr marL="800100" lvl="1" indent="-342900"/>
            <a:r>
              <a:rPr lang="en-US" altLang="en-US" sz="1800" dirty="0"/>
              <a:t>Secure Sockets Layer Protocol (SSL) and https</a:t>
            </a:r>
          </a:p>
          <a:p>
            <a:pPr>
              <a:buFontTx/>
              <a:buAutoNum type="arabicPeriod"/>
            </a:pPr>
            <a:r>
              <a:rPr lang="en-US" altLang="en-US" sz="1800" b="1" dirty="0"/>
              <a:t>Web Server Performance</a:t>
            </a:r>
          </a:p>
          <a:p>
            <a:pPr marL="800100" lvl="1" indent="-342900"/>
            <a:r>
              <a:rPr lang="en-US" altLang="en-US" sz="1800" dirty="0"/>
              <a:t>Popular platforms</a:t>
            </a:r>
          </a:p>
          <a:p>
            <a:pPr marL="800100" lvl="1" indent="-342900"/>
            <a:r>
              <a:rPr lang="en-US" altLang="en-US" sz="1800" dirty="0"/>
              <a:t>Web Server Farms</a:t>
            </a:r>
          </a:p>
          <a:p>
            <a:pPr marL="800100" lvl="1" indent="-342900"/>
            <a:r>
              <a:rPr lang="en-US" altLang="en-US" sz="1800" dirty="0"/>
              <a:t>Load Balancing</a:t>
            </a:r>
          </a:p>
          <a:p>
            <a:pPr marL="1257300" lvl="2" indent="-342900"/>
            <a:r>
              <a:rPr lang="en-US" altLang="en-US" sz="1800" dirty="0"/>
              <a:t>Switches</a:t>
            </a:r>
          </a:p>
          <a:p>
            <a:pPr marL="1257300" lvl="2" indent="-342900"/>
            <a:r>
              <a:rPr lang="en-US" altLang="en-US" sz="1800" dirty="0"/>
              <a:t>DNS redirection</a:t>
            </a:r>
          </a:p>
          <a:p>
            <a:pPr>
              <a:buFontTx/>
              <a:buAutoNum type="arabicPeriod"/>
            </a:pPr>
            <a:r>
              <a:rPr lang="en-US" altLang="en-US" sz="1800" b="1" dirty="0"/>
              <a:t>Web Server as Proxy Server</a:t>
            </a:r>
          </a:p>
          <a:p>
            <a:pPr marL="800100" lvl="1" indent="-342900"/>
            <a:r>
              <a:rPr lang="en-US" altLang="en-US" sz="1800" dirty="0"/>
              <a:t>Caching</a:t>
            </a:r>
          </a:p>
          <a:p>
            <a:pPr marL="800100" lvl="1" indent="-342900"/>
            <a:r>
              <a:rPr lang="en-US" altLang="en-US" sz="1800" dirty="0"/>
              <a:t>Using Apache as a proxy server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419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5856479-59BD-4B4D-9DC4-C0200A3F6848}" type="slidenum">
              <a:rPr lang="en-US" altLang="en-US" sz="1400" smtClean="0">
                <a:latin typeface="Times New Roman" panose="02020603050405020304" pitchFamily="18" charset="0"/>
              </a:rPr>
              <a:pPr>
                <a:spcBef>
                  <a:spcPct val="0"/>
                </a:spcBef>
                <a:buFontTx/>
                <a:buNone/>
              </a:pPr>
              <a:t>20</a:t>
            </a:fld>
            <a:endParaRPr lang="en-US" altLang="en-US" sz="1400">
              <a:latin typeface="Times New Roman" panose="02020603050405020304" pitchFamily="18" charset="0"/>
            </a:endParaRPr>
          </a:p>
        </p:txBody>
      </p:sp>
      <p:sp>
        <p:nvSpPr>
          <p:cNvPr id="41988" name="Rectangle 2"/>
          <p:cNvSpPr>
            <a:spLocks noGrp="1" noChangeArrowheads="1"/>
          </p:cNvSpPr>
          <p:nvPr>
            <p:ph type="title"/>
          </p:nvPr>
        </p:nvSpPr>
        <p:spPr/>
        <p:txBody>
          <a:bodyPr/>
          <a:lstStyle/>
          <a:p>
            <a:r>
              <a:rPr lang="en-US" altLang="en-US" sz="2000" b="1"/>
              <a:t>Some Typical Transaction Processing Performance Results</a:t>
            </a:r>
          </a:p>
        </p:txBody>
      </p:sp>
      <p:sp>
        <p:nvSpPr>
          <p:cNvPr id="41989" name="Text Box 4"/>
          <p:cNvSpPr txBox="1">
            <a:spLocks noChangeArrowheads="1"/>
          </p:cNvSpPr>
          <p:nvPr/>
        </p:nvSpPr>
        <p:spPr bwMode="auto">
          <a:xfrm>
            <a:off x="2286000" y="5867400"/>
            <a:ext cx="449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i="0">
                <a:latin typeface="Times New Roman" panose="02020603050405020304" pitchFamily="18" charset="0"/>
              </a:rPr>
              <a:t>Comparison columns www.tpc.org, as of 8/12/2016</a:t>
            </a:r>
          </a:p>
        </p:txBody>
      </p:sp>
      <p:sp>
        <p:nvSpPr>
          <p:cNvPr id="41990" name="Text Box 5"/>
          <p:cNvSpPr txBox="1">
            <a:spLocks noChangeArrowheads="1"/>
          </p:cNvSpPr>
          <p:nvPr/>
        </p:nvSpPr>
        <p:spPr bwMode="auto">
          <a:xfrm>
            <a:off x="1600200" y="1066800"/>
            <a:ext cx="609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lgn="ctr">
              <a:spcBef>
                <a:spcPct val="0"/>
              </a:spcBef>
              <a:buFontTx/>
              <a:buNone/>
            </a:pPr>
            <a:r>
              <a:rPr lang="en-US" altLang="en-US" sz="1600" i="0">
                <a:latin typeface="Times New Roman" panose="02020603050405020304" pitchFamily="18" charset="0"/>
              </a:rPr>
              <a:t>Comparing IBM</a:t>
            </a:r>
            <a:r>
              <a:rPr lang="ja-JP" altLang="en-US" sz="1600" i="0">
                <a:latin typeface="Times New Roman" panose="02020603050405020304" pitchFamily="18" charset="0"/>
              </a:rPr>
              <a:t>’</a:t>
            </a:r>
            <a:r>
              <a:rPr lang="en-US" altLang="ja-JP" sz="1600" i="0">
                <a:latin typeface="Times New Roman" panose="02020603050405020304" pitchFamily="18" charset="0"/>
              </a:rPr>
              <a:t>s DB2 vs. Oracle 11g vs. SQL Anywhere </a:t>
            </a:r>
            <a:endParaRPr lang="en-US" altLang="en-US" sz="1600" i="0">
              <a:latin typeface="Times New Roman" panose="02020603050405020304" pitchFamily="18" charset="0"/>
            </a:endParaRPr>
          </a:p>
        </p:txBody>
      </p:sp>
      <p:pic>
        <p:nvPicPr>
          <p:cNvPr id="4199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1449388"/>
            <a:ext cx="5673725"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992" name="Straight Arrow Connector 12"/>
          <p:cNvCxnSpPr>
            <a:cxnSpLocks noChangeShapeType="1"/>
          </p:cNvCxnSpPr>
          <p:nvPr/>
        </p:nvCxnSpPr>
        <p:spPr bwMode="auto">
          <a:xfrm flipV="1">
            <a:off x="3048000" y="54864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3" name="Straight Arrow Connector 3"/>
          <p:cNvCxnSpPr>
            <a:cxnSpLocks noChangeShapeType="1"/>
          </p:cNvCxnSpPr>
          <p:nvPr/>
        </p:nvCxnSpPr>
        <p:spPr bwMode="auto">
          <a:xfrm flipV="1">
            <a:off x="3733800" y="54864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25557819-94B2-4CEA-A54D-31043026D3E1}" type="slidenum">
              <a:rPr lang="en-US" altLang="en-US" sz="1400" smtClean="0">
                <a:latin typeface="Times New Roman" panose="02020603050405020304" pitchFamily="18" charset="0"/>
              </a:rPr>
              <a:pPr>
                <a:spcBef>
                  <a:spcPct val="0"/>
                </a:spcBef>
                <a:buFontTx/>
                <a:buNone/>
              </a:pPr>
              <a:t>21</a:t>
            </a:fld>
            <a:endParaRPr lang="en-US" altLang="en-US" sz="1400">
              <a:latin typeface="Times New Roman" panose="02020603050405020304" pitchFamily="18" charset="0"/>
            </a:endParaRPr>
          </a:p>
        </p:txBody>
      </p:sp>
      <p:sp>
        <p:nvSpPr>
          <p:cNvPr id="44036" name="Rectangle 2"/>
          <p:cNvSpPr>
            <a:spLocks noGrp="1" noChangeArrowheads="1"/>
          </p:cNvSpPr>
          <p:nvPr>
            <p:ph type="title"/>
          </p:nvPr>
        </p:nvSpPr>
        <p:spPr>
          <a:xfrm>
            <a:off x="457200" y="304800"/>
            <a:ext cx="8001000" cy="457200"/>
          </a:xfrm>
        </p:spPr>
        <p:txBody>
          <a:bodyPr/>
          <a:lstStyle/>
          <a:p>
            <a:r>
              <a:rPr lang="en-US" altLang="en-US" b="1"/>
              <a:t>Estimating Server Performance Requirements</a:t>
            </a:r>
          </a:p>
        </p:txBody>
      </p:sp>
      <p:sp>
        <p:nvSpPr>
          <p:cNvPr id="44037" name="Rectangle 3"/>
          <p:cNvSpPr>
            <a:spLocks noGrp="1" noChangeArrowheads="1"/>
          </p:cNvSpPr>
          <p:nvPr>
            <p:ph type="body" idx="1"/>
          </p:nvPr>
        </p:nvSpPr>
        <p:spPr>
          <a:xfrm>
            <a:off x="381000" y="914400"/>
            <a:ext cx="8305800" cy="5257800"/>
          </a:xfrm>
        </p:spPr>
        <p:txBody>
          <a:bodyPr/>
          <a:lstStyle/>
          <a:p>
            <a:r>
              <a:rPr lang="en-US" altLang="en-US" sz="1800" b="1" dirty="0"/>
              <a:t>What is the time required to deliver a request to the server?</a:t>
            </a:r>
          </a:p>
          <a:p>
            <a:pPr lvl="1"/>
            <a:r>
              <a:rPr lang="en-US" altLang="en-US" sz="1800" dirty="0"/>
              <a:t>is client authenticated or anonymous, the former is much more costly</a:t>
            </a:r>
          </a:p>
          <a:p>
            <a:pPr lvl="1"/>
            <a:r>
              <a:rPr lang="en-US" altLang="en-US" sz="1800" dirty="0"/>
              <a:t>how much data does the client send</a:t>
            </a:r>
          </a:p>
          <a:p>
            <a:pPr lvl="1"/>
            <a:r>
              <a:rPr lang="en-US" altLang="en-US" sz="1800" dirty="0"/>
              <a:t>the bandwidth of the slowest link between client and server can determine the time</a:t>
            </a:r>
          </a:p>
          <a:p>
            <a:r>
              <a:rPr lang="en-US" altLang="en-US" sz="1800" b="1" dirty="0"/>
              <a:t>What is the time required to obtain the result?</a:t>
            </a:r>
          </a:p>
          <a:p>
            <a:pPr lvl="1"/>
            <a:r>
              <a:rPr lang="en-US" altLang="en-US" sz="1800" dirty="0"/>
              <a:t>is the result a static HTML page</a:t>
            </a:r>
          </a:p>
          <a:p>
            <a:pPr lvl="2"/>
            <a:r>
              <a:rPr lang="en-US" altLang="en-US" sz="1800" dirty="0"/>
              <a:t>is it in the cache, how big is the file</a:t>
            </a:r>
          </a:p>
          <a:p>
            <a:pPr lvl="1"/>
            <a:r>
              <a:rPr lang="en-US" altLang="en-US" sz="1800" dirty="0"/>
              <a:t>is the result a dynamic page: is the application that creates it a CGI script, an .NET program, etc.</a:t>
            </a:r>
          </a:p>
          <a:p>
            <a:r>
              <a:rPr lang="en-US" altLang="en-US" sz="1800" b="1" dirty="0"/>
              <a:t>What is the time to deliver the result?</a:t>
            </a:r>
          </a:p>
          <a:p>
            <a:pPr lvl="1"/>
            <a:r>
              <a:rPr lang="en-US" altLang="en-US" sz="1800" dirty="0"/>
              <a:t>the amount of data sent by the server</a:t>
            </a:r>
          </a:p>
          <a:p>
            <a:pPr lvl="1"/>
            <a:r>
              <a:rPr lang="en-US" altLang="en-US" sz="1800" dirty="0"/>
              <a:t>bandwidth of the client-server link</a:t>
            </a:r>
          </a:p>
          <a:p>
            <a:pPr lvl="1"/>
            <a:r>
              <a:rPr lang="en-US" altLang="en-US" sz="1800" dirty="0"/>
              <a:t>number of simultaneous requests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9AEF200F-D6EE-4277-9AD4-DBEC201E92FC}" type="slidenum">
              <a:rPr lang="en-US" altLang="en-US" sz="1400" smtClean="0">
                <a:latin typeface="Times New Roman" panose="02020603050405020304" pitchFamily="18" charset="0"/>
              </a:rPr>
              <a:pPr>
                <a:spcBef>
                  <a:spcPct val="0"/>
                </a:spcBef>
                <a:buFontTx/>
                <a:buNone/>
              </a:pPr>
              <a:t>22</a:t>
            </a:fld>
            <a:endParaRPr lang="en-US" altLang="en-US" sz="1400">
              <a:latin typeface="Times New Roman" panose="02020603050405020304" pitchFamily="18" charset="0"/>
            </a:endParaRPr>
          </a:p>
        </p:txBody>
      </p:sp>
      <p:sp>
        <p:nvSpPr>
          <p:cNvPr id="46084" name="Rectangle 2"/>
          <p:cNvSpPr>
            <a:spLocks noGrp="1" noChangeArrowheads="1"/>
          </p:cNvSpPr>
          <p:nvPr>
            <p:ph type="title"/>
          </p:nvPr>
        </p:nvSpPr>
        <p:spPr>
          <a:xfrm>
            <a:off x="228600" y="304800"/>
            <a:ext cx="8610600" cy="609600"/>
          </a:xfrm>
        </p:spPr>
        <p:txBody>
          <a:bodyPr/>
          <a:lstStyle/>
          <a:p>
            <a:r>
              <a:rPr lang="en-US" altLang="en-US" b="1" dirty="0"/>
              <a:t>Estimating Server Performance Requirements</a:t>
            </a:r>
          </a:p>
        </p:txBody>
      </p:sp>
      <p:sp>
        <p:nvSpPr>
          <p:cNvPr id="46085" name="Rectangle 3"/>
          <p:cNvSpPr>
            <a:spLocks noGrp="1" noChangeArrowheads="1"/>
          </p:cNvSpPr>
          <p:nvPr>
            <p:ph type="body" idx="1"/>
          </p:nvPr>
        </p:nvSpPr>
        <p:spPr>
          <a:xfrm>
            <a:off x="457200" y="914400"/>
            <a:ext cx="8305800" cy="5181600"/>
          </a:xfrm>
        </p:spPr>
        <p:txBody>
          <a:bodyPr/>
          <a:lstStyle/>
          <a:p>
            <a:r>
              <a:rPr lang="en-US" altLang="en-US" sz="1600" dirty="0"/>
              <a:t>to estimate what performance is needed, estimate</a:t>
            </a:r>
          </a:p>
          <a:p>
            <a:pPr lvl="1"/>
            <a:r>
              <a:rPr lang="en-US" altLang="en-US" sz="1600" dirty="0"/>
              <a:t>the number of clients that will connect each second, </a:t>
            </a:r>
            <a:r>
              <a:rPr lang="en-US" altLang="en-US" sz="1600" i="1" dirty="0"/>
              <a:t>connections per sec</a:t>
            </a:r>
            <a:endParaRPr lang="en-US" altLang="en-US" sz="1600" dirty="0"/>
          </a:p>
          <a:p>
            <a:pPr lvl="1"/>
            <a:r>
              <a:rPr lang="en-US" altLang="en-US" sz="1600" dirty="0"/>
              <a:t>the number of bytes the client will send to the server during each transaction</a:t>
            </a:r>
          </a:p>
          <a:p>
            <a:pPr lvl="1"/>
            <a:r>
              <a:rPr lang="en-US" altLang="en-US" sz="1600" dirty="0"/>
              <a:t>the number of bytes the server will send to the client during each transaction, </a:t>
            </a:r>
            <a:r>
              <a:rPr lang="en-US" altLang="en-US" sz="1600" i="1" dirty="0"/>
              <a:t>bytes transferred</a:t>
            </a:r>
            <a:endParaRPr lang="en-US" altLang="en-US" sz="1600" dirty="0"/>
          </a:p>
          <a:p>
            <a:pPr lvl="1"/>
            <a:r>
              <a:rPr lang="en-US" altLang="en-US" sz="1600" dirty="0"/>
              <a:t>how much of the link the web server is allowed to use</a:t>
            </a:r>
          </a:p>
          <a:p>
            <a:r>
              <a:rPr lang="en-US" altLang="en-US" sz="1600" dirty="0"/>
              <a:t>multiply the number of clients connecting each second by the total number of bytes transferred during each connection and divide the result by the percentage of the link the web server is allowed to use</a:t>
            </a:r>
          </a:p>
          <a:p>
            <a:r>
              <a:rPr lang="en-US" altLang="en-US" sz="1600" dirty="0"/>
              <a:t>E.g. 120 clients connect twice each minute implies 240 connections per minute or 4 per second. If each client sends 1Kbyte of data and receives 15Kbytes back, then the server needs to support 64Kbytes per second or 512 </a:t>
            </a:r>
            <a:r>
              <a:rPr lang="en-US" altLang="en-US" sz="1600" dirty="0" err="1"/>
              <a:t>Kbitsps</a:t>
            </a:r>
            <a:r>
              <a:rPr lang="en-US" altLang="en-US" sz="1600" dirty="0"/>
              <a:t> or roughly .5megabits per second.</a:t>
            </a:r>
          </a:p>
          <a:p>
            <a:r>
              <a:rPr lang="en-US" altLang="en-US" sz="1600" b="1" dirty="0"/>
              <a:t>General rule</a:t>
            </a:r>
            <a:r>
              <a:rPr lang="en-US" altLang="en-US" sz="1600" dirty="0"/>
              <a:t>: the link should have at least twice the bandwidth as the average above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7AF295B1-F5ED-4955-8C77-3A425D84098F}" type="slidenum">
              <a:rPr lang="en-US" altLang="en-US" sz="1400" smtClean="0">
                <a:latin typeface="Times New Roman" panose="02020603050405020304" pitchFamily="18" charset="0"/>
              </a:rPr>
              <a:pPr>
                <a:spcBef>
                  <a:spcPct val="0"/>
                </a:spcBef>
                <a:buFontTx/>
                <a:buNone/>
              </a:pPr>
              <a:t>23</a:t>
            </a:fld>
            <a:endParaRPr lang="en-US" altLang="en-US" sz="1400" dirty="0">
              <a:latin typeface="Times New Roman" panose="02020603050405020304" pitchFamily="18" charset="0"/>
            </a:endParaRPr>
          </a:p>
        </p:txBody>
      </p:sp>
      <p:sp>
        <p:nvSpPr>
          <p:cNvPr id="48132" name="Rectangle 2"/>
          <p:cNvSpPr>
            <a:spLocks noGrp="1" noChangeArrowheads="1"/>
          </p:cNvSpPr>
          <p:nvPr>
            <p:ph type="title"/>
          </p:nvPr>
        </p:nvSpPr>
        <p:spPr>
          <a:xfrm>
            <a:off x="685800" y="381000"/>
            <a:ext cx="7772400" cy="609600"/>
          </a:xfrm>
        </p:spPr>
        <p:txBody>
          <a:bodyPr/>
          <a:lstStyle/>
          <a:p>
            <a:r>
              <a:rPr lang="en-US" altLang="en-US" b="1"/>
              <a:t>Web Server Farms</a:t>
            </a:r>
          </a:p>
        </p:txBody>
      </p:sp>
      <p:sp>
        <p:nvSpPr>
          <p:cNvPr id="48133" name="Rectangle 3"/>
          <p:cNvSpPr>
            <a:spLocks noGrp="1" noChangeArrowheads="1"/>
          </p:cNvSpPr>
          <p:nvPr>
            <p:ph type="body" idx="1"/>
          </p:nvPr>
        </p:nvSpPr>
        <p:spPr>
          <a:xfrm>
            <a:off x="685800" y="1066800"/>
            <a:ext cx="7772400" cy="5029200"/>
          </a:xfrm>
        </p:spPr>
        <p:txBody>
          <a:bodyPr/>
          <a:lstStyle/>
          <a:p>
            <a:r>
              <a:rPr lang="en-US" altLang="en-US" sz="1800" dirty="0"/>
              <a:t>A web server farm consists of multiple server machines and load balancing hardware that distributes web requests across the servers</a:t>
            </a:r>
          </a:p>
          <a:p>
            <a:pPr lvl="1"/>
            <a:r>
              <a:rPr lang="en-US" altLang="en-US" sz="1800" dirty="0"/>
              <a:t>this provides incremental scalability and high availability at a low cost. </a:t>
            </a:r>
          </a:p>
          <a:p>
            <a:pPr lvl="1"/>
            <a:r>
              <a:rPr lang="en-US" altLang="en-US" sz="1800" dirty="0"/>
              <a:t>For example, a farm of four independent servers, each with 95 percent availability has an overall availability of 99.999 percent. </a:t>
            </a:r>
          </a:p>
          <a:p>
            <a:r>
              <a:rPr lang="en-US" altLang="en-US" sz="1800" dirty="0"/>
              <a:t>Generally, Web servers have a relatively small amount of static data, and an application server (behind the firewall) provides dynamic content from information stored in a database or exiting applications </a:t>
            </a:r>
          </a:p>
          <a:p>
            <a:r>
              <a:rPr lang="en-US" altLang="en-US" sz="1800" dirty="0"/>
              <a:t>However, if storage is shared across all servers, then there is a single point of failure</a:t>
            </a:r>
          </a:p>
          <a:p>
            <a:pPr lvl="1"/>
            <a:r>
              <a:rPr lang="en-US" altLang="en-US" sz="1800" dirty="0"/>
              <a:t>mirroring is one possible solution using a DBMS feature to push new data to all servers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C650C34A-AAEB-431B-947F-BF00D7C61996}" type="slidenum">
              <a:rPr lang="en-US" altLang="en-US" sz="1400" smtClean="0">
                <a:latin typeface="Times New Roman" panose="02020603050405020304" pitchFamily="18" charset="0"/>
              </a:rPr>
              <a:pPr>
                <a:spcBef>
                  <a:spcPct val="0"/>
                </a:spcBef>
                <a:buFontTx/>
                <a:buNone/>
              </a:pPr>
              <a:t>24</a:t>
            </a:fld>
            <a:endParaRPr lang="en-US" altLang="en-US" sz="1400">
              <a:latin typeface="Times New Roman" panose="02020603050405020304" pitchFamily="18" charset="0"/>
            </a:endParaRPr>
          </a:p>
        </p:txBody>
      </p:sp>
      <p:sp>
        <p:nvSpPr>
          <p:cNvPr id="50180" name="Rectangle 2"/>
          <p:cNvSpPr>
            <a:spLocks noGrp="1" noChangeArrowheads="1"/>
          </p:cNvSpPr>
          <p:nvPr>
            <p:ph type="title"/>
          </p:nvPr>
        </p:nvSpPr>
        <p:spPr>
          <a:xfrm>
            <a:off x="685800" y="304800"/>
            <a:ext cx="7772400" cy="533400"/>
          </a:xfrm>
        </p:spPr>
        <p:txBody>
          <a:bodyPr/>
          <a:lstStyle/>
          <a:p>
            <a:r>
              <a:rPr lang="en-US" altLang="en-US" b="1"/>
              <a:t>One Possible Web Farm Architecture</a:t>
            </a:r>
          </a:p>
        </p:txBody>
      </p:sp>
      <p:sp>
        <p:nvSpPr>
          <p:cNvPr id="50181" name="Oval 3"/>
          <p:cNvSpPr>
            <a:spLocks noChangeArrowheads="1"/>
          </p:cNvSpPr>
          <p:nvPr/>
        </p:nvSpPr>
        <p:spPr bwMode="auto">
          <a:xfrm>
            <a:off x="457200" y="2514600"/>
            <a:ext cx="1600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82" name="Text Box 4"/>
          <p:cNvSpPr txBox="1">
            <a:spLocks noChangeArrowheads="1"/>
          </p:cNvSpPr>
          <p:nvPr/>
        </p:nvSpPr>
        <p:spPr bwMode="auto">
          <a:xfrm>
            <a:off x="517525" y="2708275"/>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a:latin typeface="Times New Roman" panose="02020603050405020304" pitchFamily="18" charset="0"/>
              </a:rPr>
              <a:t>Internet</a:t>
            </a:r>
          </a:p>
        </p:txBody>
      </p:sp>
      <p:sp>
        <p:nvSpPr>
          <p:cNvPr id="50183" name="Rectangle 5"/>
          <p:cNvSpPr>
            <a:spLocks noChangeArrowheads="1"/>
          </p:cNvSpPr>
          <p:nvPr/>
        </p:nvSpPr>
        <p:spPr bwMode="auto">
          <a:xfrm>
            <a:off x="2514600" y="1219200"/>
            <a:ext cx="6858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84" name="Text Box 6"/>
          <p:cNvSpPr txBox="1">
            <a:spLocks noChangeArrowheads="1"/>
          </p:cNvSpPr>
          <p:nvPr/>
        </p:nvSpPr>
        <p:spPr bwMode="auto">
          <a:xfrm>
            <a:off x="2497138" y="2740025"/>
            <a:ext cx="85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Firewall</a:t>
            </a:r>
          </a:p>
        </p:txBody>
      </p:sp>
      <p:sp>
        <p:nvSpPr>
          <p:cNvPr id="50185" name="Line 7"/>
          <p:cNvSpPr>
            <a:spLocks noChangeShapeType="1"/>
          </p:cNvSpPr>
          <p:nvPr/>
        </p:nvSpPr>
        <p:spPr bwMode="auto">
          <a:xfrm>
            <a:off x="20574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Rectangle 8"/>
          <p:cNvSpPr>
            <a:spLocks noChangeArrowheads="1"/>
          </p:cNvSpPr>
          <p:nvPr/>
        </p:nvSpPr>
        <p:spPr bwMode="auto">
          <a:xfrm>
            <a:off x="3886200" y="24384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87" name="Text Box 9"/>
          <p:cNvSpPr txBox="1">
            <a:spLocks noChangeArrowheads="1"/>
          </p:cNvSpPr>
          <p:nvPr/>
        </p:nvSpPr>
        <p:spPr bwMode="auto">
          <a:xfrm>
            <a:off x="3886200" y="2590800"/>
            <a:ext cx="10191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Load</a:t>
            </a:r>
          </a:p>
          <a:p>
            <a:pPr>
              <a:spcBef>
                <a:spcPct val="0"/>
              </a:spcBef>
              <a:buFontTx/>
              <a:buNone/>
            </a:pPr>
            <a:r>
              <a:rPr lang="en-US" altLang="en-US" sz="1600">
                <a:latin typeface="Times New Roman" panose="02020603050405020304" pitchFamily="18" charset="0"/>
              </a:rPr>
              <a:t>Balancing</a:t>
            </a:r>
          </a:p>
          <a:p>
            <a:pPr>
              <a:spcBef>
                <a:spcPct val="0"/>
              </a:spcBef>
              <a:buFontTx/>
              <a:buNone/>
            </a:pPr>
            <a:r>
              <a:rPr lang="en-US" altLang="en-US" sz="1600">
                <a:latin typeface="Times New Roman" panose="02020603050405020304" pitchFamily="18" charset="0"/>
              </a:rPr>
              <a:t>Switch</a:t>
            </a:r>
          </a:p>
        </p:txBody>
      </p:sp>
      <p:sp>
        <p:nvSpPr>
          <p:cNvPr id="50188" name="Line 10"/>
          <p:cNvSpPr>
            <a:spLocks noChangeShapeType="1"/>
          </p:cNvSpPr>
          <p:nvPr/>
        </p:nvSpPr>
        <p:spPr bwMode="auto">
          <a:xfrm>
            <a:off x="3200400" y="28956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9" name="Rectangle 11"/>
          <p:cNvSpPr>
            <a:spLocks noChangeArrowheads="1"/>
          </p:cNvSpPr>
          <p:nvPr/>
        </p:nvSpPr>
        <p:spPr bwMode="auto">
          <a:xfrm>
            <a:off x="5334000" y="14478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90" name="Rectangle 12"/>
          <p:cNvSpPr>
            <a:spLocks noChangeArrowheads="1"/>
          </p:cNvSpPr>
          <p:nvPr/>
        </p:nvSpPr>
        <p:spPr bwMode="auto">
          <a:xfrm>
            <a:off x="5334000" y="27432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91" name="Rectangle 13"/>
          <p:cNvSpPr>
            <a:spLocks noChangeArrowheads="1"/>
          </p:cNvSpPr>
          <p:nvPr/>
        </p:nvSpPr>
        <p:spPr bwMode="auto">
          <a:xfrm>
            <a:off x="5410200" y="38862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92" name="Rectangle 14"/>
          <p:cNvSpPr>
            <a:spLocks noChangeArrowheads="1"/>
          </p:cNvSpPr>
          <p:nvPr/>
        </p:nvSpPr>
        <p:spPr bwMode="auto">
          <a:xfrm>
            <a:off x="5410200" y="48768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93" name="Line 15"/>
          <p:cNvSpPr>
            <a:spLocks noChangeShapeType="1"/>
          </p:cNvSpPr>
          <p:nvPr/>
        </p:nvSpPr>
        <p:spPr bwMode="auto">
          <a:xfrm flipV="1">
            <a:off x="4953000" y="1981200"/>
            <a:ext cx="381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4" name="Line 16"/>
          <p:cNvSpPr>
            <a:spLocks noChangeShapeType="1"/>
          </p:cNvSpPr>
          <p:nvPr/>
        </p:nvSpPr>
        <p:spPr bwMode="auto">
          <a:xfrm>
            <a:off x="4953000" y="28956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5" name="Line 17"/>
          <p:cNvSpPr>
            <a:spLocks noChangeShapeType="1"/>
          </p:cNvSpPr>
          <p:nvPr/>
        </p:nvSpPr>
        <p:spPr bwMode="auto">
          <a:xfrm>
            <a:off x="4953000" y="2895600"/>
            <a:ext cx="4572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Line 18"/>
          <p:cNvSpPr>
            <a:spLocks noChangeShapeType="1"/>
          </p:cNvSpPr>
          <p:nvPr/>
        </p:nvSpPr>
        <p:spPr bwMode="auto">
          <a:xfrm>
            <a:off x="4953000" y="2895600"/>
            <a:ext cx="4572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7" name="Text Box 19"/>
          <p:cNvSpPr txBox="1">
            <a:spLocks noChangeArrowheads="1"/>
          </p:cNvSpPr>
          <p:nvPr/>
        </p:nvSpPr>
        <p:spPr bwMode="auto">
          <a:xfrm>
            <a:off x="5105400" y="1001713"/>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Web servers</a:t>
            </a:r>
          </a:p>
        </p:txBody>
      </p:sp>
      <p:sp>
        <p:nvSpPr>
          <p:cNvPr id="50198" name="Rectangle 20"/>
          <p:cNvSpPr>
            <a:spLocks noChangeArrowheads="1"/>
          </p:cNvSpPr>
          <p:nvPr/>
        </p:nvSpPr>
        <p:spPr bwMode="auto">
          <a:xfrm>
            <a:off x="6781800" y="1981200"/>
            <a:ext cx="914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199" name="Rectangle 21"/>
          <p:cNvSpPr>
            <a:spLocks noChangeArrowheads="1"/>
          </p:cNvSpPr>
          <p:nvPr/>
        </p:nvSpPr>
        <p:spPr bwMode="auto">
          <a:xfrm>
            <a:off x="6781800" y="3429000"/>
            <a:ext cx="914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200" name="Text Box 22"/>
          <p:cNvSpPr txBox="1">
            <a:spLocks noChangeArrowheads="1"/>
          </p:cNvSpPr>
          <p:nvPr/>
        </p:nvSpPr>
        <p:spPr bwMode="auto">
          <a:xfrm>
            <a:off x="6781800" y="1335088"/>
            <a:ext cx="13477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Application</a:t>
            </a:r>
          </a:p>
          <a:p>
            <a:pPr>
              <a:spcBef>
                <a:spcPct val="0"/>
              </a:spcBef>
              <a:buFontTx/>
              <a:buNone/>
            </a:pPr>
            <a:r>
              <a:rPr lang="en-US" altLang="en-US" sz="1800">
                <a:latin typeface="Times New Roman" panose="02020603050405020304" pitchFamily="18" charset="0"/>
              </a:rPr>
              <a:t>servers</a:t>
            </a:r>
          </a:p>
        </p:txBody>
      </p:sp>
      <p:sp>
        <p:nvSpPr>
          <p:cNvPr id="50201" name="Rectangle 23"/>
          <p:cNvSpPr>
            <a:spLocks noChangeArrowheads="1"/>
          </p:cNvSpPr>
          <p:nvPr/>
        </p:nvSpPr>
        <p:spPr bwMode="auto">
          <a:xfrm>
            <a:off x="8077200" y="2590800"/>
            <a:ext cx="7620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0202" name="Text Box 24"/>
          <p:cNvSpPr txBox="1">
            <a:spLocks noChangeArrowheads="1"/>
          </p:cNvSpPr>
          <p:nvPr/>
        </p:nvSpPr>
        <p:spPr bwMode="auto">
          <a:xfrm>
            <a:off x="8061325" y="2949575"/>
            <a:ext cx="81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a:latin typeface="Times New Roman" panose="02020603050405020304" pitchFamily="18" charset="0"/>
              </a:rPr>
              <a:t>dbms</a:t>
            </a:r>
          </a:p>
        </p:txBody>
      </p:sp>
      <p:sp>
        <p:nvSpPr>
          <p:cNvPr id="50203" name="Line 25"/>
          <p:cNvSpPr>
            <a:spLocks noChangeShapeType="1"/>
          </p:cNvSpPr>
          <p:nvPr/>
        </p:nvSpPr>
        <p:spPr bwMode="auto">
          <a:xfrm>
            <a:off x="7696200" y="23622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4" name="Line 26"/>
          <p:cNvSpPr>
            <a:spLocks noChangeShapeType="1"/>
          </p:cNvSpPr>
          <p:nvPr/>
        </p:nvSpPr>
        <p:spPr bwMode="auto">
          <a:xfrm flipV="1">
            <a:off x="7696200" y="3124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5" name="Line 27"/>
          <p:cNvSpPr>
            <a:spLocks noChangeShapeType="1"/>
          </p:cNvSpPr>
          <p:nvPr/>
        </p:nvSpPr>
        <p:spPr bwMode="auto">
          <a:xfrm flipV="1">
            <a:off x="6324600" y="2438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6" name="Line 28"/>
          <p:cNvSpPr>
            <a:spLocks noChangeShapeType="1"/>
          </p:cNvSpPr>
          <p:nvPr/>
        </p:nvSpPr>
        <p:spPr bwMode="auto">
          <a:xfrm>
            <a:off x="6324600" y="1600200"/>
            <a:ext cx="457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7" name="Line 29"/>
          <p:cNvSpPr>
            <a:spLocks noChangeShapeType="1"/>
          </p:cNvSpPr>
          <p:nvPr/>
        </p:nvSpPr>
        <p:spPr bwMode="auto">
          <a:xfrm flipV="1">
            <a:off x="6400800" y="3886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8" name="Line 30"/>
          <p:cNvSpPr>
            <a:spLocks noChangeShapeType="1"/>
          </p:cNvSpPr>
          <p:nvPr/>
        </p:nvSpPr>
        <p:spPr bwMode="auto">
          <a:xfrm flipV="1">
            <a:off x="6400800" y="3886200"/>
            <a:ext cx="3810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9" name="Text Box 31"/>
          <p:cNvSpPr txBox="1">
            <a:spLocks noChangeArrowheads="1"/>
          </p:cNvSpPr>
          <p:nvPr/>
        </p:nvSpPr>
        <p:spPr bwMode="auto">
          <a:xfrm>
            <a:off x="6997700" y="4953000"/>
            <a:ext cx="2143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i="0">
                <a:latin typeface="Times New Roman" panose="02020603050405020304" pitchFamily="18" charset="0"/>
              </a:rPr>
              <a:t>in this scheme the </a:t>
            </a:r>
          </a:p>
          <a:p>
            <a:pPr>
              <a:spcBef>
                <a:spcPct val="0"/>
              </a:spcBef>
              <a:buFontTx/>
              <a:buNone/>
            </a:pPr>
            <a:r>
              <a:rPr lang="en-US" altLang="en-US" sz="1600" i="0">
                <a:latin typeface="Times New Roman" panose="02020603050405020304" pitchFamily="18" charset="0"/>
              </a:rPr>
              <a:t>DBMS is a single point </a:t>
            </a:r>
          </a:p>
          <a:p>
            <a:pPr>
              <a:spcBef>
                <a:spcPct val="0"/>
              </a:spcBef>
              <a:buFontTx/>
              <a:buNone/>
            </a:pPr>
            <a:r>
              <a:rPr lang="en-US" altLang="en-US" sz="1600" i="0">
                <a:latin typeface="Times New Roman" panose="02020603050405020304" pitchFamily="18" charset="0"/>
              </a:rPr>
              <a:t>of failure</a:t>
            </a:r>
          </a:p>
        </p:txBody>
      </p:sp>
      <p:sp>
        <p:nvSpPr>
          <p:cNvPr id="50210" name="Line 32"/>
          <p:cNvSpPr>
            <a:spLocks noChangeShapeType="1"/>
          </p:cNvSpPr>
          <p:nvPr/>
        </p:nvSpPr>
        <p:spPr bwMode="auto">
          <a:xfrm flipV="1">
            <a:off x="8001000" y="4114800"/>
            <a:ext cx="381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AB3F5598-6A2A-4D69-98BF-685361D180A9}" type="slidenum">
              <a:rPr lang="en-US" altLang="en-US" sz="1400" smtClean="0">
                <a:latin typeface="Times New Roman" panose="02020603050405020304" pitchFamily="18" charset="0"/>
              </a:rPr>
              <a:pPr>
                <a:spcBef>
                  <a:spcPct val="0"/>
                </a:spcBef>
                <a:buFontTx/>
                <a:buNone/>
              </a:pPr>
              <a:t>25</a:t>
            </a:fld>
            <a:endParaRPr lang="en-US" altLang="en-US" sz="1400">
              <a:latin typeface="Times New Roman" panose="02020603050405020304" pitchFamily="18" charset="0"/>
            </a:endParaRPr>
          </a:p>
        </p:txBody>
      </p:sp>
      <p:sp>
        <p:nvSpPr>
          <p:cNvPr id="52228" name="Rectangle 2"/>
          <p:cNvSpPr>
            <a:spLocks noGrp="1" noChangeArrowheads="1"/>
          </p:cNvSpPr>
          <p:nvPr>
            <p:ph type="title"/>
          </p:nvPr>
        </p:nvSpPr>
        <p:spPr>
          <a:xfrm>
            <a:off x="685800" y="381000"/>
            <a:ext cx="7924800" cy="457200"/>
          </a:xfrm>
        </p:spPr>
        <p:txBody>
          <a:bodyPr/>
          <a:lstStyle/>
          <a:p>
            <a:r>
              <a:rPr lang="en-US" altLang="en-US" b="1"/>
              <a:t>Web Server Farms vs. Single Large Machines</a:t>
            </a:r>
          </a:p>
        </p:txBody>
      </p:sp>
      <p:sp>
        <p:nvSpPr>
          <p:cNvPr id="52229" name="Rectangle 3"/>
          <p:cNvSpPr>
            <a:spLocks noGrp="1" noChangeArrowheads="1"/>
          </p:cNvSpPr>
          <p:nvPr>
            <p:ph type="body" idx="1"/>
          </p:nvPr>
        </p:nvSpPr>
        <p:spPr>
          <a:xfrm>
            <a:off x="228600" y="990600"/>
            <a:ext cx="8763000" cy="5257800"/>
          </a:xfrm>
        </p:spPr>
        <p:txBody>
          <a:bodyPr/>
          <a:lstStyle/>
          <a:p>
            <a:pPr>
              <a:buFontTx/>
              <a:buNone/>
            </a:pPr>
            <a:r>
              <a:rPr lang="en-US" altLang="en-US" b="1" dirty="0"/>
              <a:t> 				</a:t>
            </a:r>
            <a:r>
              <a:rPr lang="en-US" altLang="en-US" sz="1400" b="1" dirty="0"/>
              <a:t>Single Server		Server Cluster</a:t>
            </a:r>
          </a:p>
          <a:p>
            <a:pPr>
              <a:buFontTx/>
              <a:buNone/>
            </a:pPr>
            <a:r>
              <a:rPr lang="en-US" altLang="en-US" sz="1600" dirty="0"/>
              <a:t>Number of servers	1 x Sun E20K (*)	8xDell PowerEdge T630(**)</a:t>
            </a:r>
          </a:p>
          <a:p>
            <a:pPr>
              <a:buFontTx/>
              <a:buNone/>
            </a:pPr>
            <a:r>
              <a:rPr lang="en-US" altLang="en-US" sz="1600" dirty="0"/>
              <a:t>Processor:		</a:t>
            </a:r>
            <a:r>
              <a:rPr lang="en-US" altLang="en-US" sz="1600" dirty="0" err="1"/>
              <a:t>UltraSPARC</a:t>
            </a:r>
            <a:r>
              <a:rPr lang="en-US" altLang="en-US" sz="1600" dirty="0"/>
              <a:t> IV+		Xeon E5</a:t>
            </a:r>
          </a:p>
          <a:p>
            <a:pPr>
              <a:buFontTx/>
              <a:buNone/>
            </a:pPr>
            <a:r>
              <a:rPr lang="en-US" altLang="en-US" sz="1600" dirty="0"/>
              <a:t>Speed:			1.8GHz			2.2 GHZ</a:t>
            </a:r>
          </a:p>
          <a:p>
            <a:pPr>
              <a:buFontTx/>
              <a:buNone/>
            </a:pPr>
            <a:r>
              <a:rPr lang="en-US" altLang="en-US" sz="1600" dirty="0"/>
              <a:t>Processors:		36			8x6 (48 total)</a:t>
            </a:r>
          </a:p>
          <a:p>
            <a:pPr>
              <a:buFontTx/>
              <a:buNone/>
            </a:pPr>
            <a:r>
              <a:rPr lang="en-US" altLang="en-US" sz="1600" dirty="0"/>
              <a:t>Memory:			144 GB			500 GB (each)</a:t>
            </a:r>
          </a:p>
          <a:p>
            <a:pPr>
              <a:buFontTx/>
              <a:buNone/>
            </a:pPr>
            <a:r>
              <a:rPr lang="en-US" altLang="en-US" sz="1600" dirty="0"/>
              <a:t>Cost (per machine):	$2,134,547		8 x $1,529</a:t>
            </a:r>
          </a:p>
          <a:p>
            <a:pPr>
              <a:buFontTx/>
              <a:buNone/>
            </a:pPr>
            <a:r>
              <a:rPr lang="en-US" altLang="en-US" sz="1600" dirty="0"/>
              <a:t>Cost (total):		$2,134,547		$12,232 (was $87K in ’08)</a:t>
            </a:r>
          </a:p>
        </p:txBody>
      </p:sp>
      <p:sp>
        <p:nvSpPr>
          <p:cNvPr id="52230" name="Text Box 4"/>
          <p:cNvSpPr txBox="1">
            <a:spLocks noChangeArrowheads="1"/>
          </p:cNvSpPr>
          <p:nvPr/>
        </p:nvSpPr>
        <p:spPr bwMode="auto">
          <a:xfrm>
            <a:off x="457200" y="3962400"/>
            <a:ext cx="79248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dirty="0">
                <a:latin typeface="Times New Roman" panose="02020603050405020304" pitchFamily="18" charset="0"/>
              </a:rPr>
              <a:t>conclusion: obvious</a:t>
            </a:r>
          </a:p>
          <a:p>
            <a:pPr>
              <a:spcBef>
                <a:spcPct val="0"/>
              </a:spcBef>
              <a:buFontTx/>
              <a:buNone/>
            </a:pPr>
            <a:endParaRPr lang="en-US" altLang="en-US" sz="2400" dirty="0">
              <a:latin typeface="Times New Roman" panose="02020603050405020304" pitchFamily="18" charset="0"/>
            </a:endParaRP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1400" dirty="0">
                <a:latin typeface="Times New Roman" panose="02020603050405020304" pitchFamily="18" charset="0"/>
              </a:rPr>
              <a:t>(*) This product reached EOL. No longer available. Superseded by Oracle SPARC Servers. See  </a:t>
            </a:r>
          </a:p>
          <a:p>
            <a:pPr>
              <a:spcBef>
                <a:spcPct val="0"/>
              </a:spcBef>
              <a:buFontTx/>
              <a:buNone/>
            </a:pPr>
            <a:r>
              <a:rPr lang="en-US" altLang="en-US" sz="1400" dirty="0">
                <a:latin typeface="Times New Roman" panose="02020603050405020304" pitchFamily="18" charset="0"/>
              </a:rPr>
              <a:t>https://www.oracle.com/servers/sparc/index.html</a:t>
            </a:r>
          </a:p>
          <a:p>
            <a:pPr>
              <a:spcBef>
                <a:spcPct val="0"/>
              </a:spcBef>
              <a:buFontTx/>
              <a:buNone/>
            </a:pPr>
            <a:endParaRPr lang="en-US" altLang="en-US" sz="1400" dirty="0">
              <a:latin typeface="Times New Roman" panose="02020603050405020304" pitchFamily="18" charset="0"/>
            </a:endParaRPr>
          </a:p>
          <a:p>
            <a:pPr>
              <a:spcBef>
                <a:spcPct val="0"/>
              </a:spcBef>
              <a:buFontTx/>
              <a:buNone/>
            </a:pPr>
            <a:r>
              <a:rPr lang="en-US" altLang="en-US" sz="1400" dirty="0">
                <a:latin typeface="Times New Roman" panose="02020603050405020304" pitchFamily="18" charset="0"/>
              </a:rPr>
              <a:t>(**) See</a:t>
            </a:r>
          </a:p>
          <a:p>
            <a:pPr>
              <a:spcBef>
                <a:spcPct val="0"/>
              </a:spcBef>
              <a:buFontTx/>
              <a:buNone/>
            </a:pPr>
            <a:r>
              <a:rPr lang="en-US" altLang="en-US" sz="1400" dirty="0">
                <a:latin typeface="Times New Roman" panose="02020603050405020304" pitchFamily="18" charset="0"/>
              </a:rPr>
              <a:t>http://www.dell.com/us/business/p/poweredge-t630/pd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4DA88925-785A-4483-91BE-F63D44053D58}" type="slidenum">
              <a:rPr lang="en-US" altLang="en-US" sz="1400" smtClean="0">
                <a:latin typeface="Times New Roman" panose="02020603050405020304" pitchFamily="18" charset="0"/>
              </a:rPr>
              <a:pPr>
                <a:spcBef>
                  <a:spcPct val="0"/>
                </a:spcBef>
                <a:buFontTx/>
                <a:buNone/>
              </a:pPr>
              <a:t>26</a:t>
            </a:fld>
            <a:endParaRPr lang="en-US" altLang="en-US" sz="1400">
              <a:latin typeface="Times New Roman" panose="02020603050405020304" pitchFamily="18" charset="0"/>
            </a:endParaRPr>
          </a:p>
        </p:txBody>
      </p:sp>
      <p:sp>
        <p:nvSpPr>
          <p:cNvPr id="54276" name="Rectangle 2"/>
          <p:cNvSpPr>
            <a:spLocks noGrp="1" noChangeArrowheads="1"/>
          </p:cNvSpPr>
          <p:nvPr>
            <p:ph type="title"/>
          </p:nvPr>
        </p:nvSpPr>
        <p:spPr>
          <a:xfrm>
            <a:off x="609600" y="304800"/>
            <a:ext cx="7772400" cy="533400"/>
          </a:xfrm>
        </p:spPr>
        <p:txBody>
          <a:bodyPr/>
          <a:lstStyle/>
          <a:p>
            <a:r>
              <a:rPr lang="en-US" altLang="en-US" b="1"/>
              <a:t>Why Load Balancing is Needed</a:t>
            </a:r>
          </a:p>
        </p:txBody>
      </p:sp>
      <p:sp>
        <p:nvSpPr>
          <p:cNvPr id="54277" name="Rectangle 3"/>
          <p:cNvSpPr>
            <a:spLocks noGrp="1" noChangeArrowheads="1"/>
          </p:cNvSpPr>
          <p:nvPr>
            <p:ph type="body" idx="1"/>
          </p:nvPr>
        </p:nvSpPr>
        <p:spPr>
          <a:xfrm>
            <a:off x="609600" y="762000"/>
            <a:ext cx="7772400" cy="1981200"/>
          </a:xfrm>
        </p:spPr>
        <p:txBody>
          <a:bodyPr/>
          <a:lstStyle/>
          <a:p>
            <a:r>
              <a:rPr lang="en-US" altLang="en-US" sz="1400" dirty="0"/>
              <a:t>In the scheme below</a:t>
            </a:r>
          </a:p>
          <a:p>
            <a:pPr lvl="1"/>
            <a:r>
              <a:rPr lang="en-US" altLang="en-US" sz="1600" dirty="0"/>
              <a:t>a pool of server machines appear as a single host and client requests are routed alternately to each one</a:t>
            </a:r>
          </a:p>
          <a:p>
            <a:pPr lvl="1"/>
            <a:r>
              <a:rPr lang="en-US" altLang="en-US" sz="1600" dirty="0"/>
              <a:t>However, in the event of a failure, the load balancer can detect the failure and route the request elsewhere</a:t>
            </a:r>
          </a:p>
          <a:p>
            <a:pPr lvl="1"/>
            <a:r>
              <a:rPr lang="en-US" altLang="en-US" sz="1600" dirty="0"/>
              <a:t>Persistent data must be fully replicated; all nodes are identical</a:t>
            </a:r>
          </a:p>
        </p:txBody>
      </p:sp>
      <p:grpSp>
        <p:nvGrpSpPr>
          <p:cNvPr id="54278" name="Group 4"/>
          <p:cNvGrpSpPr>
            <a:grpSpLocks/>
          </p:cNvGrpSpPr>
          <p:nvPr/>
        </p:nvGrpSpPr>
        <p:grpSpPr bwMode="auto">
          <a:xfrm>
            <a:off x="7391400" y="5334000"/>
            <a:ext cx="457200" cy="685800"/>
            <a:chOff x="816" y="3408"/>
            <a:chExt cx="288" cy="432"/>
          </a:xfrm>
        </p:grpSpPr>
        <p:sp>
          <p:nvSpPr>
            <p:cNvPr id="54326" name="Oval 5"/>
            <p:cNvSpPr>
              <a:spLocks noChangeArrowheads="1"/>
            </p:cNvSpPr>
            <p:nvPr/>
          </p:nvSpPr>
          <p:spPr bwMode="auto">
            <a:xfrm>
              <a:off x="816" y="3408"/>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27" name="Oval 6"/>
            <p:cNvSpPr>
              <a:spLocks noChangeArrowheads="1"/>
            </p:cNvSpPr>
            <p:nvPr/>
          </p:nvSpPr>
          <p:spPr bwMode="auto">
            <a:xfrm>
              <a:off x="816" y="3744"/>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28" name="Line 7"/>
            <p:cNvSpPr>
              <a:spLocks noChangeShapeType="1"/>
            </p:cNvSpPr>
            <p:nvPr/>
          </p:nvSpPr>
          <p:spPr bwMode="auto">
            <a:xfrm>
              <a:off x="816"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9" name="Line 8"/>
            <p:cNvSpPr>
              <a:spLocks noChangeShapeType="1"/>
            </p:cNvSpPr>
            <p:nvPr/>
          </p:nvSpPr>
          <p:spPr bwMode="auto">
            <a:xfrm>
              <a:off x="1104"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79" name="Group 9"/>
          <p:cNvGrpSpPr>
            <a:grpSpLocks/>
          </p:cNvGrpSpPr>
          <p:nvPr/>
        </p:nvGrpSpPr>
        <p:grpSpPr bwMode="auto">
          <a:xfrm>
            <a:off x="2819400" y="5334000"/>
            <a:ext cx="457200" cy="685800"/>
            <a:chOff x="816" y="3408"/>
            <a:chExt cx="288" cy="432"/>
          </a:xfrm>
        </p:grpSpPr>
        <p:sp>
          <p:nvSpPr>
            <p:cNvPr id="54322" name="Oval 10"/>
            <p:cNvSpPr>
              <a:spLocks noChangeArrowheads="1"/>
            </p:cNvSpPr>
            <p:nvPr/>
          </p:nvSpPr>
          <p:spPr bwMode="auto">
            <a:xfrm>
              <a:off x="816" y="3408"/>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23" name="Oval 11"/>
            <p:cNvSpPr>
              <a:spLocks noChangeArrowheads="1"/>
            </p:cNvSpPr>
            <p:nvPr/>
          </p:nvSpPr>
          <p:spPr bwMode="auto">
            <a:xfrm>
              <a:off x="816" y="3744"/>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24" name="Line 12"/>
            <p:cNvSpPr>
              <a:spLocks noChangeShapeType="1"/>
            </p:cNvSpPr>
            <p:nvPr/>
          </p:nvSpPr>
          <p:spPr bwMode="auto">
            <a:xfrm>
              <a:off x="816"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5" name="Line 13"/>
            <p:cNvSpPr>
              <a:spLocks noChangeShapeType="1"/>
            </p:cNvSpPr>
            <p:nvPr/>
          </p:nvSpPr>
          <p:spPr bwMode="auto">
            <a:xfrm>
              <a:off x="1104"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0" name="Group 14"/>
          <p:cNvGrpSpPr>
            <a:grpSpLocks/>
          </p:cNvGrpSpPr>
          <p:nvPr/>
        </p:nvGrpSpPr>
        <p:grpSpPr bwMode="auto">
          <a:xfrm>
            <a:off x="4419600" y="5334000"/>
            <a:ext cx="457200" cy="685800"/>
            <a:chOff x="816" y="3408"/>
            <a:chExt cx="288" cy="432"/>
          </a:xfrm>
        </p:grpSpPr>
        <p:sp>
          <p:nvSpPr>
            <p:cNvPr id="54318" name="Oval 15"/>
            <p:cNvSpPr>
              <a:spLocks noChangeArrowheads="1"/>
            </p:cNvSpPr>
            <p:nvPr/>
          </p:nvSpPr>
          <p:spPr bwMode="auto">
            <a:xfrm>
              <a:off x="816" y="3408"/>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19" name="Oval 16"/>
            <p:cNvSpPr>
              <a:spLocks noChangeArrowheads="1"/>
            </p:cNvSpPr>
            <p:nvPr/>
          </p:nvSpPr>
          <p:spPr bwMode="auto">
            <a:xfrm>
              <a:off x="816" y="3744"/>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20" name="Line 17"/>
            <p:cNvSpPr>
              <a:spLocks noChangeShapeType="1"/>
            </p:cNvSpPr>
            <p:nvPr/>
          </p:nvSpPr>
          <p:spPr bwMode="auto">
            <a:xfrm>
              <a:off x="816"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Line 18"/>
            <p:cNvSpPr>
              <a:spLocks noChangeShapeType="1"/>
            </p:cNvSpPr>
            <p:nvPr/>
          </p:nvSpPr>
          <p:spPr bwMode="auto">
            <a:xfrm>
              <a:off x="1104"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1" name="Group 19"/>
          <p:cNvGrpSpPr>
            <a:grpSpLocks/>
          </p:cNvGrpSpPr>
          <p:nvPr/>
        </p:nvGrpSpPr>
        <p:grpSpPr bwMode="auto">
          <a:xfrm>
            <a:off x="5943600" y="5334000"/>
            <a:ext cx="457200" cy="685800"/>
            <a:chOff x="816" y="3408"/>
            <a:chExt cx="288" cy="432"/>
          </a:xfrm>
        </p:grpSpPr>
        <p:sp>
          <p:nvSpPr>
            <p:cNvPr id="54314" name="Oval 20"/>
            <p:cNvSpPr>
              <a:spLocks noChangeArrowheads="1"/>
            </p:cNvSpPr>
            <p:nvPr/>
          </p:nvSpPr>
          <p:spPr bwMode="auto">
            <a:xfrm>
              <a:off x="816" y="3408"/>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15" name="Oval 21"/>
            <p:cNvSpPr>
              <a:spLocks noChangeArrowheads="1"/>
            </p:cNvSpPr>
            <p:nvPr/>
          </p:nvSpPr>
          <p:spPr bwMode="auto">
            <a:xfrm>
              <a:off x="816" y="3744"/>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16" name="Line 22"/>
            <p:cNvSpPr>
              <a:spLocks noChangeShapeType="1"/>
            </p:cNvSpPr>
            <p:nvPr/>
          </p:nvSpPr>
          <p:spPr bwMode="auto">
            <a:xfrm>
              <a:off x="816"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7" name="Line 23"/>
            <p:cNvSpPr>
              <a:spLocks noChangeShapeType="1"/>
            </p:cNvSpPr>
            <p:nvPr/>
          </p:nvSpPr>
          <p:spPr bwMode="auto">
            <a:xfrm>
              <a:off x="1104"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2" name="Group 24"/>
          <p:cNvGrpSpPr>
            <a:grpSpLocks/>
          </p:cNvGrpSpPr>
          <p:nvPr/>
        </p:nvGrpSpPr>
        <p:grpSpPr bwMode="auto">
          <a:xfrm>
            <a:off x="1371600" y="5334000"/>
            <a:ext cx="457200" cy="685800"/>
            <a:chOff x="816" y="3408"/>
            <a:chExt cx="288" cy="432"/>
          </a:xfrm>
        </p:grpSpPr>
        <p:sp>
          <p:nvSpPr>
            <p:cNvPr id="54310" name="Oval 25"/>
            <p:cNvSpPr>
              <a:spLocks noChangeArrowheads="1"/>
            </p:cNvSpPr>
            <p:nvPr/>
          </p:nvSpPr>
          <p:spPr bwMode="auto">
            <a:xfrm>
              <a:off x="816" y="3408"/>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11" name="Oval 26"/>
            <p:cNvSpPr>
              <a:spLocks noChangeArrowheads="1"/>
            </p:cNvSpPr>
            <p:nvPr/>
          </p:nvSpPr>
          <p:spPr bwMode="auto">
            <a:xfrm>
              <a:off x="816" y="3744"/>
              <a:ext cx="288"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12" name="Line 27"/>
            <p:cNvSpPr>
              <a:spLocks noChangeShapeType="1"/>
            </p:cNvSpPr>
            <p:nvPr/>
          </p:nvSpPr>
          <p:spPr bwMode="auto">
            <a:xfrm>
              <a:off x="816"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3" name="Line 28"/>
            <p:cNvSpPr>
              <a:spLocks noChangeShapeType="1"/>
            </p:cNvSpPr>
            <p:nvPr/>
          </p:nvSpPr>
          <p:spPr bwMode="auto">
            <a:xfrm>
              <a:off x="1104" y="34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3" name="Group 29"/>
          <p:cNvGrpSpPr>
            <a:grpSpLocks/>
          </p:cNvGrpSpPr>
          <p:nvPr/>
        </p:nvGrpSpPr>
        <p:grpSpPr bwMode="auto">
          <a:xfrm>
            <a:off x="1295400" y="4724400"/>
            <a:ext cx="609600" cy="609600"/>
            <a:chOff x="816" y="2976"/>
            <a:chExt cx="384" cy="384"/>
          </a:xfrm>
        </p:grpSpPr>
        <p:sp>
          <p:nvSpPr>
            <p:cNvPr id="54308" name="Rectangle 30"/>
            <p:cNvSpPr>
              <a:spLocks noChangeArrowheads="1"/>
            </p:cNvSpPr>
            <p:nvPr/>
          </p:nvSpPr>
          <p:spPr bwMode="auto">
            <a:xfrm>
              <a:off x="816" y="2976"/>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09" name="Line 31"/>
            <p:cNvSpPr>
              <a:spLocks noChangeShapeType="1"/>
            </p:cNvSpPr>
            <p:nvPr/>
          </p:nvSpPr>
          <p:spPr bwMode="auto">
            <a:xfrm>
              <a:off x="1008" y="316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4" name="Group 32"/>
          <p:cNvGrpSpPr>
            <a:grpSpLocks/>
          </p:cNvGrpSpPr>
          <p:nvPr/>
        </p:nvGrpSpPr>
        <p:grpSpPr bwMode="auto">
          <a:xfrm>
            <a:off x="2743200" y="4724400"/>
            <a:ext cx="609600" cy="609600"/>
            <a:chOff x="816" y="2976"/>
            <a:chExt cx="384" cy="384"/>
          </a:xfrm>
        </p:grpSpPr>
        <p:sp>
          <p:nvSpPr>
            <p:cNvPr id="54306" name="Rectangle 33"/>
            <p:cNvSpPr>
              <a:spLocks noChangeArrowheads="1"/>
            </p:cNvSpPr>
            <p:nvPr/>
          </p:nvSpPr>
          <p:spPr bwMode="auto">
            <a:xfrm>
              <a:off x="816" y="2976"/>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07" name="Line 34"/>
            <p:cNvSpPr>
              <a:spLocks noChangeShapeType="1"/>
            </p:cNvSpPr>
            <p:nvPr/>
          </p:nvSpPr>
          <p:spPr bwMode="auto">
            <a:xfrm>
              <a:off x="1008" y="316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5" name="Group 35"/>
          <p:cNvGrpSpPr>
            <a:grpSpLocks/>
          </p:cNvGrpSpPr>
          <p:nvPr/>
        </p:nvGrpSpPr>
        <p:grpSpPr bwMode="auto">
          <a:xfrm>
            <a:off x="4343400" y="4724400"/>
            <a:ext cx="609600" cy="609600"/>
            <a:chOff x="816" y="2976"/>
            <a:chExt cx="384" cy="384"/>
          </a:xfrm>
        </p:grpSpPr>
        <p:sp>
          <p:nvSpPr>
            <p:cNvPr id="54304" name="Rectangle 36"/>
            <p:cNvSpPr>
              <a:spLocks noChangeArrowheads="1"/>
            </p:cNvSpPr>
            <p:nvPr/>
          </p:nvSpPr>
          <p:spPr bwMode="auto">
            <a:xfrm>
              <a:off x="816" y="2976"/>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05" name="Line 37"/>
            <p:cNvSpPr>
              <a:spLocks noChangeShapeType="1"/>
            </p:cNvSpPr>
            <p:nvPr/>
          </p:nvSpPr>
          <p:spPr bwMode="auto">
            <a:xfrm>
              <a:off x="1008" y="316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6" name="Group 38"/>
          <p:cNvGrpSpPr>
            <a:grpSpLocks/>
          </p:cNvGrpSpPr>
          <p:nvPr/>
        </p:nvGrpSpPr>
        <p:grpSpPr bwMode="auto">
          <a:xfrm>
            <a:off x="5867400" y="4724400"/>
            <a:ext cx="609600" cy="609600"/>
            <a:chOff x="816" y="2976"/>
            <a:chExt cx="384" cy="384"/>
          </a:xfrm>
        </p:grpSpPr>
        <p:sp>
          <p:nvSpPr>
            <p:cNvPr id="54302" name="Rectangle 39"/>
            <p:cNvSpPr>
              <a:spLocks noChangeArrowheads="1"/>
            </p:cNvSpPr>
            <p:nvPr/>
          </p:nvSpPr>
          <p:spPr bwMode="auto">
            <a:xfrm>
              <a:off x="816" y="2976"/>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03" name="Line 40"/>
            <p:cNvSpPr>
              <a:spLocks noChangeShapeType="1"/>
            </p:cNvSpPr>
            <p:nvPr/>
          </p:nvSpPr>
          <p:spPr bwMode="auto">
            <a:xfrm>
              <a:off x="1008" y="316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287" name="Group 41"/>
          <p:cNvGrpSpPr>
            <a:grpSpLocks/>
          </p:cNvGrpSpPr>
          <p:nvPr/>
        </p:nvGrpSpPr>
        <p:grpSpPr bwMode="auto">
          <a:xfrm>
            <a:off x="7315200" y="4724400"/>
            <a:ext cx="609600" cy="609600"/>
            <a:chOff x="816" y="2976"/>
            <a:chExt cx="384" cy="384"/>
          </a:xfrm>
        </p:grpSpPr>
        <p:sp>
          <p:nvSpPr>
            <p:cNvPr id="54300" name="Rectangle 42"/>
            <p:cNvSpPr>
              <a:spLocks noChangeArrowheads="1"/>
            </p:cNvSpPr>
            <p:nvPr/>
          </p:nvSpPr>
          <p:spPr bwMode="auto">
            <a:xfrm>
              <a:off x="816" y="2976"/>
              <a:ext cx="38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54301" name="Line 43"/>
            <p:cNvSpPr>
              <a:spLocks noChangeShapeType="1"/>
            </p:cNvSpPr>
            <p:nvPr/>
          </p:nvSpPr>
          <p:spPr bwMode="auto">
            <a:xfrm>
              <a:off x="1008" y="316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88" name="Line 44"/>
          <p:cNvSpPr>
            <a:spLocks noChangeShapeType="1"/>
          </p:cNvSpPr>
          <p:nvPr/>
        </p:nvSpPr>
        <p:spPr bwMode="auto">
          <a:xfrm flipV="1">
            <a:off x="1600200" y="37338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45"/>
          <p:cNvSpPr>
            <a:spLocks noChangeShapeType="1"/>
          </p:cNvSpPr>
          <p:nvPr/>
        </p:nvSpPr>
        <p:spPr bwMode="auto">
          <a:xfrm flipV="1">
            <a:off x="3048000" y="3733800"/>
            <a:ext cx="990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46"/>
          <p:cNvSpPr>
            <a:spLocks noChangeShapeType="1"/>
          </p:cNvSpPr>
          <p:nvPr/>
        </p:nvSpPr>
        <p:spPr bwMode="auto">
          <a:xfrm flipH="1" flipV="1">
            <a:off x="4572000" y="38100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Line 47"/>
          <p:cNvSpPr>
            <a:spLocks noChangeShapeType="1"/>
          </p:cNvSpPr>
          <p:nvPr/>
        </p:nvSpPr>
        <p:spPr bwMode="auto">
          <a:xfrm flipH="1" flipV="1">
            <a:off x="4876800" y="3733800"/>
            <a:ext cx="1371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2" name="Line 48"/>
          <p:cNvSpPr>
            <a:spLocks noChangeShapeType="1"/>
          </p:cNvSpPr>
          <p:nvPr/>
        </p:nvSpPr>
        <p:spPr bwMode="auto">
          <a:xfrm flipH="1" flipV="1">
            <a:off x="4876800" y="3733800"/>
            <a:ext cx="2743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Line 49"/>
          <p:cNvSpPr>
            <a:spLocks noChangeShapeType="1"/>
          </p:cNvSpPr>
          <p:nvPr/>
        </p:nvSpPr>
        <p:spPr bwMode="auto">
          <a:xfrm flipV="1">
            <a:off x="4572000" y="3124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4" name="Oval 50"/>
          <p:cNvSpPr>
            <a:spLocks noChangeArrowheads="1"/>
          </p:cNvSpPr>
          <p:nvPr/>
        </p:nvSpPr>
        <p:spPr bwMode="auto">
          <a:xfrm>
            <a:off x="3124200" y="2743200"/>
            <a:ext cx="2971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lgn="ctr">
              <a:spcBef>
                <a:spcPct val="0"/>
              </a:spcBef>
              <a:buFontTx/>
              <a:buNone/>
            </a:pPr>
            <a:r>
              <a:rPr lang="en-US" altLang="en-US" sz="1800" i="0" dirty="0">
                <a:latin typeface="Times New Roman" panose="02020603050405020304" pitchFamily="18" charset="0"/>
              </a:rPr>
              <a:t>Internet</a:t>
            </a:r>
          </a:p>
        </p:txBody>
      </p:sp>
      <p:sp>
        <p:nvSpPr>
          <p:cNvPr id="54295" name="Text Box 51"/>
          <p:cNvSpPr txBox="1">
            <a:spLocks noChangeArrowheads="1"/>
          </p:cNvSpPr>
          <p:nvPr/>
        </p:nvSpPr>
        <p:spPr bwMode="auto">
          <a:xfrm>
            <a:off x="5241925" y="3443288"/>
            <a:ext cx="211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i="0">
                <a:latin typeface="Times New Roman" panose="02020603050405020304" pitchFamily="18" charset="0"/>
              </a:rPr>
              <a:t>Round Robin DNS</a:t>
            </a:r>
          </a:p>
        </p:txBody>
      </p:sp>
      <p:sp>
        <p:nvSpPr>
          <p:cNvPr id="54296" name="Text Box 52"/>
          <p:cNvSpPr txBox="1">
            <a:spLocks noChangeArrowheads="1"/>
          </p:cNvSpPr>
          <p:nvPr/>
        </p:nvSpPr>
        <p:spPr bwMode="auto">
          <a:xfrm>
            <a:off x="7680325" y="3871913"/>
            <a:ext cx="765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i="0">
                <a:latin typeface="Times New Roman" panose="02020603050405020304" pitchFamily="18" charset="0"/>
              </a:rPr>
              <a:t>pool of</a:t>
            </a:r>
          </a:p>
          <a:p>
            <a:pPr>
              <a:spcBef>
                <a:spcPct val="0"/>
              </a:spcBef>
              <a:buFontTx/>
              <a:buNone/>
            </a:pPr>
            <a:r>
              <a:rPr lang="en-US" altLang="en-US" sz="1600" i="0">
                <a:latin typeface="Times New Roman" panose="02020603050405020304" pitchFamily="18" charset="0"/>
              </a:rPr>
              <a:t>servers</a:t>
            </a:r>
          </a:p>
        </p:txBody>
      </p:sp>
      <p:sp>
        <p:nvSpPr>
          <p:cNvPr id="54297" name="Line 53"/>
          <p:cNvSpPr>
            <a:spLocks noChangeShapeType="1"/>
          </p:cNvSpPr>
          <p:nvPr/>
        </p:nvSpPr>
        <p:spPr bwMode="auto">
          <a:xfrm flipH="1">
            <a:off x="7620000" y="44196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8" name="Line 54"/>
          <p:cNvSpPr>
            <a:spLocks noChangeShapeType="1"/>
          </p:cNvSpPr>
          <p:nvPr/>
        </p:nvSpPr>
        <p:spPr bwMode="auto">
          <a:xfrm flipH="1">
            <a:off x="6400800" y="4419600"/>
            <a:ext cx="1447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9" name="Rectangle 56"/>
          <p:cNvSpPr>
            <a:spLocks noChangeArrowheads="1"/>
          </p:cNvSpPr>
          <p:nvPr/>
        </p:nvSpPr>
        <p:spPr bwMode="auto">
          <a:xfrm>
            <a:off x="3962400" y="3505200"/>
            <a:ext cx="990600" cy="3048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000" b="1" dirty="0">
                <a:latin typeface="Times New Roman" panose="02020603050405020304" pitchFamily="18" charset="0"/>
              </a:rPr>
              <a:t>Load balancer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45324EBA-1EFC-442D-A2B6-F2F7E1B3C38F}" type="slidenum">
              <a:rPr lang="en-US" altLang="en-US" sz="1400" smtClean="0">
                <a:latin typeface="Times New Roman" panose="02020603050405020304" pitchFamily="18" charset="0"/>
              </a:rPr>
              <a:pPr>
                <a:spcBef>
                  <a:spcPct val="0"/>
                </a:spcBef>
                <a:buFontTx/>
                <a:buNone/>
              </a:pPr>
              <a:t>27</a:t>
            </a:fld>
            <a:endParaRPr lang="en-US" altLang="en-US" sz="1400">
              <a:latin typeface="Times New Roman" panose="02020603050405020304" pitchFamily="18" charset="0"/>
            </a:endParaRPr>
          </a:p>
        </p:txBody>
      </p:sp>
      <p:sp>
        <p:nvSpPr>
          <p:cNvPr id="56324" name="Rectangle 2"/>
          <p:cNvSpPr>
            <a:spLocks noGrp="1" noChangeArrowheads="1"/>
          </p:cNvSpPr>
          <p:nvPr>
            <p:ph type="title"/>
          </p:nvPr>
        </p:nvSpPr>
        <p:spPr>
          <a:xfrm>
            <a:off x="685800" y="304800"/>
            <a:ext cx="7772400" cy="609600"/>
          </a:xfrm>
        </p:spPr>
        <p:txBody>
          <a:bodyPr/>
          <a:lstStyle/>
          <a:p>
            <a:r>
              <a:rPr lang="en-US" altLang="en-US" b="1"/>
              <a:t>Example Load Balancing Switch</a:t>
            </a:r>
          </a:p>
        </p:txBody>
      </p:sp>
      <p:sp>
        <p:nvSpPr>
          <p:cNvPr id="56325" name="Rectangle 3"/>
          <p:cNvSpPr>
            <a:spLocks noGrp="1" noChangeArrowheads="1"/>
          </p:cNvSpPr>
          <p:nvPr>
            <p:ph type="body" idx="1"/>
          </p:nvPr>
        </p:nvSpPr>
        <p:spPr>
          <a:xfrm>
            <a:off x="381000" y="990600"/>
            <a:ext cx="8305800" cy="5105400"/>
          </a:xfrm>
        </p:spPr>
        <p:txBody>
          <a:bodyPr/>
          <a:lstStyle/>
          <a:p>
            <a:r>
              <a:rPr lang="en-US" altLang="en-US" sz="1800" dirty="0"/>
              <a:t>Load balancing hardware exists to prevent requests going to servers that have failed; e.g.</a:t>
            </a:r>
          </a:p>
          <a:p>
            <a:pPr lvl="1"/>
            <a:r>
              <a:rPr lang="en-US" altLang="en-US" sz="1800" dirty="0"/>
              <a:t>Cisco Content Switching Module, Cisco Catalyst 6500; </a:t>
            </a:r>
            <a:r>
              <a:rPr lang="en-US" altLang="en-US" sz="1800" dirty="0" err="1"/>
              <a:t>RADware</a:t>
            </a:r>
            <a:r>
              <a:rPr lang="en-US" altLang="en-US" sz="1800" dirty="0"/>
              <a:t> </a:t>
            </a:r>
            <a:r>
              <a:rPr lang="en-US" altLang="en-US" sz="1800" dirty="0" err="1"/>
              <a:t>appDirector</a:t>
            </a:r>
            <a:endParaRPr lang="en-US" altLang="en-US" sz="1800" dirty="0"/>
          </a:p>
          <a:p>
            <a:r>
              <a:rPr lang="en-US" altLang="en-US" sz="1800" dirty="0"/>
              <a:t>continually monitors servers for application availability and database connectivity</a:t>
            </a:r>
          </a:p>
          <a:p>
            <a:r>
              <a:rPr lang="en-US" altLang="en-US" sz="1800" dirty="0"/>
              <a:t>routes traffic only to available applications and ensures that traffic is not directed to a failed server or application. </a:t>
            </a:r>
          </a:p>
          <a:p>
            <a:r>
              <a:rPr lang="en-US" altLang="en-US" sz="1800" dirty="0"/>
              <a:t>can perform an HTTP redirect to a different location upon failure of a real or virtual IP address.</a:t>
            </a:r>
          </a:p>
          <a:p>
            <a:r>
              <a:rPr lang="en-US" altLang="en-US" sz="1800" dirty="0"/>
              <a:t>Supports Cookie, HTTP redirect, and Secure Sockets Layer (SSL) session ID persistence features guaranteeing that a specific client gets the correct content, regardless of Internet mega-proxies and shopping-cart application design.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85800" y="228600"/>
            <a:ext cx="7772400" cy="609600"/>
          </a:xfrm>
        </p:spPr>
        <p:txBody>
          <a:bodyPr/>
          <a:lstStyle/>
          <a:p>
            <a:r>
              <a:rPr lang="en-US" altLang="en-US" b="1" dirty="0"/>
              <a:t>Two Scenarios for Using Cisco Content Router Load Balancing Switch</a:t>
            </a:r>
          </a:p>
        </p:txBody>
      </p:sp>
      <p:sp>
        <p:nvSpPr>
          <p:cNvPr id="583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583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8D9B5A43-961D-42AA-962C-9ACDB5DA5844}" type="slidenum">
              <a:rPr lang="en-US" altLang="en-US" sz="1400" smtClean="0">
                <a:latin typeface="Times New Roman" panose="02020603050405020304" pitchFamily="18" charset="0"/>
              </a:rPr>
              <a:pPr>
                <a:spcBef>
                  <a:spcPct val="0"/>
                </a:spcBef>
                <a:buFontTx/>
                <a:buNone/>
              </a:pPr>
              <a:t>28</a:t>
            </a:fld>
            <a:endParaRPr lang="en-US" altLang="en-US" sz="1400">
              <a:latin typeface="Times New Roman" panose="02020603050405020304" pitchFamily="18" charset="0"/>
            </a:endParaRPr>
          </a:p>
        </p:txBody>
      </p:sp>
      <p:pic>
        <p:nvPicPr>
          <p:cNvPr id="583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445293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66800"/>
            <a:ext cx="41989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Box 6"/>
          <p:cNvSpPr txBox="1">
            <a:spLocks noChangeArrowheads="1"/>
          </p:cNvSpPr>
          <p:nvPr/>
        </p:nvSpPr>
        <p:spPr bwMode="auto">
          <a:xfrm>
            <a:off x="304800" y="5334000"/>
            <a:ext cx="3965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b="1" i="0" dirty="0">
                <a:latin typeface="Times New Roman" panose="02020603050405020304" pitchFamily="18" charset="0"/>
              </a:rPr>
              <a:t>Supporting multiple sites around the world</a:t>
            </a:r>
          </a:p>
        </p:txBody>
      </p:sp>
      <p:sp>
        <p:nvSpPr>
          <p:cNvPr id="58376" name="TextBox 7"/>
          <p:cNvSpPr txBox="1">
            <a:spLocks noChangeArrowheads="1"/>
          </p:cNvSpPr>
          <p:nvPr/>
        </p:nvSpPr>
        <p:spPr bwMode="auto">
          <a:xfrm>
            <a:off x="4876800" y="5562600"/>
            <a:ext cx="2962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b="1" i="0">
                <a:latin typeface="Times New Roman" panose="02020603050405020304" pitchFamily="18" charset="0"/>
              </a:rPr>
              <a:t>Supporting standby data center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dirty="0">
                <a:latin typeface="Times New Roman" panose="02020603050405020304" pitchFamily="18" charset="0"/>
              </a:rPr>
              <a:t>Copyright © Ellis Horowitz 1999-2016</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E9A38201-11ED-4689-955B-A0FF56BFDBDC}" type="slidenum">
              <a:rPr lang="en-US" altLang="en-US" sz="1400" smtClean="0">
                <a:latin typeface="Times New Roman" panose="02020603050405020304" pitchFamily="18" charset="0"/>
              </a:rPr>
              <a:pPr>
                <a:spcBef>
                  <a:spcPct val="0"/>
                </a:spcBef>
                <a:buFontTx/>
                <a:buNone/>
              </a:pPr>
              <a:t>29</a:t>
            </a:fld>
            <a:endParaRPr lang="en-US" altLang="en-US" sz="1400">
              <a:latin typeface="Times New Roman" panose="02020603050405020304" pitchFamily="18" charset="0"/>
            </a:endParaRPr>
          </a:p>
        </p:txBody>
      </p:sp>
      <p:sp>
        <p:nvSpPr>
          <p:cNvPr id="59396" name="Rectangle 2"/>
          <p:cNvSpPr>
            <a:spLocks noGrp="1" noChangeArrowheads="1"/>
          </p:cNvSpPr>
          <p:nvPr>
            <p:ph type="title"/>
          </p:nvPr>
        </p:nvSpPr>
        <p:spPr>
          <a:xfrm>
            <a:off x="685800" y="304800"/>
            <a:ext cx="7772400" cy="609600"/>
          </a:xfrm>
        </p:spPr>
        <p:txBody>
          <a:bodyPr/>
          <a:lstStyle/>
          <a:p>
            <a:r>
              <a:rPr lang="en-US" altLang="en-US" sz="2000" b="1"/>
              <a:t>Another Approach to Load Balancing:</a:t>
            </a:r>
            <a:br>
              <a:rPr lang="en-US" altLang="en-US" sz="2000" b="1"/>
            </a:br>
            <a:r>
              <a:rPr lang="en-US" altLang="en-US" sz="2000" b="1"/>
              <a:t>DNS Redirection</a:t>
            </a:r>
          </a:p>
        </p:txBody>
      </p:sp>
      <p:sp>
        <p:nvSpPr>
          <p:cNvPr id="70660" name="Rectangle 3"/>
          <p:cNvSpPr>
            <a:spLocks noGrp="1" noChangeArrowheads="1"/>
          </p:cNvSpPr>
          <p:nvPr>
            <p:ph type="body" idx="1"/>
          </p:nvPr>
        </p:nvSpPr>
        <p:spPr>
          <a:xfrm>
            <a:off x="533400" y="990600"/>
            <a:ext cx="8229600" cy="5105400"/>
          </a:xfrm>
        </p:spPr>
        <p:txBody>
          <a:bodyPr/>
          <a:lstStyle/>
          <a:p>
            <a:pPr>
              <a:defRPr/>
            </a:pPr>
            <a:r>
              <a:rPr lang="en-US" sz="1600" dirty="0">
                <a:ea typeface="MS PGothic" charset="0"/>
              </a:rPr>
              <a:t>A browser begins by resolving a host/domain name into an IP address</a:t>
            </a:r>
          </a:p>
          <a:p>
            <a:pPr>
              <a:defRPr/>
            </a:pPr>
            <a:r>
              <a:rPr lang="en-US" sz="1600" dirty="0">
                <a:ea typeface="MS PGothic" charset="0"/>
              </a:rPr>
              <a:t>A DNS resolver may be on the browser machine, on the client network, or a remote DNS server</a:t>
            </a:r>
          </a:p>
          <a:p>
            <a:pPr>
              <a:defRPr/>
            </a:pPr>
            <a:r>
              <a:rPr lang="en-US" sz="1600" dirty="0">
                <a:ea typeface="MS PGothic" charset="0"/>
              </a:rPr>
              <a:t>DNS resolvers can be configured to return one of a set of IP addresses, e.g.</a:t>
            </a:r>
          </a:p>
          <a:p>
            <a:pPr marL="0" indent="0">
              <a:buFontTx/>
              <a:buNone/>
              <a:defRPr/>
            </a:pPr>
            <a:r>
              <a:rPr lang="en-US" sz="1200" dirty="0"/>
              <a:t>$ </a:t>
            </a:r>
            <a:r>
              <a:rPr lang="en-US" sz="1200" b="1" dirty="0" err="1"/>
              <a:t>nslookup</a:t>
            </a:r>
            <a:r>
              <a:rPr lang="en-US" sz="1200" b="1" dirty="0"/>
              <a:t> </a:t>
            </a:r>
            <a:r>
              <a:rPr lang="en-US" sz="1200" b="1" dirty="0" err="1"/>
              <a:t>google.com</a:t>
            </a:r>
            <a:endParaRPr lang="en-US" sz="1200" b="1" dirty="0"/>
          </a:p>
          <a:p>
            <a:pPr marL="0" indent="0">
              <a:buFontTx/>
              <a:buNone/>
              <a:defRPr/>
            </a:pPr>
            <a:r>
              <a:rPr lang="en-US" sz="1200" dirty="0"/>
              <a:t>Server:	12.127.17.71</a:t>
            </a:r>
          </a:p>
          <a:p>
            <a:pPr marL="0" indent="0">
              <a:buFontTx/>
              <a:buNone/>
              <a:defRPr/>
            </a:pPr>
            <a:r>
              <a:rPr lang="en-US" sz="1200" dirty="0"/>
              <a:t>Address:	12.127.17.71#53</a:t>
            </a:r>
          </a:p>
          <a:p>
            <a:pPr marL="0" indent="0">
              <a:buFontTx/>
              <a:buNone/>
              <a:defRPr/>
            </a:pPr>
            <a:endParaRPr lang="en-US" sz="1200" dirty="0"/>
          </a:p>
          <a:p>
            <a:pPr marL="0" indent="0">
              <a:buFontTx/>
              <a:buNone/>
              <a:defRPr/>
            </a:pPr>
            <a:r>
              <a:rPr lang="en-US" sz="1200" dirty="0"/>
              <a:t>Non-authoritative answer:</a:t>
            </a:r>
          </a:p>
          <a:p>
            <a:pPr marL="0" indent="0">
              <a:buFontTx/>
              <a:buNone/>
              <a:defRPr/>
            </a:pPr>
            <a:r>
              <a:rPr lang="en-US" sz="1200" dirty="0"/>
              <a:t>Name:	</a:t>
            </a:r>
            <a:r>
              <a:rPr lang="en-US" sz="1200" dirty="0" err="1"/>
              <a:t>google.com</a:t>
            </a:r>
            <a:endParaRPr lang="en-US" sz="1200" dirty="0"/>
          </a:p>
          <a:p>
            <a:pPr marL="0" indent="0">
              <a:buFontTx/>
              <a:buNone/>
              <a:defRPr/>
            </a:pPr>
            <a:r>
              <a:rPr lang="en-US" sz="1200" dirty="0"/>
              <a:t>Address: 173.194.68.139</a:t>
            </a:r>
          </a:p>
          <a:p>
            <a:pPr marL="0" indent="0">
              <a:buFontTx/>
              <a:buNone/>
              <a:defRPr/>
            </a:pPr>
            <a:r>
              <a:rPr lang="en-US" sz="1200" dirty="0"/>
              <a:t>Name:	</a:t>
            </a:r>
            <a:r>
              <a:rPr lang="en-US" sz="1200" dirty="0" err="1"/>
              <a:t>google.com</a:t>
            </a:r>
            <a:endParaRPr lang="en-US" sz="1200" dirty="0"/>
          </a:p>
          <a:p>
            <a:pPr marL="0" indent="0">
              <a:buFontTx/>
              <a:buNone/>
              <a:defRPr/>
            </a:pPr>
            <a:r>
              <a:rPr lang="en-US" sz="1200" dirty="0"/>
              <a:t>Address: 173.194.68.101</a:t>
            </a:r>
          </a:p>
          <a:p>
            <a:pPr marL="0" indent="0">
              <a:buFontTx/>
              <a:buNone/>
              <a:defRPr/>
            </a:pPr>
            <a:r>
              <a:rPr lang="en-US" sz="1200" dirty="0"/>
              <a:t>Name:	</a:t>
            </a:r>
            <a:r>
              <a:rPr lang="en-US" sz="1200" dirty="0" err="1"/>
              <a:t>google.com</a:t>
            </a:r>
            <a:endParaRPr lang="en-US" sz="1200" dirty="0"/>
          </a:p>
          <a:p>
            <a:pPr marL="0" indent="0">
              <a:buFontTx/>
              <a:buNone/>
              <a:defRPr/>
            </a:pPr>
            <a:r>
              <a:rPr lang="en-US" sz="1200" dirty="0"/>
              <a:t>Address: 173.194.68.113</a:t>
            </a:r>
          </a:p>
          <a:p>
            <a:pPr marL="0" indent="0">
              <a:buFontTx/>
              <a:buNone/>
              <a:defRPr/>
            </a:pPr>
            <a:r>
              <a:rPr lang="en-US" sz="1200" dirty="0"/>
              <a:t>Name:	</a:t>
            </a:r>
            <a:r>
              <a:rPr lang="en-US" sz="1200" dirty="0" err="1"/>
              <a:t>google.com</a:t>
            </a:r>
            <a:endParaRPr lang="en-US" sz="1200" dirty="0"/>
          </a:p>
          <a:p>
            <a:pPr marL="0" indent="0">
              <a:buFontTx/>
              <a:buNone/>
              <a:defRPr/>
            </a:pPr>
            <a:r>
              <a:rPr lang="en-US" sz="1200" dirty="0"/>
              <a:t>Address: 173.194.68.100</a:t>
            </a:r>
          </a:p>
          <a:p>
            <a:pPr marL="0" indent="0">
              <a:buFontTx/>
              <a:buNone/>
              <a:defRPr/>
            </a:pPr>
            <a:r>
              <a:rPr lang="en-US" sz="1200" dirty="0"/>
              <a:t>Name:	</a:t>
            </a:r>
            <a:r>
              <a:rPr lang="en-US" sz="1200" dirty="0" err="1"/>
              <a:t>google.com</a:t>
            </a:r>
            <a:endParaRPr lang="en-US" sz="1200" dirty="0"/>
          </a:p>
          <a:p>
            <a:pPr marL="0" indent="0">
              <a:buFontTx/>
              <a:buNone/>
              <a:defRPr/>
            </a:pPr>
            <a:r>
              <a:rPr lang="en-US" sz="1200" dirty="0"/>
              <a:t>Address: 173.194.68.138</a:t>
            </a:r>
          </a:p>
          <a:p>
            <a:pPr marL="0" indent="0">
              <a:buFontTx/>
              <a:buNone/>
              <a:defRPr/>
            </a:pPr>
            <a:r>
              <a:rPr lang="en-US" sz="1200" dirty="0"/>
              <a:t>Name:	</a:t>
            </a:r>
            <a:r>
              <a:rPr lang="en-US" sz="1200" dirty="0" err="1"/>
              <a:t>google.com</a:t>
            </a:r>
            <a:endParaRPr lang="en-US" sz="1200" dirty="0"/>
          </a:p>
          <a:p>
            <a:pPr marL="0" indent="0">
              <a:buFontTx/>
              <a:buNone/>
              <a:defRPr/>
            </a:pPr>
            <a:r>
              <a:rPr lang="en-US" sz="1200" dirty="0"/>
              <a:t>Address: 173.194.68.102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597988F-4063-4699-8BB6-42AB103EC7C5}" type="slidenum">
              <a:rPr lang="en-US" altLang="en-US" sz="1400" smtClean="0">
                <a:latin typeface="Times New Roman" panose="02020603050405020304" pitchFamily="18" charset="0"/>
              </a:rPr>
              <a:pPr>
                <a:spcBef>
                  <a:spcPct val="0"/>
                </a:spcBef>
                <a:buFontTx/>
                <a:buNone/>
              </a:pPr>
              <a:t>3</a:t>
            </a:fld>
            <a:endParaRPr lang="en-US" altLang="en-US" sz="1400">
              <a:latin typeface="Times New Roman" panose="02020603050405020304" pitchFamily="18" charset="0"/>
            </a:endParaRPr>
          </a:p>
        </p:txBody>
      </p:sp>
      <p:sp>
        <p:nvSpPr>
          <p:cNvPr id="8196" name="Rectangle 2"/>
          <p:cNvSpPr>
            <a:spLocks noChangeArrowheads="1"/>
          </p:cNvSpPr>
          <p:nvPr/>
        </p:nvSpPr>
        <p:spPr bwMode="auto">
          <a:xfrm>
            <a:off x="766763" y="27924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graphicFrame>
        <p:nvGraphicFramePr>
          <p:cNvPr id="8197" name="Object 2"/>
          <p:cNvGraphicFramePr>
            <a:graphicFrameLocks noChangeAspect="1"/>
          </p:cNvGraphicFramePr>
          <p:nvPr/>
        </p:nvGraphicFramePr>
        <p:xfrm>
          <a:off x="685800" y="1295400"/>
          <a:ext cx="7610475" cy="1181100"/>
        </p:xfrm>
        <a:graphic>
          <a:graphicData uri="http://schemas.openxmlformats.org/presentationml/2006/ole">
            <mc:AlternateContent xmlns:mc="http://schemas.openxmlformats.org/markup-compatibility/2006">
              <mc:Choice xmlns:v="urn:schemas-microsoft-com:vml" Requires="v">
                <p:oleObj spid="_x0000_s8246" r:id="rId4" imgW="7315200" imgH="1143000" progId="Canvas">
                  <p:embed/>
                </p:oleObj>
              </mc:Choice>
              <mc:Fallback>
                <p:oleObj r:id="rId4" imgW="7315200" imgH="1143000" progId="Canvas">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95400"/>
                        <a:ext cx="76104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4"/>
          <p:cNvSpPr>
            <a:spLocks noChangeArrowheads="1"/>
          </p:cNvSpPr>
          <p:nvPr/>
        </p:nvSpPr>
        <p:spPr bwMode="auto">
          <a:xfrm>
            <a:off x="819150" y="28829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graphicFrame>
        <p:nvGraphicFramePr>
          <p:cNvPr id="8199" name="Object 3"/>
          <p:cNvGraphicFramePr>
            <a:graphicFrameLocks noChangeAspect="1"/>
          </p:cNvGraphicFramePr>
          <p:nvPr/>
        </p:nvGraphicFramePr>
        <p:xfrm>
          <a:off x="838200" y="3276600"/>
          <a:ext cx="7505700" cy="1000125"/>
        </p:xfrm>
        <a:graphic>
          <a:graphicData uri="http://schemas.openxmlformats.org/presentationml/2006/ole">
            <mc:AlternateContent xmlns:mc="http://schemas.openxmlformats.org/markup-compatibility/2006">
              <mc:Choice xmlns:v="urn:schemas-microsoft-com:vml" Requires="v">
                <p:oleObj spid="_x0000_s8247" r:id="rId6" imgW="7315200" imgH="977900" progId="Canvas">
                  <p:embed/>
                </p:oleObj>
              </mc:Choice>
              <mc:Fallback>
                <p:oleObj r:id="rId6" imgW="7315200" imgH="977900" progId="Canvas">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76600"/>
                        <a:ext cx="75057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6"/>
          <p:cNvSpPr>
            <a:spLocks noChangeArrowheads="1"/>
          </p:cNvSpPr>
          <p:nvPr/>
        </p:nvSpPr>
        <p:spPr bwMode="auto">
          <a:xfrm>
            <a:off x="762000" y="29876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graphicFrame>
        <p:nvGraphicFramePr>
          <p:cNvPr id="8201" name="Object 4"/>
          <p:cNvGraphicFramePr>
            <a:graphicFrameLocks noChangeAspect="1"/>
          </p:cNvGraphicFramePr>
          <p:nvPr/>
        </p:nvGraphicFramePr>
        <p:xfrm>
          <a:off x="685800" y="4953000"/>
          <a:ext cx="7620000" cy="790575"/>
        </p:xfrm>
        <a:graphic>
          <a:graphicData uri="http://schemas.openxmlformats.org/presentationml/2006/ole">
            <mc:AlternateContent xmlns:mc="http://schemas.openxmlformats.org/markup-compatibility/2006">
              <mc:Choice xmlns:v="urn:schemas-microsoft-com:vml" Requires="v">
                <p:oleObj spid="_x0000_s8248" r:id="rId8" imgW="7315200" imgH="762000" progId="Canvas">
                  <p:embed/>
                </p:oleObj>
              </mc:Choice>
              <mc:Fallback>
                <p:oleObj r:id="rId8" imgW="7315200" imgH="762000" progId="Canvas">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4953000"/>
                        <a:ext cx="76200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2" name="Text Box 8"/>
          <p:cNvSpPr txBox="1">
            <a:spLocks noChangeArrowheads="1"/>
          </p:cNvSpPr>
          <p:nvPr/>
        </p:nvSpPr>
        <p:spPr bwMode="auto">
          <a:xfrm>
            <a:off x="669925" y="727075"/>
            <a:ext cx="724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i="0" dirty="0">
                <a:latin typeface="Times New Roman" panose="02020603050405020304" pitchFamily="18" charset="0"/>
              </a:rPr>
              <a:t>Private Key Encryption: sender/receiver share private key</a:t>
            </a:r>
          </a:p>
        </p:txBody>
      </p:sp>
      <p:sp>
        <p:nvSpPr>
          <p:cNvPr id="8203" name="Text Box 9"/>
          <p:cNvSpPr txBox="1">
            <a:spLocks noChangeArrowheads="1"/>
          </p:cNvSpPr>
          <p:nvPr/>
        </p:nvSpPr>
        <p:spPr bwMode="auto">
          <a:xfrm>
            <a:off x="685800" y="2590800"/>
            <a:ext cx="5297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i="0" dirty="0">
                <a:latin typeface="Times New Roman" panose="02020603050405020304" pitchFamily="18" charset="0"/>
              </a:rPr>
              <a:t>Public Key Encryption: for authentication</a:t>
            </a:r>
          </a:p>
        </p:txBody>
      </p:sp>
      <p:sp>
        <p:nvSpPr>
          <p:cNvPr id="8204" name="Text Box 10"/>
          <p:cNvSpPr txBox="1">
            <a:spLocks noChangeArrowheads="1"/>
          </p:cNvSpPr>
          <p:nvPr/>
        </p:nvSpPr>
        <p:spPr bwMode="auto">
          <a:xfrm>
            <a:off x="762000" y="4343400"/>
            <a:ext cx="616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i="0">
                <a:latin typeface="Times New Roman" panose="02020603050405020304" pitchFamily="18" charset="0"/>
              </a:rPr>
              <a:t>Receiver has private and public keys: for privacy</a:t>
            </a:r>
          </a:p>
        </p:txBody>
      </p:sp>
      <p:sp>
        <p:nvSpPr>
          <p:cNvPr id="8205" name="Text Box 11"/>
          <p:cNvSpPr txBox="1">
            <a:spLocks noChangeArrowheads="1"/>
          </p:cNvSpPr>
          <p:nvPr/>
        </p:nvSpPr>
        <p:spPr bwMode="auto">
          <a:xfrm>
            <a:off x="669925" y="6003925"/>
            <a:ext cx="79803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Arial" panose="020B0604020202020204" pitchFamily="34" charset="0"/>
              </a:rPr>
              <a:t>RPR = receiver private key				SPR = sender private key</a:t>
            </a:r>
          </a:p>
          <a:p>
            <a:pPr>
              <a:spcBef>
                <a:spcPct val="0"/>
              </a:spcBef>
              <a:buFontTx/>
              <a:buNone/>
            </a:pPr>
            <a:r>
              <a:rPr lang="en-US" altLang="en-US" sz="1600" dirty="0">
                <a:latin typeface="Arial" panose="020B0604020202020204" pitchFamily="34" charset="0"/>
              </a:rPr>
              <a:t>RPU = receiver public key				SPU = sender public key</a:t>
            </a:r>
            <a:endParaRPr lang="en-US" altLang="en-US" sz="1600" dirty="0">
              <a:latin typeface="Times New Roman" panose="02020603050405020304" pitchFamily="18" charset="0"/>
            </a:endParaRPr>
          </a:p>
        </p:txBody>
      </p:sp>
      <p:sp>
        <p:nvSpPr>
          <p:cNvPr id="8206" name="Text Box 12"/>
          <p:cNvSpPr txBox="1">
            <a:spLocks noChangeArrowheads="1"/>
          </p:cNvSpPr>
          <p:nvPr/>
        </p:nvSpPr>
        <p:spPr bwMode="auto">
          <a:xfrm>
            <a:off x="1600200" y="228600"/>
            <a:ext cx="658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b="1" i="0"/>
              <a:t>Public vs. Private key Cryptography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C4A3989E-03D0-4152-A2D6-F3CCCEB34EC0}" type="slidenum">
              <a:rPr lang="en-US" altLang="en-US" sz="1400" smtClean="0">
                <a:latin typeface="Times New Roman" panose="02020603050405020304" pitchFamily="18" charset="0"/>
              </a:rPr>
              <a:pPr>
                <a:spcBef>
                  <a:spcPct val="0"/>
                </a:spcBef>
                <a:buFontTx/>
                <a:buNone/>
              </a:pPr>
              <a:t>30</a:t>
            </a:fld>
            <a:endParaRPr lang="en-US" altLang="en-US" sz="1400">
              <a:latin typeface="Times New Roman" panose="02020603050405020304" pitchFamily="18" charset="0"/>
            </a:endParaRPr>
          </a:p>
        </p:txBody>
      </p:sp>
      <p:sp>
        <p:nvSpPr>
          <p:cNvPr id="61444" name="Rectangle 2"/>
          <p:cNvSpPr>
            <a:spLocks noGrp="1" noChangeArrowheads="1"/>
          </p:cNvSpPr>
          <p:nvPr>
            <p:ph type="title"/>
          </p:nvPr>
        </p:nvSpPr>
        <p:spPr>
          <a:xfrm>
            <a:off x="685800" y="304800"/>
            <a:ext cx="7772400" cy="609600"/>
          </a:xfrm>
        </p:spPr>
        <p:txBody>
          <a:bodyPr/>
          <a:lstStyle/>
          <a:p>
            <a:r>
              <a:rPr lang="en-US" altLang="en-US" b="1" dirty="0"/>
              <a:t>DNS Redirection</a:t>
            </a:r>
          </a:p>
        </p:txBody>
      </p:sp>
      <p:sp>
        <p:nvSpPr>
          <p:cNvPr id="61445" name="Rectangle 3"/>
          <p:cNvSpPr>
            <a:spLocks noChangeArrowheads="1"/>
          </p:cNvSpPr>
          <p:nvPr/>
        </p:nvSpPr>
        <p:spPr bwMode="auto">
          <a:xfrm>
            <a:off x="685800" y="3048000"/>
            <a:ext cx="838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61446" name="Rectangle 4"/>
          <p:cNvSpPr>
            <a:spLocks noChangeArrowheads="1"/>
          </p:cNvSpPr>
          <p:nvPr/>
        </p:nvSpPr>
        <p:spPr bwMode="auto">
          <a:xfrm>
            <a:off x="2819400" y="1828800"/>
            <a:ext cx="838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61447" name="Rectangle 5"/>
          <p:cNvSpPr>
            <a:spLocks noChangeArrowheads="1"/>
          </p:cNvSpPr>
          <p:nvPr/>
        </p:nvSpPr>
        <p:spPr bwMode="auto">
          <a:xfrm>
            <a:off x="5715000" y="990600"/>
            <a:ext cx="838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61448" name="Rectangle 6"/>
          <p:cNvSpPr>
            <a:spLocks noChangeArrowheads="1"/>
          </p:cNvSpPr>
          <p:nvPr/>
        </p:nvSpPr>
        <p:spPr bwMode="auto">
          <a:xfrm>
            <a:off x="7086600" y="2286000"/>
            <a:ext cx="11430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61449" name="Rectangle 7"/>
          <p:cNvSpPr>
            <a:spLocks noChangeArrowheads="1"/>
          </p:cNvSpPr>
          <p:nvPr/>
        </p:nvSpPr>
        <p:spPr bwMode="auto">
          <a:xfrm>
            <a:off x="3810000" y="4572000"/>
            <a:ext cx="838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61450" name="Rectangle 8"/>
          <p:cNvSpPr>
            <a:spLocks noChangeArrowheads="1"/>
          </p:cNvSpPr>
          <p:nvPr/>
        </p:nvSpPr>
        <p:spPr bwMode="auto">
          <a:xfrm>
            <a:off x="5334000" y="4572000"/>
            <a:ext cx="838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61451" name="Rectangle 9"/>
          <p:cNvSpPr>
            <a:spLocks noChangeArrowheads="1"/>
          </p:cNvSpPr>
          <p:nvPr/>
        </p:nvSpPr>
        <p:spPr bwMode="auto">
          <a:xfrm>
            <a:off x="7162800" y="4572000"/>
            <a:ext cx="838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61452" name="Line 10"/>
          <p:cNvSpPr>
            <a:spLocks noChangeShapeType="1"/>
          </p:cNvSpPr>
          <p:nvPr/>
        </p:nvSpPr>
        <p:spPr bwMode="auto">
          <a:xfrm flipV="1">
            <a:off x="1524000" y="2133600"/>
            <a:ext cx="1295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3" name="Line 11"/>
          <p:cNvSpPr>
            <a:spLocks noChangeShapeType="1"/>
          </p:cNvSpPr>
          <p:nvPr/>
        </p:nvSpPr>
        <p:spPr bwMode="auto">
          <a:xfrm flipV="1">
            <a:off x="3657600" y="1143000"/>
            <a:ext cx="2057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4" name="Line 12"/>
          <p:cNvSpPr>
            <a:spLocks noChangeShapeType="1"/>
          </p:cNvSpPr>
          <p:nvPr/>
        </p:nvSpPr>
        <p:spPr bwMode="auto">
          <a:xfrm flipH="1">
            <a:off x="3657600" y="1600200"/>
            <a:ext cx="2057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5" name="Line 13"/>
          <p:cNvSpPr>
            <a:spLocks noChangeShapeType="1"/>
          </p:cNvSpPr>
          <p:nvPr/>
        </p:nvSpPr>
        <p:spPr bwMode="auto">
          <a:xfrm flipH="1">
            <a:off x="1524000" y="2514600"/>
            <a:ext cx="1295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6" name="Text Box 14"/>
          <p:cNvSpPr txBox="1">
            <a:spLocks noChangeArrowheads="1"/>
          </p:cNvSpPr>
          <p:nvPr/>
        </p:nvSpPr>
        <p:spPr bwMode="auto">
          <a:xfrm>
            <a:off x="593725" y="2424113"/>
            <a:ext cx="1611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1.request IP </a:t>
            </a:r>
            <a:r>
              <a:rPr lang="en-US" altLang="en-US" sz="1600" dirty="0" err="1">
                <a:latin typeface="Times New Roman" panose="02020603050405020304" pitchFamily="18" charset="0"/>
              </a:rPr>
              <a:t>addr</a:t>
            </a:r>
            <a:endParaRPr lang="en-US" altLang="en-US" sz="1600" dirty="0">
              <a:latin typeface="Times New Roman" panose="02020603050405020304" pitchFamily="18" charset="0"/>
            </a:endParaRPr>
          </a:p>
        </p:txBody>
      </p:sp>
      <p:sp>
        <p:nvSpPr>
          <p:cNvPr id="61457" name="Text Box 15"/>
          <p:cNvSpPr txBox="1">
            <a:spLocks noChangeArrowheads="1"/>
          </p:cNvSpPr>
          <p:nvPr/>
        </p:nvSpPr>
        <p:spPr bwMode="auto">
          <a:xfrm>
            <a:off x="2803525" y="1814513"/>
            <a:ext cx="7143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Local</a:t>
            </a:r>
          </a:p>
          <a:p>
            <a:pPr>
              <a:spcBef>
                <a:spcPct val="0"/>
              </a:spcBef>
              <a:buFontTx/>
              <a:buNone/>
            </a:pPr>
            <a:r>
              <a:rPr lang="en-US" altLang="en-US" sz="1600" dirty="0">
                <a:latin typeface="Times New Roman" panose="02020603050405020304" pitchFamily="18" charset="0"/>
              </a:rPr>
              <a:t>DNS</a:t>
            </a:r>
          </a:p>
          <a:p>
            <a:pPr>
              <a:spcBef>
                <a:spcPct val="0"/>
              </a:spcBef>
              <a:buFontTx/>
              <a:buNone/>
            </a:pPr>
            <a:r>
              <a:rPr lang="en-US" altLang="en-US" sz="1600" dirty="0">
                <a:latin typeface="Times New Roman" panose="02020603050405020304" pitchFamily="18" charset="0"/>
              </a:rPr>
              <a:t>Server</a:t>
            </a:r>
          </a:p>
        </p:txBody>
      </p:sp>
      <p:sp>
        <p:nvSpPr>
          <p:cNvPr id="61458" name="Text Box 16"/>
          <p:cNvSpPr txBox="1">
            <a:spLocks noChangeArrowheads="1"/>
          </p:cNvSpPr>
          <p:nvPr/>
        </p:nvSpPr>
        <p:spPr bwMode="auto">
          <a:xfrm>
            <a:off x="5699125" y="1052513"/>
            <a:ext cx="7143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Root</a:t>
            </a:r>
          </a:p>
          <a:p>
            <a:pPr>
              <a:spcBef>
                <a:spcPct val="0"/>
              </a:spcBef>
              <a:buFontTx/>
              <a:buNone/>
            </a:pPr>
            <a:r>
              <a:rPr lang="en-US" altLang="en-US" sz="1600">
                <a:latin typeface="Times New Roman" panose="02020603050405020304" pitchFamily="18" charset="0"/>
              </a:rPr>
              <a:t>DNS</a:t>
            </a:r>
          </a:p>
          <a:p>
            <a:pPr>
              <a:spcBef>
                <a:spcPct val="0"/>
              </a:spcBef>
              <a:buFontTx/>
              <a:buNone/>
            </a:pPr>
            <a:r>
              <a:rPr lang="en-US" altLang="en-US" sz="1600">
                <a:latin typeface="Times New Roman" panose="02020603050405020304" pitchFamily="18" charset="0"/>
              </a:rPr>
              <a:t>Server</a:t>
            </a:r>
          </a:p>
        </p:txBody>
      </p:sp>
      <p:sp>
        <p:nvSpPr>
          <p:cNvPr id="61459" name="Text Box 17"/>
          <p:cNvSpPr txBox="1">
            <a:spLocks noChangeArrowheads="1"/>
          </p:cNvSpPr>
          <p:nvPr/>
        </p:nvSpPr>
        <p:spPr bwMode="auto">
          <a:xfrm>
            <a:off x="3657600" y="5562600"/>
            <a:ext cx="1508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google.com</a:t>
            </a:r>
          </a:p>
          <a:p>
            <a:pPr>
              <a:spcBef>
                <a:spcPct val="0"/>
              </a:spcBef>
              <a:buFontTx/>
              <a:buNone/>
            </a:pPr>
            <a:r>
              <a:rPr lang="en-US" altLang="en-US" sz="1600">
                <a:latin typeface="Times New Roman" panose="02020603050405020304" pitchFamily="18" charset="0"/>
              </a:rPr>
              <a:t>173.194.68.139</a:t>
            </a:r>
          </a:p>
          <a:p>
            <a:pPr>
              <a:spcBef>
                <a:spcPct val="0"/>
              </a:spcBef>
              <a:buFontTx/>
              <a:buNone/>
            </a:pPr>
            <a:endParaRPr lang="en-US" altLang="en-US" sz="1600" i="0">
              <a:latin typeface="Times New Roman" panose="02020603050405020304" pitchFamily="18" charset="0"/>
            </a:endParaRPr>
          </a:p>
        </p:txBody>
      </p:sp>
      <p:sp>
        <p:nvSpPr>
          <p:cNvPr id="61460" name="Text Box 18"/>
          <p:cNvSpPr txBox="1">
            <a:spLocks noChangeArrowheads="1"/>
          </p:cNvSpPr>
          <p:nvPr/>
        </p:nvSpPr>
        <p:spPr bwMode="auto">
          <a:xfrm>
            <a:off x="5165725" y="5570538"/>
            <a:ext cx="1616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google.com</a:t>
            </a:r>
          </a:p>
          <a:p>
            <a:pPr>
              <a:spcBef>
                <a:spcPct val="0"/>
              </a:spcBef>
              <a:buFontTx/>
              <a:buNone/>
            </a:pPr>
            <a:r>
              <a:rPr lang="en-US" altLang="en-US" sz="1600">
                <a:latin typeface="Times New Roman" panose="02020603050405020304" pitchFamily="18" charset="0"/>
              </a:rPr>
              <a:t>173.194.68.101</a:t>
            </a:r>
          </a:p>
          <a:p>
            <a:pPr>
              <a:spcBef>
                <a:spcPct val="0"/>
              </a:spcBef>
              <a:buFontTx/>
              <a:buNone/>
            </a:pPr>
            <a:endParaRPr lang="en-US" altLang="en-US" sz="1600">
              <a:latin typeface="Times New Roman" panose="02020603050405020304" pitchFamily="18" charset="0"/>
            </a:endParaRPr>
          </a:p>
        </p:txBody>
      </p:sp>
      <p:sp>
        <p:nvSpPr>
          <p:cNvPr id="61461" name="Text Box 19"/>
          <p:cNvSpPr txBox="1">
            <a:spLocks noChangeArrowheads="1"/>
          </p:cNvSpPr>
          <p:nvPr/>
        </p:nvSpPr>
        <p:spPr bwMode="auto">
          <a:xfrm>
            <a:off x="6934200" y="5562600"/>
            <a:ext cx="1452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google.com</a:t>
            </a:r>
          </a:p>
          <a:p>
            <a:pPr>
              <a:spcBef>
                <a:spcPct val="0"/>
              </a:spcBef>
              <a:buFontTx/>
              <a:buNone/>
            </a:pPr>
            <a:r>
              <a:rPr lang="en-US" altLang="en-US" sz="1600">
                <a:latin typeface="Times New Roman" panose="02020603050405020304" pitchFamily="18" charset="0"/>
              </a:rPr>
              <a:t>173.194.68.113</a:t>
            </a:r>
          </a:p>
        </p:txBody>
      </p:sp>
      <p:sp>
        <p:nvSpPr>
          <p:cNvPr id="61462" name="Line 20"/>
          <p:cNvSpPr>
            <a:spLocks noChangeShapeType="1"/>
          </p:cNvSpPr>
          <p:nvPr/>
        </p:nvSpPr>
        <p:spPr bwMode="auto">
          <a:xfrm>
            <a:off x="1524000" y="3733800"/>
            <a:ext cx="22860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3" name="Text Box 21"/>
          <p:cNvSpPr txBox="1">
            <a:spLocks noChangeArrowheads="1"/>
          </p:cNvSpPr>
          <p:nvPr/>
        </p:nvSpPr>
        <p:spPr bwMode="auto">
          <a:xfrm>
            <a:off x="1584325" y="3948113"/>
            <a:ext cx="1979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6.send HTTP request</a:t>
            </a:r>
          </a:p>
          <a:p>
            <a:pPr>
              <a:spcBef>
                <a:spcPct val="0"/>
              </a:spcBef>
              <a:buFontTx/>
              <a:buNone/>
            </a:pPr>
            <a:r>
              <a:rPr lang="en-US" altLang="en-US" sz="1600" dirty="0">
                <a:latin typeface="Times New Roman" panose="02020603050405020304" pitchFamily="18" charset="0"/>
              </a:rPr>
              <a:t>to 173.194.68.139</a:t>
            </a:r>
          </a:p>
        </p:txBody>
      </p:sp>
      <p:sp>
        <p:nvSpPr>
          <p:cNvPr id="61464" name="Text Box 22"/>
          <p:cNvSpPr txBox="1">
            <a:spLocks noChangeArrowheads="1"/>
          </p:cNvSpPr>
          <p:nvPr/>
        </p:nvSpPr>
        <p:spPr bwMode="auto">
          <a:xfrm>
            <a:off x="3413125" y="1052513"/>
            <a:ext cx="1611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2.request IP </a:t>
            </a:r>
            <a:r>
              <a:rPr lang="en-US" altLang="en-US" sz="1600" dirty="0" err="1">
                <a:latin typeface="Times New Roman" panose="02020603050405020304" pitchFamily="18" charset="0"/>
              </a:rPr>
              <a:t>addr</a:t>
            </a:r>
            <a:endParaRPr lang="en-US" altLang="en-US" sz="1600" dirty="0">
              <a:latin typeface="Times New Roman" panose="02020603050405020304" pitchFamily="18" charset="0"/>
            </a:endParaRPr>
          </a:p>
          <a:p>
            <a:pPr>
              <a:spcBef>
                <a:spcPct val="0"/>
              </a:spcBef>
              <a:buFontTx/>
              <a:buNone/>
            </a:pPr>
            <a:r>
              <a:rPr lang="en-US" altLang="en-US" sz="1600" dirty="0">
                <a:latin typeface="Times New Roman" panose="02020603050405020304" pitchFamily="18" charset="0"/>
              </a:rPr>
              <a:t>from root server</a:t>
            </a:r>
          </a:p>
        </p:txBody>
      </p:sp>
      <p:sp>
        <p:nvSpPr>
          <p:cNvPr id="61465" name="Text Box 23"/>
          <p:cNvSpPr txBox="1">
            <a:spLocks noChangeArrowheads="1"/>
          </p:cNvSpPr>
          <p:nvPr/>
        </p:nvSpPr>
        <p:spPr bwMode="auto">
          <a:xfrm>
            <a:off x="3962400" y="1752600"/>
            <a:ext cx="2001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3.send IP </a:t>
            </a:r>
            <a:r>
              <a:rPr lang="en-US" altLang="en-US" sz="1600" dirty="0" err="1">
                <a:latin typeface="Times New Roman" panose="02020603050405020304" pitchFamily="18" charset="0"/>
              </a:rPr>
              <a:t>addr</a:t>
            </a:r>
            <a:endParaRPr lang="en-US" altLang="en-US" sz="1600" dirty="0">
              <a:latin typeface="Times New Roman" panose="02020603050405020304" pitchFamily="18" charset="0"/>
            </a:endParaRPr>
          </a:p>
          <a:p>
            <a:pPr>
              <a:spcBef>
                <a:spcPct val="0"/>
              </a:spcBef>
              <a:buFontTx/>
              <a:buNone/>
            </a:pPr>
            <a:r>
              <a:rPr lang="en-US" altLang="en-US" sz="1600" dirty="0">
                <a:latin typeface="Times New Roman" panose="02020603050405020304" pitchFamily="18" charset="0"/>
              </a:rPr>
              <a:t>of authoritative server</a:t>
            </a:r>
          </a:p>
        </p:txBody>
      </p:sp>
      <p:sp>
        <p:nvSpPr>
          <p:cNvPr id="61466" name="Line 24"/>
          <p:cNvSpPr>
            <a:spLocks noChangeShapeType="1"/>
          </p:cNvSpPr>
          <p:nvPr/>
        </p:nvSpPr>
        <p:spPr bwMode="auto">
          <a:xfrm>
            <a:off x="3657600" y="26670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7" name="Line 25"/>
          <p:cNvSpPr>
            <a:spLocks noChangeShapeType="1"/>
          </p:cNvSpPr>
          <p:nvPr/>
        </p:nvSpPr>
        <p:spPr bwMode="auto">
          <a:xfrm flipH="1">
            <a:off x="3657600" y="28194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8" name="Text Box 26"/>
          <p:cNvSpPr txBox="1">
            <a:spLocks noChangeArrowheads="1"/>
          </p:cNvSpPr>
          <p:nvPr/>
        </p:nvSpPr>
        <p:spPr bwMode="auto">
          <a:xfrm>
            <a:off x="4175125" y="2362200"/>
            <a:ext cx="186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4.request IP address</a:t>
            </a:r>
          </a:p>
        </p:txBody>
      </p:sp>
      <p:sp>
        <p:nvSpPr>
          <p:cNvPr id="61469" name="Text Box 27"/>
          <p:cNvSpPr txBox="1">
            <a:spLocks noChangeArrowheads="1"/>
          </p:cNvSpPr>
          <p:nvPr/>
        </p:nvSpPr>
        <p:spPr bwMode="auto">
          <a:xfrm>
            <a:off x="4022725" y="2881313"/>
            <a:ext cx="2179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5.return 173.194.68.139</a:t>
            </a:r>
          </a:p>
        </p:txBody>
      </p:sp>
      <p:sp>
        <p:nvSpPr>
          <p:cNvPr id="61470" name="Text Box 28"/>
          <p:cNvSpPr txBox="1">
            <a:spLocks noChangeArrowheads="1"/>
          </p:cNvSpPr>
          <p:nvPr/>
        </p:nvSpPr>
        <p:spPr bwMode="auto">
          <a:xfrm>
            <a:off x="7070725" y="2297113"/>
            <a:ext cx="11969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Authoritative</a:t>
            </a:r>
          </a:p>
          <a:p>
            <a:pPr>
              <a:spcBef>
                <a:spcPct val="0"/>
              </a:spcBef>
              <a:buFontTx/>
              <a:buNone/>
            </a:pPr>
            <a:r>
              <a:rPr lang="en-US" altLang="en-US" sz="1400">
                <a:latin typeface="Times New Roman" panose="02020603050405020304" pitchFamily="18" charset="0"/>
              </a:rPr>
              <a:t>DNS</a:t>
            </a:r>
          </a:p>
          <a:p>
            <a:pPr>
              <a:spcBef>
                <a:spcPct val="0"/>
              </a:spcBef>
              <a:buFontTx/>
              <a:buNone/>
            </a:pPr>
            <a:r>
              <a:rPr lang="en-US" altLang="en-US" sz="1400">
                <a:latin typeface="Times New Roman" panose="02020603050405020304" pitchFamily="18" charset="0"/>
              </a:rPr>
              <a:t>Server</a:t>
            </a:r>
          </a:p>
          <a:p>
            <a:pPr>
              <a:spcBef>
                <a:spcPct val="0"/>
              </a:spcBef>
              <a:buFontTx/>
              <a:buNone/>
            </a:pPr>
            <a:r>
              <a:rPr lang="en-US" altLang="en-US" sz="1400">
                <a:latin typeface="Times New Roman" panose="02020603050405020304" pitchFamily="18" charset="0"/>
              </a:rPr>
              <a:t>Monitoring</a:t>
            </a:r>
          </a:p>
          <a:p>
            <a:pPr>
              <a:spcBef>
                <a:spcPct val="0"/>
              </a:spcBef>
              <a:buFontTx/>
              <a:buNone/>
            </a:pPr>
            <a:r>
              <a:rPr lang="en-US" altLang="en-US" sz="1400">
                <a:latin typeface="Times New Roman" panose="02020603050405020304" pitchFamily="18" charset="0"/>
              </a:rPr>
              <a:t>google.com</a:t>
            </a:r>
          </a:p>
        </p:txBody>
      </p:sp>
      <p:sp>
        <p:nvSpPr>
          <p:cNvPr id="61471" name="Line 29"/>
          <p:cNvSpPr>
            <a:spLocks noChangeShapeType="1"/>
          </p:cNvSpPr>
          <p:nvPr/>
        </p:nvSpPr>
        <p:spPr bwMode="auto">
          <a:xfrm flipH="1">
            <a:off x="4419600" y="3505200"/>
            <a:ext cx="2667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72" name="Line 30"/>
          <p:cNvSpPr>
            <a:spLocks noChangeShapeType="1"/>
          </p:cNvSpPr>
          <p:nvPr/>
        </p:nvSpPr>
        <p:spPr bwMode="auto">
          <a:xfrm flipH="1">
            <a:off x="5715000" y="3505200"/>
            <a:ext cx="1371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73" name="Line 31"/>
          <p:cNvSpPr>
            <a:spLocks noChangeShapeType="1"/>
          </p:cNvSpPr>
          <p:nvPr/>
        </p:nvSpPr>
        <p:spPr bwMode="auto">
          <a:xfrm>
            <a:off x="7086600" y="3505200"/>
            <a:ext cx="228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74" name="Text Box 32"/>
          <p:cNvSpPr txBox="1">
            <a:spLocks noChangeArrowheads="1"/>
          </p:cNvSpPr>
          <p:nvPr/>
        </p:nvSpPr>
        <p:spPr bwMode="auto">
          <a:xfrm>
            <a:off x="669925" y="3338513"/>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client</a:t>
            </a:r>
          </a:p>
        </p:txBody>
      </p:sp>
      <p:sp>
        <p:nvSpPr>
          <p:cNvPr id="61475" name="TextBox 1"/>
          <p:cNvSpPr txBox="1">
            <a:spLocks noChangeArrowheads="1"/>
          </p:cNvSpPr>
          <p:nvPr/>
        </p:nvSpPr>
        <p:spPr bwMode="auto">
          <a:xfrm>
            <a:off x="6477000" y="4795838"/>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a:latin typeface="Times New Roman" panose="02020603050405020304" pitchFamily="18" charset="0"/>
              </a:rPr>
              <a:t>…</a:t>
            </a:r>
          </a:p>
        </p:txBody>
      </p:sp>
      <p:sp>
        <p:nvSpPr>
          <p:cNvPr id="61476" name="Text Box 17"/>
          <p:cNvSpPr txBox="1">
            <a:spLocks noChangeArrowheads="1"/>
          </p:cNvSpPr>
          <p:nvPr/>
        </p:nvSpPr>
        <p:spPr bwMode="auto">
          <a:xfrm>
            <a:off x="2438400" y="2819400"/>
            <a:ext cx="1489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AT&amp;T Services</a:t>
            </a:r>
          </a:p>
          <a:p>
            <a:pPr>
              <a:spcBef>
                <a:spcPct val="0"/>
              </a:spcBef>
              <a:buFontTx/>
              <a:buNone/>
            </a:pPr>
            <a:r>
              <a:rPr lang="en-US" altLang="en-US" sz="1600">
                <a:latin typeface="Times New Roman" panose="02020603050405020304" pitchFamily="18" charset="0"/>
              </a:rPr>
              <a:t>12.127.17.71</a:t>
            </a:r>
          </a:p>
          <a:p>
            <a:pPr>
              <a:spcBef>
                <a:spcPct val="0"/>
              </a:spcBef>
              <a:buFontTx/>
              <a:buNone/>
            </a:pPr>
            <a:endParaRPr lang="en-US" altLang="en-US" sz="1600" i="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8CAECD33-884F-49BB-9DE1-99C8201FC51A}" type="slidenum">
              <a:rPr lang="en-US" altLang="en-US" sz="1400" smtClean="0">
                <a:latin typeface="Times New Roman" panose="02020603050405020304" pitchFamily="18" charset="0"/>
              </a:rPr>
              <a:pPr>
                <a:spcBef>
                  <a:spcPct val="0"/>
                </a:spcBef>
                <a:buFontTx/>
                <a:buNone/>
              </a:pPr>
              <a:t>31</a:t>
            </a:fld>
            <a:endParaRPr lang="en-US" altLang="en-US" sz="1400">
              <a:latin typeface="Times New Roman" panose="02020603050405020304" pitchFamily="18" charset="0"/>
            </a:endParaRPr>
          </a:p>
        </p:txBody>
      </p:sp>
      <p:sp>
        <p:nvSpPr>
          <p:cNvPr id="63492" name="Rectangle 2"/>
          <p:cNvSpPr>
            <a:spLocks noGrp="1" noChangeArrowheads="1"/>
          </p:cNvSpPr>
          <p:nvPr>
            <p:ph type="title"/>
          </p:nvPr>
        </p:nvSpPr>
        <p:spPr>
          <a:xfrm>
            <a:off x="685800" y="381000"/>
            <a:ext cx="7772400" cy="533400"/>
          </a:xfrm>
        </p:spPr>
        <p:txBody>
          <a:bodyPr/>
          <a:lstStyle/>
          <a:p>
            <a:r>
              <a:rPr lang="en-US" altLang="en-US" b="1"/>
              <a:t>DNS Redirection</a:t>
            </a:r>
          </a:p>
        </p:txBody>
      </p:sp>
      <p:sp>
        <p:nvSpPr>
          <p:cNvPr id="63493" name="Rectangle 3"/>
          <p:cNvSpPr>
            <a:spLocks noGrp="1" noChangeArrowheads="1"/>
          </p:cNvSpPr>
          <p:nvPr>
            <p:ph type="body" idx="1"/>
          </p:nvPr>
        </p:nvSpPr>
        <p:spPr>
          <a:xfrm>
            <a:off x="685800" y="1143000"/>
            <a:ext cx="7772400" cy="4953000"/>
          </a:xfrm>
        </p:spPr>
        <p:txBody>
          <a:bodyPr/>
          <a:lstStyle/>
          <a:p>
            <a:r>
              <a:rPr lang="en-US" altLang="en-US" sz="1800" dirty="0"/>
              <a:t>This form of load balancing has problems because</a:t>
            </a:r>
          </a:p>
          <a:p>
            <a:pPr lvl="1"/>
            <a:r>
              <a:rPr lang="en-US" altLang="en-US" sz="1800" dirty="0"/>
              <a:t>web browsers will cache the IP address for a given domain</a:t>
            </a:r>
          </a:p>
          <a:p>
            <a:pPr lvl="1"/>
            <a:r>
              <a:rPr lang="en-US" altLang="en-US" sz="1800" dirty="0"/>
              <a:t>some operating systems cache IP addresses for given domains</a:t>
            </a:r>
          </a:p>
          <a:p>
            <a:r>
              <a:rPr lang="en-US" altLang="en-US" sz="1800" dirty="0"/>
              <a:t>However, some DNS servers use algorithms other than round robin, e.g.</a:t>
            </a:r>
          </a:p>
          <a:p>
            <a:pPr lvl="1"/>
            <a:r>
              <a:rPr lang="en-US" altLang="en-US" sz="1800" dirty="0"/>
              <a:t>load-balancing: they check the load on many web servers and send the request to the least loaded</a:t>
            </a:r>
          </a:p>
          <a:p>
            <a:pPr lvl="1"/>
            <a:r>
              <a:rPr lang="en-US" altLang="en-US" sz="1800" dirty="0"/>
              <a:t>proximity-routing: they send the request to the nearest server, when the servers are geographically distributed</a:t>
            </a:r>
          </a:p>
          <a:p>
            <a:pPr lvl="1"/>
            <a:r>
              <a:rPr lang="en-US" altLang="en-US" sz="1800" dirty="0"/>
              <a:t>fault-masking: check for down web servers and avoid them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79450" y="228600"/>
            <a:ext cx="7772400" cy="609600"/>
          </a:xfrm>
        </p:spPr>
        <p:txBody>
          <a:bodyPr/>
          <a:lstStyle/>
          <a:p>
            <a:r>
              <a:rPr lang="en-US" altLang="en-US" b="1"/>
              <a:t>The Google Compute Engine</a:t>
            </a:r>
          </a:p>
        </p:txBody>
      </p:sp>
      <p:sp>
        <p:nvSpPr>
          <p:cNvPr id="65539" name="Content Placeholder 2"/>
          <p:cNvSpPr>
            <a:spLocks noGrp="1"/>
          </p:cNvSpPr>
          <p:nvPr>
            <p:ph idx="1"/>
          </p:nvPr>
        </p:nvSpPr>
        <p:spPr>
          <a:xfrm>
            <a:off x="304800" y="838200"/>
            <a:ext cx="8305800" cy="5715000"/>
          </a:xfrm>
        </p:spPr>
        <p:txBody>
          <a:bodyPr/>
          <a:lstStyle/>
          <a:p>
            <a:r>
              <a:rPr lang="en-US" altLang="en-US" dirty="0"/>
              <a:t>Web server farms are quickly being overtaken by cloud computing services</a:t>
            </a:r>
          </a:p>
          <a:p>
            <a:r>
              <a:rPr lang="en-US" altLang="en-US" b="1" dirty="0"/>
              <a:t>Cloud computing</a:t>
            </a:r>
            <a:r>
              <a:rPr lang="en-US" altLang="en-US" dirty="0"/>
              <a:t> is the delivery of computing as a service rather than a product</a:t>
            </a:r>
          </a:p>
          <a:p>
            <a:pPr lvl="1"/>
            <a:r>
              <a:rPr lang="en-US" altLang="en-US" dirty="0"/>
              <a:t>shared resources, software, and information are provided to computers and other devices as a utility (like the electricity grid) over a network (typically the Internet)</a:t>
            </a:r>
          </a:p>
          <a:p>
            <a:r>
              <a:rPr lang="en-US" altLang="en-US" dirty="0"/>
              <a:t>Google Compute Engine is one such service that provides virtual machines that run on Google infrastructure. </a:t>
            </a:r>
          </a:p>
          <a:p>
            <a:r>
              <a:rPr lang="en-US" altLang="en-US" dirty="0"/>
              <a:t>See https://developers.google.com/compute/docs/, especially the 4 minute video</a:t>
            </a:r>
          </a:p>
          <a:p>
            <a:r>
              <a:rPr lang="en-US" altLang="en-US" dirty="0"/>
              <a:t>This semester you will be using Amazon's Elastic Compute Service (AWS) or Google Cloud Platform</a:t>
            </a:r>
          </a:p>
        </p:txBody>
      </p:sp>
      <p:sp>
        <p:nvSpPr>
          <p:cNvPr id="655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655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3E73F989-31F1-4723-9179-BCBEFEA421B3}" type="slidenum">
              <a:rPr lang="en-US" altLang="en-US" sz="1400" smtClean="0">
                <a:latin typeface="Times New Roman" panose="02020603050405020304" pitchFamily="18" charset="0"/>
              </a:rPr>
              <a:pPr>
                <a:spcBef>
                  <a:spcPct val="0"/>
                </a:spcBef>
                <a:buFontTx/>
                <a:buNone/>
              </a:pPr>
              <a:t>32</a:t>
            </a:fld>
            <a:endParaRPr lang="en-US" altLang="en-US" sz="14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ctrTitle"/>
          </p:nvPr>
        </p:nvSpPr>
        <p:spPr/>
        <p:txBody>
          <a:bodyPr/>
          <a:lstStyle/>
          <a:p>
            <a:r>
              <a:rPr lang="en-US" altLang="en-US" b="1" dirty="0"/>
              <a:t>Web Server Performance Testing</a:t>
            </a:r>
          </a:p>
        </p:txBody>
      </p:sp>
      <p:sp>
        <p:nvSpPr>
          <p:cNvPr id="6656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8CBCBCC1-0F5D-485F-8C22-6036AB118F8E}" type="slidenum">
              <a:rPr lang="en-US" altLang="en-US" sz="1400" smtClean="0">
                <a:latin typeface="Times New Roman" panose="02020603050405020304" pitchFamily="18" charset="0"/>
              </a:rPr>
              <a:pPr>
                <a:spcBef>
                  <a:spcPct val="0"/>
                </a:spcBef>
                <a:buFontTx/>
                <a:buNone/>
              </a:pPr>
              <a:t>33</a:t>
            </a:fld>
            <a:endParaRPr lang="en-US" altLang="en-US" sz="1400">
              <a:latin typeface="Times New Roman" panose="02020603050405020304" pitchFamily="18" charset="0"/>
            </a:endParaRPr>
          </a:p>
        </p:txBody>
      </p:sp>
      <p:sp>
        <p:nvSpPr>
          <p:cNvPr id="665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274638"/>
            <a:ext cx="8229600" cy="715962"/>
          </a:xfrm>
        </p:spPr>
        <p:txBody>
          <a:bodyPr/>
          <a:lstStyle/>
          <a:p>
            <a:r>
              <a:rPr lang="en-US" altLang="en-US" b="1" dirty="0"/>
              <a:t>Web Server Benchmarking</a:t>
            </a:r>
          </a:p>
        </p:txBody>
      </p:sp>
      <p:sp>
        <p:nvSpPr>
          <p:cNvPr id="67587" name="Content Placeholder 2"/>
          <p:cNvSpPr>
            <a:spLocks noGrp="1"/>
          </p:cNvSpPr>
          <p:nvPr>
            <p:ph idx="1"/>
          </p:nvPr>
        </p:nvSpPr>
        <p:spPr>
          <a:xfrm>
            <a:off x="457200" y="990600"/>
            <a:ext cx="8229600" cy="5135563"/>
          </a:xfrm>
        </p:spPr>
        <p:txBody>
          <a:bodyPr/>
          <a:lstStyle/>
          <a:p>
            <a:r>
              <a:rPr lang="en-US" altLang="en-US" b="1" dirty="0"/>
              <a:t>Web server benchmarking</a:t>
            </a:r>
            <a:r>
              <a:rPr lang="en-US" altLang="en-US" dirty="0"/>
              <a:t> is the process of estimating a web server performance in order to find if the server can serve sufficiently high workload.</a:t>
            </a:r>
          </a:p>
          <a:p>
            <a:r>
              <a:rPr lang="en-US" altLang="en-US" dirty="0"/>
              <a:t>The performance is usually measured in terms of:</a:t>
            </a:r>
          </a:p>
          <a:p>
            <a:pPr lvl="1"/>
            <a:r>
              <a:rPr lang="en-US" altLang="en-US" i="1" dirty="0"/>
              <a:t>Number of requests </a:t>
            </a:r>
            <a:r>
              <a:rPr lang="en-US" altLang="en-US" dirty="0"/>
              <a:t>that can be served per second (depending on the type of request, etc.);</a:t>
            </a:r>
          </a:p>
          <a:p>
            <a:pPr lvl="1"/>
            <a:r>
              <a:rPr lang="en-US" altLang="en-US" i="1" dirty="0"/>
              <a:t>Latency response time </a:t>
            </a:r>
            <a:r>
              <a:rPr lang="en-US" altLang="en-US" dirty="0"/>
              <a:t>in milliseconds for each new connection or request;</a:t>
            </a:r>
          </a:p>
          <a:p>
            <a:pPr lvl="1"/>
            <a:r>
              <a:rPr lang="en-US" altLang="en-US" i="1" dirty="0"/>
              <a:t>Throughput</a:t>
            </a:r>
            <a:r>
              <a:rPr lang="en-US" altLang="en-US" dirty="0"/>
              <a:t> in bytes per second (depending on file size, cached or not cached content, available network bandwidth, etc.).</a:t>
            </a:r>
          </a:p>
          <a:p>
            <a:r>
              <a:rPr lang="en-US" altLang="en-US" dirty="0"/>
              <a:t>The measurements must be performed under a varying load of clients and requests per client.</a:t>
            </a:r>
          </a:p>
          <a:p>
            <a:endParaRPr lang="en-US" altLang="en-US" dirty="0"/>
          </a:p>
        </p:txBody>
      </p:sp>
      <p:sp>
        <p:nvSpPr>
          <p:cNvPr id="675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06B6FDC-AB10-4773-BC77-6042E5D88E0A}" type="slidenum">
              <a:rPr lang="en-US" altLang="en-US" sz="1400" smtClean="0">
                <a:latin typeface="Times New Roman" panose="02020603050405020304" pitchFamily="18" charset="0"/>
              </a:rPr>
              <a:pPr>
                <a:spcBef>
                  <a:spcPct val="0"/>
                </a:spcBef>
                <a:buFontTx/>
                <a:buNone/>
              </a:pPr>
              <a:t>34</a:t>
            </a:fld>
            <a:endParaRPr lang="en-US" altLang="en-US" sz="1400">
              <a:latin typeface="Times New Roman" panose="02020603050405020304" pitchFamily="18" charset="0"/>
            </a:endParaRPr>
          </a:p>
        </p:txBody>
      </p:sp>
      <p:sp>
        <p:nvSpPr>
          <p:cNvPr id="675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274638"/>
            <a:ext cx="8229600" cy="715962"/>
          </a:xfrm>
        </p:spPr>
        <p:txBody>
          <a:bodyPr/>
          <a:lstStyle/>
          <a:p>
            <a:r>
              <a:rPr lang="en-US" altLang="en-US" b="1"/>
              <a:t>Other Web Servers: Lighttpd, nginx</a:t>
            </a:r>
          </a:p>
        </p:txBody>
      </p:sp>
      <p:sp>
        <p:nvSpPr>
          <p:cNvPr id="68611" name="Content Placeholder 2"/>
          <p:cNvSpPr>
            <a:spLocks noGrp="1"/>
          </p:cNvSpPr>
          <p:nvPr>
            <p:ph idx="1"/>
          </p:nvPr>
        </p:nvSpPr>
        <p:spPr>
          <a:xfrm>
            <a:off x="457200" y="914400"/>
            <a:ext cx="8229600" cy="5211763"/>
          </a:xfrm>
        </p:spPr>
        <p:txBody>
          <a:bodyPr/>
          <a:lstStyle/>
          <a:p>
            <a:r>
              <a:rPr lang="en-US" altLang="en-US" sz="1600" b="1" dirty="0" err="1"/>
              <a:t>lighttpd</a:t>
            </a:r>
            <a:r>
              <a:rPr lang="en-US" altLang="en-US" sz="1600" dirty="0"/>
              <a:t> (pronounced "</a:t>
            </a:r>
            <a:r>
              <a:rPr lang="en-US" altLang="en-US" sz="1600" dirty="0" err="1"/>
              <a:t>lighty</a:t>
            </a:r>
            <a:r>
              <a:rPr lang="en-US" altLang="en-US" sz="1600" dirty="0"/>
              <a:t>") [www.lighttpd.net] is an open-source web server optimized for speed-critical environments</a:t>
            </a:r>
          </a:p>
          <a:p>
            <a:pPr lvl="1"/>
            <a:r>
              <a:rPr lang="en-US" altLang="en-US" sz="1400" dirty="0"/>
              <a:t>The low memory footprint, small CPU load and speed optimizations make </a:t>
            </a:r>
            <a:r>
              <a:rPr lang="en-US" altLang="en-US" sz="1400" dirty="0" err="1"/>
              <a:t>lighttpd</a:t>
            </a:r>
            <a:r>
              <a:rPr lang="en-US" altLang="en-US" sz="1400" dirty="0"/>
              <a:t> suitable for servers that are suffering load problems, or for serving static media separately from dynamic content. </a:t>
            </a:r>
          </a:p>
          <a:p>
            <a:pPr lvl="1"/>
            <a:r>
              <a:rPr lang="en-US" altLang="en-US" sz="1400" dirty="0" err="1"/>
              <a:t>lighttpd</a:t>
            </a:r>
            <a:r>
              <a:rPr lang="en-US" altLang="en-US" sz="1400" dirty="0"/>
              <a:t> is free software/open source, and is distributed under the BSD license</a:t>
            </a:r>
          </a:p>
          <a:p>
            <a:pPr lvl="1"/>
            <a:r>
              <a:rPr lang="en-US" altLang="en-US" sz="1400" dirty="0" err="1"/>
              <a:t>Lighttpd</a:t>
            </a:r>
            <a:r>
              <a:rPr lang="en-US" altLang="en-US" sz="1400" dirty="0"/>
              <a:t> is used by a number of high-traffic websites</a:t>
            </a:r>
          </a:p>
          <a:p>
            <a:r>
              <a:rPr lang="en-US" altLang="en-US" sz="1600" b="1" dirty="0"/>
              <a:t>Nginx</a:t>
            </a:r>
            <a:r>
              <a:rPr lang="en-US" altLang="en-US" sz="1600" dirty="0"/>
              <a:t> (pronounced </a:t>
            </a:r>
            <a:r>
              <a:rPr lang="ja-JP" altLang="en-US" sz="1600" dirty="0"/>
              <a:t>“</a:t>
            </a:r>
            <a:r>
              <a:rPr lang="en-US" altLang="ja-JP" sz="1600" dirty="0"/>
              <a:t>Engine-X</a:t>
            </a:r>
            <a:r>
              <a:rPr lang="ja-JP" altLang="en-US" sz="1600" dirty="0"/>
              <a:t>”</a:t>
            </a:r>
            <a:r>
              <a:rPr lang="en-US" altLang="ja-JP" sz="1600" dirty="0"/>
              <a:t>) [nginx.org] is an open source Web server and a reverse proxy server for HTTP, SMTP,  POP3 and IMAP protocols, with a strong focus on high concurrency, performance and low memory usage. It is licensed under a BSD-like license</a:t>
            </a:r>
          </a:p>
          <a:p>
            <a:pPr lvl="1"/>
            <a:r>
              <a:rPr lang="en-US" altLang="en-US" sz="1400" dirty="0"/>
              <a:t>Nginx uses an asynchronous event-driven approach to handling requests, instead of the Apache HTTP Server model that defaults to a threaded or process-oriented approach. Nginx's event-driven approach can provide more predictable performance under high loads</a:t>
            </a:r>
          </a:p>
          <a:p>
            <a:pPr lvl="1"/>
            <a:r>
              <a:rPr lang="en-US" altLang="en-US" sz="1400" dirty="0"/>
              <a:t>According to </a:t>
            </a:r>
            <a:r>
              <a:rPr lang="en-US" altLang="en-US" sz="1400" dirty="0" err="1"/>
              <a:t>Netcraft's</a:t>
            </a:r>
            <a:r>
              <a:rPr lang="en-US" altLang="en-US" sz="1400" dirty="0"/>
              <a:t> August 2014 Web Server Survey,</a:t>
            </a:r>
            <a:r>
              <a:rPr lang="en-US" altLang="en-US" sz="1400" baseline="30000" dirty="0"/>
              <a:t> </a:t>
            </a:r>
            <a:r>
              <a:rPr lang="en-US" altLang="en-US" sz="1400" dirty="0"/>
              <a:t>Nginx was found to be the third most widely used web server across all domains and the second most widely used web server for all "active" sites </a:t>
            </a:r>
          </a:p>
        </p:txBody>
      </p:sp>
      <p:sp>
        <p:nvSpPr>
          <p:cNvPr id="686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E59EF7ED-61E2-4056-BB49-6B4FEED3AC8C}" type="slidenum">
              <a:rPr lang="en-US" altLang="en-US" sz="1400" smtClean="0">
                <a:latin typeface="Times New Roman" panose="02020603050405020304" pitchFamily="18" charset="0"/>
              </a:rPr>
              <a:pPr>
                <a:spcBef>
                  <a:spcPct val="0"/>
                </a:spcBef>
                <a:buFontTx/>
                <a:buNone/>
              </a:pPr>
              <a:t>35</a:t>
            </a:fld>
            <a:endParaRPr lang="en-US" altLang="en-US" sz="1400">
              <a:latin typeface="Times New Roman" panose="02020603050405020304" pitchFamily="18" charset="0"/>
            </a:endParaRPr>
          </a:p>
        </p:txBody>
      </p:sp>
      <p:sp>
        <p:nvSpPr>
          <p:cNvPr id="686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74638"/>
            <a:ext cx="8229600" cy="715962"/>
          </a:xfrm>
        </p:spPr>
        <p:txBody>
          <a:bodyPr/>
          <a:lstStyle/>
          <a:p>
            <a:r>
              <a:rPr lang="en-US" altLang="en-US" b="1"/>
              <a:t>Comparisons of Lightppd, Nginx, Apache</a:t>
            </a:r>
            <a:br>
              <a:rPr lang="en-US" altLang="en-US" b="1"/>
            </a:br>
            <a:r>
              <a:rPr lang="en-US" altLang="en-US" b="1"/>
              <a:t>Memory Usage and Requests Per Second</a:t>
            </a:r>
          </a:p>
        </p:txBody>
      </p:sp>
      <p:sp>
        <p:nvSpPr>
          <p:cNvPr id="70659" name="TextBox 4"/>
          <p:cNvSpPr txBox="1">
            <a:spLocks noChangeArrowheads="1"/>
          </p:cNvSpPr>
          <p:nvPr/>
        </p:nvSpPr>
        <p:spPr bwMode="auto">
          <a:xfrm>
            <a:off x="609600" y="5105400"/>
            <a:ext cx="5778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solidFill>
                  <a:schemeClr val="tx2"/>
                </a:solidFill>
                <a:latin typeface="Calibri" panose="020F0502020204030204" pitchFamily="34" charset="0"/>
              </a:rPr>
              <a:t>http://wiki.dreamhost.com/Web_Server_Performance_Comparison</a:t>
            </a:r>
          </a:p>
        </p:txBody>
      </p:sp>
      <p:sp>
        <p:nvSpPr>
          <p:cNvPr id="706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1355613D-8D63-4137-84E4-3009117EF530}" type="slidenum">
              <a:rPr lang="en-US" altLang="en-US" sz="1400" smtClean="0">
                <a:latin typeface="Times New Roman" panose="02020603050405020304" pitchFamily="18" charset="0"/>
              </a:rPr>
              <a:pPr>
                <a:spcBef>
                  <a:spcPct val="0"/>
                </a:spcBef>
                <a:buFontTx/>
                <a:buNone/>
              </a:pPr>
              <a:t>36</a:t>
            </a:fld>
            <a:endParaRPr lang="en-US" altLang="en-US" sz="1400">
              <a:latin typeface="Times New Roman" panose="02020603050405020304" pitchFamily="18" charset="0"/>
            </a:endParaRPr>
          </a:p>
        </p:txBody>
      </p:sp>
      <p:sp>
        <p:nvSpPr>
          <p:cNvPr id="70661"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pic>
        <p:nvPicPr>
          <p:cNvPr id="70662" name="Picture 7" descr="Screen Shot 2012-10-16 at 10.13.46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4364038"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8" descr="Screen Shot 2012-10-16 at 10.14.31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19200"/>
            <a:ext cx="3906838"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152400"/>
            <a:ext cx="8229600" cy="990600"/>
          </a:xfrm>
        </p:spPr>
        <p:txBody>
          <a:bodyPr/>
          <a:lstStyle/>
          <a:p>
            <a:r>
              <a:rPr lang="en-US" altLang="en-US" b="1"/>
              <a:t>More Comparisons of Lightppd and Apache</a:t>
            </a:r>
            <a:br>
              <a:rPr lang="en-US" altLang="en-US" b="1"/>
            </a:br>
            <a:r>
              <a:rPr lang="en-US" altLang="en-US" b="1"/>
              <a:t>Requests Per Second</a:t>
            </a:r>
            <a:endParaRPr lang="en-US" altLang="en-US"/>
          </a:p>
        </p:txBody>
      </p:sp>
      <p:sp>
        <p:nvSpPr>
          <p:cNvPr id="71683" name="TextBox 5"/>
          <p:cNvSpPr txBox="1">
            <a:spLocks noChangeArrowheads="1"/>
          </p:cNvSpPr>
          <p:nvPr/>
        </p:nvSpPr>
        <p:spPr bwMode="auto">
          <a:xfrm>
            <a:off x="304800" y="5410200"/>
            <a:ext cx="8610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Calibri" panose="020F0502020204030204" pitchFamily="34" charset="0"/>
              </a:rPr>
              <a:t>Each test case was run three times with the best result used. A small static file with 100 bytes was used</a:t>
            </a:r>
          </a:p>
          <a:p>
            <a:pPr>
              <a:spcBef>
                <a:spcPct val="0"/>
              </a:spcBef>
              <a:buFontTx/>
              <a:buNone/>
            </a:pPr>
            <a:r>
              <a:rPr lang="en-US" altLang="en-US" sz="1400">
                <a:latin typeface="Calibri" panose="020F0502020204030204" pitchFamily="34" charset="0"/>
              </a:rPr>
              <a:t>The ab apache benchmark program was used to gather the data (see the next set of slides</a:t>
            </a:r>
            <a:r>
              <a:rPr lang="en-US" altLang="en-US" sz="1600">
                <a:latin typeface="Calibri" panose="020F0502020204030204" pitchFamily="34" charset="0"/>
              </a:rPr>
              <a:t>)</a:t>
            </a:r>
            <a:r>
              <a:rPr lang="en-US" altLang="en-US" sz="1400">
                <a:latin typeface="Calibri" panose="020F0502020204030204" pitchFamily="34" charset="0"/>
              </a:rPr>
              <a:t>.  LiteSpeed is a commercial version of lighttpd ( see https://www.litespeedtech.com)</a:t>
            </a:r>
          </a:p>
        </p:txBody>
      </p:sp>
      <p:sp>
        <p:nvSpPr>
          <p:cNvPr id="7168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D35B626B-6740-4D0B-ABEA-EB15337E036A}" type="slidenum">
              <a:rPr lang="en-US" altLang="en-US" sz="1400" smtClean="0">
                <a:latin typeface="Times New Roman" panose="02020603050405020304" pitchFamily="18" charset="0"/>
              </a:rPr>
              <a:pPr>
                <a:spcBef>
                  <a:spcPct val="0"/>
                </a:spcBef>
                <a:buFontTx/>
                <a:buNone/>
              </a:pPr>
              <a:t>37</a:t>
            </a:fld>
            <a:endParaRPr lang="en-US" altLang="en-US" sz="1400">
              <a:latin typeface="Times New Roman" panose="02020603050405020304" pitchFamily="18" charset="0"/>
            </a:endParaRPr>
          </a:p>
        </p:txBody>
      </p:sp>
      <p:sp>
        <p:nvSpPr>
          <p:cNvPr id="71685"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pic>
        <p:nvPicPr>
          <p:cNvPr id="71686" name="Picture 10" descr="Screen Shot 2012-10-16 at 10.18.31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87488"/>
            <a:ext cx="6705600"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152400"/>
            <a:ext cx="8229600" cy="990600"/>
          </a:xfrm>
        </p:spPr>
        <p:txBody>
          <a:bodyPr/>
          <a:lstStyle/>
          <a:p>
            <a:r>
              <a:rPr lang="en-US" altLang="en-US" b="1"/>
              <a:t>LiteSpeed vs. nginx vs. Apache</a:t>
            </a:r>
            <a:endParaRPr lang="en-US" altLang="en-US"/>
          </a:p>
        </p:txBody>
      </p:sp>
      <p:sp>
        <p:nvSpPr>
          <p:cNvPr id="73731" name="TextBox 4"/>
          <p:cNvSpPr txBox="1">
            <a:spLocks noChangeArrowheads="1"/>
          </p:cNvSpPr>
          <p:nvPr/>
        </p:nvSpPr>
        <p:spPr bwMode="auto">
          <a:xfrm>
            <a:off x="838200" y="5867400"/>
            <a:ext cx="689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Calibri" panose="020F0502020204030204" pitchFamily="34" charset="0"/>
              </a:rPr>
              <a:t>http://www.litespeedtech.com/products/litespeed-web-server/benchmarks/small-static-file</a:t>
            </a:r>
          </a:p>
        </p:txBody>
      </p:sp>
      <p:sp>
        <p:nvSpPr>
          <p:cNvPr id="7373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4EEF412E-88D5-4A00-B7D1-A1A0D8C077D7}" type="slidenum">
              <a:rPr lang="en-US" altLang="en-US" sz="1400" smtClean="0">
                <a:latin typeface="Times New Roman" panose="02020603050405020304" pitchFamily="18" charset="0"/>
              </a:rPr>
              <a:pPr>
                <a:spcBef>
                  <a:spcPct val="0"/>
                </a:spcBef>
                <a:buFontTx/>
                <a:buNone/>
              </a:pPr>
              <a:t>38</a:t>
            </a:fld>
            <a:endParaRPr lang="en-US" altLang="en-US" sz="1400">
              <a:latin typeface="Times New Roman" panose="02020603050405020304" pitchFamily="18" charset="0"/>
            </a:endParaRPr>
          </a:p>
        </p:txBody>
      </p:sp>
      <p:sp>
        <p:nvSpPr>
          <p:cNvPr id="73733"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pic>
        <p:nvPicPr>
          <p:cNvPr id="73734" name="Picture 1" descr="Screen Shot 2014-10-08 at 10.12.08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464820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2" descr="Screen Shot 2014-10-08 at 10.12.25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3962400"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274638"/>
            <a:ext cx="8229600" cy="639762"/>
          </a:xfrm>
        </p:spPr>
        <p:txBody>
          <a:bodyPr/>
          <a:lstStyle/>
          <a:p>
            <a:r>
              <a:rPr lang="en-US" altLang="en-US" b="1"/>
              <a:t>Apache Benchmarking</a:t>
            </a:r>
          </a:p>
        </p:txBody>
      </p:sp>
      <p:sp>
        <p:nvSpPr>
          <p:cNvPr id="74755" name="Content Placeholder 2"/>
          <p:cNvSpPr>
            <a:spLocks noGrp="1"/>
          </p:cNvSpPr>
          <p:nvPr>
            <p:ph idx="1"/>
          </p:nvPr>
        </p:nvSpPr>
        <p:spPr>
          <a:xfrm>
            <a:off x="457200" y="990600"/>
            <a:ext cx="8229600" cy="5135563"/>
          </a:xfrm>
        </p:spPr>
        <p:txBody>
          <a:bodyPr/>
          <a:lstStyle/>
          <a:p>
            <a:r>
              <a:rPr lang="en-US" altLang="en-US" dirty="0"/>
              <a:t>ab is a tool for benchmarking your Apache Hypertext Transfer Protocol (HTTP) server. </a:t>
            </a:r>
          </a:p>
          <a:p>
            <a:r>
              <a:rPr lang="en-US" altLang="en-US" dirty="0"/>
              <a:t>It is included in your apache installation; in the bin directory</a:t>
            </a:r>
          </a:p>
          <a:p>
            <a:r>
              <a:rPr lang="en-US" altLang="en-US" dirty="0"/>
              <a:t>Among other things, it shows how many requests per second your Apache installation is capable of serving.</a:t>
            </a:r>
          </a:p>
          <a:p>
            <a:r>
              <a:rPr lang="en-US" altLang="en-US" dirty="0"/>
              <a:t>It is a command line program; its description can be found at </a:t>
            </a:r>
          </a:p>
          <a:p>
            <a:pPr>
              <a:buFontTx/>
              <a:buNone/>
            </a:pPr>
            <a:r>
              <a:rPr lang="en-US" altLang="en-US" sz="1800" dirty="0"/>
              <a:t>	http://httpd.apache.org/docs/2.2/programs/ab.html</a:t>
            </a:r>
          </a:p>
        </p:txBody>
      </p:sp>
      <p:sp>
        <p:nvSpPr>
          <p:cNvPr id="747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EF6DC75D-0F34-4552-8B38-E06ABE7BBFFC}" type="slidenum">
              <a:rPr lang="en-US" altLang="en-US" sz="1400" smtClean="0">
                <a:latin typeface="Times New Roman" panose="02020603050405020304" pitchFamily="18" charset="0"/>
              </a:rPr>
              <a:pPr>
                <a:spcBef>
                  <a:spcPct val="0"/>
                </a:spcBef>
                <a:buFontTx/>
                <a:buNone/>
              </a:pPr>
              <a:t>39</a:t>
            </a:fld>
            <a:endParaRPr lang="en-US" altLang="en-US" sz="1400">
              <a:latin typeface="Times New Roman" panose="02020603050405020304" pitchFamily="18" charset="0"/>
            </a:endParaRPr>
          </a:p>
        </p:txBody>
      </p:sp>
      <p:sp>
        <p:nvSpPr>
          <p:cNvPr id="747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A7783E16-A838-4CE0-ACA6-9234ECFB5B15}" type="slidenum">
              <a:rPr lang="en-US" altLang="en-US" sz="1400" smtClean="0">
                <a:latin typeface="Times New Roman" panose="02020603050405020304" pitchFamily="18" charset="0"/>
              </a:rPr>
              <a:pPr>
                <a:spcBef>
                  <a:spcPct val="0"/>
                </a:spcBef>
                <a:buFontTx/>
                <a:buNone/>
              </a:pPr>
              <a:t>4</a:t>
            </a:fld>
            <a:endParaRPr lang="en-US" altLang="en-US" sz="1400">
              <a:latin typeface="Times New Roman" panose="02020603050405020304" pitchFamily="18" charset="0"/>
            </a:endParaRPr>
          </a:p>
        </p:txBody>
      </p:sp>
      <p:sp>
        <p:nvSpPr>
          <p:cNvPr id="10244" name="Rectangle 2"/>
          <p:cNvSpPr>
            <a:spLocks noGrp="1" noChangeArrowheads="1"/>
          </p:cNvSpPr>
          <p:nvPr>
            <p:ph type="title"/>
          </p:nvPr>
        </p:nvSpPr>
        <p:spPr>
          <a:xfrm>
            <a:off x="685800" y="223838"/>
            <a:ext cx="7772400" cy="609600"/>
          </a:xfrm>
        </p:spPr>
        <p:txBody>
          <a:bodyPr/>
          <a:lstStyle/>
          <a:p>
            <a:r>
              <a:rPr lang="en-US" altLang="en-US" b="1"/>
              <a:t>RSA Public Key </a:t>
            </a:r>
            <a:r>
              <a:rPr lang="en-US" altLang="en-US" b="1">
                <a:solidFill>
                  <a:schemeClr val="tx1"/>
                </a:solidFill>
              </a:rPr>
              <a:t>Encryption</a:t>
            </a:r>
          </a:p>
        </p:txBody>
      </p:sp>
      <p:sp>
        <p:nvSpPr>
          <p:cNvPr id="10245" name="Rectangle 3"/>
          <p:cNvSpPr>
            <a:spLocks noGrp="1" noChangeArrowheads="1"/>
          </p:cNvSpPr>
          <p:nvPr>
            <p:ph type="body" idx="1"/>
          </p:nvPr>
        </p:nvSpPr>
        <p:spPr>
          <a:xfrm>
            <a:off x="381000" y="685800"/>
            <a:ext cx="8077200" cy="5867400"/>
          </a:xfrm>
        </p:spPr>
        <p:txBody>
          <a:bodyPr/>
          <a:lstStyle/>
          <a:p>
            <a:r>
              <a:rPr lang="en-US" altLang="en-US" sz="1800" b="1" dirty="0"/>
              <a:t>RSA</a:t>
            </a:r>
            <a:r>
              <a:rPr lang="en-US" altLang="en-US" sz="1800" dirty="0"/>
              <a:t> is one of the first practical public-key cryptosystems and is widely used for secure data transmission</a:t>
            </a:r>
          </a:p>
          <a:p>
            <a:r>
              <a:rPr lang="en-US" altLang="en-US" sz="1800" dirty="0"/>
              <a:t>A user of RSA creates two large prime numbers and then publishes one of them as his public key</a:t>
            </a:r>
          </a:p>
          <a:p>
            <a:pPr lvl="1"/>
            <a:r>
              <a:rPr lang="en-US" altLang="en-US" sz="1800" dirty="0"/>
              <a:t>the numbers are typically 1024 digits or more</a:t>
            </a:r>
          </a:p>
          <a:p>
            <a:pPr lvl="1"/>
            <a:r>
              <a:rPr lang="en-US" altLang="en-US" sz="1800" dirty="0"/>
              <a:t>there are a few more steps involved </a:t>
            </a:r>
          </a:p>
          <a:p>
            <a:r>
              <a:rPr lang="en-US" altLang="en-US" sz="1800" dirty="0"/>
              <a:t>The most popular algorithm for public key encryption is the RSA algorithm (</a:t>
            </a:r>
            <a:r>
              <a:rPr lang="en-US" altLang="en-US" sz="1800" b="1" i="1" dirty="0" err="1"/>
              <a:t>R</a:t>
            </a:r>
            <a:r>
              <a:rPr lang="en-US" altLang="en-US" sz="1800" dirty="0" err="1"/>
              <a:t>ivest</a:t>
            </a:r>
            <a:r>
              <a:rPr lang="en-US" altLang="en-US" sz="1800" dirty="0"/>
              <a:t>, </a:t>
            </a:r>
            <a:r>
              <a:rPr lang="en-US" altLang="en-US" sz="1800" b="1" i="1" dirty="0"/>
              <a:t>S</a:t>
            </a:r>
            <a:r>
              <a:rPr lang="en-US" altLang="en-US" sz="1800" dirty="0"/>
              <a:t>hamir </a:t>
            </a:r>
            <a:r>
              <a:rPr lang="en-US" altLang="en-US" sz="1800" b="1" i="1" dirty="0" err="1"/>
              <a:t>A</a:t>
            </a:r>
            <a:r>
              <a:rPr lang="en-US" altLang="en-US" sz="1800" dirty="0" err="1"/>
              <a:t>dleman</a:t>
            </a:r>
            <a:r>
              <a:rPr lang="en-US" altLang="en-US" sz="1800" dirty="0"/>
              <a:t>)</a:t>
            </a:r>
          </a:p>
          <a:p>
            <a:r>
              <a:rPr lang="en-US" altLang="en-US" sz="1800" dirty="0"/>
              <a:t>Determining the private key from the public key involves factoring very large numbers</a:t>
            </a:r>
          </a:p>
          <a:p>
            <a:pPr lvl="1"/>
            <a:r>
              <a:rPr lang="en-US" altLang="en-US" sz="1800" b="1" i="1" dirty="0"/>
              <a:t>but</a:t>
            </a:r>
            <a:r>
              <a:rPr lang="en-US" altLang="en-US" sz="1800" dirty="0"/>
              <a:t> there is no efficient algorithm for factoring large numbers</a:t>
            </a:r>
          </a:p>
          <a:p>
            <a:r>
              <a:rPr lang="en-US" altLang="en-US" sz="1800" dirty="0"/>
              <a:t>Though current wisdom is that 1024 bit keys are unbreakable Certificate Authorities use 2048 bit keys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274638"/>
            <a:ext cx="8229600" cy="563562"/>
          </a:xfrm>
        </p:spPr>
        <p:txBody>
          <a:bodyPr/>
          <a:lstStyle/>
          <a:p>
            <a:r>
              <a:rPr lang="en-US" altLang="en-US" b="1" dirty="0"/>
              <a:t>Exercise to run ab</a:t>
            </a:r>
          </a:p>
        </p:txBody>
      </p:sp>
      <p:sp>
        <p:nvSpPr>
          <p:cNvPr id="75779" name="Content Placeholder 2"/>
          <p:cNvSpPr>
            <a:spLocks noGrp="1"/>
          </p:cNvSpPr>
          <p:nvPr>
            <p:ph idx="1"/>
          </p:nvPr>
        </p:nvSpPr>
        <p:spPr>
          <a:xfrm>
            <a:off x="457200" y="685800"/>
            <a:ext cx="8229600" cy="5440363"/>
          </a:xfrm>
        </p:spPr>
        <p:txBody>
          <a:bodyPr/>
          <a:lstStyle/>
          <a:p>
            <a:pPr>
              <a:buFontTx/>
              <a:buNone/>
            </a:pPr>
            <a:r>
              <a:rPr lang="en-US" altLang="en-US" sz="1800" dirty="0"/>
              <a:t>1.  Note down the server load using the uptime command</a:t>
            </a:r>
          </a:p>
          <a:p>
            <a:pPr marL="400050" lvl="1" indent="0">
              <a:buFontTx/>
              <a:buNone/>
            </a:pPr>
            <a:r>
              <a:rPr lang="en-US" altLang="en-US" sz="1200" dirty="0"/>
              <a:t>cs-server.usc.edu(16): uptime</a:t>
            </a:r>
          </a:p>
          <a:p>
            <a:pPr marL="400050" lvl="1" indent="0">
              <a:buFontTx/>
              <a:buNone/>
            </a:pPr>
            <a:r>
              <a:rPr lang="en-US" altLang="en-US" sz="1200" dirty="0"/>
              <a:t>9:21am  up 609 day(s), 21:29,  2 users,  load average: 28.68, 30.12, 29.96</a:t>
            </a:r>
          </a:p>
          <a:p>
            <a:pPr>
              <a:buFontTx/>
              <a:buAutoNum type="arabicPeriod" startAt="2"/>
            </a:pPr>
            <a:r>
              <a:rPr lang="en-US" altLang="en-US" sz="1800" dirty="0"/>
              <a:t>Create a static (small) html page as follows, snkpage.html, and place it in the document root</a:t>
            </a:r>
          </a:p>
          <a:p>
            <a:pPr>
              <a:buFontTx/>
              <a:buNone/>
            </a:pPr>
            <a:r>
              <a:rPr lang="en-US" altLang="en-US" sz="1800" dirty="0"/>
              <a:t>	</a:t>
            </a:r>
            <a:r>
              <a:rPr lang="en-US" altLang="en-US" sz="1400" dirty="0"/>
              <a:t>&lt;!DOCTYPE HTML PUBLIC "-//W3C//DTD HTML 4.0 Transitional//EN"&gt; </a:t>
            </a:r>
          </a:p>
          <a:p>
            <a:pPr>
              <a:buFontTx/>
              <a:buNone/>
            </a:pPr>
            <a:r>
              <a:rPr lang="en-US" altLang="en-US" sz="1400" dirty="0"/>
              <a:t>	&lt;html&gt; &lt;head&gt; &lt;title&gt;Webserver test&lt;/title&gt; &lt;/head&gt; </a:t>
            </a:r>
          </a:p>
          <a:p>
            <a:pPr>
              <a:buFontTx/>
              <a:buNone/>
            </a:pPr>
            <a:r>
              <a:rPr lang="en-US" altLang="en-US" sz="1400" dirty="0"/>
              <a:t>	&lt;body&gt; This is a webserver test page. &lt;/body&gt; &lt;/html&gt;</a:t>
            </a:r>
          </a:p>
          <a:p>
            <a:pPr>
              <a:buFontTx/>
              <a:buNone/>
            </a:pPr>
            <a:r>
              <a:rPr lang="en-US" altLang="en-US" sz="1800" dirty="0"/>
              <a:t>3.  Connect to the bin directory and run ab</a:t>
            </a:r>
          </a:p>
          <a:p>
            <a:pPr>
              <a:buFontTx/>
              <a:buNone/>
            </a:pPr>
            <a:r>
              <a:rPr lang="en-US" altLang="en-US" sz="1800" dirty="0"/>
              <a:t>	</a:t>
            </a:r>
            <a:r>
              <a:rPr lang="en-US" altLang="en-US" sz="1200" dirty="0"/>
              <a:t>cs-server.usc.edu(1):  ./ab -n 1000 -c 5 http://cs-server.usc.edu:7890/snkpage.html</a:t>
            </a:r>
          </a:p>
          <a:p>
            <a:pPr>
              <a:buFontTx/>
              <a:buNone/>
            </a:pPr>
            <a:r>
              <a:rPr lang="en-US" altLang="en-US" sz="1800" dirty="0"/>
              <a:t>This sends 1000 requests to the server with currency (c = 5) number of multiple requests at a time</a:t>
            </a:r>
          </a:p>
          <a:p>
            <a:pPr>
              <a:buFontTx/>
              <a:buNone/>
            </a:pPr>
            <a:r>
              <a:rPr lang="en-US" altLang="en-US" sz="1800" dirty="0"/>
              <a:t>4.  To save the output for 50,000 requests in a comma separated file</a:t>
            </a:r>
          </a:p>
          <a:p>
            <a:pPr>
              <a:buFontTx/>
              <a:buNone/>
            </a:pPr>
            <a:r>
              <a:rPr lang="pt-BR" altLang="en-US" sz="1100" b="1" dirty="0"/>
              <a:t>$ ab -k -n 50000 -c   2   -e   apache2r1.cvs   http://cs-server.usc.edu:7890/snkpage.html</a:t>
            </a:r>
            <a:endParaRPr lang="en-US" altLang="en-US" sz="1100" b="1" dirty="0"/>
          </a:p>
          <a:p>
            <a:endParaRPr lang="en-US" altLang="en-US" dirty="0"/>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575047C6-8AE3-487B-BB1A-944F9F353305}" type="slidenum">
              <a:rPr lang="en-US" altLang="en-US" sz="1400" smtClean="0">
                <a:latin typeface="Times New Roman" panose="02020603050405020304" pitchFamily="18" charset="0"/>
              </a:rPr>
              <a:pPr>
                <a:spcBef>
                  <a:spcPct val="0"/>
                </a:spcBef>
                <a:buFontTx/>
                <a:buNone/>
              </a:pPr>
              <a:t>40</a:t>
            </a:fld>
            <a:endParaRPr lang="en-US" altLang="en-US" sz="1400">
              <a:latin typeface="Times New Roman" panose="02020603050405020304" pitchFamily="18" charset="0"/>
            </a:endParaRPr>
          </a:p>
        </p:txBody>
      </p:sp>
      <p:sp>
        <p:nvSpPr>
          <p:cNvPr id="757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4638"/>
            <a:ext cx="8229600" cy="639762"/>
          </a:xfrm>
        </p:spPr>
        <p:txBody>
          <a:bodyPr/>
          <a:lstStyle/>
          <a:p>
            <a:r>
              <a:rPr lang="en-US" altLang="en-US" b="1"/>
              <a:t>Sample Output of ab</a:t>
            </a:r>
          </a:p>
        </p:txBody>
      </p:sp>
      <p:sp>
        <p:nvSpPr>
          <p:cNvPr id="76803" name="Content Placeholder 2"/>
          <p:cNvSpPr>
            <a:spLocks noGrp="1"/>
          </p:cNvSpPr>
          <p:nvPr>
            <p:ph idx="1"/>
          </p:nvPr>
        </p:nvSpPr>
        <p:spPr>
          <a:xfrm>
            <a:off x="304800" y="990600"/>
            <a:ext cx="3429000" cy="5562600"/>
          </a:xfrm>
        </p:spPr>
        <p:txBody>
          <a:bodyPr/>
          <a:lstStyle/>
          <a:p>
            <a:pPr>
              <a:lnSpc>
                <a:spcPct val="70000"/>
              </a:lnSpc>
              <a:buFontTx/>
              <a:buNone/>
            </a:pPr>
            <a:r>
              <a:rPr lang="en-US" altLang="en-US" sz="1200" dirty="0"/>
              <a:t>This is </a:t>
            </a:r>
            <a:r>
              <a:rPr lang="en-US" altLang="en-US" sz="1200" dirty="0" err="1"/>
              <a:t>ApacheBench</a:t>
            </a:r>
            <a:r>
              <a:rPr lang="en-US" altLang="en-US" sz="1200" dirty="0"/>
              <a:t>, Version 2.3 &lt;$Revision: 655654 $&gt;</a:t>
            </a:r>
          </a:p>
          <a:p>
            <a:pPr>
              <a:lnSpc>
                <a:spcPct val="70000"/>
              </a:lnSpc>
              <a:buFontTx/>
              <a:buNone/>
            </a:pPr>
            <a:r>
              <a:rPr lang="en-US" altLang="en-US" sz="1200" dirty="0"/>
              <a:t>Copyright 1996 Adam Twiss, Zeus Technology Ltd, http://www.zeustech.net/</a:t>
            </a:r>
          </a:p>
          <a:p>
            <a:pPr>
              <a:lnSpc>
                <a:spcPct val="70000"/>
              </a:lnSpc>
              <a:buFontTx/>
              <a:buNone/>
            </a:pPr>
            <a:r>
              <a:rPr lang="en-US" altLang="en-US" sz="1200" dirty="0"/>
              <a:t>Licensed to The Apache Software Foundation, http://www.apache.org/</a:t>
            </a:r>
          </a:p>
          <a:p>
            <a:pPr>
              <a:lnSpc>
                <a:spcPct val="70000"/>
              </a:lnSpc>
              <a:buFontTx/>
              <a:buNone/>
            </a:pPr>
            <a:endParaRPr lang="en-US" altLang="en-US" sz="1200" dirty="0"/>
          </a:p>
          <a:p>
            <a:pPr>
              <a:lnSpc>
                <a:spcPct val="70000"/>
              </a:lnSpc>
              <a:buFontTx/>
              <a:buNone/>
            </a:pPr>
            <a:r>
              <a:rPr lang="en-US" altLang="en-US" sz="1200" dirty="0"/>
              <a:t>Benchmarking cs-server.usc.edu (be patient)</a:t>
            </a:r>
          </a:p>
          <a:p>
            <a:pPr>
              <a:lnSpc>
                <a:spcPct val="70000"/>
              </a:lnSpc>
              <a:buFontTx/>
              <a:buNone/>
            </a:pPr>
            <a:r>
              <a:rPr lang="en-US" altLang="en-US" sz="1200" dirty="0"/>
              <a:t>Completed 100 requests</a:t>
            </a:r>
          </a:p>
          <a:p>
            <a:pPr>
              <a:lnSpc>
                <a:spcPct val="70000"/>
              </a:lnSpc>
              <a:buFontTx/>
              <a:buNone/>
            </a:pPr>
            <a:r>
              <a:rPr lang="en-US" altLang="en-US" sz="1200" dirty="0"/>
              <a:t>Completed 200 requests</a:t>
            </a:r>
          </a:p>
          <a:p>
            <a:pPr>
              <a:lnSpc>
                <a:spcPct val="70000"/>
              </a:lnSpc>
              <a:buFontTx/>
              <a:buNone/>
            </a:pPr>
            <a:r>
              <a:rPr lang="en-US" altLang="en-US" sz="1200" dirty="0"/>
              <a:t>Completed 300 requests</a:t>
            </a:r>
          </a:p>
          <a:p>
            <a:pPr>
              <a:lnSpc>
                <a:spcPct val="70000"/>
              </a:lnSpc>
              <a:buFontTx/>
              <a:buNone/>
            </a:pPr>
            <a:r>
              <a:rPr lang="en-US" altLang="en-US" sz="1200" dirty="0"/>
              <a:t>Completed 400 requests</a:t>
            </a:r>
          </a:p>
          <a:p>
            <a:pPr>
              <a:lnSpc>
                <a:spcPct val="70000"/>
              </a:lnSpc>
              <a:buFontTx/>
              <a:buNone/>
            </a:pPr>
            <a:r>
              <a:rPr lang="en-US" altLang="en-US" sz="1200" dirty="0"/>
              <a:t>Completed 500 requests</a:t>
            </a:r>
          </a:p>
          <a:p>
            <a:pPr>
              <a:lnSpc>
                <a:spcPct val="70000"/>
              </a:lnSpc>
              <a:buFontTx/>
              <a:buNone/>
            </a:pPr>
            <a:r>
              <a:rPr lang="en-US" altLang="en-US" sz="1200" dirty="0"/>
              <a:t>Completed 600 requests</a:t>
            </a:r>
          </a:p>
          <a:p>
            <a:pPr>
              <a:lnSpc>
                <a:spcPct val="70000"/>
              </a:lnSpc>
              <a:buFontTx/>
              <a:buNone/>
            </a:pPr>
            <a:r>
              <a:rPr lang="en-US" altLang="en-US" sz="1200" dirty="0"/>
              <a:t>Completed 700 requests</a:t>
            </a:r>
          </a:p>
          <a:p>
            <a:pPr>
              <a:lnSpc>
                <a:spcPct val="70000"/>
              </a:lnSpc>
              <a:buFontTx/>
              <a:buNone/>
            </a:pPr>
            <a:r>
              <a:rPr lang="en-US" altLang="en-US" sz="1200" dirty="0"/>
              <a:t>Completed 800 requests</a:t>
            </a:r>
          </a:p>
          <a:p>
            <a:pPr>
              <a:lnSpc>
                <a:spcPct val="70000"/>
              </a:lnSpc>
              <a:buFontTx/>
              <a:buNone/>
            </a:pPr>
            <a:r>
              <a:rPr lang="en-US" altLang="en-US" sz="1200" dirty="0"/>
              <a:t>Completed 900 requests</a:t>
            </a:r>
          </a:p>
          <a:p>
            <a:pPr>
              <a:lnSpc>
                <a:spcPct val="70000"/>
              </a:lnSpc>
              <a:buFontTx/>
              <a:buNone/>
            </a:pPr>
            <a:r>
              <a:rPr lang="en-US" altLang="en-US" sz="1200" dirty="0"/>
              <a:t>Completed 1000 requests</a:t>
            </a:r>
          </a:p>
          <a:p>
            <a:pPr>
              <a:lnSpc>
                <a:spcPct val="70000"/>
              </a:lnSpc>
              <a:buFontTx/>
              <a:buNone/>
            </a:pPr>
            <a:r>
              <a:rPr lang="en-US" altLang="en-US" sz="1200" dirty="0"/>
              <a:t>Finished 1000 requests</a:t>
            </a:r>
          </a:p>
          <a:p>
            <a:pPr>
              <a:lnSpc>
                <a:spcPct val="70000"/>
              </a:lnSpc>
              <a:buFontTx/>
              <a:buNone/>
            </a:pPr>
            <a:endParaRPr lang="en-US" altLang="en-US" sz="1200" dirty="0"/>
          </a:p>
          <a:p>
            <a:pPr>
              <a:lnSpc>
                <a:spcPct val="70000"/>
              </a:lnSpc>
              <a:buFontTx/>
              <a:buNone/>
            </a:pPr>
            <a:endParaRPr lang="en-US" altLang="en-US" sz="1200" dirty="0"/>
          </a:p>
          <a:p>
            <a:pPr>
              <a:lnSpc>
                <a:spcPct val="70000"/>
              </a:lnSpc>
              <a:buFontTx/>
              <a:buNone/>
            </a:pPr>
            <a:r>
              <a:rPr lang="en-US" altLang="en-US" sz="1200" dirty="0"/>
              <a:t>Server Software:        Apache/2.2.22</a:t>
            </a:r>
          </a:p>
          <a:p>
            <a:pPr>
              <a:lnSpc>
                <a:spcPct val="70000"/>
              </a:lnSpc>
              <a:buFontTx/>
              <a:buNone/>
            </a:pPr>
            <a:r>
              <a:rPr lang="en-US" altLang="en-US" sz="1200" dirty="0"/>
              <a:t>Server Hostname:      cs-server.usc.edu</a:t>
            </a:r>
          </a:p>
          <a:p>
            <a:pPr>
              <a:lnSpc>
                <a:spcPct val="70000"/>
              </a:lnSpc>
              <a:buFontTx/>
              <a:buNone/>
            </a:pPr>
            <a:r>
              <a:rPr lang="en-US" altLang="en-US" sz="1200" dirty="0"/>
              <a:t>Server Port:                 7890</a:t>
            </a:r>
          </a:p>
          <a:p>
            <a:pPr>
              <a:lnSpc>
                <a:spcPct val="70000"/>
              </a:lnSpc>
              <a:buFontTx/>
              <a:buNone/>
            </a:pPr>
            <a:endParaRPr lang="en-US" altLang="en-US" sz="1200" dirty="0"/>
          </a:p>
          <a:p>
            <a:pPr>
              <a:lnSpc>
                <a:spcPct val="70000"/>
              </a:lnSpc>
              <a:buFontTx/>
              <a:buNone/>
            </a:pPr>
            <a:r>
              <a:rPr lang="en-US" altLang="en-US" sz="1200" dirty="0"/>
              <a:t>Document Path:          /snkpage.html</a:t>
            </a:r>
          </a:p>
          <a:p>
            <a:pPr>
              <a:lnSpc>
                <a:spcPct val="70000"/>
              </a:lnSpc>
              <a:buFontTx/>
              <a:buNone/>
            </a:pPr>
            <a:r>
              <a:rPr lang="en-US" altLang="en-US" sz="1200" dirty="0"/>
              <a:t>Document Length:        168 bytes</a:t>
            </a:r>
          </a:p>
          <a:p>
            <a:pPr>
              <a:lnSpc>
                <a:spcPct val="70000"/>
              </a:lnSpc>
            </a:pPr>
            <a:endParaRPr lang="en-US" altLang="en-US" sz="500" dirty="0"/>
          </a:p>
          <a:p>
            <a:pPr>
              <a:lnSpc>
                <a:spcPct val="70000"/>
              </a:lnSpc>
            </a:pPr>
            <a:endParaRPr lang="en-US" altLang="en-US" sz="500" dirty="0"/>
          </a:p>
        </p:txBody>
      </p:sp>
      <p:sp>
        <p:nvSpPr>
          <p:cNvPr id="76804" name="TextBox 3"/>
          <p:cNvSpPr txBox="1">
            <a:spLocks noChangeArrowheads="1"/>
          </p:cNvSpPr>
          <p:nvPr/>
        </p:nvSpPr>
        <p:spPr bwMode="auto">
          <a:xfrm>
            <a:off x="3810000" y="914400"/>
            <a:ext cx="4624388"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200">
                <a:latin typeface="Calibri" panose="020F0502020204030204" pitchFamily="34" charset="0"/>
              </a:rPr>
              <a:t>Concurrency Level:      5</a:t>
            </a:r>
          </a:p>
          <a:p>
            <a:pPr>
              <a:spcBef>
                <a:spcPct val="0"/>
              </a:spcBef>
              <a:buFontTx/>
              <a:buNone/>
            </a:pPr>
            <a:r>
              <a:rPr lang="en-US" altLang="en-US" sz="1200">
                <a:latin typeface="Calibri" panose="020F0502020204030204" pitchFamily="34" charset="0"/>
              </a:rPr>
              <a:t>Time taken for tests:   0.746 seconds</a:t>
            </a:r>
          </a:p>
          <a:p>
            <a:pPr>
              <a:spcBef>
                <a:spcPct val="0"/>
              </a:spcBef>
              <a:buFontTx/>
              <a:buNone/>
            </a:pPr>
            <a:r>
              <a:rPr lang="en-US" altLang="en-US" sz="1200">
                <a:latin typeface="Calibri" panose="020F0502020204030204" pitchFamily="34" charset="0"/>
              </a:rPr>
              <a:t>Complete requests:      1000</a:t>
            </a:r>
          </a:p>
          <a:p>
            <a:pPr>
              <a:spcBef>
                <a:spcPct val="0"/>
              </a:spcBef>
              <a:buFontTx/>
              <a:buNone/>
            </a:pPr>
            <a:r>
              <a:rPr lang="en-US" altLang="en-US" sz="1200">
                <a:latin typeface="Calibri" panose="020F0502020204030204" pitchFamily="34" charset="0"/>
              </a:rPr>
              <a:t>Failed requests:        0</a:t>
            </a:r>
          </a:p>
          <a:p>
            <a:pPr>
              <a:spcBef>
                <a:spcPct val="0"/>
              </a:spcBef>
              <a:buFontTx/>
              <a:buNone/>
            </a:pPr>
            <a:r>
              <a:rPr lang="en-US" altLang="en-US" sz="1200">
                <a:latin typeface="Calibri" panose="020F0502020204030204" pitchFamily="34" charset="0"/>
              </a:rPr>
              <a:t>Write errors:           0</a:t>
            </a:r>
          </a:p>
          <a:p>
            <a:pPr>
              <a:spcBef>
                <a:spcPct val="0"/>
              </a:spcBef>
              <a:buFontTx/>
              <a:buNone/>
            </a:pPr>
            <a:r>
              <a:rPr lang="en-US" altLang="en-US" sz="1200">
                <a:latin typeface="Calibri" panose="020F0502020204030204" pitchFamily="34" charset="0"/>
              </a:rPr>
              <a:t>Total transferred:      430000 bytes</a:t>
            </a:r>
          </a:p>
          <a:p>
            <a:pPr>
              <a:spcBef>
                <a:spcPct val="0"/>
              </a:spcBef>
              <a:buFontTx/>
              <a:buNone/>
            </a:pPr>
            <a:r>
              <a:rPr lang="en-US" altLang="en-US" sz="1200">
                <a:latin typeface="Calibri" panose="020F0502020204030204" pitchFamily="34" charset="0"/>
              </a:rPr>
              <a:t>HTML transferred:       168000 bytes</a:t>
            </a:r>
          </a:p>
          <a:p>
            <a:pPr>
              <a:spcBef>
                <a:spcPct val="0"/>
              </a:spcBef>
              <a:buFontTx/>
              <a:buNone/>
            </a:pPr>
            <a:r>
              <a:rPr lang="en-US" altLang="en-US" sz="1200">
                <a:latin typeface="Calibri" panose="020F0502020204030204" pitchFamily="34" charset="0"/>
              </a:rPr>
              <a:t>Requests per second:    1341.04 [#/sec] (mean)</a:t>
            </a:r>
          </a:p>
          <a:p>
            <a:pPr>
              <a:spcBef>
                <a:spcPct val="0"/>
              </a:spcBef>
              <a:buFontTx/>
              <a:buNone/>
            </a:pPr>
            <a:r>
              <a:rPr lang="en-US" altLang="en-US" sz="1200">
                <a:latin typeface="Calibri" panose="020F0502020204030204" pitchFamily="34" charset="0"/>
              </a:rPr>
              <a:t>Time per request:       3.728 [ms] (mean)</a:t>
            </a:r>
          </a:p>
          <a:p>
            <a:pPr>
              <a:spcBef>
                <a:spcPct val="0"/>
              </a:spcBef>
              <a:buFontTx/>
              <a:buNone/>
            </a:pPr>
            <a:r>
              <a:rPr lang="en-US" altLang="en-US" sz="1200">
                <a:latin typeface="Calibri" panose="020F0502020204030204" pitchFamily="34" charset="0"/>
              </a:rPr>
              <a:t>Time per request:       0.746 [ms] (mean, across all concurrent requests)</a:t>
            </a:r>
          </a:p>
          <a:p>
            <a:pPr>
              <a:spcBef>
                <a:spcPct val="0"/>
              </a:spcBef>
              <a:buFontTx/>
              <a:buNone/>
            </a:pPr>
            <a:r>
              <a:rPr lang="en-US" altLang="en-US" sz="1200">
                <a:latin typeface="Calibri" panose="020F0502020204030204" pitchFamily="34" charset="0"/>
              </a:rPr>
              <a:t>Transfer rate:          563.13 [Kbytes/sec] received</a:t>
            </a:r>
          </a:p>
          <a:p>
            <a:pPr>
              <a:spcBef>
                <a:spcPct val="0"/>
              </a:spcBef>
              <a:buFontTx/>
              <a:buNone/>
            </a:pPr>
            <a:endParaRPr lang="en-US" altLang="en-US" sz="1200">
              <a:latin typeface="Calibri" panose="020F0502020204030204" pitchFamily="34" charset="0"/>
            </a:endParaRPr>
          </a:p>
          <a:p>
            <a:pPr>
              <a:spcBef>
                <a:spcPct val="0"/>
              </a:spcBef>
              <a:buFontTx/>
              <a:buNone/>
            </a:pPr>
            <a:r>
              <a:rPr lang="en-US" altLang="en-US" sz="1200">
                <a:latin typeface="Calibri" panose="020F0502020204030204" pitchFamily="34" charset="0"/>
              </a:rPr>
              <a:t>Connection Times (ms)</a:t>
            </a:r>
          </a:p>
          <a:p>
            <a:pPr>
              <a:spcBef>
                <a:spcPct val="0"/>
              </a:spcBef>
              <a:buFontTx/>
              <a:buNone/>
            </a:pPr>
            <a:r>
              <a:rPr lang="en-US" altLang="en-US" sz="1200">
                <a:latin typeface="Calibri" panose="020F0502020204030204" pitchFamily="34" charset="0"/>
              </a:rPr>
              <a:t>                        min  mean[+/-sd] median   max</a:t>
            </a:r>
          </a:p>
          <a:p>
            <a:pPr>
              <a:spcBef>
                <a:spcPct val="0"/>
              </a:spcBef>
              <a:buFontTx/>
              <a:buNone/>
            </a:pPr>
            <a:r>
              <a:rPr lang="en-US" altLang="en-US" sz="1200">
                <a:latin typeface="Calibri" panose="020F0502020204030204" pitchFamily="34" charset="0"/>
              </a:rPr>
              <a:t>Connect:          0        0       0.6         0          10</a:t>
            </a:r>
          </a:p>
          <a:p>
            <a:pPr>
              <a:spcBef>
                <a:spcPct val="0"/>
              </a:spcBef>
              <a:buFontTx/>
              <a:buNone/>
            </a:pPr>
            <a:r>
              <a:rPr lang="en-US" altLang="en-US" sz="1200">
                <a:latin typeface="Calibri" panose="020F0502020204030204" pitchFamily="34" charset="0"/>
              </a:rPr>
              <a:t>Processing:     1         3       1.9         3          26</a:t>
            </a:r>
          </a:p>
          <a:p>
            <a:pPr>
              <a:spcBef>
                <a:spcPct val="0"/>
              </a:spcBef>
              <a:buFontTx/>
              <a:buNone/>
            </a:pPr>
            <a:r>
              <a:rPr lang="en-US" altLang="en-US" sz="1200">
                <a:latin typeface="Calibri" panose="020F0502020204030204" pitchFamily="34" charset="0"/>
              </a:rPr>
              <a:t>Waiting:          1         3       1.9         3          25</a:t>
            </a:r>
          </a:p>
          <a:p>
            <a:pPr>
              <a:spcBef>
                <a:spcPct val="0"/>
              </a:spcBef>
              <a:buFontTx/>
              <a:buNone/>
            </a:pPr>
            <a:r>
              <a:rPr lang="en-US" altLang="en-US" sz="1200">
                <a:latin typeface="Calibri" panose="020F0502020204030204" pitchFamily="34" charset="0"/>
              </a:rPr>
              <a:t>Total:               2         4       2.0         3          26</a:t>
            </a:r>
          </a:p>
          <a:p>
            <a:pPr>
              <a:spcBef>
                <a:spcPct val="0"/>
              </a:spcBef>
              <a:buFontTx/>
              <a:buNone/>
            </a:pPr>
            <a:endParaRPr lang="en-US" altLang="en-US" sz="1200">
              <a:latin typeface="Calibri" panose="020F0502020204030204" pitchFamily="34" charset="0"/>
            </a:endParaRPr>
          </a:p>
          <a:p>
            <a:pPr>
              <a:spcBef>
                <a:spcPct val="0"/>
              </a:spcBef>
              <a:buFontTx/>
              <a:buNone/>
            </a:pPr>
            <a:r>
              <a:rPr lang="en-US" altLang="en-US" sz="1200">
                <a:latin typeface="Calibri" panose="020F0502020204030204" pitchFamily="34" charset="0"/>
              </a:rPr>
              <a:t>Percentage of the requests served within a certain time (ms)</a:t>
            </a:r>
          </a:p>
          <a:p>
            <a:pPr>
              <a:spcBef>
                <a:spcPct val="0"/>
              </a:spcBef>
              <a:buFontTx/>
              <a:buNone/>
            </a:pPr>
            <a:r>
              <a:rPr lang="en-US" altLang="en-US" sz="1200">
                <a:latin typeface="Calibri" panose="020F0502020204030204" pitchFamily="34" charset="0"/>
              </a:rPr>
              <a:t>  50%      3</a:t>
            </a:r>
          </a:p>
          <a:p>
            <a:pPr>
              <a:spcBef>
                <a:spcPct val="0"/>
              </a:spcBef>
              <a:buFontTx/>
              <a:buNone/>
            </a:pPr>
            <a:r>
              <a:rPr lang="en-US" altLang="en-US" sz="1200">
                <a:latin typeface="Calibri" panose="020F0502020204030204" pitchFamily="34" charset="0"/>
              </a:rPr>
              <a:t>  66%      3</a:t>
            </a:r>
          </a:p>
          <a:p>
            <a:pPr>
              <a:spcBef>
                <a:spcPct val="0"/>
              </a:spcBef>
              <a:buFontTx/>
              <a:buNone/>
            </a:pPr>
            <a:r>
              <a:rPr lang="en-US" altLang="en-US" sz="1200">
                <a:latin typeface="Calibri" panose="020F0502020204030204" pitchFamily="34" charset="0"/>
              </a:rPr>
              <a:t>  75%      4</a:t>
            </a:r>
          </a:p>
          <a:p>
            <a:pPr>
              <a:spcBef>
                <a:spcPct val="0"/>
              </a:spcBef>
              <a:buFontTx/>
              <a:buNone/>
            </a:pPr>
            <a:r>
              <a:rPr lang="en-US" altLang="en-US" sz="1200">
                <a:latin typeface="Calibri" panose="020F0502020204030204" pitchFamily="34" charset="0"/>
              </a:rPr>
              <a:t>  80%      4</a:t>
            </a:r>
          </a:p>
          <a:p>
            <a:pPr>
              <a:spcBef>
                <a:spcPct val="0"/>
              </a:spcBef>
              <a:buFontTx/>
              <a:buNone/>
            </a:pPr>
            <a:r>
              <a:rPr lang="en-US" altLang="en-US" sz="1200">
                <a:latin typeface="Calibri" panose="020F0502020204030204" pitchFamily="34" charset="0"/>
              </a:rPr>
              <a:t>  90%      4</a:t>
            </a:r>
          </a:p>
          <a:p>
            <a:pPr>
              <a:spcBef>
                <a:spcPct val="0"/>
              </a:spcBef>
              <a:buFontTx/>
              <a:buNone/>
            </a:pPr>
            <a:r>
              <a:rPr lang="en-US" altLang="en-US" sz="1200">
                <a:latin typeface="Calibri" panose="020F0502020204030204" pitchFamily="34" charset="0"/>
              </a:rPr>
              <a:t>  95%      5</a:t>
            </a:r>
          </a:p>
          <a:p>
            <a:pPr>
              <a:spcBef>
                <a:spcPct val="0"/>
              </a:spcBef>
              <a:buFontTx/>
              <a:buNone/>
            </a:pPr>
            <a:r>
              <a:rPr lang="en-US" altLang="en-US" sz="1200">
                <a:latin typeface="Calibri" panose="020F0502020204030204" pitchFamily="34" charset="0"/>
              </a:rPr>
              <a:t>  98%      7</a:t>
            </a:r>
          </a:p>
          <a:p>
            <a:pPr>
              <a:spcBef>
                <a:spcPct val="0"/>
              </a:spcBef>
              <a:buFontTx/>
              <a:buNone/>
            </a:pPr>
            <a:r>
              <a:rPr lang="en-US" altLang="en-US" sz="1200">
                <a:latin typeface="Calibri" panose="020F0502020204030204" pitchFamily="34" charset="0"/>
              </a:rPr>
              <a:t>  99%     12</a:t>
            </a:r>
          </a:p>
          <a:p>
            <a:pPr>
              <a:spcBef>
                <a:spcPct val="0"/>
              </a:spcBef>
              <a:buFontTx/>
              <a:buNone/>
            </a:pPr>
            <a:r>
              <a:rPr lang="en-US" altLang="en-US" sz="1200">
                <a:latin typeface="Calibri" panose="020F0502020204030204" pitchFamily="34" charset="0"/>
              </a:rPr>
              <a:t> 100%     26 (longest request)</a:t>
            </a:r>
          </a:p>
          <a:p>
            <a:pPr>
              <a:spcBef>
                <a:spcPct val="0"/>
              </a:spcBef>
              <a:buFontTx/>
              <a:buNone/>
            </a:pPr>
            <a:endParaRPr lang="en-US" altLang="en-US" sz="2400">
              <a:latin typeface="Calibri" panose="020F0502020204030204" pitchFamily="34" charset="0"/>
            </a:endParaRPr>
          </a:p>
        </p:txBody>
      </p:sp>
      <p:sp>
        <p:nvSpPr>
          <p:cNvPr id="768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C43DAF9-AE5D-40BF-828D-5B9B09A13AF9}" type="slidenum">
              <a:rPr lang="en-US" altLang="en-US" sz="1400" smtClean="0">
                <a:latin typeface="Times New Roman" panose="02020603050405020304" pitchFamily="18" charset="0"/>
              </a:rPr>
              <a:pPr>
                <a:spcBef>
                  <a:spcPct val="0"/>
                </a:spcBef>
                <a:buFontTx/>
                <a:buNone/>
              </a:pPr>
              <a:t>41</a:t>
            </a:fld>
            <a:endParaRPr lang="en-US" altLang="en-US" sz="1400">
              <a:latin typeface="Times New Roman" panose="02020603050405020304" pitchFamily="18" charset="0"/>
            </a:endParaRPr>
          </a:p>
        </p:txBody>
      </p:sp>
      <p:sp>
        <p:nvSpPr>
          <p:cNvPr id="7680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8229600" cy="563562"/>
          </a:xfrm>
        </p:spPr>
        <p:txBody>
          <a:bodyPr/>
          <a:lstStyle/>
          <a:p>
            <a:r>
              <a:rPr lang="en-US" altLang="en-US" b="1"/>
              <a:t>Improving Apache Web Server Performance (1)</a:t>
            </a:r>
          </a:p>
        </p:txBody>
      </p:sp>
      <p:sp>
        <p:nvSpPr>
          <p:cNvPr id="77827" name="Content Placeholder 2"/>
          <p:cNvSpPr>
            <a:spLocks noGrp="1"/>
          </p:cNvSpPr>
          <p:nvPr>
            <p:ph idx="1"/>
          </p:nvPr>
        </p:nvSpPr>
        <p:spPr>
          <a:xfrm>
            <a:off x="457200" y="990600"/>
            <a:ext cx="8229600" cy="5135563"/>
          </a:xfrm>
        </p:spPr>
        <p:txBody>
          <a:bodyPr/>
          <a:lstStyle/>
          <a:p>
            <a:r>
              <a:rPr lang="en-US" altLang="en-US" sz="1400" b="1" dirty="0"/>
              <a:t>Additional RAM</a:t>
            </a:r>
            <a:r>
              <a:rPr lang="en-US" altLang="en-US" sz="1400" dirty="0"/>
              <a:t>, faster CPU always helps!</a:t>
            </a:r>
          </a:p>
          <a:p>
            <a:r>
              <a:rPr lang="en-US" altLang="en-US" sz="1400" dirty="0"/>
              <a:t>Load </a:t>
            </a:r>
            <a:r>
              <a:rPr lang="en-US" altLang="en-US" sz="1400" b="1" dirty="0"/>
              <a:t>only the required modules</a:t>
            </a:r>
            <a:r>
              <a:rPr lang="en-US" altLang="en-US" sz="1400" dirty="0"/>
              <a:t>; this reduces the memory footprint</a:t>
            </a:r>
          </a:p>
          <a:p>
            <a:r>
              <a:rPr lang="en-US" altLang="en-US" sz="1400" dirty="0"/>
              <a:t>The </a:t>
            </a:r>
            <a:r>
              <a:rPr lang="en-US" altLang="en-US" sz="1400" b="1" dirty="0" err="1"/>
              <a:t>HostnameLookups</a:t>
            </a:r>
            <a:r>
              <a:rPr lang="en-US" altLang="en-US" sz="1400" dirty="0"/>
              <a:t> directive enables DNS lookup so that hostnames are logged instead of the IP address, which adds latency to every request; </a:t>
            </a:r>
          </a:p>
          <a:p>
            <a:pPr lvl="1"/>
            <a:r>
              <a:rPr lang="en-US" altLang="en-US" sz="1400" dirty="0"/>
              <a:t>If hostnames are desired, use the Apache utility </a:t>
            </a:r>
            <a:r>
              <a:rPr lang="en-US" altLang="en-US" sz="1400" dirty="0" err="1"/>
              <a:t>logresolve</a:t>
            </a:r>
            <a:r>
              <a:rPr lang="en-US" altLang="en-US" sz="1400" dirty="0"/>
              <a:t> (which ships with Apache) to resolve IP addresses of an entire log file before analyzing the log file; e.g.</a:t>
            </a:r>
          </a:p>
          <a:p>
            <a:pPr lvl="1"/>
            <a:r>
              <a:rPr lang="en-US" altLang="en-US" sz="1400" dirty="0" err="1"/>
              <a:t>logresolve</a:t>
            </a:r>
            <a:r>
              <a:rPr lang="en-US" altLang="en-US" sz="1400" dirty="0"/>
              <a:t>   &lt;  access.log  &gt;  </a:t>
            </a:r>
            <a:r>
              <a:rPr lang="en-US" altLang="en-US" sz="1400" dirty="0" err="1"/>
              <a:t>access.log.resolved</a:t>
            </a:r>
            <a:endParaRPr lang="en-US" altLang="en-US" sz="1400" dirty="0"/>
          </a:p>
          <a:p>
            <a:r>
              <a:rPr lang="en-US" altLang="en-US" sz="1400" dirty="0"/>
              <a:t>If </a:t>
            </a:r>
            <a:r>
              <a:rPr lang="en-US" altLang="en-US" sz="1400" b="1" dirty="0" err="1"/>
              <a:t>AllowOverride</a:t>
            </a:r>
            <a:r>
              <a:rPr lang="en-US" altLang="en-US" sz="1400" dirty="0"/>
              <a:t> is not set to None, then Apache will attempt to open .</a:t>
            </a:r>
            <a:r>
              <a:rPr lang="en-US" altLang="en-US" sz="1400" dirty="0" err="1"/>
              <a:t>htaccess</a:t>
            </a:r>
            <a:r>
              <a:rPr lang="en-US" altLang="en-US" sz="1400" dirty="0"/>
              <a:t> file in each directory that it visits; enable .</a:t>
            </a:r>
            <a:r>
              <a:rPr lang="en-US" altLang="en-US" sz="1400" dirty="0" err="1"/>
              <a:t>htaccess</a:t>
            </a:r>
            <a:r>
              <a:rPr lang="en-US" altLang="en-US" sz="1400" dirty="0"/>
              <a:t> for only those directories that contain it</a:t>
            </a:r>
          </a:p>
          <a:p>
            <a:r>
              <a:rPr lang="en-US" altLang="en-US" sz="1400" dirty="0"/>
              <a:t>Do not set </a:t>
            </a:r>
            <a:r>
              <a:rPr lang="en-US" altLang="en-US" sz="1400" b="1" dirty="0" err="1"/>
              <a:t>MaxClients</a:t>
            </a:r>
            <a:r>
              <a:rPr lang="en-US" altLang="en-US" sz="1400" dirty="0"/>
              <a:t> too low as that will cause requests to be queued and possibly lost; do not set </a:t>
            </a:r>
            <a:r>
              <a:rPr lang="en-US" altLang="en-US" sz="1400" dirty="0" err="1"/>
              <a:t>MaxClients</a:t>
            </a:r>
            <a:r>
              <a:rPr lang="en-US" altLang="en-US" sz="1400" dirty="0"/>
              <a:t> too high as that will cause the server to start swapping and response time will degrade; </a:t>
            </a:r>
          </a:p>
          <a:p>
            <a:pPr lvl="1"/>
            <a:r>
              <a:rPr lang="en-US" altLang="en-US" sz="1400" dirty="0"/>
              <a:t>Let </a:t>
            </a:r>
            <a:r>
              <a:rPr lang="en-US" altLang="en-US" sz="1400" dirty="0" err="1"/>
              <a:t>MaxClients</a:t>
            </a:r>
            <a:r>
              <a:rPr lang="en-US" altLang="en-US" sz="1400" dirty="0"/>
              <a:t> = (Total RAM dedicated to Web Server)/Max child process size</a:t>
            </a:r>
          </a:p>
          <a:p>
            <a:r>
              <a:rPr lang="en-US" altLang="en-US" sz="1400" b="1" dirty="0"/>
              <a:t>Tune </a:t>
            </a:r>
            <a:r>
              <a:rPr lang="en-US" altLang="en-US" sz="1400" b="1" dirty="0" err="1"/>
              <a:t>MinSpareServers</a:t>
            </a:r>
            <a:r>
              <a:rPr lang="en-US" altLang="en-US" sz="1400" b="1" dirty="0"/>
              <a:t> and </a:t>
            </a:r>
            <a:r>
              <a:rPr lang="en-US" altLang="en-US" sz="1400" b="1" dirty="0" err="1"/>
              <a:t>MaxSpareServers</a:t>
            </a:r>
            <a:r>
              <a:rPr lang="en-US" altLang="en-US" sz="1400" b="1" dirty="0"/>
              <a:t> </a:t>
            </a:r>
            <a:r>
              <a:rPr lang="en-US" altLang="en-US" sz="1400" dirty="0"/>
              <a:t>so that Apache need not spawn more than 4 child processes per second; when this happens an error is placed in the </a:t>
            </a:r>
            <a:r>
              <a:rPr lang="en-US" altLang="en-US" sz="1400" dirty="0" err="1"/>
              <a:t>error_log</a:t>
            </a:r>
            <a:r>
              <a:rPr lang="en-US" altLang="en-US" sz="1400" dirty="0"/>
              <a:t> file</a:t>
            </a:r>
          </a:p>
          <a:p>
            <a:r>
              <a:rPr lang="en-US" altLang="en-US" sz="1400" dirty="0"/>
              <a:t>HTTP compression can be enabled using </a:t>
            </a:r>
            <a:r>
              <a:rPr lang="en-US" altLang="en-US" sz="1400" dirty="0" err="1"/>
              <a:t>mod_gzip</a:t>
            </a:r>
            <a:r>
              <a:rPr lang="en-US" altLang="en-US" sz="1400" dirty="0"/>
              <a:t> or </a:t>
            </a:r>
            <a:r>
              <a:rPr lang="en-US" altLang="en-US" sz="1400" dirty="0" err="1"/>
              <a:t>mod_deflate</a:t>
            </a:r>
            <a:r>
              <a:rPr lang="en-US" altLang="en-US" sz="1400" dirty="0"/>
              <a:t>; the payload is compressed only if the browser requests it</a:t>
            </a:r>
          </a:p>
        </p:txBody>
      </p:sp>
      <p:sp>
        <p:nvSpPr>
          <p:cNvPr id="778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B424883-DC42-47B5-BEFD-954B36F3DD63}" type="slidenum">
              <a:rPr lang="en-US" altLang="en-US" sz="1400" smtClean="0">
                <a:latin typeface="Times New Roman" panose="02020603050405020304" pitchFamily="18" charset="0"/>
              </a:rPr>
              <a:pPr>
                <a:spcBef>
                  <a:spcPct val="0"/>
                </a:spcBef>
                <a:buFontTx/>
                <a:buNone/>
              </a:pPr>
              <a:t>42</a:t>
            </a:fld>
            <a:endParaRPr lang="en-US" altLang="en-US" sz="1400">
              <a:latin typeface="Times New Roman" panose="02020603050405020304" pitchFamily="18" charset="0"/>
            </a:endParaRPr>
          </a:p>
        </p:txBody>
      </p:sp>
      <p:sp>
        <p:nvSpPr>
          <p:cNvPr id="778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57200" y="274638"/>
            <a:ext cx="8229600" cy="715962"/>
          </a:xfrm>
        </p:spPr>
        <p:txBody>
          <a:bodyPr/>
          <a:lstStyle/>
          <a:p>
            <a:r>
              <a:rPr lang="en-US" altLang="en-US" b="1" dirty="0"/>
              <a:t>Improving Apache Web Server Performance (2)</a:t>
            </a:r>
            <a:endParaRPr lang="en-US" altLang="en-US" dirty="0"/>
          </a:p>
        </p:txBody>
      </p:sp>
      <p:sp>
        <p:nvSpPr>
          <p:cNvPr id="78851" name="Content Placeholder 2"/>
          <p:cNvSpPr>
            <a:spLocks noGrp="1"/>
          </p:cNvSpPr>
          <p:nvPr>
            <p:ph idx="1"/>
          </p:nvPr>
        </p:nvSpPr>
        <p:spPr>
          <a:xfrm>
            <a:off x="457200" y="1143000"/>
            <a:ext cx="8229600" cy="4983163"/>
          </a:xfrm>
        </p:spPr>
        <p:txBody>
          <a:bodyPr/>
          <a:lstStyle/>
          <a:p>
            <a:r>
              <a:rPr lang="en-US" altLang="en-US" sz="1800" b="1" dirty="0"/>
              <a:t>Use two versions </a:t>
            </a:r>
            <a:r>
              <a:rPr lang="en-US" altLang="en-US" sz="1800" dirty="0"/>
              <a:t>of apache, one </a:t>
            </a:r>
            <a:r>
              <a:rPr lang="ja-JP" altLang="en-US" sz="1800" dirty="0"/>
              <a:t>“</a:t>
            </a:r>
            <a:r>
              <a:rPr lang="en-US" altLang="ja-JP" sz="1800" dirty="0"/>
              <a:t>tiny version</a:t>
            </a:r>
            <a:r>
              <a:rPr lang="ja-JP" altLang="en-US" sz="1800" dirty="0"/>
              <a:t>”</a:t>
            </a:r>
            <a:r>
              <a:rPr lang="en-US" altLang="ja-JP" sz="1800" dirty="0"/>
              <a:t> to serve static content and forward requests for dynamic content to the </a:t>
            </a:r>
            <a:r>
              <a:rPr lang="ja-JP" altLang="en-US" sz="1800" dirty="0"/>
              <a:t>“</a:t>
            </a:r>
            <a:r>
              <a:rPr lang="en-US" altLang="ja-JP" sz="1800" dirty="0"/>
              <a:t>larger version</a:t>
            </a:r>
            <a:r>
              <a:rPr lang="ja-JP" altLang="en-US" sz="1800" dirty="0"/>
              <a:t>”</a:t>
            </a:r>
            <a:r>
              <a:rPr lang="en-US" altLang="ja-JP" sz="1800" dirty="0"/>
              <a:t>; request forwarding is done by using </a:t>
            </a:r>
            <a:r>
              <a:rPr lang="en-US" altLang="ja-JP" sz="1800" dirty="0" err="1"/>
              <a:t>mod_proxy</a:t>
            </a:r>
            <a:r>
              <a:rPr lang="en-US" altLang="ja-JP" sz="1800" dirty="0"/>
              <a:t> and </a:t>
            </a:r>
            <a:r>
              <a:rPr lang="en-US" altLang="ja-JP" sz="1800" dirty="0" err="1"/>
              <a:t>rewrite_module</a:t>
            </a:r>
            <a:r>
              <a:rPr lang="en-US" altLang="ja-JP" sz="1800" dirty="0"/>
              <a:t>; here is an example:</a:t>
            </a:r>
          </a:p>
          <a:p>
            <a:r>
              <a:rPr lang="en-US" altLang="en-US" sz="1800" dirty="0"/>
              <a:t>Suppose there is a lightweight Apache server listening to port 80 and the heavyweight Apache server listening on port 8088. Then the following configuration in the lightweight Apache can be used to forward all request except request for images to the heavyweight server. </a:t>
            </a:r>
            <a:br>
              <a:rPr lang="en-US" altLang="en-US" sz="1800" dirty="0"/>
            </a:br>
            <a:br>
              <a:rPr lang="en-US" altLang="en-US" sz="1800" dirty="0"/>
            </a:br>
            <a:r>
              <a:rPr lang="en-US" altLang="en-US" sz="1600" dirty="0" err="1"/>
              <a:t>ProxyPassReverse</a:t>
            </a:r>
            <a:r>
              <a:rPr lang="en-US" altLang="en-US" sz="1600" dirty="0"/>
              <a:t> / http://%{HTTP_HOST}:8088/</a:t>
            </a:r>
            <a:br>
              <a:rPr lang="en-US" altLang="en-US" sz="1600" dirty="0"/>
            </a:br>
            <a:r>
              <a:rPr lang="en-US" altLang="en-US" sz="1600" dirty="0" err="1"/>
              <a:t>RewriteEngine</a:t>
            </a:r>
            <a:r>
              <a:rPr lang="en-US" altLang="en-US" sz="1600" dirty="0"/>
              <a:t> on </a:t>
            </a:r>
            <a:br>
              <a:rPr lang="en-US" altLang="en-US" sz="1600" dirty="0"/>
            </a:br>
            <a:r>
              <a:rPr lang="en-US" altLang="en-US" sz="1600" dirty="0" err="1"/>
              <a:t>RewriteCond</a:t>
            </a:r>
            <a:r>
              <a:rPr lang="en-US" altLang="en-US" sz="1600" dirty="0"/>
              <a:t> %{REQUEST_URI} !.*\.(</a:t>
            </a:r>
            <a:r>
              <a:rPr lang="en-US" altLang="en-US" sz="1600" dirty="0" err="1"/>
              <a:t>gif|png|jpg</a:t>
            </a:r>
            <a:r>
              <a:rPr lang="en-US" altLang="en-US" sz="1600" dirty="0"/>
              <a:t>)$ </a:t>
            </a:r>
            <a:br>
              <a:rPr lang="en-US" altLang="en-US" sz="1600" dirty="0"/>
            </a:br>
            <a:r>
              <a:rPr lang="en-US" altLang="en-US" sz="1600" dirty="0" err="1"/>
              <a:t>RewriteRule</a:t>
            </a:r>
            <a:r>
              <a:rPr lang="en-US" altLang="en-US" sz="1600" dirty="0"/>
              <a:t> ^/(.*) http://%{HTTP_HOST}:8088/$1 [P]</a:t>
            </a:r>
          </a:p>
          <a:p>
            <a:endParaRPr lang="en-US" altLang="en-US" dirty="0"/>
          </a:p>
        </p:txBody>
      </p:sp>
      <p:sp>
        <p:nvSpPr>
          <p:cNvPr id="788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E4C5300D-DF1F-48F1-8BFA-CC1C571686AD}" type="slidenum">
              <a:rPr lang="en-US" altLang="en-US" sz="1400" smtClean="0">
                <a:latin typeface="Times New Roman" panose="02020603050405020304" pitchFamily="18" charset="0"/>
              </a:rPr>
              <a:pPr>
                <a:spcBef>
                  <a:spcPct val="0"/>
                </a:spcBef>
                <a:buFontTx/>
                <a:buNone/>
              </a:pPr>
              <a:t>43</a:t>
            </a:fld>
            <a:endParaRPr lang="en-US" altLang="en-US" sz="1400">
              <a:latin typeface="Times New Roman" panose="02020603050405020304" pitchFamily="18" charset="0"/>
            </a:endParaRPr>
          </a:p>
        </p:txBody>
      </p:sp>
      <p:sp>
        <p:nvSpPr>
          <p:cNvPr id="788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274638"/>
            <a:ext cx="8229600" cy="639762"/>
          </a:xfrm>
        </p:spPr>
        <p:txBody>
          <a:bodyPr/>
          <a:lstStyle/>
          <a:p>
            <a:r>
              <a:rPr lang="en-US" altLang="en-US" b="1"/>
              <a:t>Improving Apache Web Server Performance (3)</a:t>
            </a:r>
            <a:endParaRPr lang="en-US" altLang="en-US"/>
          </a:p>
        </p:txBody>
      </p:sp>
      <p:sp>
        <p:nvSpPr>
          <p:cNvPr id="79875" name="Content Placeholder 2"/>
          <p:cNvSpPr>
            <a:spLocks noGrp="1"/>
          </p:cNvSpPr>
          <p:nvPr>
            <p:ph idx="1"/>
          </p:nvPr>
        </p:nvSpPr>
        <p:spPr>
          <a:xfrm>
            <a:off x="457200" y="1066800"/>
            <a:ext cx="8229600" cy="5334000"/>
          </a:xfrm>
        </p:spPr>
        <p:txBody>
          <a:bodyPr/>
          <a:lstStyle/>
          <a:p>
            <a:r>
              <a:rPr lang="en-US" altLang="en-US" sz="1400" b="1" dirty="0" err="1"/>
              <a:t>mod_fastcgi</a:t>
            </a:r>
            <a:r>
              <a:rPr lang="en-US" altLang="en-US" sz="1400" dirty="0"/>
              <a:t> is a general </a:t>
            </a:r>
            <a:r>
              <a:rPr lang="en-US" altLang="en-US" sz="1400" dirty="0" err="1"/>
              <a:t>FastCGI</a:t>
            </a:r>
            <a:r>
              <a:rPr lang="en-US" altLang="en-US" sz="1400" dirty="0"/>
              <a:t> module, which uses </a:t>
            </a:r>
            <a:r>
              <a:rPr lang="en-US" altLang="en-US" sz="1400" dirty="0" err="1"/>
              <a:t>FastCGI</a:t>
            </a:r>
            <a:r>
              <a:rPr lang="en-US" altLang="en-US" sz="1400" dirty="0"/>
              <a:t> rather than normal CGI to connect to the CGI scripts. </a:t>
            </a:r>
          </a:p>
          <a:p>
            <a:pPr lvl="1"/>
            <a:r>
              <a:rPr lang="en-US" altLang="en-US" sz="1400" dirty="0"/>
              <a:t>With normal CGI, the webserver communicates with the CGI script through environment variables, and the client browser with the CGI script through its standard input. </a:t>
            </a:r>
          </a:p>
          <a:p>
            <a:pPr lvl="1"/>
            <a:r>
              <a:rPr lang="en-US" altLang="en-US" sz="1400" dirty="0"/>
              <a:t>With </a:t>
            </a:r>
            <a:r>
              <a:rPr lang="en-US" altLang="en-US" sz="1400" dirty="0" err="1"/>
              <a:t>FastCGI</a:t>
            </a:r>
            <a:r>
              <a:rPr lang="en-US" altLang="en-US" sz="1400" dirty="0"/>
              <a:t>, each script acts as a daemon, being started once and handling multiple requests. Instead of environment variables, the server passes all information about the request through standard input, allowing </a:t>
            </a:r>
            <a:r>
              <a:rPr lang="en-US" altLang="en-US" sz="1400" dirty="0" err="1"/>
              <a:t>FastCGI</a:t>
            </a:r>
            <a:r>
              <a:rPr lang="en-US" altLang="en-US" sz="1400" dirty="0"/>
              <a:t> scripts to even be executed on different servers, over extra TCP connections. </a:t>
            </a:r>
          </a:p>
          <a:p>
            <a:pPr lvl="1"/>
            <a:r>
              <a:rPr lang="en-US" altLang="en-US" sz="1400" dirty="0"/>
              <a:t>See www.fastcgi.com</a:t>
            </a:r>
          </a:p>
          <a:p>
            <a:r>
              <a:rPr lang="en-US" altLang="en-US" sz="1400" dirty="0"/>
              <a:t>Use “</a:t>
            </a:r>
            <a:r>
              <a:rPr lang="en-US" altLang="ja-JP" sz="1400" b="1" dirty="0"/>
              <a:t>direct modules</a:t>
            </a:r>
            <a:r>
              <a:rPr lang="en-US" altLang="en-US" sz="1400" dirty="0"/>
              <a:t>”</a:t>
            </a:r>
            <a:r>
              <a:rPr lang="en-US" altLang="ja-JP" sz="1400" dirty="0"/>
              <a:t>: </a:t>
            </a:r>
            <a:r>
              <a:rPr lang="en-US" altLang="ja-JP" sz="1400" dirty="0" err="1"/>
              <a:t>mod_perl</a:t>
            </a:r>
            <a:r>
              <a:rPr lang="en-US" altLang="ja-JP" sz="1400" dirty="0"/>
              <a:t>, </a:t>
            </a:r>
            <a:r>
              <a:rPr lang="en-US" altLang="ja-JP" sz="1400" dirty="0" err="1"/>
              <a:t>mod_php</a:t>
            </a:r>
            <a:r>
              <a:rPr lang="en-US" altLang="ja-JP" sz="1400" dirty="0"/>
              <a:t>, </a:t>
            </a:r>
            <a:r>
              <a:rPr lang="en-US" altLang="ja-JP" sz="1400" dirty="0" err="1"/>
              <a:t>mod_python</a:t>
            </a:r>
            <a:r>
              <a:rPr lang="en-US" altLang="ja-JP" sz="1400" dirty="0"/>
              <a:t>, </a:t>
            </a:r>
            <a:r>
              <a:rPr lang="en-US" altLang="ja-JP" sz="1400" dirty="0" err="1"/>
              <a:t>etc</a:t>
            </a:r>
            <a:endParaRPr lang="en-US" altLang="ja-JP" sz="1400" dirty="0"/>
          </a:p>
          <a:p>
            <a:r>
              <a:rPr lang="en-US" altLang="en-US" sz="1400" dirty="0"/>
              <a:t>For several scripting languages (including Perl, Python, PHP, </a:t>
            </a:r>
            <a:r>
              <a:rPr lang="en-US" altLang="en-US" sz="1400" dirty="0" err="1"/>
              <a:t>Tcl</a:t>
            </a:r>
            <a:r>
              <a:rPr lang="en-US" altLang="en-US" sz="1400" dirty="0"/>
              <a:t> and Ruby) there are separate interpreter modules that give the language more control over Apache, as well as a performance boost. </a:t>
            </a:r>
          </a:p>
          <a:p>
            <a:r>
              <a:rPr lang="en-US" altLang="en-US" sz="1400" dirty="0"/>
              <a:t>In general this is done by using specific knowledge about the language, and by keeping the language's Interpreter or Virtual Machine hanging around, passing it scripts as they get invoked. This avoids the execution overhead, and in some languages the compiling phase. </a:t>
            </a:r>
            <a:br>
              <a:rPr lang="en-US" altLang="en-US" sz="1400" dirty="0"/>
            </a:br>
            <a:endParaRPr lang="en-US" altLang="en-US" sz="1400" dirty="0"/>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45D6DC67-3584-49EC-B893-ECCDEC38600C}" type="slidenum">
              <a:rPr lang="en-US" altLang="en-US" sz="1400" smtClean="0">
                <a:latin typeface="Times New Roman" panose="02020603050405020304" pitchFamily="18" charset="0"/>
              </a:rPr>
              <a:pPr>
                <a:spcBef>
                  <a:spcPct val="0"/>
                </a:spcBef>
                <a:buFontTx/>
                <a:buNone/>
              </a:pPr>
              <a:t>44</a:t>
            </a:fld>
            <a:endParaRPr lang="en-US" altLang="en-US" sz="1400">
              <a:latin typeface="Times New Roman" panose="02020603050405020304" pitchFamily="18" charset="0"/>
            </a:endParaRPr>
          </a:p>
        </p:txBody>
      </p:sp>
      <p:sp>
        <p:nvSpPr>
          <p:cNvPr id="798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095F6D45-86D9-41FA-94BE-5E4BBC2724B4}" type="slidenum">
              <a:rPr lang="en-US" altLang="en-US" sz="1400" smtClean="0">
                <a:latin typeface="Times New Roman" panose="02020603050405020304" pitchFamily="18" charset="0"/>
              </a:rPr>
              <a:pPr>
                <a:spcBef>
                  <a:spcPct val="0"/>
                </a:spcBef>
                <a:buFontTx/>
                <a:buNone/>
              </a:pPr>
              <a:t>45</a:t>
            </a:fld>
            <a:endParaRPr lang="en-US" altLang="en-US" sz="1400">
              <a:latin typeface="Times New Roman" panose="02020603050405020304" pitchFamily="18" charset="0"/>
            </a:endParaRPr>
          </a:p>
        </p:txBody>
      </p:sp>
      <p:sp>
        <p:nvSpPr>
          <p:cNvPr id="80900" name="Rectangle 2"/>
          <p:cNvSpPr>
            <a:spLocks noChangeArrowheads="1"/>
          </p:cNvSpPr>
          <p:nvPr/>
        </p:nvSpPr>
        <p:spPr bwMode="auto">
          <a:xfrm>
            <a:off x="685800" y="457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lgn="ctr">
              <a:spcBef>
                <a:spcPct val="0"/>
              </a:spcBef>
              <a:buFontTx/>
              <a:buNone/>
            </a:pPr>
            <a:r>
              <a:rPr lang="en-US" altLang="en-US" sz="2400" b="1" i="0">
                <a:solidFill>
                  <a:schemeClr val="tx2"/>
                </a:solidFill>
              </a:rPr>
              <a:t>Topic 3: Web Server as a Proxy Server</a:t>
            </a:r>
            <a:endParaRPr lang="en-US" altLang="en-US" sz="1800" b="1" i="0">
              <a:solidFill>
                <a:schemeClr val="tx2"/>
              </a:solidFill>
            </a:endParaRPr>
          </a:p>
        </p:txBody>
      </p:sp>
      <p:sp>
        <p:nvSpPr>
          <p:cNvPr id="80901" name="Rectangle 3"/>
          <p:cNvSpPr>
            <a:spLocks noChangeArrowheads="1"/>
          </p:cNvSpPr>
          <p:nvPr/>
        </p:nvSpPr>
        <p:spPr bwMode="auto">
          <a:xfrm>
            <a:off x="457200" y="1447800"/>
            <a:ext cx="8305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r>
              <a:rPr lang="en-US" altLang="en-US" i="0" dirty="0"/>
              <a:t>Definition of </a:t>
            </a:r>
            <a:r>
              <a:rPr lang="en-US" altLang="en-US" dirty="0"/>
              <a:t>Proxy Server</a:t>
            </a:r>
            <a:r>
              <a:rPr lang="en-US" altLang="en-US" i="0" dirty="0"/>
              <a:t>: An intermediary server that accepts requests from clients and either forwards them or services the request from its own cache</a:t>
            </a:r>
          </a:p>
          <a:p>
            <a:r>
              <a:rPr lang="en-US" altLang="en-US" i="0" dirty="0"/>
              <a:t>Implications</a:t>
            </a:r>
          </a:p>
          <a:p>
            <a:pPr lvl="1"/>
            <a:r>
              <a:rPr lang="en-US" altLang="en-US" i="0" dirty="0"/>
              <a:t>A proxy server is a web server</a:t>
            </a:r>
          </a:p>
          <a:p>
            <a:pPr lvl="1"/>
            <a:r>
              <a:rPr lang="en-US" altLang="en-US" i="0" dirty="0"/>
              <a:t>a proxy server acts as a server to the client that makes a request, and it acts as a client to the servers it connects to </a:t>
            </a:r>
          </a:p>
          <a:p>
            <a:pPr lvl="1"/>
            <a:r>
              <a:rPr lang="en-US" altLang="en-US" i="0" dirty="0"/>
              <a:t>A proxy server can monitor all documents provided by server responses</a:t>
            </a:r>
          </a:p>
          <a:p>
            <a:pPr lvl="1"/>
            <a:r>
              <a:rPr lang="en-US" altLang="en-US" i="0" dirty="0"/>
              <a:t>A proxy server can monitor all client requests to other servers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EACA7545-5B60-471C-B7A1-5688FA1774F0}" type="slidenum">
              <a:rPr lang="en-US" altLang="en-US" sz="1400" smtClean="0">
                <a:latin typeface="Times New Roman" panose="02020603050405020304" pitchFamily="18" charset="0"/>
              </a:rPr>
              <a:pPr>
                <a:spcBef>
                  <a:spcPct val="0"/>
                </a:spcBef>
                <a:buFontTx/>
                <a:buNone/>
              </a:pPr>
              <a:t>46</a:t>
            </a:fld>
            <a:endParaRPr lang="en-US" altLang="en-US" sz="1400">
              <a:latin typeface="Times New Roman" panose="02020603050405020304" pitchFamily="18" charset="0"/>
            </a:endParaRPr>
          </a:p>
        </p:txBody>
      </p:sp>
      <p:sp>
        <p:nvSpPr>
          <p:cNvPr id="82948" name="Rectangle 2"/>
          <p:cNvSpPr>
            <a:spLocks noGrp="1" noChangeArrowheads="1"/>
          </p:cNvSpPr>
          <p:nvPr>
            <p:ph type="title"/>
          </p:nvPr>
        </p:nvSpPr>
        <p:spPr/>
        <p:txBody>
          <a:bodyPr/>
          <a:lstStyle/>
          <a:p>
            <a:r>
              <a:rPr lang="en-US" altLang="en-US" b="1"/>
              <a:t>HTTP Protocol and Proxy Servers</a:t>
            </a:r>
          </a:p>
        </p:txBody>
      </p:sp>
      <p:sp>
        <p:nvSpPr>
          <p:cNvPr id="82949" name="Rectangle 3"/>
          <p:cNvSpPr>
            <a:spLocks noGrp="1" noChangeArrowheads="1"/>
          </p:cNvSpPr>
          <p:nvPr>
            <p:ph type="body" idx="1"/>
          </p:nvPr>
        </p:nvSpPr>
        <p:spPr/>
        <p:txBody>
          <a:bodyPr/>
          <a:lstStyle/>
          <a:p>
            <a:r>
              <a:rPr lang="en-US" altLang="en-US" dirty="0"/>
              <a:t>The protocol between client and proxy server, or between proxy servers is HTTP, even if the request is for ftp, telnet, mailto, etc.</a:t>
            </a:r>
          </a:p>
          <a:p>
            <a:r>
              <a:rPr lang="en-US" altLang="en-US" dirty="0"/>
              <a:t>e.g. an ftp request is sent as an HTTP request to a proxy server as:</a:t>
            </a:r>
          </a:p>
          <a:p>
            <a:pPr>
              <a:buFontTx/>
              <a:buNone/>
            </a:pPr>
            <a:r>
              <a:rPr lang="en-US" altLang="en-US" dirty="0"/>
              <a:t>GET ftp://ftp.usc.edu/pub/softeng.txt HTTP/1.0</a:t>
            </a:r>
          </a:p>
          <a:p>
            <a:pPr>
              <a:buFontTx/>
              <a:buNone/>
            </a:pPr>
            <a:r>
              <a:rPr lang="en-US" altLang="en-US" dirty="0"/>
              <a:t>User-agent: Mozilla/4.0</a:t>
            </a:r>
          </a:p>
          <a:p>
            <a:pPr>
              <a:buFontTx/>
              <a:buNone/>
            </a:pPr>
            <a:r>
              <a:rPr lang="en-US" altLang="en-US" dirty="0"/>
              <a:t>Accept: */*</a:t>
            </a:r>
          </a:p>
          <a:p>
            <a:r>
              <a:rPr lang="en-US" altLang="en-US" dirty="0">
                <a:solidFill>
                  <a:srgbClr val="FF0000"/>
                </a:solidFill>
              </a:rPr>
              <a:t>only the last proxy server has to speak the ftp protocol to the ftp server</a:t>
            </a:r>
            <a:r>
              <a:rPr lang="en-US" altLang="en-US" dirty="0"/>
              <a:t>, in this case ftp.usc.edu</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CA0D038F-4088-4F43-8800-777C8C5F469C}" type="slidenum">
              <a:rPr lang="en-US" altLang="en-US" sz="1400" smtClean="0">
                <a:latin typeface="Times New Roman" panose="02020603050405020304" pitchFamily="18" charset="0"/>
              </a:rPr>
              <a:pPr>
                <a:spcBef>
                  <a:spcPct val="0"/>
                </a:spcBef>
                <a:buFontTx/>
                <a:buNone/>
              </a:pPr>
              <a:t>47</a:t>
            </a:fld>
            <a:endParaRPr lang="en-US" altLang="en-US" sz="1400">
              <a:latin typeface="Times New Roman" panose="02020603050405020304" pitchFamily="18" charset="0"/>
            </a:endParaRPr>
          </a:p>
        </p:txBody>
      </p:sp>
      <p:sp>
        <p:nvSpPr>
          <p:cNvPr id="84996" name="Rectangle 2"/>
          <p:cNvSpPr>
            <a:spLocks noGrp="1" noChangeArrowheads="1"/>
          </p:cNvSpPr>
          <p:nvPr>
            <p:ph type="title"/>
          </p:nvPr>
        </p:nvSpPr>
        <p:spPr/>
        <p:txBody>
          <a:bodyPr/>
          <a:lstStyle/>
          <a:p>
            <a:r>
              <a:rPr lang="en-US" altLang="en-US" b="1"/>
              <a:t>Proxy Servers and FTP</a:t>
            </a:r>
          </a:p>
        </p:txBody>
      </p:sp>
      <p:sp>
        <p:nvSpPr>
          <p:cNvPr id="84997" name="Rectangle 3"/>
          <p:cNvSpPr>
            <a:spLocks noGrp="1" noChangeArrowheads="1"/>
          </p:cNvSpPr>
          <p:nvPr>
            <p:ph type="body" idx="1"/>
          </p:nvPr>
        </p:nvSpPr>
        <p:spPr/>
        <p:txBody>
          <a:bodyPr/>
          <a:lstStyle/>
          <a:p>
            <a:pPr>
              <a:lnSpc>
                <a:spcPct val="90000"/>
              </a:lnSpc>
            </a:pPr>
            <a:r>
              <a:rPr lang="en-US" altLang="en-US" dirty="0"/>
              <a:t>The ftp:// is included in the HTTP request</a:t>
            </a:r>
          </a:p>
          <a:p>
            <a:pPr>
              <a:lnSpc>
                <a:spcPct val="90000"/>
              </a:lnSpc>
            </a:pPr>
            <a:r>
              <a:rPr lang="en-US" altLang="en-US" dirty="0"/>
              <a:t>Either the URL includes the username/password</a:t>
            </a:r>
          </a:p>
          <a:p>
            <a:pPr>
              <a:lnSpc>
                <a:spcPct val="90000"/>
              </a:lnSpc>
              <a:buFontTx/>
              <a:buNone/>
            </a:pPr>
            <a:r>
              <a:rPr lang="en-US" altLang="en-US" dirty="0"/>
              <a:t>http://&lt;username&gt;:&lt;password&gt;</a:t>
            </a:r>
            <a:r>
              <a:rPr lang="en-US" altLang="en-US" b="1" dirty="0"/>
              <a:t>@</a:t>
            </a:r>
            <a:r>
              <a:rPr lang="en-US" altLang="en-US" dirty="0"/>
              <a:t>host/&lt;url-path&gt;</a:t>
            </a:r>
          </a:p>
          <a:p>
            <a:pPr>
              <a:lnSpc>
                <a:spcPct val="90000"/>
              </a:lnSpc>
              <a:buFontTx/>
              <a:buNone/>
            </a:pPr>
            <a:r>
              <a:rPr lang="en-US" altLang="en-US" dirty="0"/>
              <a:t>or if omitted, username=anonymous and password = the email address of the client or </a:t>
            </a:r>
            <a:r>
              <a:rPr lang="en-US" altLang="en-US" dirty="0" err="1"/>
              <a:t>mozilla</a:t>
            </a:r>
            <a:r>
              <a:rPr lang="en-US" altLang="en-US" dirty="0"/>
              <a:t>, etc. this is user settable</a:t>
            </a:r>
          </a:p>
          <a:p>
            <a:pPr>
              <a:lnSpc>
                <a:spcPct val="90000"/>
              </a:lnSpc>
            </a:pPr>
            <a:r>
              <a:rPr lang="en-US" altLang="en-US" dirty="0"/>
              <a:t>If the </a:t>
            </a:r>
            <a:r>
              <a:rPr lang="en-US" altLang="en-US" dirty="0" err="1"/>
              <a:t>url</a:t>
            </a:r>
            <a:r>
              <a:rPr lang="en-US" altLang="en-US" dirty="0"/>
              <a:t> has a name but no password, e.g.</a:t>
            </a:r>
          </a:p>
          <a:p>
            <a:pPr>
              <a:lnSpc>
                <a:spcPct val="90000"/>
              </a:lnSpc>
              <a:buFontTx/>
              <a:buNone/>
            </a:pPr>
            <a:r>
              <a:rPr lang="en-US" altLang="en-US" dirty="0"/>
              <a:t>ftp://smith</a:t>
            </a:r>
            <a:r>
              <a:rPr lang="en-US" altLang="en-US" b="1" dirty="0"/>
              <a:t>@</a:t>
            </a:r>
            <a:r>
              <a:rPr lang="en-US" altLang="en-US" dirty="0"/>
              <a:t>ftp.usc.edu/pub/soft.txt</a:t>
            </a:r>
          </a:p>
          <a:p>
            <a:pPr>
              <a:lnSpc>
                <a:spcPct val="90000"/>
              </a:lnSpc>
              <a:buFontTx/>
              <a:buNone/>
            </a:pPr>
            <a:r>
              <a:rPr lang="en-US" altLang="en-US" dirty="0"/>
              <a:t>then the proxy server generates</a:t>
            </a:r>
          </a:p>
          <a:p>
            <a:pPr>
              <a:lnSpc>
                <a:spcPct val="90000"/>
              </a:lnSpc>
              <a:buFontTx/>
              <a:buNone/>
            </a:pPr>
            <a:r>
              <a:rPr lang="en-US" altLang="en-US" dirty="0"/>
              <a:t>			401 Unauthorized</a:t>
            </a:r>
          </a:p>
          <a:p>
            <a:pPr>
              <a:lnSpc>
                <a:spcPct val="90000"/>
              </a:lnSpc>
              <a:buFontTx/>
              <a:buNone/>
            </a:pPr>
            <a:r>
              <a:rPr lang="en-US" altLang="en-US" dirty="0"/>
              <a:t>which causes a prompt for the password to appear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EE584AA-6844-4A56-B957-814C6DCEBAF8}" type="slidenum">
              <a:rPr lang="en-US" altLang="en-US" sz="1400" smtClean="0">
                <a:latin typeface="Times New Roman" panose="02020603050405020304" pitchFamily="18" charset="0"/>
              </a:rPr>
              <a:pPr>
                <a:spcBef>
                  <a:spcPct val="0"/>
                </a:spcBef>
                <a:buFontTx/>
                <a:buNone/>
              </a:pPr>
              <a:t>48</a:t>
            </a:fld>
            <a:endParaRPr lang="en-US" altLang="en-US" sz="1400">
              <a:latin typeface="Times New Roman" panose="02020603050405020304" pitchFamily="18" charset="0"/>
            </a:endParaRPr>
          </a:p>
        </p:txBody>
      </p:sp>
      <p:sp>
        <p:nvSpPr>
          <p:cNvPr id="87044" name="Rectangle 2"/>
          <p:cNvSpPr>
            <a:spLocks noGrp="1" noChangeArrowheads="1"/>
          </p:cNvSpPr>
          <p:nvPr>
            <p:ph type="title"/>
          </p:nvPr>
        </p:nvSpPr>
        <p:spPr>
          <a:xfrm>
            <a:off x="685800" y="76200"/>
            <a:ext cx="7772400" cy="609600"/>
          </a:xfrm>
        </p:spPr>
        <p:txBody>
          <a:bodyPr/>
          <a:lstStyle/>
          <a:p>
            <a:r>
              <a:rPr lang="en-US" altLang="en-US" b="1"/>
              <a:t>Pointing to a Proxy in Your Browser</a:t>
            </a:r>
          </a:p>
        </p:txBody>
      </p:sp>
      <p:sp>
        <p:nvSpPr>
          <p:cNvPr id="87045" name="Rectangle 3"/>
          <p:cNvSpPr>
            <a:spLocks noGrp="1" noChangeArrowheads="1"/>
          </p:cNvSpPr>
          <p:nvPr>
            <p:ph type="body" idx="1"/>
          </p:nvPr>
        </p:nvSpPr>
        <p:spPr>
          <a:xfrm>
            <a:off x="685800" y="762000"/>
            <a:ext cx="7772400" cy="1682750"/>
          </a:xfrm>
        </p:spPr>
        <p:txBody>
          <a:bodyPr/>
          <a:lstStyle/>
          <a:p>
            <a:pPr>
              <a:lnSpc>
                <a:spcPct val="90000"/>
              </a:lnSpc>
            </a:pPr>
            <a:r>
              <a:rPr lang="en-US" altLang="en-US" sz="1400" dirty="0"/>
              <a:t>To configure your browser to point to a proxy server</a:t>
            </a:r>
          </a:p>
          <a:p>
            <a:pPr lvl="1">
              <a:lnSpc>
                <a:spcPct val="90000"/>
              </a:lnSpc>
            </a:pPr>
            <a:r>
              <a:rPr lang="en-US" altLang="en-US" sz="1400" dirty="0"/>
              <a:t>In IE click on Tools | Internet Options | Connections | LAN Settings | click on Proxy Server checkbox. Click on Advanced.</a:t>
            </a:r>
          </a:p>
          <a:p>
            <a:pPr lvl="1">
              <a:lnSpc>
                <a:spcPct val="90000"/>
              </a:lnSpc>
            </a:pPr>
            <a:r>
              <a:rPr lang="en-US" altLang="en-US" sz="1400" dirty="0"/>
              <a:t>In Firefox click on Tools | Options | Advanced | Network | Settings </a:t>
            </a:r>
          </a:p>
          <a:p>
            <a:pPr lvl="1">
              <a:lnSpc>
                <a:spcPct val="90000"/>
              </a:lnSpc>
            </a:pPr>
            <a:r>
              <a:rPr lang="en-US" altLang="en-US" sz="1400" dirty="0"/>
              <a:t>In Chrome click on Menu | Settings | Show Advanced Settings | Change proxy settings | LAN settings | Proxies (Web Proxy)</a:t>
            </a:r>
          </a:p>
        </p:txBody>
      </p:sp>
      <p:pic>
        <p:nvPicPr>
          <p:cNvPr id="870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667000"/>
            <a:ext cx="3124200"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508A3284-0132-4A4F-9C91-76D2DC03311D}" type="slidenum">
              <a:rPr lang="en-US" altLang="en-US" sz="1400" smtClean="0">
                <a:latin typeface="Times New Roman" panose="02020603050405020304" pitchFamily="18" charset="0"/>
              </a:rPr>
              <a:pPr>
                <a:spcBef>
                  <a:spcPct val="0"/>
                </a:spcBef>
                <a:buFontTx/>
                <a:buNone/>
              </a:pPr>
              <a:t>49</a:t>
            </a:fld>
            <a:endParaRPr lang="en-US" altLang="en-US" sz="1400">
              <a:latin typeface="Times New Roman" panose="02020603050405020304" pitchFamily="18" charset="0"/>
            </a:endParaRPr>
          </a:p>
        </p:txBody>
      </p:sp>
      <p:sp>
        <p:nvSpPr>
          <p:cNvPr id="89092" name="Rectangle 2"/>
          <p:cNvSpPr>
            <a:spLocks noGrp="1" noChangeArrowheads="1"/>
          </p:cNvSpPr>
          <p:nvPr>
            <p:ph type="title"/>
          </p:nvPr>
        </p:nvSpPr>
        <p:spPr/>
        <p:txBody>
          <a:bodyPr/>
          <a:lstStyle/>
          <a:p>
            <a:r>
              <a:rPr lang="en-US" altLang="en-US" b="1"/>
              <a:t>Why Use a Proxy Server</a:t>
            </a:r>
          </a:p>
        </p:txBody>
      </p:sp>
      <p:sp>
        <p:nvSpPr>
          <p:cNvPr id="89093" name="Rectangle 3"/>
          <p:cNvSpPr>
            <a:spLocks noGrp="1" noChangeArrowheads="1"/>
          </p:cNvSpPr>
          <p:nvPr>
            <p:ph type="body" idx="1"/>
          </p:nvPr>
        </p:nvSpPr>
        <p:spPr/>
        <p:txBody>
          <a:bodyPr/>
          <a:lstStyle/>
          <a:p>
            <a:r>
              <a:rPr lang="en-US" altLang="en-US" dirty="0"/>
              <a:t>to prevent access to restricted sites</a:t>
            </a:r>
          </a:p>
          <a:p>
            <a:pPr lvl="1"/>
            <a:r>
              <a:rPr lang="en-US" altLang="en-US" dirty="0"/>
              <a:t>e.g. in a library</a:t>
            </a:r>
          </a:p>
          <a:p>
            <a:r>
              <a:rPr lang="en-US" altLang="en-US" dirty="0"/>
              <a:t>to control access to a restricted site</a:t>
            </a:r>
          </a:p>
          <a:p>
            <a:pPr lvl="1"/>
            <a:r>
              <a:rPr lang="en-US" altLang="en-US" dirty="0"/>
              <a:t>the proxy server can request name/password</a:t>
            </a:r>
          </a:p>
          <a:p>
            <a:r>
              <a:rPr lang="en-US" altLang="en-US" dirty="0"/>
              <a:t>to enhance security by controlling which application level protocols are permitted</a:t>
            </a:r>
          </a:p>
          <a:p>
            <a:r>
              <a:rPr lang="en-US" altLang="en-US" dirty="0"/>
              <a:t>to improve performance by maintaining a cache</a:t>
            </a:r>
          </a:p>
          <a:p>
            <a:r>
              <a:rPr lang="en-US" altLang="en-US" dirty="0"/>
              <a:t>to modify content before delivery to the client, e.g. reducing image sizes for display on TV sets, or creating summaries for display on pagers</a:t>
            </a:r>
          </a:p>
          <a:p>
            <a:r>
              <a:rPr lang="en-US" altLang="en-US" dirty="0"/>
              <a:t>to act as an anonymizer, removing identifying information from HTTP messages (see proxy list at http://samair.ru/proxy/)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A357345C-A692-4FE9-A7D3-B2A363131E77}" type="slidenum">
              <a:rPr lang="en-US" altLang="en-US" sz="1400" smtClean="0">
                <a:latin typeface="Times New Roman" panose="02020603050405020304" pitchFamily="18" charset="0"/>
              </a:rPr>
              <a:pPr>
                <a:spcBef>
                  <a:spcPct val="0"/>
                </a:spcBef>
                <a:buFontTx/>
                <a:buNone/>
              </a:pPr>
              <a:t>5</a:t>
            </a:fld>
            <a:endParaRPr lang="en-US" altLang="en-US" sz="1400">
              <a:latin typeface="Times New Roman" panose="02020603050405020304" pitchFamily="18" charset="0"/>
            </a:endParaRPr>
          </a:p>
        </p:txBody>
      </p:sp>
      <p:sp>
        <p:nvSpPr>
          <p:cNvPr id="12292" name="Rectangle 2"/>
          <p:cNvSpPr>
            <a:spLocks noGrp="1" noChangeArrowheads="1"/>
          </p:cNvSpPr>
          <p:nvPr>
            <p:ph type="title"/>
          </p:nvPr>
        </p:nvSpPr>
        <p:spPr/>
        <p:txBody>
          <a:bodyPr/>
          <a:lstStyle/>
          <a:p>
            <a:r>
              <a:rPr lang="en-US" altLang="en-US" b="1" dirty="0"/>
              <a:t>Cryptographic Hash Functions</a:t>
            </a:r>
          </a:p>
        </p:txBody>
      </p:sp>
      <p:sp>
        <p:nvSpPr>
          <p:cNvPr id="12293" name="Rectangle 3"/>
          <p:cNvSpPr>
            <a:spLocks noGrp="1" noChangeArrowheads="1"/>
          </p:cNvSpPr>
          <p:nvPr>
            <p:ph type="body" idx="1"/>
          </p:nvPr>
        </p:nvSpPr>
        <p:spPr>
          <a:xfrm>
            <a:off x="457200" y="1219200"/>
            <a:ext cx="8001000" cy="4876800"/>
          </a:xfrm>
        </p:spPr>
        <p:txBody>
          <a:bodyPr/>
          <a:lstStyle/>
          <a:p>
            <a:r>
              <a:rPr lang="en-US" altLang="en-US" dirty="0"/>
              <a:t>A </a:t>
            </a:r>
            <a:r>
              <a:rPr lang="en-US" altLang="en-US" i="1" dirty="0"/>
              <a:t>hash function</a:t>
            </a:r>
            <a:r>
              <a:rPr lang="en-US" altLang="en-US" dirty="0"/>
              <a:t> or </a:t>
            </a:r>
            <a:r>
              <a:rPr lang="en-US" altLang="en-US" i="1" dirty="0"/>
              <a:t>hash</a:t>
            </a:r>
            <a:r>
              <a:rPr lang="en-US" altLang="en-US" dirty="0"/>
              <a:t> </a:t>
            </a:r>
            <a:r>
              <a:rPr lang="en-US" altLang="en-US" i="1" dirty="0"/>
              <a:t>algorithm</a:t>
            </a:r>
            <a:r>
              <a:rPr lang="en-US" altLang="en-US" dirty="0"/>
              <a:t> is a function that maps a domain of values into a range of numbers. </a:t>
            </a:r>
          </a:p>
          <a:p>
            <a:r>
              <a:rPr lang="en-US" altLang="en-US" dirty="0"/>
              <a:t>Given a data item X (X could be a word or a file), H is called a </a:t>
            </a:r>
            <a:r>
              <a:rPr lang="en-US" altLang="en-US" i="1" dirty="0">
                <a:solidFill>
                  <a:srgbClr val="FF0000"/>
                </a:solidFill>
              </a:rPr>
              <a:t>cryptographic</a:t>
            </a:r>
            <a:r>
              <a:rPr lang="en-US" altLang="en-US" dirty="0">
                <a:solidFill>
                  <a:srgbClr val="FF0000"/>
                </a:solidFill>
              </a:rPr>
              <a:t> hash function </a:t>
            </a:r>
            <a:r>
              <a:rPr lang="en-US" altLang="en-US" dirty="0"/>
              <a:t>if it is computationally infeasible to find another data item Y, not equal to X, such that the hash value H(X) is equal to the hash value H(Y). </a:t>
            </a:r>
          </a:p>
          <a:p>
            <a:pPr lvl="1"/>
            <a:r>
              <a:rPr lang="en-US" altLang="en-US" dirty="0"/>
              <a:t>H(X) is called the </a:t>
            </a:r>
            <a:r>
              <a:rPr lang="en-US" altLang="en-US" i="1" dirty="0"/>
              <a:t>message digest</a:t>
            </a:r>
            <a:r>
              <a:rPr lang="en-US" altLang="en-US" dirty="0"/>
              <a:t> or </a:t>
            </a:r>
            <a:r>
              <a:rPr lang="en-US" altLang="en-US" b="1" i="1" dirty="0"/>
              <a:t>digital signature</a:t>
            </a:r>
            <a:r>
              <a:rPr lang="en-US" altLang="en-US" dirty="0"/>
              <a:t> of X under the hashing algorithm H. </a:t>
            </a:r>
          </a:p>
          <a:p>
            <a:r>
              <a:rPr lang="en-US" altLang="en-US" dirty="0"/>
              <a:t>Two well known cryptographic hash functions are MD5 and SHA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8693D0E7-A5DE-4768-AE56-93E3886ACCC3}" type="slidenum">
              <a:rPr lang="en-US" altLang="en-US" sz="1400" smtClean="0">
                <a:latin typeface="Times New Roman" panose="02020603050405020304" pitchFamily="18" charset="0"/>
              </a:rPr>
              <a:pPr>
                <a:spcBef>
                  <a:spcPct val="0"/>
                </a:spcBef>
                <a:buFontTx/>
                <a:buNone/>
              </a:pPr>
              <a:t>50</a:t>
            </a:fld>
            <a:endParaRPr lang="en-US" altLang="en-US" sz="1400">
              <a:latin typeface="Times New Roman" panose="02020603050405020304" pitchFamily="18" charset="0"/>
            </a:endParaRPr>
          </a:p>
        </p:txBody>
      </p:sp>
      <p:sp>
        <p:nvSpPr>
          <p:cNvPr id="91140" name="Rectangle 2"/>
          <p:cNvSpPr>
            <a:spLocks noGrp="1" noChangeArrowheads="1"/>
          </p:cNvSpPr>
          <p:nvPr>
            <p:ph type="title"/>
          </p:nvPr>
        </p:nvSpPr>
        <p:spPr/>
        <p:txBody>
          <a:bodyPr/>
          <a:lstStyle/>
          <a:p>
            <a:r>
              <a:rPr lang="en-US" altLang="en-US" b="1"/>
              <a:t>Example of Anonymizing Proxy</a:t>
            </a:r>
          </a:p>
        </p:txBody>
      </p:sp>
      <p:sp>
        <p:nvSpPr>
          <p:cNvPr id="91141" name="Rectangle 3"/>
          <p:cNvSpPr>
            <a:spLocks noGrp="1" noChangeArrowheads="1"/>
          </p:cNvSpPr>
          <p:nvPr>
            <p:ph type="body" idx="1"/>
          </p:nvPr>
        </p:nvSpPr>
        <p:spPr/>
        <p:txBody>
          <a:bodyPr/>
          <a:lstStyle/>
          <a:p>
            <a:r>
              <a:rPr lang="en-US" altLang="en-US" dirty="0"/>
              <a:t>Client issues:</a:t>
            </a:r>
          </a:p>
          <a:p>
            <a:pPr>
              <a:buFontTx/>
              <a:buNone/>
            </a:pPr>
            <a:r>
              <a:rPr lang="en-US" altLang="en-US" sz="1800" b="1" dirty="0"/>
              <a:t>GET /something/file.html HTTP/1.0</a:t>
            </a:r>
          </a:p>
          <a:p>
            <a:pPr>
              <a:buFontTx/>
              <a:buNone/>
            </a:pPr>
            <a:r>
              <a:rPr lang="en-US" altLang="en-US" sz="1800" b="1" dirty="0" err="1"/>
              <a:t>Date:Sun</a:t>
            </a:r>
            <a:r>
              <a:rPr lang="en-US" altLang="en-US" sz="1800" b="1" dirty="0"/>
              <a:t>, 01 Oct 2000 23:25:17 GMT</a:t>
            </a:r>
          </a:p>
          <a:p>
            <a:pPr>
              <a:buFontTx/>
              <a:buNone/>
            </a:pPr>
            <a:r>
              <a:rPr lang="en-US" altLang="en-US" sz="1800" b="1" dirty="0"/>
              <a:t>User-agent: Mozilla/4.75 (Win98; U) </a:t>
            </a:r>
          </a:p>
          <a:p>
            <a:pPr>
              <a:buFontTx/>
              <a:buNone/>
            </a:pPr>
            <a:r>
              <a:rPr lang="en-US" altLang="en-US" sz="1800" b="1" dirty="0"/>
              <a:t>From: joe@hardware.com</a:t>
            </a:r>
          </a:p>
          <a:p>
            <a:pPr>
              <a:buFontTx/>
              <a:buNone/>
            </a:pPr>
            <a:r>
              <a:rPr lang="en-US" altLang="en-US" sz="1800" b="1" dirty="0" err="1"/>
              <a:t>Referer</a:t>
            </a:r>
            <a:r>
              <a:rPr lang="en-US" altLang="en-US" sz="1800" b="1" dirty="0"/>
              <a:t>: http://www.irs.gov/tax-audits.html</a:t>
            </a:r>
          </a:p>
          <a:p>
            <a:pPr>
              <a:buFontTx/>
              <a:buNone/>
            </a:pPr>
            <a:r>
              <a:rPr lang="en-US" altLang="en-US" sz="1800" b="1" dirty="0"/>
              <a:t>Cookie: profile="</a:t>
            </a:r>
            <a:r>
              <a:rPr lang="en-US" altLang="en-US" sz="1800" b="1" dirty="0" err="1"/>
              <a:t>football,lite</a:t>
            </a:r>
            <a:r>
              <a:rPr lang="en-US" altLang="en-US" sz="1800" b="1" dirty="0"/>
              <a:t> beer"</a:t>
            </a:r>
          </a:p>
          <a:p>
            <a:pPr>
              <a:buFontTx/>
              <a:buNone/>
            </a:pPr>
            <a:r>
              <a:rPr lang="en-US" altLang="en-US" sz="1800" b="1" dirty="0"/>
              <a:t>Cookie: income-bracket="30K-45K"</a:t>
            </a:r>
          </a:p>
          <a:p>
            <a:r>
              <a:rPr lang="en-US" altLang="en-US" dirty="0"/>
              <a:t>The anonymized message is</a:t>
            </a:r>
          </a:p>
          <a:p>
            <a:pPr>
              <a:buFontTx/>
              <a:buNone/>
            </a:pPr>
            <a:r>
              <a:rPr lang="en-US" altLang="en-US" sz="1800" b="1" dirty="0"/>
              <a:t>GET /something/file.html HTTP/1.0</a:t>
            </a:r>
          </a:p>
          <a:p>
            <a:pPr>
              <a:buFontTx/>
              <a:buNone/>
            </a:pPr>
            <a:r>
              <a:rPr lang="en-US" altLang="en-US" sz="1800" b="1" dirty="0" err="1"/>
              <a:t>Date:Sun</a:t>
            </a:r>
            <a:r>
              <a:rPr lang="en-US" altLang="en-US" sz="1800" b="1" dirty="0"/>
              <a:t>, 01 Oct 2000 23:25:17 GMT</a:t>
            </a:r>
          </a:p>
          <a:p>
            <a:pPr>
              <a:buFontTx/>
              <a:buNone/>
            </a:pPr>
            <a:r>
              <a:rPr lang="en-US" altLang="en-US" sz="1800" b="1" dirty="0"/>
              <a:t>User-agent: Mozilla/4.75 (Win98; U) </a:t>
            </a:r>
          </a:p>
          <a:p>
            <a:pPr>
              <a:buFontTx/>
              <a:buNone/>
            </a:pPr>
            <a:endParaRPr lang="en-US" alt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931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76A5ADEE-0B1E-4B90-B769-C3BC6B7E231B}" type="slidenum">
              <a:rPr lang="en-US" altLang="en-US" sz="1400" smtClean="0">
                <a:latin typeface="Times New Roman" panose="02020603050405020304" pitchFamily="18" charset="0"/>
              </a:rPr>
              <a:pPr>
                <a:spcBef>
                  <a:spcPct val="0"/>
                </a:spcBef>
                <a:buFontTx/>
                <a:buNone/>
              </a:pPr>
              <a:t>51</a:t>
            </a:fld>
            <a:endParaRPr lang="en-US" altLang="en-US" sz="1400">
              <a:latin typeface="Times New Roman" panose="02020603050405020304" pitchFamily="18" charset="0"/>
            </a:endParaRPr>
          </a:p>
        </p:txBody>
      </p:sp>
      <p:sp>
        <p:nvSpPr>
          <p:cNvPr id="93188" name="Rectangle 2"/>
          <p:cNvSpPr>
            <a:spLocks noGrp="1" noChangeArrowheads="1"/>
          </p:cNvSpPr>
          <p:nvPr>
            <p:ph type="title"/>
          </p:nvPr>
        </p:nvSpPr>
        <p:spPr>
          <a:xfrm>
            <a:off x="685800" y="228600"/>
            <a:ext cx="7772400" cy="533400"/>
          </a:xfrm>
        </p:spPr>
        <p:txBody>
          <a:bodyPr/>
          <a:lstStyle/>
          <a:p>
            <a:r>
              <a:rPr lang="en-US" altLang="en-US" b="1"/>
              <a:t>Caching and Revalidation</a:t>
            </a:r>
          </a:p>
        </p:txBody>
      </p:sp>
      <p:sp>
        <p:nvSpPr>
          <p:cNvPr id="93189" name="Rectangle 3"/>
          <p:cNvSpPr>
            <a:spLocks noGrp="1" noChangeArrowheads="1"/>
          </p:cNvSpPr>
          <p:nvPr>
            <p:ph type="body" idx="1"/>
          </p:nvPr>
        </p:nvSpPr>
        <p:spPr>
          <a:xfrm>
            <a:off x="685800" y="838200"/>
            <a:ext cx="7772400" cy="5257800"/>
          </a:xfrm>
        </p:spPr>
        <p:txBody>
          <a:bodyPr/>
          <a:lstStyle/>
          <a:p>
            <a:r>
              <a:rPr lang="en-US" altLang="en-US" sz="1600" dirty="0"/>
              <a:t>Every Web object changes over time, so each Web object has a useful life, or "freshness." </a:t>
            </a:r>
          </a:p>
          <a:p>
            <a:pPr lvl="1"/>
            <a:r>
              <a:rPr lang="en-US" altLang="en-US" sz="1600" dirty="0"/>
              <a:t>Caches must determine whether or not their copy of an object is still "fresh," or whether they need to retrieve a new copy from the origin server.</a:t>
            </a:r>
            <a:r>
              <a:rPr lang="en-US" altLang="en-US" sz="1800" dirty="0"/>
              <a:t> </a:t>
            </a:r>
            <a:endParaRPr lang="en-US" altLang="en-US" sz="1600" dirty="0"/>
          </a:p>
          <a:p>
            <a:r>
              <a:rPr lang="en-US" altLang="en-US" sz="1600" dirty="0"/>
              <a:t>Caching and revalidation refer to the process of storing copies of documents retrieved by the proxy server to local storage (disk) or memory so it is readily available</a:t>
            </a:r>
          </a:p>
          <a:p>
            <a:r>
              <a:rPr lang="en-US" altLang="en-US" sz="1600" dirty="0"/>
              <a:t>Caching improves performance, reduces latency, and saves network bandwidth</a:t>
            </a:r>
          </a:p>
          <a:p>
            <a:r>
              <a:rPr lang="en-US" altLang="en-US" sz="1600" dirty="0"/>
              <a:t>Potential disadvantage is the risk of receiving stale data</a:t>
            </a:r>
          </a:p>
          <a:p>
            <a:r>
              <a:rPr lang="en-US" altLang="en-US" sz="1600" dirty="0"/>
              <a:t>HTTP/1.1 added the concept of </a:t>
            </a:r>
            <a:r>
              <a:rPr lang="en-US" altLang="en-US" sz="1600" b="1" dirty="0">
                <a:solidFill>
                  <a:srgbClr val="FF0000"/>
                </a:solidFill>
              </a:rPr>
              <a:t>conditional GET</a:t>
            </a:r>
          </a:p>
          <a:p>
            <a:pPr lvl="1"/>
            <a:r>
              <a:rPr lang="en-US" altLang="en-US" sz="1600" dirty="0"/>
              <a:t>retrieve a document based upon whether it has been modified since the last access</a:t>
            </a:r>
          </a:p>
          <a:p>
            <a:pPr lvl="1"/>
            <a:r>
              <a:rPr lang="en-US" altLang="en-US" sz="1600" dirty="0"/>
              <a:t>an up-to-date check that returns </a:t>
            </a:r>
            <a:r>
              <a:rPr lang="ja-JP" altLang="en-US" sz="1600" dirty="0"/>
              <a:t>“</a:t>
            </a:r>
            <a:r>
              <a:rPr lang="en-US" altLang="ja-JP" sz="1600" dirty="0"/>
              <a:t>304 not modified</a:t>
            </a:r>
            <a:r>
              <a:rPr lang="ja-JP" altLang="en-US" sz="1600" dirty="0"/>
              <a:t>”</a:t>
            </a:r>
            <a:r>
              <a:rPr lang="en-US" altLang="ja-JP" sz="1600" dirty="0"/>
              <a:t> means the cache copy can be used</a:t>
            </a:r>
          </a:p>
          <a:p>
            <a:pPr lvl="1"/>
            <a:r>
              <a:rPr lang="en-US" altLang="en-US" sz="1600" dirty="0"/>
              <a:t>successful revalidations are faster than cache misses and nearly identical to cache misses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104D2EEE-24BA-486A-B3E7-8C79666C3AF6}" type="slidenum">
              <a:rPr lang="en-US" altLang="en-US" sz="1400" smtClean="0">
                <a:latin typeface="Times New Roman" panose="02020603050405020304" pitchFamily="18" charset="0"/>
              </a:rPr>
              <a:pPr>
                <a:spcBef>
                  <a:spcPct val="0"/>
                </a:spcBef>
                <a:buFontTx/>
                <a:buNone/>
              </a:pPr>
              <a:t>52</a:t>
            </a:fld>
            <a:endParaRPr lang="en-US" altLang="en-US" sz="1400">
              <a:latin typeface="Times New Roman" panose="02020603050405020304" pitchFamily="18" charset="0"/>
            </a:endParaRPr>
          </a:p>
        </p:txBody>
      </p:sp>
      <p:sp>
        <p:nvSpPr>
          <p:cNvPr id="95236" name="Rectangle 2"/>
          <p:cNvSpPr>
            <a:spLocks noGrp="1" noChangeArrowheads="1"/>
          </p:cNvSpPr>
          <p:nvPr>
            <p:ph type="title"/>
          </p:nvPr>
        </p:nvSpPr>
        <p:spPr/>
        <p:txBody>
          <a:bodyPr/>
          <a:lstStyle/>
          <a:p>
            <a:r>
              <a:rPr lang="en-US" altLang="en-US" b="1"/>
              <a:t>Revalidations</a:t>
            </a:r>
          </a:p>
        </p:txBody>
      </p:sp>
      <p:sp>
        <p:nvSpPr>
          <p:cNvPr id="95237" name="Rectangle 3"/>
          <p:cNvSpPr>
            <a:spLocks noChangeArrowheads="1"/>
          </p:cNvSpPr>
          <p:nvPr/>
        </p:nvSpPr>
        <p:spPr bwMode="auto">
          <a:xfrm>
            <a:off x="838200" y="14478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38" name="Rectangle 4"/>
          <p:cNvSpPr>
            <a:spLocks noChangeArrowheads="1"/>
          </p:cNvSpPr>
          <p:nvPr/>
        </p:nvSpPr>
        <p:spPr bwMode="auto">
          <a:xfrm>
            <a:off x="838200" y="31242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39" name="Rectangle 5"/>
          <p:cNvSpPr>
            <a:spLocks noChangeArrowheads="1"/>
          </p:cNvSpPr>
          <p:nvPr/>
        </p:nvSpPr>
        <p:spPr bwMode="auto">
          <a:xfrm>
            <a:off x="914400" y="48006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40" name="Rectangle 6"/>
          <p:cNvSpPr>
            <a:spLocks noChangeArrowheads="1"/>
          </p:cNvSpPr>
          <p:nvPr/>
        </p:nvSpPr>
        <p:spPr bwMode="auto">
          <a:xfrm>
            <a:off x="3352800" y="14478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41" name="Rectangle 7"/>
          <p:cNvSpPr>
            <a:spLocks noChangeArrowheads="1"/>
          </p:cNvSpPr>
          <p:nvPr/>
        </p:nvSpPr>
        <p:spPr bwMode="auto">
          <a:xfrm>
            <a:off x="3429000" y="31242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42" name="Rectangle 8"/>
          <p:cNvSpPr>
            <a:spLocks noChangeArrowheads="1"/>
          </p:cNvSpPr>
          <p:nvPr/>
        </p:nvSpPr>
        <p:spPr bwMode="auto">
          <a:xfrm>
            <a:off x="3505200" y="48006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43" name="Rectangle 9"/>
          <p:cNvSpPr>
            <a:spLocks noChangeArrowheads="1"/>
          </p:cNvSpPr>
          <p:nvPr/>
        </p:nvSpPr>
        <p:spPr bwMode="auto">
          <a:xfrm>
            <a:off x="6553200" y="47244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44" name="Rectangle 10"/>
          <p:cNvSpPr>
            <a:spLocks noChangeArrowheads="1"/>
          </p:cNvSpPr>
          <p:nvPr/>
        </p:nvSpPr>
        <p:spPr bwMode="auto">
          <a:xfrm>
            <a:off x="6477000" y="31242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45" name="Rectangle 11"/>
          <p:cNvSpPr>
            <a:spLocks noChangeArrowheads="1"/>
          </p:cNvSpPr>
          <p:nvPr/>
        </p:nvSpPr>
        <p:spPr bwMode="auto">
          <a:xfrm>
            <a:off x="6400800" y="1371600"/>
            <a:ext cx="990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46" name="Text Box 12"/>
          <p:cNvSpPr txBox="1">
            <a:spLocks noChangeArrowheads="1"/>
          </p:cNvSpPr>
          <p:nvPr/>
        </p:nvSpPr>
        <p:spPr bwMode="auto">
          <a:xfrm>
            <a:off x="6308725" y="879475"/>
            <a:ext cx="240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a:latin typeface="Times New Roman" panose="02020603050405020304" pitchFamily="18" charset="0"/>
              </a:rPr>
              <a:t>Origin web server</a:t>
            </a:r>
          </a:p>
        </p:txBody>
      </p:sp>
      <p:sp>
        <p:nvSpPr>
          <p:cNvPr id="95247" name="Text Box 13"/>
          <p:cNvSpPr txBox="1">
            <a:spLocks noChangeArrowheads="1"/>
          </p:cNvSpPr>
          <p:nvPr/>
        </p:nvSpPr>
        <p:spPr bwMode="auto">
          <a:xfrm>
            <a:off x="3336925" y="95567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a:latin typeface="Times New Roman" panose="02020603050405020304" pitchFamily="18" charset="0"/>
              </a:rPr>
              <a:t>Caches</a:t>
            </a:r>
          </a:p>
        </p:txBody>
      </p:sp>
      <p:sp>
        <p:nvSpPr>
          <p:cNvPr id="95248" name="Text Box 14"/>
          <p:cNvSpPr txBox="1">
            <a:spLocks noChangeArrowheads="1"/>
          </p:cNvSpPr>
          <p:nvPr/>
        </p:nvSpPr>
        <p:spPr bwMode="auto">
          <a:xfrm>
            <a:off x="822325" y="95567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2400">
                <a:latin typeface="Times New Roman" panose="02020603050405020304" pitchFamily="18" charset="0"/>
              </a:rPr>
              <a:t>clients</a:t>
            </a:r>
          </a:p>
        </p:txBody>
      </p:sp>
      <p:sp>
        <p:nvSpPr>
          <p:cNvPr id="95249" name="Line 15"/>
          <p:cNvSpPr>
            <a:spLocks noChangeShapeType="1"/>
          </p:cNvSpPr>
          <p:nvPr/>
        </p:nvSpPr>
        <p:spPr bwMode="auto">
          <a:xfrm>
            <a:off x="1828800" y="1828800"/>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0" name="Line 16"/>
          <p:cNvSpPr>
            <a:spLocks noChangeShapeType="1"/>
          </p:cNvSpPr>
          <p:nvPr/>
        </p:nvSpPr>
        <p:spPr bwMode="auto">
          <a:xfrm flipH="1">
            <a:off x="1828800" y="2133600"/>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1" name="Text Box 17"/>
          <p:cNvSpPr txBox="1">
            <a:spLocks noChangeArrowheads="1"/>
          </p:cNvSpPr>
          <p:nvPr/>
        </p:nvSpPr>
        <p:spPr bwMode="auto">
          <a:xfrm>
            <a:off x="1981200" y="1447800"/>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cache hit</a:t>
            </a:r>
          </a:p>
        </p:txBody>
      </p:sp>
      <p:sp>
        <p:nvSpPr>
          <p:cNvPr id="95252" name="Line 18"/>
          <p:cNvSpPr>
            <a:spLocks noChangeShapeType="1"/>
          </p:cNvSpPr>
          <p:nvPr/>
        </p:nvSpPr>
        <p:spPr bwMode="auto">
          <a:xfrm>
            <a:off x="1828800" y="3581400"/>
            <a:ext cx="464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3" name="Line 19"/>
          <p:cNvSpPr>
            <a:spLocks noChangeShapeType="1"/>
          </p:cNvSpPr>
          <p:nvPr/>
        </p:nvSpPr>
        <p:spPr bwMode="auto">
          <a:xfrm flipH="1">
            <a:off x="1828800" y="3886200"/>
            <a:ext cx="464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4" name="Text Box 20"/>
          <p:cNvSpPr txBox="1">
            <a:spLocks noChangeArrowheads="1"/>
          </p:cNvSpPr>
          <p:nvPr/>
        </p:nvSpPr>
        <p:spPr bwMode="auto">
          <a:xfrm>
            <a:off x="1965325" y="2933700"/>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cache</a:t>
            </a:r>
          </a:p>
          <a:p>
            <a:pPr>
              <a:spcBef>
                <a:spcPct val="0"/>
              </a:spcBef>
              <a:buFontTx/>
              <a:buNone/>
            </a:pPr>
            <a:r>
              <a:rPr lang="en-US" altLang="en-US" sz="1800">
                <a:latin typeface="Times New Roman" panose="02020603050405020304" pitchFamily="18" charset="0"/>
              </a:rPr>
              <a:t>miss</a:t>
            </a:r>
          </a:p>
        </p:txBody>
      </p:sp>
      <p:sp>
        <p:nvSpPr>
          <p:cNvPr id="95255" name="Line 21"/>
          <p:cNvSpPr>
            <a:spLocks noChangeShapeType="1"/>
          </p:cNvSpPr>
          <p:nvPr/>
        </p:nvSpPr>
        <p:spPr bwMode="auto">
          <a:xfrm>
            <a:off x="1905000" y="51816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6" name="Text Box 22"/>
          <p:cNvSpPr txBox="1">
            <a:spLocks noChangeArrowheads="1"/>
          </p:cNvSpPr>
          <p:nvPr/>
        </p:nvSpPr>
        <p:spPr bwMode="auto">
          <a:xfrm>
            <a:off x="1905000" y="44958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Cache plus</a:t>
            </a:r>
          </a:p>
          <a:p>
            <a:pPr>
              <a:spcBef>
                <a:spcPct val="0"/>
              </a:spcBef>
              <a:buFontTx/>
              <a:buNone/>
            </a:pPr>
            <a:r>
              <a:rPr lang="en-US" altLang="en-US" sz="1800">
                <a:latin typeface="Times New Roman" panose="02020603050405020304" pitchFamily="18" charset="0"/>
              </a:rPr>
              <a:t>revalidation hit</a:t>
            </a:r>
          </a:p>
        </p:txBody>
      </p:sp>
      <p:sp>
        <p:nvSpPr>
          <p:cNvPr id="95257" name="AutoShape 23"/>
          <p:cNvSpPr>
            <a:spLocks noChangeArrowheads="1"/>
          </p:cNvSpPr>
          <p:nvPr/>
        </p:nvSpPr>
        <p:spPr bwMode="auto">
          <a:xfrm>
            <a:off x="4495800" y="5257800"/>
            <a:ext cx="2057400" cy="304800"/>
          </a:xfrm>
          <a:prstGeom prst="leftRightArrow">
            <a:avLst>
              <a:gd name="adj1" fmla="val 50000"/>
              <a:gd name="adj2" fmla="val 13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95258" name="Line 24"/>
          <p:cNvSpPr>
            <a:spLocks noChangeShapeType="1"/>
          </p:cNvSpPr>
          <p:nvPr/>
        </p:nvSpPr>
        <p:spPr bwMode="auto">
          <a:xfrm flipH="1">
            <a:off x="1905000" y="55626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9" name="Text Box 25"/>
          <p:cNvSpPr txBox="1">
            <a:spLocks noChangeArrowheads="1"/>
          </p:cNvSpPr>
          <p:nvPr/>
        </p:nvSpPr>
        <p:spPr bwMode="auto">
          <a:xfrm>
            <a:off x="5029200" y="4648200"/>
            <a:ext cx="103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freshness</a:t>
            </a:r>
          </a:p>
          <a:p>
            <a:pPr>
              <a:spcBef>
                <a:spcPct val="0"/>
              </a:spcBef>
              <a:buFontTx/>
              <a:buNone/>
            </a:pPr>
            <a:r>
              <a:rPr lang="en-US" altLang="en-US" sz="1800">
                <a:latin typeface="Times New Roman" panose="02020603050405020304" pitchFamily="18" charset="0"/>
              </a:rPr>
              <a:t>check</a:t>
            </a:r>
          </a:p>
        </p:txBody>
      </p:sp>
      <p:sp>
        <p:nvSpPr>
          <p:cNvPr id="95260" name="Text Box 26"/>
          <p:cNvSpPr txBox="1">
            <a:spLocks noChangeArrowheads="1"/>
          </p:cNvSpPr>
          <p:nvPr/>
        </p:nvSpPr>
        <p:spPr bwMode="auto">
          <a:xfrm>
            <a:off x="4495800" y="5715000"/>
            <a:ext cx="198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lgn="ctr">
              <a:spcBef>
                <a:spcPct val="50000"/>
              </a:spcBef>
              <a:buFontTx/>
              <a:buNone/>
            </a:pPr>
            <a:r>
              <a:rPr lang="en-US" altLang="en-US" sz="1000">
                <a:latin typeface="Times New Roman" panose="02020603050405020304" pitchFamily="18" charset="0"/>
              </a:rPr>
              <a:t>304 Not Modified or 200 OK</a:t>
            </a:r>
          </a:p>
        </p:txBody>
      </p:sp>
      <p:sp>
        <p:nvSpPr>
          <p:cNvPr id="95261" name="TextBox 28"/>
          <p:cNvSpPr txBox="1">
            <a:spLocks noChangeArrowheads="1"/>
          </p:cNvSpPr>
          <p:nvPr/>
        </p:nvSpPr>
        <p:spPr bwMode="auto">
          <a:xfrm>
            <a:off x="914400" y="1752600"/>
            <a:ext cx="682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200">
                <a:latin typeface="Times New Roman" panose="02020603050405020304" pitchFamily="18" charset="0"/>
              </a:rPr>
              <a:t>browser</a:t>
            </a:r>
          </a:p>
        </p:txBody>
      </p:sp>
      <p:sp>
        <p:nvSpPr>
          <p:cNvPr id="95262" name="TextBox 29"/>
          <p:cNvSpPr txBox="1">
            <a:spLocks noChangeArrowheads="1"/>
          </p:cNvSpPr>
          <p:nvPr/>
        </p:nvSpPr>
        <p:spPr bwMode="auto">
          <a:xfrm>
            <a:off x="914400" y="3581400"/>
            <a:ext cx="682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200">
                <a:latin typeface="Times New Roman" panose="02020603050405020304" pitchFamily="18" charset="0"/>
              </a:rPr>
              <a:t>browser</a:t>
            </a:r>
          </a:p>
        </p:txBody>
      </p:sp>
      <p:sp>
        <p:nvSpPr>
          <p:cNvPr id="95263" name="TextBox 30"/>
          <p:cNvSpPr txBox="1">
            <a:spLocks noChangeArrowheads="1"/>
          </p:cNvSpPr>
          <p:nvPr/>
        </p:nvSpPr>
        <p:spPr bwMode="auto">
          <a:xfrm>
            <a:off x="1066800" y="5181600"/>
            <a:ext cx="682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200">
                <a:latin typeface="Times New Roman" panose="02020603050405020304" pitchFamily="18" charset="0"/>
              </a:rPr>
              <a:t>browser</a:t>
            </a:r>
          </a:p>
        </p:txBody>
      </p:sp>
      <p:sp>
        <p:nvSpPr>
          <p:cNvPr id="95264" name="TextBox 31"/>
          <p:cNvSpPr txBox="1">
            <a:spLocks noChangeArrowheads="1"/>
          </p:cNvSpPr>
          <p:nvPr/>
        </p:nvSpPr>
        <p:spPr bwMode="auto">
          <a:xfrm>
            <a:off x="3505200" y="1676400"/>
            <a:ext cx="569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200">
                <a:latin typeface="Times New Roman" panose="02020603050405020304" pitchFamily="18" charset="0"/>
              </a:rPr>
              <a:t>Proxy</a:t>
            </a:r>
          </a:p>
          <a:p>
            <a:pPr>
              <a:spcBef>
                <a:spcPct val="0"/>
              </a:spcBef>
              <a:buFontTx/>
              <a:buNone/>
            </a:pPr>
            <a:r>
              <a:rPr lang="en-US" altLang="en-US" sz="1200">
                <a:latin typeface="Times New Roman" panose="02020603050405020304" pitchFamily="18" charset="0"/>
              </a:rPr>
              <a:t>server</a:t>
            </a:r>
          </a:p>
        </p:txBody>
      </p:sp>
      <p:sp>
        <p:nvSpPr>
          <p:cNvPr id="95265" name="TextBox 32"/>
          <p:cNvSpPr txBox="1">
            <a:spLocks noChangeArrowheads="1"/>
          </p:cNvSpPr>
          <p:nvPr/>
        </p:nvSpPr>
        <p:spPr bwMode="auto">
          <a:xfrm>
            <a:off x="3581400" y="3200400"/>
            <a:ext cx="569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200">
                <a:latin typeface="Times New Roman" panose="02020603050405020304" pitchFamily="18" charset="0"/>
              </a:rPr>
              <a:t>Proxy</a:t>
            </a:r>
          </a:p>
          <a:p>
            <a:pPr>
              <a:spcBef>
                <a:spcPct val="0"/>
              </a:spcBef>
              <a:buFontTx/>
              <a:buNone/>
            </a:pPr>
            <a:r>
              <a:rPr lang="en-US" altLang="en-US" sz="1200">
                <a:latin typeface="Times New Roman" panose="02020603050405020304" pitchFamily="18" charset="0"/>
              </a:rPr>
              <a:t>server</a:t>
            </a:r>
          </a:p>
        </p:txBody>
      </p:sp>
      <p:sp>
        <p:nvSpPr>
          <p:cNvPr id="95266" name="TextBox 33"/>
          <p:cNvSpPr txBox="1">
            <a:spLocks noChangeArrowheads="1"/>
          </p:cNvSpPr>
          <p:nvPr/>
        </p:nvSpPr>
        <p:spPr bwMode="auto">
          <a:xfrm>
            <a:off x="3657600" y="5105400"/>
            <a:ext cx="569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200">
                <a:latin typeface="Times New Roman" panose="02020603050405020304" pitchFamily="18" charset="0"/>
              </a:rPr>
              <a:t>Proxy</a:t>
            </a:r>
          </a:p>
          <a:p>
            <a:pPr>
              <a:spcBef>
                <a:spcPct val="0"/>
              </a:spcBef>
              <a:buFontTx/>
              <a:buNone/>
            </a:pPr>
            <a:r>
              <a:rPr lang="en-US" altLang="en-US" sz="1200">
                <a:latin typeface="Times New Roman" panose="02020603050405020304" pitchFamily="18" charset="0"/>
              </a:rPr>
              <a:t>server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FC9BB608-00CB-42A8-92EA-BDCD28BB7F4A}" type="slidenum">
              <a:rPr lang="en-US" altLang="en-US" sz="1400" smtClean="0">
                <a:latin typeface="Times New Roman" panose="02020603050405020304" pitchFamily="18" charset="0"/>
              </a:rPr>
              <a:pPr>
                <a:spcBef>
                  <a:spcPct val="0"/>
                </a:spcBef>
                <a:buFontTx/>
                <a:buNone/>
              </a:pPr>
              <a:t>53</a:t>
            </a:fld>
            <a:endParaRPr lang="en-US" altLang="en-US" sz="1400">
              <a:latin typeface="Times New Roman" panose="02020603050405020304" pitchFamily="18" charset="0"/>
            </a:endParaRPr>
          </a:p>
        </p:txBody>
      </p:sp>
      <p:sp>
        <p:nvSpPr>
          <p:cNvPr id="97284" name="Rectangle 2"/>
          <p:cNvSpPr>
            <a:spLocks noGrp="1" noChangeArrowheads="1"/>
          </p:cNvSpPr>
          <p:nvPr>
            <p:ph type="title"/>
          </p:nvPr>
        </p:nvSpPr>
        <p:spPr>
          <a:xfrm>
            <a:off x="685800" y="228600"/>
            <a:ext cx="7772400" cy="457200"/>
          </a:xfrm>
        </p:spPr>
        <p:txBody>
          <a:bodyPr/>
          <a:lstStyle/>
          <a:p>
            <a:r>
              <a:rPr lang="en-US" altLang="en-US" b="1"/>
              <a:t>Validation</a:t>
            </a:r>
          </a:p>
        </p:txBody>
      </p:sp>
      <p:sp>
        <p:nvSpPr>
          <p:cNvPr id="97285" name="Rectangle 3"/>
          <p:cNvSpPr>
            <a:spLocks noGrp="1" noChangeArrowheads="1"/>
          </p:cNvSpPr>
          <p:nvPr>
            <p:ph type="body" idx="1"/>
          </p:nvPr>
        </p:nvSpPr>
        <p:spPr>
          <a:xfrm>
            <a:off x="685800" y="838200"/>
            <a:ext cx="7772400" cy="5257800"/>
          </a:xfrm>
        </p:spPr>
        <p:txBody>
          <a:bodyPr/>
          <a:lstStyle/>
          <a:p>
            <a:pPr>
              <a:lnSpc>
                <a:spcPct val="90000"/>
              </a:lnSpc>
            </a:pPr>
            <a:r>
              <a:rPr lang="en-US" altLang="en-US" sz="1800" dirty="0"/>
              <a:t>Validation is used by servers and caches to communicate when an object has changed. </a:t>
            </a:r>
          </a:p>
          <a:p>
            <a:pPr lvl="1">
              <a:lnSpc>
                <a:spcPct val="90000"/>
              </a:lnSpc>
            </a:pPr>
            <a:r>
              <a:rPr lang="en-US" altLang="en-US" sz="1800" dirty="0"/>
              <a:t>caches avoid having to download the entire object when they already have a copy locally, but they're not sure if it's still fresh.</a:t>
            </a:r>
          </a:p>
          <a:p>
            <a:pPr>
              <a:lnSpc>
                <a:spcPct val="90000"/>
              </a:lnSpc>
            </a:pPr>
            <a:r>
              <a:rPr lang="en-US" altLang="en-US" sz="1800" dirty="0"/>
              <a:t>The most common validator is the </a:t>
            </a:r>
            <a:r>
              <a:rPr lang="en-US" altLang="en-US" sz="1800" i="1" dirty="0"/>
              <a:t>Last-Modified</a:t>
            </a:r>
            <a:r>
              <a:rPr lang="en-US" altLang="en-US" sz="1800" dirty="0"/>
              <a:t> time.</a:t>
            </a:r>
          </a:p>
          <a:p>
            <a:pPr>
              <a:lnSpc>
                <a:spcPct val="90000"/>
              </a:lnSpc>
            </a:pPr>
            <a:r>
              <a:rPr lang="en-US" altLang="en-US" sz="1800" dirty="0"/>
              <a:t>If a validator is not present, and there isn't any freshness information (Expires or Cache-Control) available, most caches will not store an object at all.</a:t>
            </a:r>
          </a:p>
          <a:p>
            <a:pPr>
              <a:lnSpc>
                <a:spcPct val="90000"/>
              </a:lnSpc>
            </a:pPr>
            <a:r>
              <a:rPr lang="en-US" altLang="en-US" sz="1800" dirty="0"/>
              <a:t>HTTP 1.1 introduced a new kind of validator called the </a:t>
            </a:r>
            <a:r>
              <a:rPr lang="en-US" altLang="en-US" sz="1800" dirty="0" err="1"/>
              <a:t>ETag</a:t>
            </a:r>
            <a:r>
              <a:rPr lang="en-US" altLang="en-US" sz="1800" dirty="0"/>
              <a:t>. </a:t>
            </a:r>
          </a:p>
          <a:p>
            <a:pPr lvl="1">
              <a:lnSpc>
                <a:spcPct val="90000"/>
              </a:lnSpc>
            </a:pPr>
            <a:r>
              <a:rPr lang="en-US" altLang="en-US" sz="1800" dirty="0" err="1"/>
              <a:t>ETags</a:t>
            </a:r>
            <a:r>
              <a:rPr lang="en-US" altLang="en-US" sz="1800" dirty="0"/>
              <a:t> are unique identifiers that are generated by the server and changed every time the object does.</a:t>
            </a:r>
          </a:p>
          <a:p>
            <a:pPr>
              <a:lnSpc>
                <a:spcPct val="90000"/>
              </a:lnSpc>
            </a:pPr>
            <a:r>
              <a:rPr lang="en-US" altLang="en-US" sz="1800" dirty="0"/>
              <a:t>Almost all caches use </a:t>
            </a:r>
            <a:r>
              <a:rPr lang="en-US" altLang="en-US" sz="1800" b="1" dirty="0">
                <a:solidFill>
                  <a:srgbClr val="FF0000"/>
                </a:solidFill>
              </a:rPr>
              <a:t>Last-Modified times </a:t>
            </a:r>
            <a:r>
              <a:rPr lang="en-US" altLang="en-US" sz="1800" dirty="0"/>
              <a:t>and </a:t>
            </a:r>
            <a:r>
              <a:rPr lang="en-US" altLang="en-US" sz="1800" b="1" dirty="0">
                <a:solidFill>
                  <a:srgbClr val="FF0000"/>
                </a:solidFill>
              </a:rPr>
              <a:t>E-Tags</a:t>
            </a:r>
            <a:r>
              <a:rPr lang="en-US" altLang="en-US" sz="1800" dirty="0"/>
              <a:t> in determining if an object is fresh. </a:t>
            </a:r>
          </a:p>
          <a:p>
            <a:pPr>
              <a:lnSpc>
                <a:spcPct val="90000"/>
              </a:lnSpc>
            </a:pPr>
            <a:r>
              <a:rPr lang="en-US" altLang="en-US" sz="1800" dirty="0"/>
              <a:t>Most modern Web servers will generate both </a:t>
            </a:r>
            <a:r>
              <a:rPr lang="en-US" altLang="en-US" sz="1800" dirty="0" err="1"/>
              <a:t>ETag</a:t>
            </a:r>
            <a:r>
              <a:rPr lang="en-US" altLang="en-US" sz="1800" dirty="0"/>
              <a:t> and Last-Modified validators for static content automatically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4B7C96EB-35DE-4A69-883D-CD9B968CF43F}" type="slidenum">
              <a:rPr lang="en-US" altLang="en-US" sz="1400" smtClean="0">
                <a:latin typeface="Times New Roman" panose="02020603050405020304" pitchFamily="18" charset="0"/>
              </a:rPr>
              <a:pPr>
                <a:spcBef>
                  <a:spcPct val="0"/>
                </a:spcBef>
                <a:buFontTx/>
                <a:buNone/>
              </a:pPr>
              <a:t>54</a:t>
            </a:fld>
            <a:endParaRPr lang="en-US" altLang="en-US" sz="1400">
              <a:latin typeface="Times New Roman" panose="02020603050405020304" pitchFamily="18" charset="0"/>
            </a:endParaRPr>
          </a:p>
        </p:txBody>
      </p:sp>
      <p:sp>
        <p:nvSpPr>
          <p:cNvPr id="99332" name="Rectangle 2"/>
          <p:cNvSpPr>
            <a:spLocks noGrp="1" noChangeArrowheads="1"/>
          </p:cNvSpPr>
          <p:nvPr>
            <p:ph type="title"/>
          </p:nvPr>
        </p:nvSpPr>
        <p:spPr>
          <a:xfrm>
            <a:off x="685800" y="304800"/>
            <a:ext cx="7772400" cy="457200"/>
          </a:xfrm>
        </p:spPr>
        <p:txBody>
          <a:bodyPr/>
          <a:lstStyle/>
          <a:p>
            <a:r>
              <a:rPr lang="en-US" altLang="en-US" sz="2000" b="1"/>
              <a:t>Browsers and Proxies Use the last_modified Date</a:t>
            </a:r>
          </a:p>
        </p:txBody>
      </p:sp>
      <p:sp>
        <p:nvSpPr>
          <p:cNvPr id="99333" name="Rectangle 3"/>
          <p:cNvSpPr>
            <a:spLocks noGrp="1" noChangeArrowheads="1"/>
          </p:cNvSpPr>
          <p:nvPr>
            <p:ph type="body" idx="1"/>
          </p:nvPr>
        </p:nvSpPr>
        <p:spPr>
          <a:xfrm>
            <a:off x="685800" y="762000"/>
            <a:ext cx="7772400" cy="5334000"/>
          </a:xfrm>
        </p:spPr>
        <p:txBody>
          <a:bodyPr/>
          <a:lstStyle/>
          <a:p>
            <a:r>
              <a:rPr lang="en-US" altLang="en-US" sz="1800" dirty="0"/>
              <a:t>Retrieve a document if it has been modified since the last access, E.g. a response:</a:t>
            </a:r>
          </a:p>
          <a:p>
            <a:pPr>
              <a:buFontTx/>
              <a:buNone/>
            </a:pPr>
            <a:r>
              <a:rPr lang="en-US" altLang="en-US" sz="1800" b="1" dirty="0"/>
              <a:t>HTTP/1.0 200 OK</a:t>
            </a:r>
          </a:p>
          <a:p>
            <a:pPr>
              <a:buFontTx/>
              <a:buNone/>
            </a:pPr>
            <a:r>
              <a:rPr lang="en-US" altLang="en-US" sz="1800" b="1" dirty="0"/>
              <a:t>Server: Apache 1.3.20</a:t>
            </a:r>
          </a:p>
          <a:p>
            <a:pPr>
              <a:buFontTx/>
              <a:buNone/>
            </a:pPr>
            <a:r>
              <a:rPr lang="en-US" altLang="en-US" sz="1800" b="1" dirty="0"/>
              <a:t>Date: Wed, 30 Dec 2008 09:23:43 GMT</a:t>
            </a:r>
          </a:p>
          <a:p>
            <a:pPr>
              <a:buFontTx/>
              <a:buNone/>
            </a:pPr>
            <a:r>
              <a:rPr lang="en-US" altLang="en-US" sz="1800" b="1" dirty="0"/>
              <a:t>Last-modified: Tue, 29 Dec 2008 10:11:12 GMT</a:t>
            </a:r>
          </a:p>
          <a:p>
            <a:pPr>
              <a:buFontTx/>
              <a:buNone/>
            </a:pPr>
            <a:r>
              <a:rPr lang="en-US" altLang="en-US" sz="1800" b="1" dirty="0"/>
              <a:t>Content-type: text/html</a:t>
            </a:r>
          </a:p>
          <a:p>
            <a:pPr>
              <a:buFontTx/>
              <a:buNone/>
            </a:pPr>
            <a:r>
              <a:rPr lang="en-US" altLang="en-US" sz="1800" b="1" dirty="0"/>
              <a:t>Content-length: 3456</a:t>
            </a:r>
          </a:p>
          <a:p>
            <a:r>
              <a:rPr lang="en-US" altLang="en-US" sz="1800" dirty="0"/>
              <a:t>a conditional Get uses the timestamp from Last-modified header and sends it along in a If-Modified-Since:</a:t>
            </a:r>
          </a:p>
          <a:p>
            <a:pPr>
              <a:buFontTx/>
              <a:buNone/>
            </a:pPr>
            <a:r>
              <a:rPr lang="en-US" altLang="en-US" sz="1800" b="1" dirty="0"/>
              <a:t>GET /</a:t>
            </a:r>
            <a:r>
              <a:rPr lang="en-US" altLang="en-US" sz="1800" b="1" dirty="0" err="1"/>
              <a:t>htdocs</a:t>
            </a:r>
            <a:r>
              <a:rPr lang="en-US" altLang="en-US" sz="1800" b="1" dirty="0"/>
              <a:t>/myfile.html HTTP/1.0</a:t>
            </a:r>
          </a:p>
          <a:p>
            <a:pPr>
              <a:buFontTx/>
              <a:buNone/>
            </a:pPr>
            <a:r>
              <a:rPr lang="en-US" altLang="en-US" sz="1800" b="1" dirty="0"/>
              <a:t>User-agent: Mozilla/4.7</a:t>
            </a:r>
          </a:p>
          <a:p>
            <a:pPr>
              <a:buFontTx/>
              <a:buNone/>
            </a:pPr>
            <a:r>
              <a:rPr lang="en-US" altLang="en-US" sz="1800" b="1" dirty="0"/>
              <a:t>Accept: text/html, image/*</a:t>
            </a:r>
          </a:p>
          <a:p>
            <a:pPr>
              <a:buFontTx/>
              <a:buNone/>
            </a:pPr>
            <a:r>
              <a:rPr lang="en-US" altLang="en-US" sz="1800" b="1" dirty="0"/>
              <a:t>If-modified-since: Tue, 29 Dec 2008 10:11:12 GMT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1FAAAE90-336E-4B96-B8DA-093B947523E2}" type="slidenum">
              <a:rPr lang="en-US" altLang="en-US" sz="1400" smtClean="0">
                <a:latin typeface="Times New Roman" panose="02020603050405020304" pitchFamily="18" charset="0"/>
              </a:rPr>
              <a:pPr>
                <a:spcBef>
                  <a:spcPct val="0"/>
                </a:spcBef>
                <a:buFontTx/>
                <a:buNone/>
              </a:pPr>
              <a:t>55</a:t>
            </a:fld>
            <a:endParaRPr lang="en-US" altLang="en-US" sz="1400">
              <a:latin typeface="Times New Roman" panose="02020603050405020304" pitchFamily="18" charset="0"/>
            </a:endParaRPr>
          </a:p>
        </p:txBody>
      </p:sp>
      <p:sp>
        <p:nvSpPr>
          <p:cNvPr id="101380" name="Rectangle 2"/>
          <p:cNvSpPr>
            <a:spLocks noGrp="1" noChangeArrowheads="1"/>
          </p:cNvSpPr>
          <p:nvPr>
            <p:ph type="title"/>
          </p:nvPr>
        </p:nvSpPr>
        <p:spPr/>
        <p:txBody>
          <a:bodyPr/>
          <a:lstStyle/>
          <a:p>
            <a:r>
              <a:rPr lang="en-US" altLang="en-US" sz="2000" b="1"/>
              <a:t>Web Server's Respond to Conditional GET Requests</a:t>
            </a:r>
          </a:p>
        </p:txBody>
      </p:sp>
      <p:sp>
        <p:nvSpPr>
          <p:cNvPr id="101381" name="Rectangle 3"/>
          <p:cNvSpPr>
            <a:spLocks noGrp="1" noChangeArrowheads="1"/>
          </p:cNvSpPr>
          <p:nvPr>
            <p:ph type="body" idx="1"/>
          </p:nvPr>
        </p:nvSpPr>
        <p:spPr/>
        <p:txBody>
          <a:bodyPr/>
          <a:lstStyle/>
          <a:p>
            <a:r>
              <a:rPr lang="en-US" altLang="en-US" sz="1800" dirty="0"/>
              <a:t>if the document is unchanged, server responds</a:t>
            </a:r>
          </a:p>
          <a:p>
            <a:pPr>
              <a:buFontTx/>
              <a:buNone/>
            </a:pPr>
            <a:r>
              <a:rPr lang="en-US" altLang="en-US" sz="1800" b="1" dirty="0"/>
              <a:t>HTTP/1.0 304 Not Modified</a:t>
            </a:r>
          </a:p>
          <a:p>
            <a:pPr>
              <a:buFontTx/>
              <a:buNone/>
            </a:pPr>
            <a:r>
              <a:rPr lang="en-US" altLang="en-US" sz="1800" b="1" dirty="0"/>
              <a:t>Server: Apache 1.3.1</a:t>
            </a:r>
          </a:p>
          <a:p>
            <a:pPr>
              <a:buFontTx/>
              <a:buNone/>
            </a:pPr>
            <a:r>
              <a:rPr lang="en-US" altLang="en-US" sz="1800" b="1" dirty="0"/>
              <a:t>Date: Thu, 31 Dec 2008 14:15:22 GMT</a:t>
            </a:r>
          </a:p>
          <a:p>
            <a:r>
              <a:rPr lang="en-US" altLang="en-US" dirty="0"/>
              <a:t>if the document has changed the server responds</a:t>
            </a:r>
          </a:p>
          <a:p>
            <a:pPr>
              <a:buFontTx/>
              <a:buNone/>
            </a:pPr>
            <a:r>
              <a:rPr lang="en-US" altLang="en-US" sz="1800" b="1" dirty="0"/>
              <a:t>HTTP/1.0 200 OK</a:t>
            </a:r>
          </a:p>
          <a:p>
            <a:pPr>
              <a:buFontTx/>
              <a:buNone/>
            </a:pPr>
            <a:r>
              <a:rPr lang="en-US" altLang="en-US" sz="1800" b="1" dirty="0"/>
              <a:t>Server: Apache 1.3.1</a:t>
            </a:r>
          </a:p>
          <a:p>
            <a:pPr>
              <a:buFontTx/>
              <a:buNone/>
            </a:pPr>
            <a:r>
              <a:rPr lang="en-US" altLang="en-US" sz="1800" b="1" dirty="0"/>
              <a:t>Date: Thu, 31 Dec 2008 14:15:22 GMT</a:t>
            </a:r>
          </a:p>
          <a:p>
            <a:pPr>
              <a:buFontTx/>
              <a:buNone/>
            </a:pP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034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3BE380F5-9792-4064-9D2B-5603F331C646}" type="slidenum">
              <a:rPr lang="en-US" altLang="en-US" sz="1400" smtClean="0">
                <a:latin typeface="Times New Roman" panose="02020603050405020304" pitchFamily="18" charset="0"/>
              </a:rPr>
              <a:pPr>
                <a:spcBef>
                  <a:spcPct val="0"/>
                </a:spcBef>
                <a:buFontTx/>
                <a:buNone/>
              </a:pPr>
              <a:t>56</a:t>
            </a:fld>
            <a:endParaRPr lang="en-US" altLang="en-US" sz="1400">
              <a:latin typeface="Times New Roman" panose="02020603050405020304" pitchFamily="18" charset="0"/>
            </a:endParaRPr>
          </a:p>
        </p:txBody>
      </p:sp>
      <p:sp>
        <p:nvSpPr>
          <p:cNvPr id="103428" name="Rectangle 2"/>
          <p:cNvSpPr>
            <a:spLocks noGrp="1" noChangeArrowheads="1"/>
          </p:cNvSpPr>
          <p:nvPr>
            <p:ph type="title"/>
          </p:nvPr>
        </p:nvSpPr>
        <p:spPr>
          <a:xfrm>
            <a:off x="685800" y="228600"/>
            <a:ext cx="7772400" cy="457200"/>
          </a:xfrm>
        </p:spPr>
        <p:txBody>
          <a:bodyPr/>
          <a:lstStyle/>
          <a:p>
            <a:r>
              <a:rPr lang="en-US" altLang="en-US" b="1"/>
              <a:t>How Web Caches Work</a:t>
            </a:r>
            <a:r>
              <a:rPr lang="en-US" altLang="en-US"/>
              <a:t> </a:t>
            </a:r>
          </a:p>
        </p:txBody>
      </p:sp>
      <p:sp>
        <p:nvSpPr>
          <p:cNvPr id="103429" name="Rectangle 3"/>
          <p:cNvSpPr>
            <a:spLocks noGrp="1" noChangeArrowheads="1"/>
          </p:cNvSpPr>
          <p:nvPr>
            <p:ph type="body" idx="1"/>
          </p:nvPr>
        </p:nvSpPr>
        <p:spPr>
          <a:xfrm>
            <a:off x="381000" y="685800"/>
            <a:ext cx="8305800" cy="5410200"/>
          </a:xfrm>
        </p:spPr>
        <p:txBody>
          <a:bodyPr/>
          <a:lstStyle/>
          <a:p>
            <a:pPr marL="381000" indent="-381000">
              <a:buFontTx/>
              <a:buAutoNum type="arabicPeriod"/>
            </a:pPr>
            <a:r>
              <a:rPr lang="en-US" altLang="en-US" sz="1800" dirty="0"/>
              <a:t>If the object's headers tell the cache not to keep the object, it won't</a:t>
            </a:r>
          </a:p>
          <a:p>
            <a:pPr marL="381000" indent="-381000">
              <a:buFontTx/>
              <a:buAutoNum type="arabicPeriod"/>
            </a:pPr>
            <a:r>
              <a:rPr lang="en-US" altLang="en-US" sz="1800" dirty="0"/>
              <a:t>If the object is authenticated or secure, it won't be cached. </a:t>
            </a:r>
          </a:p>
          <a:p>
            <a:pPr marL="381000" indent="-381000">
              <a:buFontTx/>
              <a:buAutoNum type="arabicPeriod"/>
            </a:pPr>
            <a:r>
              <a:rPr lang="en-US" altLang="en-US" sz="1800" dirty="0"/>
              <a:t>A cached object is considered </a:t>
            </a:r>
            <a:r>
              <a:rPr lang="en-US" altLang="en-US" sz="1800" i="1" dirty="0"/>
              <a:t>fresh</a:t>
            </a:r>
            <a:r>
              <a:rPr lang="en-US" altLang="en-US" sz="1800" dirty="0"/>
              <a:t> (that is, able to be sent to a client without checking with the origin server) if: </a:t>
            </a:r>
          </a:p>
          <a:p>
            <a:pPr marL="838200" lvl="1" indent="-381000">
              <a:buFontTx/>
              <a:buAutoNum type="arabicPeriod"/>
            </a:pPr>
            <a:r>
              <a:rPr lang="en-US" altLang="en-US" sz="1800" dirty="0"/>
              <a:t>It has an expiry time or other age-controlling directive set, and is still within the fresh period. </a:t>
            </a:r>
          </a:p>
          <a:p>
            <a:pPr marL="838200" lvl="1" indent="-381000">
              <a:buFontTx/>
              <a:buAutoNum type="arabicPeriod"/>
            </a:pPr>
            <a:r>
              <a:rPr lang="en-US" altLang="en-US" sz="1800" dirty="0"/>
              <a:t>If a browser cache has already seen the object, and has been set to check once a session. </a:t>
            </a:r>
          </a:p>
          <a:p>
            <a:pPr marL="838200" lvl="1" indent="-381000">
              <a:buFontTx/>
              <a:buAutoNum type="arabicPeriod"/>
            </a:pPr>
            <a:r>
              <a:rPr lang="en-US" altLang="en-US" sz="1800" dirty="0"/>
              <a:t>If a proxy cache has seen the object recently, and it was modified relatively long ago. </a:t>
            </a:r>
          </a:p>
          <a:p>
            <a:pPr marL="381000" indent="-381000">
              <a:buFontTx/>
              <a:buAutoNum type="arabicPeriod"/>
            </a:pPr>
            <a:r>
              <a:rPr lang="en-US" altLang="en-US" sz="1800" dirty="0"/>
              <a:t>Fresh documents are served directly from the cache, without checking with the origin server. </a:t>
            </a:r>
          </a:p>
          <a:p>
            <a:pPr marL="381000" indent="-381000">
              <a:buFontTx/>
              <a:buAutoNum type="arabicPeriod"/>
            </a:pPr>
            <a:r>
              <a:rPr lang="en-US" altLang="en-US" sz="1800" dirty="0"/>
              <a:t>If an object is stale, the origin server will be asked to </a:t>
            </a:r>
            <a:r>
              <a:rPr lang="en-US" altLang="en-US" sz="1800" i="1" dirty="0"/>
              <a:t>validate</a:t>
            </a:r>
            <a:r>
              <a:rPr lang="en-US" altLang="en-US" sz="1800" dirty="0"/>
              <a:t> the object, or tell the cache whether the copy that it has is still good.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0BB15F7F-9C35-46C3-A23E-DB3423847F4F}" type="slidenum">
              <a:rPr lang="en-US" altLang="en-US" sz="1400" smtClean="0">
                <a:latin typeface="Times New Roman" panose="02020603050405020304" pitchFamily="18" charset="0"/>
              </a:rPr>
              <a:pPr>
                <a:spcBef>
                  <a:spcPct val="0"/>
                </a:spcBef>
                <a:buFontTx/>
                <a:buNone/>
              </a:pPr>
              <a:t>57</a:t>
            </a:fld>
            <a:endParaRPr lang="en-US" altLang="en-US" sz="1400">
              <a:latin typeface="Times New Roman" panose="02020603050405020304" pitchFamily="18" charset="0"/>
            </a:endParaRPr>
          </a:p>
        </p:txBody>
      </p:sp>
      <p:sp>
        <p:nvSpPr>
          <p:cNvPr id="105476" name="Rectangle 2"/>
          <p:cNvSpPr>
            <a:spLocks noGrp="1" noChangeArrowheads="1"/>
          </p:cNvSpPr>
          <p:nvPr>
            <p:ph type="title"/>
          </p:nvPr>
        </p:nvSpPr>
        <p:spPr/>
        <p:txBody>
          <a:bodyPr/>
          <a:lstStyle/>
          <a:p>
            <a:r>
              <a:rPr lang="en-US" altLang="en-US" b="1"/>
              <a:t>Proxies Need to Know When to Download a Fresh Version of a Page</a:t>
            </a:r>
          </a:p>
        </p:txBody>
      </p:sp>
      <p:sp>
        <p:nvSpPr>
          <p:cNvPr id="105477" name="Rectangle 3"/>
          <p:cNvSpPr>
            <a:spLocks noGrp="1" noChangeArrowheads="1"/>
          </p:cNvSpPr>
          <p:nvPr>
            <p:ph type="body" idx="1"/>
          </p:nvPr>
        </p:nvSpPr>
        <p:spPr/>
        <p:txBody>
          <a:bodyPr/>
          <a:lstStyle/>
          <a:p>
            <a:r>
              <a:rPr lang="en-US" altLang="en-US" sz="1800" dirty="0"/>
              <a:t>The cache must determine the freshness of each object </a:t>
            </a:r>
          </a:p>
          <a:p>
            <a:r>
              <a:rPr lang="en-US" altLang="en-US" sz="1800" dirty="0"/>
              <a:t>As just shown, a cache can pass a "get-if-modified" request to the server each time an object is requested.</a:t>
            </a:r>
          </a:p>
          <a:p>
            <a:pPr lvl="1"/>
            <a:r>
              <a:rPr lang="en-US" altLang="en-US" sz="1800" dirty="0"/>
              <a:t>When a cache receives a request for an object that it has already stored, it sends a "get-if- modified" request. </a:t>
            </a:r>
            <a:r>
              <a:rPr lang="en-US" altLang="en-US" sz="1800" b="1" dirty="0"/>
              <a:t>If the cache's modification date for that object is older that the server's</a:t>
            </a:r>
            <a:r>
              <a:rPr lang="en-US" altLang="en-US" sz="1800" dirty="0"/>
              <a:t>, the cache retrieves a new copy of the object. </a:t>
            </a:r>
          </a:p>
          <a:p>
            <a:r>
              <a:rPr lang="en-US" altLang="en-US" sz="1800" dirty="0"/>
              <a:t>Use freshness data (such as the time expiration data on the object's header under HTTP 1.1) to evaluate a stored object, and then retrieve a fresh copy of an object when its freshness expires. </a:t>
            </a:r>
          </a:p>
          <a:p>
            <a:r>
              <a:rPr lang="en-US" altLang="en-US" sz="1800" dirty="0"/>
              <a:t>Apply heuristics to judge the life expectancy of each object based on the elapsed time since the object was last modified.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4A815409-A137-4A80-83BD-E5B3529E6B82}" type="slidenum">
              <a:rPr lang="en-US" altLang="en-US" sz="1400" smtClean="0">
                <a:latin typeface="Times New Roman" panose="02020603050405020304" pitchFamily="18" charset="0"/>
              </a:rPr>
              <a:pPr>
                <a:spcBef>
                  <a:spcPct val="0"/>
                </a:spcBef>
                <a:buFontTx/>
                <a:buNone/>
              </a:pPr>
              <a:t>58</a:t>
            </a:fld>
            <a:endParaRPr lang="en-US" altLang="en-US" sz="1400">
              <a:latin typeface="Times New Roman" panose="02020603050405020304" pitchFamily="18" charset="0"/>
            </a:endParaRPr>
          </a:p>
        </p:txBody>
      </p:sp>
      <p:sp>
        <p:nvSpPr>
          <p:cNvPr id="107524" name="Rectangle 2"/>
          <p:cNvSpPr>
            <a:spLocks noGrp="1" noChangeArrowheads="1"/>
          </p:cNvSpPr>
          <p:nvPr>
            <p:ph type="title"/>
          </p:nvPr>
        </p:nvSpPr>
        <p:spPr>
          <a:xfrm>
            <a:off x="685800" y="228600"/>
            <a:ext cx="7772400" cy="609600"/>
          </a:xfrm>
        </p:spPr>
        <p:txBody>
          <a:bodyPr/>
          <a:lstStyle/>
          <a:p>
            <a:r>
              <a:rPr lang="en-US" altLang="en-US" b="1"/>
              <a:t>Freshness Heuristics</a:t>
            </a:r>
          </a:p>
        </p:txBody>
      </p:sp>
      <p:sp>
        <p:nvSpPr>
          <p:cNvPr id="107525" name="Rectangle 3"/>
          <p:cNvSpPr>
            <a:spLocks noGrp="1" noChangeArrowheads="1"/>
          </p:cNvSpPr>
          <p:nvPr>
            <p:ph type="body" idx="1"/>
          </p:nvPr>
        </p:nvSpPr>
        <p:spPr>
          <a:xfrm>
            <a:off x="685800" y="914400"/>
            <a:ext cx="7772400" cy="5181600"/>
          </a:xfrm>
        </p:spPr>
        <p:txBody>
          <a:bodyPr/>
          <a:lstStyle/>
          <a:p>
            <a:r>
              <a:rPr lang="en-US" altLang="en-US" sz="1600" b="1" dirty="0"/>
              <a:t>When the proxy retrieves an object from the server</a:t>
            </a:r>
            <a:r>
              <a:rPr lang="en-US" altLang="en-US" sz="1600" dirty="0"/>
              <a:t>, the cache notes the Last Modified date on the object, and then assumes that the object has an additional useful life that is a fixed percentage (10%, for example) of the time already elapsed since the last modification. </a:t>
            </a:r>
          </a:p>
          <a:p>
            <a:pPr lvl="1"/>
            <a:r>
              <a:rPr lang="en-US" altLang="en-US" sz="1600" dirty="0"/>
              <a:t>For example, if an object was last modified 10 days before the cache fetches it, the cache assumes that the object will grow stale in one more day, and the cache itself satisfies requests for that object for that day. </a:t>
            </a:r>
          </a:p>
          <a:p>
            <a:pPr lvl="1"/>
            <a:r>
              <a:rPr lang="en-US" altLang="en-US" sz="1600" dirty="0"/>
              <a:t>When the freshness period elapses, the cache will return to the server to revalidate the object's freshness and obtain a new copy if the object has changed. </a:t>
            </a:r>
          </a:p>
          <a:p>
            <a:r>
              <a:rPr lang="en-US" altLang="en-US" sz="1600" dirty="0"/>
              <a:t>Heuristics sometimes results in stale files being sent from the cache, because the 10% additional freshness allowance sometimes proves to be too generous. On the other hand, heuristics can also result in unnecessary traffic between the cache and the server when the cache sends "get-if- modified" requests that prove unnecessary.</a:t>
            </a:r>
          </a:p>
          <a:p>
            <a:endParaRPr lang="en-US" altLang="en-US" sz="1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095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5531C066-F664-4306-AD8E-B9AF671C78FC}" type="slidenum">
              <a:rPr lang="en-US" altLang="en-US" sz="1400" smtClean="0">
                <a:latin typeface="Times New Roman" panose="02020603050405020304" pitchFamily="18" charset="0"/>
              </a:rPr>
              <a:pPr>
                <a:spcBef>
                  <a:spcPct val="0"/>
                </a:spcBef>
                <a:buFontTx/>
                <a:buNone/>
              </a:pPr>
              <a:t>59</a:t>
            </a:fld>
            <a:endParaRPr lang="en-US" altLang="en-US" sz="1400">
              <a:latin typeface="Times New Roman" panose="02020603050405020304" pitchFamily="18" charset="0"/>
            </a:endParaRPr>
          </a:p>
        </p:txBody>
      </p:sp>
      <p:sp>
        <p:nvSpPr>
          <p:cNvPr id="109572" name="Rectangle 2"/>
          <p:cNvSpPr>
            <a:spLocks noGrp="1" noChangeArrowheads="1"/>
          </p:cNvSpPr>
          <p:nvPr>
            <p:ph type="title"/>
          </p:nvPr>
        </p:nvSpPr>
        <p:spPr/>
        <p:txBody>
          <a:bodyPr/>
          <a:lstStyle/>
          <a:p>
            <a:r>
              <a:rPr lang="en-US" altLang="en-US" b="1"/>
              <a:t>Cache GET Request Flowchart</a:t>
            </a:r>
          </a:p>
        </p:txBody>
      </p:sp>
      <p:sp>
        <p:nvSpPr>
          <p:cNvPr id="109573" name="Oval 3"/>
          <p:cNvSpPr>
            <a:spLocks noChangeArrowheads="1"/>
          </p:cNvSpPr>
          <p:nvPr/>
        </p:nvSpPr>
        <p:spPr bwMode="auto">
          <a:xfrm>
            <a:off x="685800" y="1143000"/>
            <a:ext cx="1371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74" name="AutoShape 4"/>
          <p:cNvSpPr>
            <a:spLocks noChangeArrowheads="1"/>
          </p:cNvSpPr>
          <p:nvPr/>
        </p:nvSpPr>
        <p:spPr bwMode="auto">
          <a:xfrm>
            <a:off x="533400" y="2133600"/>
            <a:ext cx="1524000" cy="9144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75" name="AutoShape 5"/>
          <p:cNvSpPr>
            <a:spLocks noChangeArrowheads="1"/>
          </p:cNvSpPr>
          <p:nvPr/>
        </p:nvSpPr>
        <p:spPr bwMode="auto">
          <a:xfrm>
            <a:off x="533400" y="3505200"/>
            <a:ext cx="1524000" cy="9144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76" name="Rectangle 6"/>
          <p:cNvSpPr>
            <a:spLocks noChangeArrowheads="1"/>
          </p:cNvSpPr>
          <p:nvPr/>
        </p:nvSpPr>
        <p:spPr bwMode="auto">
          <a:xfrm>
            <a:off x="2514600" y="32004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77" name="AutoShape 7"/>
          <p:cNvSpPr>
            <a:spLocks noChangeArrowheads="1"/>
          </p:cNvSpPr>
          <p:nvPr/>
        </p:nvSpPr>
        <p:spPr bwMode="auto">
          <a:xfrm>
            <a:off x="4876800" y="2895600"/>
            <a:ext cx="1524000" cy="9144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78" name="Rectangle 8"/>
          <p:cNvSpPr>
            <a:spLocks noChangeArrowheads="1"/>
          </p:cNvSpPr>
          <p:nvPr/>
        </p:nvSpPr>
        <p:spPr bwMode="auto">
          <a:xfrm>
            <a:off x="7010400" y="2971800"/>
            <a:ext cx="15240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79" name="Rectangle 9"/>
          <p:cNvSpPr>
            <a:spLocks noChangeArrowheads="1"/>
          </p:cNvSpPr>
          <p:nvPr/>
        </p:nvSpPr>
        <p:spPr bwMode="auto">
          <a:xfrm>
            <a:off x="7010400" y="4114800"/>
            <a:ext cx="15240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80" name="Rectangle 10"/>
          <p:cNvSpPr>
            <a:spLocks noChangeArrowheads="1"/>
          </p:cNvSpPr>
          <p:nvPr/>
        </p:nvSpPr>
        <p:spPr bwMode="auto">
          <a:xfrm>
            <a:off x="7010400" y="5105400"/>
            <a:ext cx="15240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81" name="Line 11"/>
          <p:cNvSpPr>
            <a:spLocks noChangeShapeType="1"/>
          </p:cNvSpPr>
          <p:nvPr/>
        </p:nvSpPr>
        <p:spPr bwMode="auto">
          <a:xfrm>
            <a:off x="1295400" y="1676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2" name="Line 12"/>
          <p:cNvSpPr>
            <a:spLocks noChangeShapeType="1"/>
          </p:cNvSpPr>
          <p:nvPr/>
        </p:nvSpPr>
        <p:spPr bwMode="auto">
          <a:xfrm>
            <a:off x="1295400" y="3048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3" name="Line 13"/>
          <p:cNvSpPr>
            <a:spLocks noChangeShapeType="1"/>
          </p:cNvSpPr>
          <p:nvPr/>
        </p:nvSpPr>
        <p:spPr bwMode="auto">
          <a:xfrm flipV="1">
            <a:off x="1828800" y="34290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4" name="Line 14"/>
          <p:cNvSpPr>
            <a:spLocks noChangeShapeType="1"/>
          </p:cNvSpPr>
          <p:nvPr/>
        </p:nvSpPr>
        <p:spPr bwMode="auto">
          <a:xfrm>
            <a:off x="4343400" y="3429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5" name="Line 15"/>
          <p:cNvSpPr>
            <a:spLocks noChangeShapeType="1"/>
          </p:cNvSpPr>
          <p:nvPr/>
        </p:nvSpPr>
        <p:spPr bwMode="auto">
          <a:xfrm>
            <a:off x="6400800" y="3352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6" name="Rectangle 16"/>
          <p:cNvSpPr>
            <a:spLocks noChangeArrowheads="1"/>
          </p:cNvSpPr>
          <p:nvPr/>
        </p:nvSpPr>
        <p:spPr bwMode="auto">
          <a:xfrm>
            <a:off x="5029200" y="4114800"/>
            <a:ext cx="15240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09587" name="Line 17"/>
          <p:cNvSpPr>
            <a:spLocks noChangeShapeType="1"/>
          </p:cNvSpPr>
          <p:nvPr/>
        </p:nvSpPr>
        <p:spPr bwMode="auto">
          <a:xfrm>
            <a:off x="2057400" y="2590800"/>
            <a:ext cx="594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8" name="Line 18"/>
          <p:cNvSpPr>
            <a:spLocks noChangeShapeType="1"/>
          </p:cNvSpPr>
          <p:nvPr/>
        </p:nvSpPr>
        <p:spPr bwMode="auto">
          <a:xfrm>
            <a:off x="80010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9" name="Line 19"/>
          <p:cNvSpPr>
            <a:spLocks noChangeShapeType="1"/>
          </p:cNvSpPr>
          <p:nvPr/>
        </p:nvSpPr>
        <p:spPr bwMode="auto">
          <a:xfrm>
            <a:off x="7924800" y="3581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0" name="Line 20"/>
          <p:cNvSpPr>
            <a:spLocks noChangeShapeType="1"/>
          </p:cNvSpPr>
          <p:nvPr/>
        </p:nvSpPr>
        <p:spPr bwMode="auto">
          <a:xfrm>
            <a:off x="7924800" y="4724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1" name="Line 21"/>
          <p:cNvSpPr>
            <a:spLocks noChangeShapeType="1"/>
          </p:cNvSpPr>
          <p:nvPr/>
        </p:nvSpPr>
        <p:spPr bwMode="auto">
          <a:xfrm>
            <a:off x="5638800" y="3810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2" name="Line 22"/>
          <p:cNvSpPr>
            <a:spLocks noChangeShapeType="1"/>
          </p:cNvSpPr>
          <p:nvPr/>
        </p:nvSpPr>
        <p:spPr bwMode="auto">
          <a:xfrm>
            <a:off x="1295400" y="44196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3" name="Line 23"/>
          <p:cNvSpPr>
            <a:spLocks noChangeShapeType="1"/>
          </p:cNvSpPr>
          <p:nvPr/>
        </p:nvSpPr>
        <p:spPr bwMode="auto">
          <a:xfrm>
            <a:off x="1295400" y="5638800"/>
            <a:ext cx="571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4" name="Text Box 24"/>
          <p:cNvSpPr txBox="1">
            <a:spLocks noChangeArrowheads="1"/>
          </p:cNvSpPr>
          <p:nvPr/>
        </p:nvSpPr>
        <p:spPr bwMode="auto">
          <a:xfrm>
            <a:off x="990600" y="1143000"/>
            <a:ext cx="7826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request</a:t>
            </a:r>
          </a:p>
          <a:p>
            <a:pPr>
              <a:spcBef>
                <a:spcPct val="0"/>
              </a:spcBef>
              <a:buFontTx/>
              <a:buNone/>
            </a:pPr>
            <a:r>
              <a:rPr lang="en-US" altLang="en-US" sz="1600" dirty="0">
                <a:latin typeface="Times New Roman" panose="02020603050405020304" pitchFamily="18" charset="0"/>
              </a:rPr>
              <a:t>arrives</a:t>
            </a:r>
          </a:p>
        </p:txBody>
      </p:sp>
      <p:sp>
        <p:nvSpPr>
          <p:cNvPr id="109595" name="Text Box 25"/>
          <p:cNvSpPr txBox="1">
            <a:spLocks noChangeArrowheads="1"/>
          </p:cNvSpPr>
          <p:nvPr/>
        </p:nvSpPr>
        <p:spPr bwMode="auto">
          <a:xfrm>
            <a:off x="898525" y="2347913"/>
            <a:ext cx="86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cached?</a:t>
            </a:r>
          </a:p>
        </p:txBody>
      </p:sp>
      <p:sp>
        <p:nvSpPr>
          <p:cNvPr id="109596" name="Text Box 26"/>
          <p:cNvSpPr txBox="1">
            <a:spLocks noChangeArrowheads="1"/>
          </p:cNvSpPr>
          <p:nvPr/>
        </p:nvSpPr>
        <p:spPr bwMode="auto">
          <a:xfrm>
            <a:off x="914400" y="3657600"/>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fresh</a:t>
            </a:r>
          </a:p>
          <a:p>
            <a:pPr>
              <a:spcBef>
                <a:spcPct val="0"/>
              </a:spcBef>
              <a:buFontTx/>
              <a:buNone/>
            </a:pPr>
            <a:r>
              <a:rPr lang="en-US" altLang="en-US" sz="1600" dirty="0">
                <a:latin typeface="Times New Roman" panose="02020603050405020304" pitchFamily="18" charset="0"/>
              </a:rPr>
              <a:t>enough?</a:t>
            </a:r>
          </a:p>
        </p:txBody>
      </p:sp>
      <p:sp>
        <p:nvSpPr>
          <p:cNvPr id="109597" name="Text Box 27"/>
          <p:cNvSpPr txBox="1">
            <a:spLocks noChangeArrowheads="1"/>
          </p:cNvSpPr>
          <p:nvPr/>
        </p:nvSpPr>
        <p:spPr bwMode="auto">
          <a:xfrm>
            <a:off x="2498725" y="3109913"/>
            <a:ext cx="140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revalidate with</a:t>
            </a:r>
          </a:p>
          <a:p>
            <a:pPr>
              <a:spcBef>
                <a:spcPct val="0"/>
              </a:spcBef>
              <a:buFontTx/>
              <a:buNone/>
            </a:pPr>
            <a:r>
              <a:rPr lang="en-US" altLang="en-US" sz="1600" dirty="0">
                <a:latin typeface="Times New Roman" panose="02020603050405020304" pitchFamily="18" charset="0"/>
              </a:rPr>
              <a:t>server</a:t>
            </a:r>
          </a:p>
        </p:txBody>
      </p:sp>
      <p:sp>
        <p:nvSpPr>
          <p:cNvPr id="109598" name="Text Box 28"/>
          <p:cNvSpPr txBox="1">
            <a:spLocks noChangeArrowheads="1"/>
          </p:cNvSpPr>
          <p:nvPr/>
        </p:nvSpPr>
        <p:spPr bwMode="auto">
          <a:xfrm>
            <a:off x="5257800" y="3200400"/>
            <a:ext cx="760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dirty="0">
                <a:latin typeface="Times New Roman" panose="02020603050405020304" pitchFamily="18" charset="0"/>
              </a:rPr>
              <a:t>Fresh?</a:t>
            </a:r>
          </a:p>
        </p:txBody>
      </p:sp>
      <p:sp>
        <p:nvSpPr>
          <p:cNvPr id="109599" name="Text Box 29"/>
          <p:cNvSpPr txBox="1">
            <a:spLocks noChangeArrowheads="1"/>
          </p:cNvSpPr>
          <p:nvPr/>
        </p:nvSpPr>
        <p:spPr bwMode="auto">
          <a:xfrm>
            <a:off x="7162800" y="2971800"/>
            <a:ext cx="10144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fetch from</a:t>
            </a:r>
          </a:p>
          <a:p>
            <a:pPr>
              <a:spcBef>
                <a:spcPct val="0"/>
              </a:spcBef>
              <a:buFontTx/>
              <a:buNone/>
            </a:pPr>
            <a:r>
              <a:rPr lang="en-US" altLang="en-US" sz="1600">
                <a:latin typeface="Times New Roman" panose="02020603050405020304" pitchFamily="18" charset="0"/>
              </a:rPr>
              <a:t>server</a:t>
            </a:r>
          </a:p>
        </p:txBody>
      </p:sp>
      <p:sp>
        <p:nvSpPr>
          <p:cNvPr id="109600" name="Text Box 30"/>
          <p:cNvSpPr txBox="1">
            <a:spLocks noChangeArrowheads="1"/>
          </p:cNvSpPr>
          <p:nvPr/>
        </p:nvSpPr>
        <p:spPr bwMode="auto">
          <a:xfrm>
            <a:off x="7162800" y="4114800"/>
            <a:ext cx="957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store into</a:t>
            </a:r>
          </a:p>
          <a:p>
            <a:pPr>
              <a:spcBef>
                <a:spcPct val="0"/>
              </a:spcBef>
              <a:buFontTx/>
              <a:buNone/>
            </a:pPr>
            <a:r>
              <a:rPr lang="en-US" altLang="en-US" sz="1600">
                <a:latin typeface="Times New Roman" panose="02020603050405020304" pitchFamily="18" charset="0"/>
              </a:rPr>
              <a:t>cache</a:t>
            </a:r>
          </a:p>
        </p:txBody>
      </p:sp>
      <p:sp>
        <p:nvSpPr>
          <p:cNvPr id="109601" name="Text Box 31"/>
          <p:cNvSpPr txBox="1">
            <a:spLocks noChangeArrowheads="1"/>
          </p:cNvSpPr>
          <p:nvPr/>
        </p:nvSpPr>
        <p:spPr bwMode="auto">
          <a:xfrm>
            <a:off x="5089525" y="4100513"/>
            <a:ext cx="11826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update</a:t>
            </a:r>
          </a:p>
          <a:p>
            <a:pPr>
              <a:spcBef>
                <a:spcPct val="0"/>
              </a:spcBef>
              <a:buFontTx/>
              <a:buNone/>
            </a:pPr>
            <a:r>
              <a:rPr lang="en-US" altLang="en-US" sz="1600">
                <a:latin typeface="Times New Roman" panose="02020603050405020304" pitchFamily="18" charset="0"/>
              </a:rPr>
              <a:t>freshness</a:t>
            </a:r>
          </a:p>
          <a:p>
            <a:pPr>
              <a:spcBef>
                <a:spcPct val="0"/>
              </a:spcBef>
              <a:buFontTx/>
              <a:buNone/>
            </a:pPr>
            <a:r>
              <a:rPr lang="en-US" altLang="en-US" sz="1600">
                <a:latin typeface="Times New Roman" panose="02020603050405020304" pitchFamily="18" charset="0"/>
              </a:rPr>
              <a:t>of document</a:t>
            </a:r>
          </a:p>
        </p:txBody>
      </p:sp>
      <p:sp>
        <p:nvSpPr>
          <p:cNvPr id="109602" name="Line 32"/>
          <p:cNvSpPr>
            <a:spLocks noChangeShapeType="1"/>
          </p:cNvSpPr>
          <p:nvPr/>
        </p:nvSpPr>
        <p:spPr bwMode="auto">
          <a:xfrm>
            <a:off x="5791200" y="4953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603" name="Text Box 33"/>
          <p:cNvSpPr txBox="1">
            <a:spLocks noChangeArrowheads="1"/>
          </p:cNvSpPr>
          <p:nvPr/>
        </p:nvSpPr>
        <p:spPr bwMode="auto">
          <a:xfrm>
            <a:off x="7070725" y="5091113"/>
            <a:ext cx="822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serve to</a:t>
            </a:r>
          </a:p>
          <a:p>
            <a:pPr>
              <a:spcBef>
                <a:spcPct val="0"/>
              </a:spcBef>
              <a:buFontTx/>
              <a:buNone/>
            </a:pPr>
            <a:r>
              <a:rPr lang="en-US" altLang="en-US" sz="1600">
                <a:latin typeface="Times New Roman" panose="02020603050405020304" pitchFamily="18" charset="0"/>
              </a:rPr>
              <a:t>client</a:t>
            </a:r>
          </a:p>
        </p:txBody>
      </p:sp>
      <p:sp>
        <p:nvSpPr>
          <p:cNvPr id="109604" name="Text Box 34"/>
          <p:cNvSpPr txBox="1">
            <a:spLocks noChangeArrowheads="1"/>
          </p:cNvSpPr>
          <p:nvPr/>
        </p:nvSpPr>
        <p:spPr bwMode="auto">
          <a:xfrm>
            <a:off x="2651125" y="22479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no</a:t>
            </a:r>
          </a:p>
        </p:txBody>
      </p:sp>
      <p:sp>
        <p:nvSpPr>
          <p:cNvPr id="109605" name="Text Box 35"/>
          <p:cNvSpPr txBox="1">
            <a:spLocks noChangeArrowheads="1"/>
          </p:cNvSpPr>
          <p:nvPr/>
        </p:nvSpPr>
        <p:spPr bwMode="auto">
          <a:xfrm>
            <a:off x="669925" y="3109913"/>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yes</a:t>
            </a:r>
          </a:p>
        </p:txBody>
      </p:sp>
      <p:sp>
        <p:nvSpPr>
          <p:cNvPr id="109606" name="Text Box 36"/>
          <p:cNvSpPr txBox="1">
            <a:spLocks noChangeArrowheads="1"/>
          </p:cNvSpPr>
          <p:nvPr/>
        </p:nvSpPr>
        <p:spPr bwMode="auto">
          <a:xfrm>
            <a:off x="914400" y="480060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yes</a:t>
            </a:r>
          </a:p>
        </p:txBody>
      </p:sp>
      <p:sp>
        <p:nvSpPr>
          <p:cNvPr id="109607" name="Text Box 37"/>
          <p:cNvSpPr txBox="1">
            <a:spLocks noChangeArrowheads="1"/>
          </p:cNvSpPr>
          <p:nvPr/>
        </p:nvSpPr>
        <p:spPr bwMode="auto">
          <a:xfrm>
            <a:off x="1736725" y="33909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no</a:t>
            </a:r>
          </a:p>
        </p:txBody>
      </p:sp>
      <p:sp>
        <p:nvSpPr>
          <p:cNvPr id="109608" name="Text Box 38"/>
          <p:cNvSpPr txBox="1">
            <a:spLocks noChangeArrowheads="1"/>
          </p:cNvSpPr>
          <p:nvPr/>
        </p:nvSpPr>
        <p:spPr bwMode="auto">
          <a:xfrm>
            <a:off x="6019800" y="28956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no (200)</a:t>
            </a:r>
          </a:p>
        </p:txBody>
      </p:sp>
      <p:sp>
        <p:nvSpPr>
          <p:cNvPr id="109609" name="Text Box 39"/>
          <p:cNvSpPr txBox="1">
            <a:spLocks noChangeArrowheads="1"/>
          </p:cNvSpPr>
          <p:nvPr/>
        </p:nvSpPr>
        <p:spPr bwMode="auto">
          <a:xfrm>
            <a:off x="4495800" y="3695700"/>
            <a:ext cx="1069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yes (304)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61FA4820-44FF-49B9-86F2-72B037A51659}" type="slidenum">
              <a:rPr lang="en-US" altLang="en-US" sz="1400" smtClean="0">
                <a:latin typeface="Times New Roman" panose="02020603050405020304" pitchFamily="18" charset="0"/>
              </a:rPr>
              <a:pPr>
                <a:spcBef>
                  <a:spcPct val="0"/>
                </a:spcBef>
                <a:buFontTx/>
                <a:buNone/>
              </a:pPr>
              <a:t>6</a:t>
            </a:fld>
            <a:endParaRPr lang="en-US" altLang="en-US" sz="1400">
              <a:latin typeface="Times New Roman" panose="02020603050405020304" pitchFamily="18" charset="0"/>
            </a:endParaRPr>
          </a:p>
        </p:txBody>
      </p:sp>
      <p:sp>
        <p:nvSpPr>
          <p:cNvPr id="14340" name="Rectangle 2"/>
          <p:cNvSpPr>
            <a:spLocks noGrp="1" noChangeArrowheads="1"/>
          </p:cNvSpPr>
          <p:nvPr>
            <p:ph type="title"/>
          </p:nvPr>
        </p:nvSpPr>
        <p:spPr/>
        <p:txBody>
          <a:bodyPr/>
          <a:lstStyle/>
          <a:p>
            <a:r>
              <a:rPr lang="en-US" altLang="en-US" b="1"/>
              <a:t>Bulk Cipher Methods</a:t>
            </a:r>
          </a:p>
        </p:txBody>
      </p:sp>
      <p:sp>
        <p:nvSpPr>
          <p:cNvPr id="14341" name="Rectangle 3"/>
          <p:cNvSpPr>
            <a:spLocks noGrp="1" noChangeArrowheads="1"/>
          </p:cNvSpPr>
          <p:nvPr>
            <p:ph type="body" idx="1"/>
          </p:nvPr>
        </p:nvSpPr>
        <p:spPr/>
        <p:txBody>
          <a:bodyPr/>
          <a:lstStyle/>
          <a:p>
            <a:r>
              <a:rPr lang="en-US" altLang="en-US" dirty="0"/>
              <a:t>public/private key encryption methods are not suitable for general purposes, e.g.</a:t>
            </a:r>
          </a:p>
          <a:p>
            <a:pPr lvl="1"/>
            <a:r>
              <a:rPr lang="en-US" altLang="en-US" dirty="0"/>
              <a:t>the RSA method can only encrypt blocks of data which are 11 bytes less than the key size; and each decryption involves complex mathematical calculations</a:t>
            </a:r>
          </a:p>
          <a:p>
            <a:r>
              <a:rPr lang="en-US" altLang="en-US" dirty="0"/>
              <a:t>therefore, secure communication on the web uses a combination of public key encryption and conventional one way ciphers</a:t>
            </a:r>
          </a:p>
          <a:p>
            <a:r>
              <a:rPr lang="en-US" altLang="en-US" dirty="0"/>
              <a:t>a </a:t>
            </a:r>
            <a:r>
              <a:rPr lang="en-US" altLang="en-US" b="1" i="1" dirty="0"/>
              <a:t>bulk cipher </a:t>
            </a:r>
            <a:r>
              <a:rPr lang="en-US" altLang="en-US" dirty="0"/>
              <a:t>is one in which the same keys are used to encrypt and decrypt the data; they are fast and can encrypt files of any size</a:t>
            </a:r>
          </a:p>
          <a:p>
            <a:r>
              <a:rPr lang="en-US" altLang="en-US" dirty="0"/>
              <a:t>some sample bulk ciphers: RC2, RC4-40, RC4-56, DES40-CBC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11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DC13321B-34D2-4465-8705-FCCC714BFC94}" type="slidenum">
              <a:rPr lang="en-US" altLang="en-US" sz="1400" smtClean="0">
                <a:latin typeface="Times New Roman" panose="02020603050405020304" pitchFamily="18" charset="0"/>
              </a:rPr>
              <a:pPr>
                <a:spcBef>
                  <a:spcPct val="0"/>
                </a:spcBef>
                <a:buFontTx/>
                <a:buNone/>
              </a:pPr>
              <a:t>60</a:t>
            </a:fld>
            <a:endParaRPr lang="en-US" altLang="en-US" sz="1400">
              <a:latin typeface="Times New Roman" panose="02020603050405020304" pitchFamily="18" charset="0"/>
            </a:endParaRPr>
          </a:p>
        </p:txBody>
      </p:sp>
      <p:sp>
        <p:nvSpPr>
          <p:cNvPr id="111620" name="Rectangle 2"/>
          <p:cNvSpPr>
            <a:spLocks noGrp="1" noChangeArrowheads="1"/>
          </p:cNvSpPr>
          <p:nvPr>
            <p:ph type="title"/>
          </p:nvPr>
        </p:nvSpPr>
        <p:spPr/>
        <p:txBody>
          <a:bodyPr/>
          <a:lstStyle/>
          <a:p>
            <a:r>
              <a:rPr lang="en-US" altLang="en-US" b="1"/>
              <a:t>Guaranteeing Freshness</a:t>
            </a:r>
          </a:p>
        </p:txBody>
      </p:sp>
      <p:sp>
        <p:nvSpPr>
          <p:cNvPr id="111621" name="Rectangle 3"/>
          <p:cNvSpPr>
            <a:spLocks noGrp="1" noChangeArrowheads="1"/>
          </p:cNvSpPr>
          <p:nvPr>
            <p:ph type="body" idx="1"/>
          </p:nvPr>
        </p:nvSpPr>
        <p:spPr/>
        <p:txBody>
          <a:bodyPr/>
          <a:lstStyle/>
          <a:p>
            <a:r>
              <a:rPr lang="en-US" altLang="en-US" dirty="0"/>
              <a:t>Using conditional GET for all requests guarantees that stale data is never returned, but is very wasteful as most requests will return </a:t>
            </a:r>
            <a:r>
              <a:rPr lang="ja-JP" altLang="en-US" dirty="0"/>
              <a:t>“</a:t>
            </a:r>
            <a:r>
              <a:rPr lang="en-US" altLang="ja-JP" dirty="0"/>
              <a:t>not modified</a:t>
            </a:r>
            <a:r>
              <a:rPr lang="ja-JP" altLang="en-US" dirty="0"/>
              <a:t>”</a:t>
            </a:r>
            <a:endParaRPr lang="en-US" altLang="ja-JP" dirty="0"/>
          </a:p>
          <a:p>
            <a:r>
              <a:rPr lang="en-US" altLang="en-US" dirty="0"/>
              <a:t>thus servers use heuristics</a:t>
            </a:r>
          </a:p>
          <a:p>
            <a:pPr lvl="1"/>
            <a:r>
              <a:rPr lang="en-US" altLang="en-US" dirty="0"/>
              <a:t>the age of the document at the time of last retrieval; if a document is fairly old, its unlikely to change soon; e.g. image files</a:t>
            </a:r>
          </a:p>
          <a:p>
            <a:pPr lvl="1"/>
            <a:r>
              <a:rPr lang="en-US" altLang="en-US" dirty="0"/>
              <a:t>dynamic pages, e.g. weather reports, usually include</a:t>
            </a:r>
          </a:p>
          <a:p>
            <a:pPr lvl="1">
              <a:buFontTx/>
              <a:buNone/>
            </a:pPr>
            <a:r>
              <a:rPr lang="en-US" altLang="en-US" dirty="0"/>
              <a:t>Expires: 0</a:t>
            </a:r>
          </a:p>
          <a:p>
            <a:pPr lvl="1">
              <a:buFontTx/>
              <a:buNone/>
            </a:pPr>
            <a:r>
              <a:rPr lang="en-US" altLang="en-US" dirty="0"/>
              <a:t>Expires: now</a:t>
            </a:r>
          </a:p>
          <a:p>
            <a:pPr lvl="1">
              <a:buFontTx/>
              <a:buNone/>
            </a:pPr>
            <a:r>
              <a:rPr lang="en-US" altLang="en-US" dirty="0"/>
              <a:t>Expires: Thu, 01 Jan 1970 00:00:00 GMT</a:t>
            </a:r>
          </a:p>
          <a:p>
            <a:pPr lvl="1">
              <a:buFontTx/>
              <a:buNone/>
            </a:pPr>
            <a:r>
              <a:rPr lang="en-US" altLang="en-US" dirty="0"/>
              <a:t>Expires: current time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B5B3CB77-B053-4D53-AB44-908A739DEE9F}" type="slidenum">
              <a:rPr lang="en-US" altLang="en-US" sz="1400" smtClean="0">
                <a:latin typeface="Times New Roman" panose="02020603050405020304" pitchFamily="18" charset="0"/>
              </a:rPr>
              <a:pPr>
                <a:spcBef>
                  <a:spcPct val="0"/>
                </a:spcBef>
                <a:buFontTx/>
                <a:buNone/>
              </a:pPr>
              <a:t>61</a:t>
            </a:fld>
            <a:endParaRPr lang="en-US" altLang="en-US" sz="1400">
              <a:latin typeface="Times New Roman" panose="02020603050405020304" pitchFamily="18" charset="0"/>
            </a:endParaRPr>
          </a:p>
        </p:txBody>
      </p:sp>
      <p:sp>
        <p:nvSpPr>
          <p:cNvPr id="113668" name="Rectangle 2"/>
          <p:cNvSpPr>
            <a:spLocks noGrp="1" noChangeArrowheads="1"/>
          </p:cNvSpPr>
          <p:nvPr>
            <p:ph type="title"/>
          </p:nvPr>
        </p:nvSpPr>
        <p:spPr>
          <a:xfrm>
            <a:off x="685800" y="228600"/>
            <a:ext cx="7772400" cy="457200"/>
          </a:xfrm>
        </p:spPr>
        <p:txBody>
          <a:bodyPr/>
          <a:lstStyle/>
          <a:p>
            <a:r>
              <a:rPr lang="en-US" altLang="en-US" sz="2000" b="1">
                <a:solidFill>
                  <a:schemeClr val="tx1"/>
                </a:solidFill>
              </a:rPr>
              <a:t>Cache Control Response Header</a:t>
            </a:r>
          </a:p>
        </p:txBody>
      </p:sp>
      <p:sp>
        <p:nvSpPr>
          <p:cNvPr id="113669" name="Rectangle 3"/>
          <p:cNvSpPr>
            <a:spLocks noGrp="1" noChangeArrowheads="1"/>
          </p:cNvSpPr>
          <p:nvPr>
            <p:ph type="body" idx="1"/>
          </p:nvPr>
        </p:nvSpPr>
        <p:spPr>
          <a:xfrm>
            <a:off x="685800" y="762000"/>
            <a:ext cx="7772400" cy="5334000"/>
          </a:xfrm>
        </p:spPr>
        <p:txBody>
          <a:bodyPr/>
          <a:lstStyle/>
          <a:p>
            <a:r>
              <a:rPr lang="en-US" altLang="en-US" sz="1800" dirty="0"/>
              <a:t>Pragma: no-cache, does not work in most browsers,</a:t>
            </a:r>
          </a:p>
          <a:p>
            <a:pPr>
              <a:buFontTx/>
              <a:buNone/>
            </a:pPr>
            <a:r>
              <a:rPr lang="en-US" altLang="en-US" sz="1800" dirty="0"/>
              <a:t>	deprecated in favor of cache-control command</a:t>
            </a:r>
          </a:p>
          <a:p>
            <a:pPr>
              <a:buFontTx/>
              <a:buNone/>
            </a:pPr>
            <a:r>
              <a:rPr lang="en-US" altLang="en-US" sz="1800" b="1" dirty="0"/>
              <a:t>cache-control = public</a:t>
            </a:r>
            <a:r>
              <a:rPr lang="en-US" altLang="en-US" sz="1800" dirty="0"/>
              <a:t>, responses from this server may be stored without restriction</a:t>
            </a:r>
          </a:p>
          <a:p>
            <a:pPr>
              <a:buFontTx/>
              <a:buNone/>
            </a:pPr>
            <a:r>
              <a:rPr lang="en-US" altLang="en-US" sz="1800" b="1" dirty="0"/>
              <a:t>cache-control = "max-age=43,200</a:t>
            </a:r>
            <a:r>
              <a:rPr lang="en-US" altLang="en-US" sz="1800" dirty="0"/>
              <a:t>" the document should be considered stale after 43,200 seconds</a:t>
            </a:r>
          </a:p>
          <a:p>
            <a:pPr>
              <a:buFontTx/>
              <a:buNone/>
            </a:pPr>
            <a:r>
              <a:rPr lang="en-US" altLang="en-US" sz="1800" b="1" dirty="0"/>
              <a:t>cache-control = "must revalidate</a:t>
            </a:r>
            <a:r>
              <a:rPr lang="en-US" altLang="en-US" sz="1800" dirty="0"/>
              <a:t>" means the caching service must revalidate the document after it becomes stale from the originating server, or report an error. It must not pass on the stale version</a:t>
            </a:r>
          </a:p>
          <a:p>
            <a:pPr>
              <a:buFontTx/>
              <a:buNone/>
            </a:pPr>
            <a:r>
              <a:rPr lang="en-US" altLang="en-US" sz="1800" b="1" dirty="0"/>
              <a:t>cache-control = "no-cache</a:t>
            </a:r>
            <a:r>
              <a:rPr lang="en-US" altLang="en-US" sz="1800" dirty="0"/>
              <a:t>" means responses can be cached, but the cached copy may not be reused for subsequent requests without revalidating the cached copy with the originating server</a:t>
            </a:r>
          </a:p>
          <a:p>
            <a:pPr>
              <a:buFontTx/>
              <a:buNone/>
            </a:pPr>
            <a:r>
              <a:rPr lang="en-US" altLang="en-US" sz="1800" b="1" dirty="0"/>
              <a:t>cache-control = "no store</a:t>
            </a:r>
            <a:r>
              <a:rPr lang="en-US" altLang="en-US" sz="1800" dirty="0"/>
              <a:t>" means this response may not be cached on nonvolatile storage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157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CD1F9BAA-FD03-4191-AAA7-042CF09885AF}" type="slidenum">
              <a:rPr lang="en-US" altLang="en-US" sz="1400" smtClean="0">
                <a:latin typeface="Times New Roman" panose="02020603050405020304" pitchFamily="18" charset="0"/>
              </a:rPr>
              <a:pPr>
                <a:spcBef>
                  <a:spcPct val="0"/>
                </a:spcBef>
                <a:buFontTx/>
                <a:buNone/>
              </a:pPr>
              <a:t>62</a:t>
            </a:fld>
            <a:endParaRPr lang="en-US" altLang="en-US" sz="1400">
              <a:latin typeface="Times New Roman" panose="02020603050405020304" pitchFamily="18" charset="0"/>
            </a:endParaRPr>
          </a:p>
        </p:txBody>
      </p:sp>
      <p:sp>
        <p:nvSpPr>
          <p:cNvPr id="115716" name="Rectangle 2"/>
          <p:cNvSpPr>
            <a:spLocks noGrp="1" noChangeArrowheads="1"/>
          </p:cNvSpPr>
          <p:nvPr>
            <p:ph type="title"/>
          </p:nvPr>
        </p:nvSpPr>
        <p:spPr>
          <a:xfrm>
            <a:off x="685800" y="304800"/>
            <a:ext cx="7772400" cy="457200"/>
          </a:xfrm>
        </p:spPr>
        <p:txBody>
          <a:bodyPr/>
          <a:lstStyle/>
          <a:p>
            <a:r>
              <a:rPr lang="en-US" altLang="en-US" b="1" dirty="0">
                <a:solidFill>
                  <a:srgbClr val="FF0000"/>
                </a:solidFill>
              </a:rPr>
              <a:t>HTML Meta Tags vs. HTTP Headers</a:t>
            </a:r>
            <a:r>
              <a:rPr lang="en-US" altLang="en-US" dirty="0"/>
              <a:t> </a:t>
            </a:r>
          </a:p>
        </p:txBody>
      </p:sp>
      <p:sp>
        <p:nvSpPr>
          <p:cNvPr id="115717" name="Rectangle 3"/>
          <p:cNvSpPr>
            <a:spLocks noGrp="1" noChangeArrowheads="1"/>
          </p:cNvSpPr>
          <p:nvPr>
            <p:ph type="body" idx="1"/>
          </p:nvPr>
        </p:nvSpPr>
        <p:spPr>
          <a:xfrm>
            <a:off x="685800" y="1219200"/>
            <a:ext cx="7924800" cy="4876800"/>
          </a:xfrm>
        </p:spPr>
        <p:txBody>
          <a:bodyPr/>
          <a:lstStyle/>
          <a:p>
            <a:pPr>
              <a:lnSpc>
                <a:spcPct val="90000"/>
              </a:lnSpc>
            </a:pPr>
            <a:r>
              <a:rPr lang="en-US" altLang="en-US" sz="1600" dirty="0"/>
              <a:t>HTML authors can put tags in a document's &lt;HEAD&gt; section that describe its attributes. These </a:t>
            </a:r>
            <a:r>
              <a:rPr lang="en-US" altLang="en-US" sz="1600" i="1" dirty="0"/>
              <a:t>Meta tags</a:t>
            </a:r>
            <a:r>
              <a:rPr lang="en-US" altLang="en-US" sz="1600" dirty="0"/>
              <a:t> are often used in the belief that they can mark a document as </a:t>
            </a:r>
            <a:r>
              <a:rPr lang="en-US" altLang="en-US" sz="1600" dirty="0" err="1"/>
              <a:t>uncacheable</a:t>
            </a:r>
            <a:r>
              <a:rPr lang="en-US" altLang="en-US" sz="1600" dirty="0"/>
              <a:t>, or expire it at a certain time.</a:t>
            </a:r>
          </a:p>
          <a:p>
            <a:pPr>
              <a:lnSpc>
                <a:spcPct val="90000"/>
              </a:lnSpc>
            </a:pPr>
            <a:r>
              <a:rPr lang="en-US" altLang="en-US" sz="1600" dirty="0"/>
              <a:t>&lt;META http-</a:t>
            </a:r>
            <a:r>
              <a:rPr lang="en-US" altLang="en-US" sz="1600" dirty="0" err="1"/>
              <a:t>equiv</a:t>
            </a:r>
            <a:r>
              <a:rPr lang="en-US" altLang="en-US" sz="1600" dirty="0"/>
              <a:t>="Expires" content="Tue, 20 Aug 2005 14:25:27 GMT"&gt;</a:t>
            </a:r>
          </a:p>
          <a:p>
            <a:pPr>
              <a:lnSpc>
                <a:spcPct val="90000"/>
              </a:lnSpc>
            </a:pPr>
            <a:r>
              <a:rPr lang="en-US" altLang="en-US" sz="1600" dirty="0"/>
              <a:t>&lt;META HTTP-EQUIV="Pragma" CONTENT="no-cache"&gt; </a:t>
            </a:r>
          </a:p>
          <a:p>
            <a:pPr>
              <a:lnSpc>
                <a:spcPct val="90000"/>
              </a:lnSpc>
            </a:pPr>
            <a:r>
              <a:rPr lang="en-US" altLang="en-US" sz="1600" dirty="0"/>
              <a:t>&lt;META HTTP-EQUIV="Refresh" CONTENT="3;URL=http://www.some.org/some.html"&gt; </a:t>
            </a:r>
          </a:p>
          <a:p>
            <a:pPr>
              <a:lnSpc>
                <a:spcPct val="90000"/>
              </a:lnSpc>
            </a:pPr>
            <a:r>
              <a:rPr lang="en-US" altLang="en-US" sz="1600" dirty="0"/>
              <a:t>&lt;META HTTP-EQUIV="Set-Cookie" CONTENT="</a:t>
            </a:r>
            <a:r>
              <a:rPr lang="en-US" altLang="en-US" sz="1600" dirty="0" err="1"/>
              <a:t>cookievalue</a:t>
            </a:r>
            <a:r>
              <a:rPr lang="en-US" altLang="en-US" sz="1600" dirty="0"/>
              <a:t>=</a:t>
            </a:r>
            <a:r>
              <a:rPr lang="en-US" altLang="en-US" sz="1600" dirty="0" err="1"/>
              <a:t>xxx;expires</a:t>
            </a:r>
            <a:r>
              <a:rPr lang="en-US" altLang="en-US" sz="1600" dirty="0"/>
              <a:t>=Friday, 30-Dec-05 23:59:59 GMT; path=/"&gt; </a:t>
            </a:r>
          </a:p>
          <a:p>
            <a:pPr>
              <a:lnSpc>
                <a:spcPct val="90000"/>
              </a:lnSpc>
            </a:pPr>
            <a:r>
              <a:rPr lang="en-US" altLang="en-US" sz="1600" dirty="0"/>
              <a:t>Meta tags are easy to use, </a:t>
            </a:r>
            <a:r>
              <a:rPr lang="en-US" altLang="en-US" sz="1600" b="1" dirty="0"/>
              <a:t>but aren't very effective</a:t>
            </a:r>
            <a:r>
              <a:rPr lang="en-US" altLang="en-US" sz="1600" dirty="0"/>
              <a:t>. They are never honored by proxy caches and they are honored by browser caches only together with HTTP Headers. </a:t>
            </a:r>
          </a:p>
          <a:p>
            <a:pPr>
              <a:lnSpc>
                <a:spcPct val="90000"/>
              </a:lnSpc>
            </a:pPr>
            <a:r>
              <a:rPr lang="en-US" altLang="en-US" sz="1600" dirty="0"/>
              <a:t>For a more detailed explanation see </a:t>
            </a:r>
          </a:p>
          <a:p>
            <a:pPr>
              <a:lnSpc>
                <a:spcPct val="90000"/>
              </a:lnSpc>
              <a:buFontTx/>
              <a:buNone/>
            </a:pPr>
            <a:r>
              <a:rPr lang="en-US" altLang="en-US" sz="1600" dirty="0"/>
              <a:t>http://www.htmlgoodies.com/beyond/reference/article.php/3472881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971697F4-4C1D-405A-947B-CF8F92C0B1CC}" type="slidenum">
              <a:rPr lang="en-US" altLang="en-US" sz="1400" smtClean="0">
                <a:latin typeface="Times New Roman" panose="02020603050405020304" pitchFamily="18" charset="0"/>
              </a:rPr>
              <a:pPr>
                <a:spcBef>
                  <a:spcPct val="0"/>
                </a:spcBef>
                <a:buFontTx/>
                <a:buNone/>
              </a:pPr>
              <a:t>63</a:t>
            </a:fld>
            <a:endParaRPr lang="en-US" altLang="en-US" sz="1400">
              <a:latin typeface="Times New Roman" panose="02020603050405020304" pitchFamily="18" charset="0"/>
            </a:endParaRPr>
          </a:p>
        </p:txBody>
      </p:sp>
      <p:sp>
        <p:nvSpPr>
          <p:cNvPr id="117764" name="Rectangle 2"/>
          <p:cNvSpPr>
            <a:spLocks noGrp="1" noChangeArrowheads="1"/>
          </p:cNvSpPr>
          <p:nvPr>
            <p:ph type="title"/>
          </p:nvPr>
        </p:nvSpPr>
        <p:spPr>
          <a:xfrm>
            <a:off x="685800" y="228600"/>
            <a:ext cx="7772400" cy="457200"/>
          </a:xfrm>
        </p:spPr>
        <p:txBody>
          <a:bodyPr/>
          <a:lstStyle/>
          <a:p>
            <a:r>
              <a:rPr lang="en-US" altLang="en-US" b="1"/>
              <a:t>HTTP Headers</a:t>
            </a:r>
          </a:p>
        </p:txBody>
      </p:sp>
      <p:sp>
        <p:nvSpPr>
          <p:cNvPr id="117765" name="Rectangle 3"/>
          <p:cNvSpPr>
            <a:spLocks noGrp="1" noChangeArrowheads="1"/>
          </p:cNvSpPr>
          <p:nvPr>
            <p:ph type="body" idx="1"/>
          </p:nvPr>
        </p:nvSpPr>
        <p:spPr>
          <a:xfrm>
            <a:off x="685800" y="685800"/>
            <a:ext cx="7772400" cy="5410200"/>
          </a:xfrm>
        </p:spPr>
        <p:txBody>
          <a:bodyPr/>
          <a:lstStyle/>
          <a:p>
            <a:r>
              <a:rPr lang="en-US" altLang="en-US" sz="1600" i="1" dirty="0"/>
              <a:t>HTTP headers</a:t>
            </a:r>
            <a:r>
              <a:rPr lang="en-US" altLang="en-US" sz="1600" dirty="0"/>
              <a:t> give you a lot of control over how both browser caches and proxies handle your objects. </a:t>
            </a:r>
          </a:p>
          <a:p>
            <a:pPr lvl="1"/>
            <a:r>
              <a:rPr lang="en-US" altLang="en-US" sz="1600" dirty="0"/>
              <a:t>They can't be seen in the HTML, and are usually automatically generated by the Web server. However, you can control them to some degree, depending on the server you use. </a:t>
            </a:r>
          </a:p>
          <a:p>
            <a:r>
              <a:rPr lang="en-US" altLang="en-US" sz="1600" dirty="0"/>
              <a:t>HTTP headers are sent by the server in front of the HTML, and only seen by the browser and any intermediate caches. </a:t>
            </a:r>
          </a:p>
          <a:p>
            <a:r>
              <a:rPr lang="en-US" altLang="en-US" sz="1600" dirty="0"/>
              <a:t>A typical HTTP 1.1 response headers might look like this:</a:t>
            </a:r>
          </a:p>
          <a:p>
            <a:endParaRPr lang="en-US" altLang="en-US" sz="1600" dirty="0"/>
          </a:p>
          <a:p>
            <a:pPr>
              <a:buFontTx/>
              <a:buNone/>
            </a:pPr>
            <a:r>
              <a:rPr lang="en-US" altLang="en-US" sz="1600" dirty="0"/>
              <a:t>HTTP/1.1 200 OK </a:t>
            </a:r>
          </a:p>
          <a:p>
            <a:pPr>
              <a:buFontTx/>
              <a:buNone/>
            </a:pPr>
            <a:r>
              <a:rPr lang="en-US" altLang="en-US" sz="1600" dirty="0"/>
              <a:t>Date: Fri, 30 Oct 1998 13:19:41 GMT </a:t>
            </a:r>
          </a:p>
          <a:p>
            <a:pPr>
              <a:buFontTx/>
              <a:buNone/>
            </a:pPr>
            <a:r>
              <a:rPr lang="en-US" altLang="en-US" sz="1600" dirty="0"/>
              <a:t>Server: Apache/1.3.3 (Unix) </a:t>
            </a:r>
          </a:p>
          <a:p>
            <a:pPr>
              <a:buFontTx/>
              <a:buNone/>
            </a:pPr>
            <a:r>
              <a:rPr lang="en-US" altLang="en-US" sz="1600" dirty="0"/>
              <a:t>Cache-Control: max-age=3600, must-revalidate </a:t>
            </a:r>
          </a:p>
          <a:p>
            <a:pPr>
              <a:buFontTx/>
              <a:buNone/>
            </a:pPr>
            <a:r>
              <a:rPr lang="en-US" altLang="en-US" sz="1600" dirty="0"/>
              <a:t>Expires: Fri, 30 Oct 1998 14:19:41 GMT </a:t>
            </a:r>
          </a:p>
          <a:p>
            <a:pPr>
              <a:buFontTx/>
              <a:buNone/>
            </a:pPr>
            <a:r>
              <a:rPr lang="en-US" altLang="en-US" sz="1600" dirty="0"/>
              <a:t>Last-Modified: Mon, 29 Jun 1998 02:28:12 GMT </a:t>
            </a:r>
          </a:p>
          <a:p>
            <a:pPr>
              <a:buFontTx/>
              <a:buNone/>
            </a:pPr>
            <a:r>
              <a:rPr lang="en-US" altLang="en-US" sz="1600" dirty="0" err="1"/>
              <a:t>ETag</a:t>
            </a:r>
            <a:r>
              <a:rPr lang="en-US" altLang="en-US" sz="1600" dirty="0"/>
              <a:t>: "3e86-410-3596fbbc" </a:t>
            </a:r>
          </a:p>
          <a:p>
            <a:pPr>
              <a:buFontTx/>
              <a:buNone/>
            </a:pPr>
            <a:r>
              <a:rPr lang="en-US" altLang="en-US" sz="1600" dirty="0"/>
              <a:t>Content-Length: 1040 </a:t>
            </a:r>
          </a:p>
          <a:p>
            <a:pPr>
              <a:buFontTx/>
              <a:buNone/>
            </a:pPr>
            <a:r>
              <a:rPr lang="en-US" altLang="en-US" sz="1600" dirty="0"/>
              <a:t>Content-Type: text/html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E72F83F8-F6B2-435D-AB56-3A71A47136F1}" type="slidenum">
              <a:rPr lang="en-US" altLang="en-US" sz="1400" smtClean="0">
                <a:latin typeface="Times New Roman" panose="02020603050405020304" pitchFamily="18" charset="0"/>
              </a:rPr>
              <a:pPr>
                <a:spcBef>
                  <a:spcPct val="0"/>
                </a:spcBef>
                <a:buFontTx/>
                <a:buNone/>
              </a:pPr>
              <a:t>64</a:t>
            </a:fld>
            <a:endParaRPr lang="en-US" altLang="en-US" sz="1400">
              <a:latin typeface="Times New Roman" panose="02020603050405020304" pitchFamily="18" charset="0"/>
            </a:endParaRPr>
          </a:p>
        </p:txBody>
      </p:sp>
      <p:sp>
        <p:nvSpPr>
          <p:cNvPr id="119812" name="Rectangle 2"/>
          <p:cNvSpPr>
            <a:spLocks noGrp="1" noChangeArrowheads="1"/>
          </p:cNvSpPr>
          <p:nvPr>
            <p:ph type="title"/>
          </p:nvPr>
        </p:nvSpPr>
        <p:spPr/>
        <p:txBody>
          <a:bodyPr/>
          <a:lstStyle/>
          <a:p>
            <a:r>
              <a:rPr lang="en-US" altLang="en-US" b="1"/>
              <a:t>HTTP Headers</a:t>
            </a:r>
          </a:p>
        </p:txBody>
      </p:sp>
      <p:sp>
        <p:nvSpPr>
          <p:cNvPr id="119813" name="Rectangle 3"/>
          <p:cNvSpPr>
            <a:spLocks noGrp="1" noChangeArrowheads="1"/>
          </p:cNvSpPr>
          <p:nvPr>
            <p:ph type="body" idx="1"/>
          </p:nvPr>
        </p:nvSpPr>
        <p:spPr/>
        <p:txBody>
          <a:bodyPr/>
          <a:lstStyle/>
          <a:p>
            <a:pPr>
              <a:lnSpc>
                <a:spcPct val="90000"/>
              </a:lnSpc>
            </a:pPr>
            <a:r>
              <a:rPr lang="en-US" altLang="en-US" sz="1800" dirty="0"/>
              <a:t>Set up is done using directives of the specific server</a:t>
            </a:r>
          </a:p>
          <a:p>
            <a:pPr>
              <a:lnSpc>
                <a:spcPct val="90000"/>
              </a:lnSpc>
            </a:pPr>
            <a:r>
              <a:rPr lang="en-US" altLang="en-US" sz="1800" dirty="0"/>
              <a:t>In Apache 1.3 the module </a:t>
            </a:r>
            <a:r>
              <a:rPr lang="en-US" altLang="en-US" sz="1800" b="1" dirty="0" err="1"/>
              <a:t>mod_expires</a:t>
            </a:r>
            <a:r>
              <a:rPr lang="en-US" altLang="en-US" sz="1800" dirty="0"/>
              <a:t> lists the directives that can be use to set this up:</a:t>
            </a:r>
          </a:p>
          <a:p>
            <a:pPr lvl="1">
              <a:lnSpc>
                <a:spcPct val="90000"/>
              </a:lnSpc>
            </a:pPr>
            <a:r>
              <a:rPr lang="en-US" altLang="en-US" sz="1800" dirty="0"/>
              <a:t>http://httpd.apache.org/docs/1.3/mod/mod_expires.html</a:t>
            </a:r>
          </a:p>
          <a:p>
            <a:pPr lvl="1">
              <a:lnSpc>
                <a:spcPct val="90000"/>
              </a:lnSpc>
            </a:pPr>
            <a:r>
              <a:rPr lang="en-US" altLang="en-US" sz="1800" dirty="0"/>
              <a:t>Directives can be located in the </a:t>
            </a:r>
            <a:r>
              <a:rPr lang="en-US" altLang="en-US" sz="1800" dirty="0" err="1"/>
              <a:t>httpd.conf</a:t>
            </a:r>
            <a:r>
              <a:rPr lang="en-US" altLang="en-US" sz="1800" dirty="0"/>
              <a:t> file or in .</a:t>
            </a:r>
            <a:r>
              <a:rPr lang="en-US" altLang="en-US" sz="1800" dirty="0" err="1"/>
              <a:t>htaccess</a:t>
            </a:r>
            <a:r>
              <a:rPr lang="en-US" altLang="en-US" sz="1800" dirty="0"/>
              <a:t> files in specific subdirectories</a:t>
            </a:r>
          </a:p>
          <a:p>
            <a:pPr lvl="1">
              <a:lnSpc>
                <a:spcPct val="90000"/>
              </a:lnSpc>
            </a:pPr>
            <a:r>
              <a:rPr lang="en-US" altLang="en-US" sz="1800" dirty="0"/>
              <a:t>the server will satisfy directory requests with the cache controls </a:t>
            </a:r>
            <a:r>
              <a:rPr lang="en-US" altLang="en-US" sz="1800" dirty="0" err="1"/>
              <a:t>ETag</a:t>
            </a:r>
            <a:r>
              <a:rPr lang="en-US" altLang="en-US" sz="1800" dirty="0"/>
              <a:t> and </a:t>
            </a:r>
            <a:r>
              <a:rPr lang="en-US" altLang="en-US" sz="1800" dirty="0" err="1"/>
              <a:t>LastModified</a:t>
            </a:r>
            <a:r>
              <a:rPr lang="en-US" altLang="en-US" sz="1800" dirty="0"/>
              <a:t>, if </a:t>
            </a:r>
            <a:r>
              <a:rPr lang="en-US" altLang="en-US" sz="1800" dirty="0" err="1"/>
              <a:t>IndexOptions</a:t>
            </a:r>
            <a:r>
              <a:rPr lang="en-US" altLang="en-US" sz="1800" dirty="0"/>
              <a:t> includes the </a:t>
            </a:r>
            <a:r>
              <a:rPr lang="en-US" altLang="en-US" sz="1800" dirty="0" err="1"/>
              <a:t>TrackModified</a:t>
            </a:r>
            <a:r>
              <a:rPr lang="en-US" altLang="en-US" sz="1800" dirty="0"/>
              <a:t> directive.</a:t>
            </a:r>
          </a:p>
          <a:p>
            <a:pPr>
              <a:lnSpc>
                <a:spcPct val="90000"/>
              </a:lnSpc>
            </a:pPr>
            <a:r>
              <a:rPr lang="en-US" altLang="en-US" sz="1800" dirty="0"/>
              <a:t>With IIS, directives are part of ASP code:</a:t>
            </a:r>
          </a:p>
          <a:p>
            <a:pPr lvl="1">
              <a:lnSpc>
                <a:spcPct val="90000"/>
              </a:lnSpc>
            </a:pPr>
            <a:r>
              <a:rPr lang="en-US" altLang="en-US" sz="1800" dirty="0"/>
              <a:t>http://support.microsoft.com/default.aspx?scid=kb;en-us;234067</a:t>
            </a:r>
          </a:p>
          <a:p>
            <a:pPr lvl="2">
              <a:lnSpc>
                <a:spcPct val="90000"/>
              </a:lnSpc>
              <a:buFontTx/>
              <a:buNone/>
            </a:pPr>
            <a:r>
              <a:rPr lang="en-US" altLang="en-US" sz="1200" dirty="0"/>
              <a:t>&lt;% </a:t>
            </a:r>
            <a:r>
              <a:rPr lang="en-US" altLang="en-US" sz="1200" dirty="0" err="1"/>
              <a:t>Response.CacheControl</a:t>
            </a:r>
            <a:r>
              <a:rPr lang="en-US" altLang="en-US" sz="1200" dirty="0"/>
              <a:t> = "no-cache" %&gt;</a:t>
            </a:r>
          </a:p>
          <a:p>
            <a:pPr lvl="2">
              <a:lnSpc>
                <a:spcPct val="90000"/>
              </a:lnSpc>
              <a:buFontTx/>
              <a:buNone/>
            </a:pPr>
            <a:r>
              <a:rPr lang="en-US" altLang="en-US" sz="1200" dirty="0"/>
              <a:t>&lt;% </a:t>
            </a:r>
            <a:r>
              <a:rPr lang="en-US" altLang="en-US" sz="1200" dirty="0" err="1"/>
              <a:t>Response.AddHeader</a:t>
            </a:r>
            <a:r>
              <a:rPr lang="en-US" altLang="en-US" sz="1200" dirty="0"/>
              <a:t> "Pragma", "no-cache" %&gt;</a:t>
            </a:r>
          </a:p>
          <a:p>
            <a:pPr lvl="2">
              <a:lnSpc>
                <a:spcPct val="90000"/>
              </a:lnSpc>
              <a:buFontTx/>
              <a:buNone/>
            </a:pPr>
            <a:r>
              <a:rPr lang="en-US" altLang="en-US" sz="1200" dirty="0"/>
              <a:t>&lt;% </a:t>
            </a:r>
            <a:r>
              <a:rPr lang="en-US" altLang="en-US" sz="1200" dirty="0" err="1"/>
              <a:t>Response.Expires</a:t>
            </a:r>
            <a:r>
              <a:rPr lang="en-US" altLang="en-US" sz="1200" dirty="0"/>
              <a:t> = -1 %&gt;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218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17000A01-7221-4034-B2B9-FDDD5820F22B}" type="slidenum">
              <a:rPr lang="en-US" altLang="en-US" sz="1400" smtClean="0">
                <a:latin typeface="Times New Roman" panose="02020603050405020304" pitchFamily="18" charset="0"/>
              </a:rPr>
              <a:pPr>
                <a:spcBef>
                  <a:spcPct val="0"/>
                </a:spcBef>
                <a:buFontTx/>
                <a:buNone/>
              </a:pPr>
              <a:t>65</a:t>
            </a:fld>
            <a:endParaRPr lang="en-US" altLang="en-US" sz="1400">
              <a:latin typeface="Times New Roman" panose="02020603050405020304" pitchFamily="18" charset="0"/>
            </a:endParaRPr>
          </a:p>
        </p:txBody>
      </p:sp>
      <p:sp>
        <p:nvSpPr>
          <p:cNvPr id="121860" name="Rectangle 2"/>
          <p:cNvSpPr>
            <a:spLocks noGrp="1" noChangeArrowheads="1"/>
          </p:cNvSpPr>
          <p:nvPr>
            <p:ph type="title"/>
          </p:nvPr>
        </p:nvSpPr>
        <p:spPr/>
        <p:txBody>
          <a:bodyPr/>
          <a:lstStyle/>
          <a:p>
            <a:r>
              <a:rPr lang="en-US" altLang="en-US" b="1"/>
              <a:t>Using the Apache Web Server as a Proxy</a:t>
            </a:r>
          </a:p>
        </p:txBody>
      </p:sp>
      <p:sp>
        <p:nvSpPr>
          <p:cNvPr id="121861" name="Rectangle 3"/>
          <p:cNvSpPr>
            <a:spLocks noGrp="1" noChangeArrowheads="1"/>
          </p:cNvSpPr>
          <p:nvPr>
            <p:ph type="body" idx="1"/>
          </p:nvPr>
        </p:nvSpPr>
        <p:spPr/>
        <p:txBody>
          <a:bodyPr/>
          <a:lstStyle/>
          <a:p>
            <a:r>
              <a:rPr lang="en-US" altLang="en-US"/>
              <a:t>the Apache web server can be used as a proxy server if certain settings are established</a:t>
            </a:r>
          </a:p>
          <a:p>
            <a:r>
              <a:rPr lang="en-US" altLang="en-US"/>
              <a:t>when acting as a proxy server, Apache must manage its cache</a:t>
            </a:r>
          </a:p>
          <a:p>
            <a:pPr lvl="1"/>
            <a:r>
              <a:rPr lang="en-US" altLang="en-US"/>
              <a:t>it must decide when and which pages to remove when the cache is full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239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2B1400DD-597A-454A-9F4B-3108CCD11280}" type="slidenum">
              <a:rPr lang="en-US" altLang="en-US" sz="1400" smtClean="0">
                <a:latin typeface="Times New Roman" panose="02020603050405020304" pitchFamily="18" charset="0"/>
              </a:rPr>
              <a:pPr>
                <a:spcBef>
                  <a:spcPct val="0"/>
                </a:spcBef>
                <a:buFontTx/>
                <a:buNone/>
              </a:pPr>
              <a:t>66</a:t>
            </a:fld>
            <a:endParaRPr lang="en-US" altLang="en-US" sz="1400">
              <a:latin typeface="Times New Roman" panose="02020603050405020304" pitchFamily="18" charset="0"/>
            </a:endParaRPr>
          </a:p>
        </p:txBody>
      </p:sp>
      <p:sp>
        <p:nvSpPr>
          <p:cNvPr id="123908" name="Rectangle 2"/>
          <p:cNvSpPr>
            <a:spLocks noChangeArrowheads="1"/>
          </p:cNvSpPr>
          <p:nvPr/>
        </p:nvSpPr>
        <p:spPr bwMode="auto">
          <a:xfrm>
            <a:off x="685800" y="228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lgn="ctr">
              <a:spcBef>
                <a:spcPct val="0"/>
              </a:spcBef>
              <a:buFontTx/>
              <a:buNone/>
            </a:pPr>
            <a:r>
              <a:rPr lang="en-US" altLang="en-US" sz="2400" b="1" i="0">
                <a:solidFill>
                  <a:schemeClr val="tx2"/>
                </a:solidFill>
              </a:rPr>
              <a:t>Apache Configuration Settings for Proxy Server</a:t>
            </a:r>
            <a:endParaRPr lang="en-US" altLang="en-US" sz="1600" b="1" i="0">
              <a:solidFill>
                <a:schemeClr val="tx2"/>
              </a:solidFill>
            </a:endParaRPr>
          </a:p>
        </p:txBody>
      </p:sp>
      <p:sp>
        <p:nvSpPr>
          <p:cNvPr id="123909" name="Rectangle 3"/>
          <p:cNvSpPr>
            <a:spLocks noChangeArrowheads="1"/>
          </p:cNvSpPr>
          <p:nvPr/>
        </p:nvSpPr>
        <p:spPr bwMode="auto">
          <a:xfrm>
            <a:off x="685800" y="8382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buFontTx/>
              <a:buNone/>
            </a:pPr>
            <a:r>
              <a:rPr lang="en-US" altLang="en-US" i="0" dirty="0"/>
              <a:t>User 			</a:t>
            </a:r>
            <a:r>
              <a:rPr lang="en-US" altLang="en-US" i="0" dirty="0" err="1"/>
              <a:t>webuser</a:t>
            </a:r>
            <a:endParaRPr lang="en-US" altLang="en-US" i="0" dirty="0"/>
          </a:p>
          <a:p>
            <a:pPr>
              <a:buFontTx/>
              <a:buNone/>
            </a:pPr>
            <a:r>
              <a:rPr lang="en-US" altLang="en-US" i="0" dirty="0"/>
              <a:t>Group 		</a:t>
            </a:r>
            <a:r>
              <a:rPr lang="en-US" altLang="en-US" i="0" dirty="0" err="1"/>
              <a:t>webgroup</a:t>
            </a:r>
            <a:endParaRPr lang="en-US" altLang="en-US" i="0" dirty="0"/>
          </a:p>
          <a:p>
            <a:pPr>
              <a:buFontTx/>
              <a:buNone/>
            </a:pPr>
            <a:r>
              <a:rPr lang="en-US" altLang="en-US" i="0" dirty="0" err="1"/>
              <a:t>ServerName</a:t>
            </a:r>
            <a:r>
              <a:rPr lang="en-US" altLang="en-US" i="0" dirty="0"/>
              <a:t> 		www.myco.com</a:t>
            </a:r>
          </a:p>
          <a:p>
            <a:pPr>
              <a:buFontTx/>
              <a:buNone/>
            </a:pPr>
            <a:r>
              <a:rPr lang="en-US" altLang="en-US" i="0" dirty="0" err="1"/>
              <a:t>AccessConfig</a:t>
            </a:r>
            <a:r>
              <a:rPr lang="en-US" altLang="en-US" i="0" dirty="0"/>
              <a:t> 	/dev/null (</a:t>
            </a:r>
            <a:r>
              <a:rPr lang="en-US" altLang="en-US" i="0" dirty="0" err="1"/>
              <a:t>nul</a:t>
            </a:r>
            <a:r>
              <a:rPr lang="en-US" altLang="en-US" i="0" dirty="0"/>
              <a:t> in Win32)</a:t>
            </a:r>
          </a:p>
          <a:p>
            <a:pPr>
              <a:buFontTx/>
              <a:buNone/>
            </a:pPr>
            <a:r>
              <a:rPr lang="en-US" altLang="en-US" i="0" dirty="0" err="1"/>
              <a:t>ResourceConfig</a:t>
            </a:r>
            <a:r>
              <a:rPr lang="en-US" altLang="en-US" i="0" dirty="0"/>
              <a:t> 	/dev/null</a:t>
            </a:r>
          </a:p>
          <a:p>
            <a:pPr>
              <a:buFontTx/>
              <a:buNone/>
            </a:pPr>
            <a:r>
              <a:rPr lang="en-US" altLang="en-US" i="0" dirty="0"/>
              <a:t>Port 8000		we can change ports later</a:t>
            </a:r>
          </a:p>
          <a:p>
            <a:pPr>
              <a:buFontTx/>
              <a:buNone/>
            </a:pPr>
            <a:r>
              <a:rPr lang="en-US" altLang="en-US" i="0" dirty="0" err="1"/>
              <a:t>ProxyRequests</a:t>
            </a:r>
            <a:r>
              <a:rPr lang="en-US" altLang="en-US" i="0" dirty="0"/>
              <a:t> 	on</a:t>
            </a:r>
          </a:p>
          <a:p>
            <a:pPr>
              <a:buFontTx/>
              <a:buNone/>
            </a:pPr>
            <a:r>
              <a:rPr lang="en-US" altLang="en-US" i="0" dirty="0" err="1"/>
              <a:t>CacheRoot</a:t>
            </a:r>
            <a:r>
              <a:rPr lang="en-US" altLang="en-US" i="0" dirty="0"/>
              <a:t> /</a:t>
            </a:r>
            <a:r>
              <a:rPr lang="en-US" altLang="en-US" i="0" dirty="0" err="1"/>
              <a:t>usr</a:t>
            </a:r>
            <a:r>
              <a:rPr lang="en-US" altLang="en-US" i="0" dirty="0"/>
              <a:t>/www/</a:t>
            </a:r>
            <a:r>
              <a:rPr lang="en-US" altLang="en-US" i="0" dirty="0" err="1"/>
              <a:t>site.proxy</a:t>
            </a:r>
            <a:r>
              <a:rPr lang="en-US" altLang="en-US" i="0" dirty="0"/>
              <a:t>/cache	a special directory</a:t>
            </a:r>
          </a:p>
          <a:p>
            <a:pPr>
              <a:buFontTx/>
              <a:buNone/>
            </a:pPr>
            <a:r>
              <a:rPr lang="en-US" altLang="en-US" i="0" dirty="0" err="1"/>
              <a:t>CacheSize</a:t>
            </a:r>
            <a:r>
              <a:rPr lang="en-US" altLang="en-US" i="0" dirty="0"/>
              <a:t> 		5	</a:t>
            </a:r>
            <a:r>
              <a:rPr lang="en-US" altLang="en-US" sz="1400" i="0" dirty="0"/>
              <a:t>(size of cache in kilobytes)</a:t>
            </a:r>
          </a:p>
          <a:p>
            <a:pPr>
              <a:buFontTx/>
              <a:buNone/>
            </a:pPr>
            <a:r>
              <a:rPr lang="en-US" altLang="en-US" i="0" dirty="0" err="1"/>
              <a:t>CacheGcInterval</a:t>
            </a:r>
            <a:r>
              <a:rPr lang="en-US" altLang="en-US" i="0" dirty="0"/>
              <a:t>	4	</a:t>
            </a:r>
            <a:r>
              <a:rPr lang="en-US" altLang="en-US" sz="1400" i="0" dirty="0"/>
              <a:t>(#</a:t>
            </a:r>
            <a:r>
              <a:rPr lang="en-US" altLang="en-US" sz="1400" i="0" dirty="0" err="1"/>
              <a:t>hrs</a:t>
            </a:r>
            <a:r>
              <a:rPr lang="en-US" altLang="en-US" sz="1400" i="0" dirty="0"/>
              <a:t> between garbage collection)</a:t>
            </a:r>
          </a:p>
          <a:p>
            <a:pPr>
              <a:buFontTx/>
              <a:buNone/>
            </a:pPr>
            <a:r>
              <a:rPr lang="en-US" altLang="en-US" i="0" dirty="0" err="1"/>
              <a:t>CacheMaxExpire</a:t>
            </a:r>
            <a:r>
              <a:rPr lang="en-US" altLang="en-US" i="0" dirty="0"/>
              <a:t>	24	</a:t>
            </a:r>
            <a:r>
              <a:rPr lang="en-US" altLang="en-US" sz="1400" i="0" dirty="0"/>
              <a:t>(#</a:t>
            </a:r>
            <a:r>
              <a:rPr lang="en-US" altLang="en-US" sz="1400" i="0" dirty="0" err="1"/>
              <a:t>hrs</a:t>
            </a:r>
            <a:r>
              <a:rPr lang="en-US" altLang="en-US" sz="1400" i="0" dirty="0"/>
              <a:t> to retain docs)</a:t>
            </a:r>
          </a:p>
          <a:p>
            <a:pPr>
              <a:buFontTx/>
              <a:buNone/>
            </a:pPr>
            <a:r>
              <a:rPr lang="en-US" altLang="en-US" i="0" dirty="0" err="1"/>
              <a:t>CacheLastModifiedFactor</a:t>
            </a:r>
            <a:r>
              <a:rPr lang="en-US" altLang="en-US" i="0" dirty="0"/>
              <a:t>	0.1</a:t>
            </a:r>
          </a:p>
          <a:p>
            <a:pPr>
              <a:buFontTx/>
              <a:buNone/>
            </a:pPr>
            <a:r>
              <a:rPr lang="en-US" altLang="en-US" i="0" dirty="0" err="1"/>
              <a:t>CacheDefaultExpire</a:t>
            </a:r>
            <a:r>
              <a:rPr lang="en-US" altLang="en-US" i="0" dirty="0"/>
              <a:t>	1</a:t>
            </a:r>
          </a:p>
          <a:p>
            <a:pPr>
              <a:buFontTx/>
              <a:buNone/>
            </a:pPr>
            <a:r>
              <a:rPr lang="en-US" altLang="en-US" i="0" dirty="0" err="1"/>
              <a:t>NoCache</a:t>
            </a:r>
            <a:r>
              <a:rPr lang="en-US" altLang="en-US" i="0" dirty="0"/>
              <a:t>		a-domain.com another-domain.edu</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259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31284F0F-EBC2-4489-AA55-0648559714BD}" type="slidenum">
              <a:rPr lang="en-US" altLang="en-US" sz="1400" smtClean="0">
                <a:latin typeface="Times New Roman" panose="02020603050405020304" pitchFamily="18" charset="0"/>
              </a:rPr>
              <a:pPr>
                <a:spcBef>
                  <a:spcPct val="0"/>
                </a:spcBef>
                <a:buFontTx/>
                <a:buNone/>
              </a:pPr>
              <a:t>67</a:t>
            </a:fld>
            <a:endParaRPr lang="en-US" altLang="en-US" sz="1400">
              <a:latin typeface="Times New Roman" panose="02020603050405020304" pitchFamily="18" charset="0"/>
            </a:endParaRPr>
          </a:p>
        </p:txBody>
      </p:sp>
      <p:sp>
        <p:nvSpPr>
          <p:cNvPr id="125956" name="Rectangle 2"/>
          <p:cNvSpPr>
            <a:spLocks noChangeArrowheads="1"/>
          </p:cNvSpPr>
          <p:nvPr/>
        </p:nvSpPr>
        <p:spPr bwMode="auto">
          <a:xfrm>
            <a:off x="685800" y="2286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lgn="ctr">
              <a:spcBef>
                <a:spcPct val="0"/>
              </a:spcBef>
              <a:buFontTx/>
              <a:buNone/>
            </a:pPr>
            <a:r>
              <a:rPr lang="en-US" altLang="en-US" sz="2400" b="1" i="0">
                <a:solidFill>
                  <a:schemeClr val="tx2"/>
                </a:solidFill>
              </a:rPr>
              <a:t>Apache Cache Settings</a:t>
            </a:r>
            <a:endParaRPr lang="en-US" altLang="en-US" sz="1800" b="1" i="0">
              <a:solidFill>
                <a:schemeClr val="tx2"/>
              </a:solidFill>
            </a:endParaRPr>
          </a:p>
        </p:txBody>
      </p:sp>
      <p:sp>
        <p:nvSpPr>
          <p:cNvPr id="125957" name="Rectangle 3"/>
          <p:cNvSpPr>
            <a:spLocks noChangeArrowheads="1"/>
          </p:cNvSpPr>
          <p:nvPr/>
        </p:nvSpPr>
        <p:spPr bwMode="auto">
          <a:xfrm>
            <a:off x="685800" y="990600"/>
            <a:ext cx="8153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r>
              <a:rPr lang="en-US" altLang="en-US" b="1" i="0" dirty="0" err="1"/>
              <a:t>CacheSize</a:t>
            </a:r>
            <a:r>
              <a:rPr lang="en-US" altLang="en-US" i="0" dirty="0"/>
              <a:t>	sets the size of the cache area in </a:t>
            </a:r>
            <a:r>
              <a:rPr lang="en-US" altLang="en-US" dirty="0"/>
              <a:t>kilobytes</a:t>
            </a:r>
          </a:p>
          <a:p>
            <a:r>
              <a:rPr lang="en-US" altLang="en-US" b="1" i="0" dirty="0" err="1"/>
              <a:t>CacheGcInterval</a:t>
            </a:r>
            <a:r>
              <a:rPr lang="en-US" altLang="en-US" i="0" dirty="0"/>
              <a:t>	specifies how often in </a:t>
            </a:r>
            <a:r>
              <a:rPr lang="en-US" altLang="en-US" dirty="0"/>
              <a:t>hours</a:t>
            </a:r>
            <a:r>
              <a:rPr lang="en-US" altLang="en-US" i="0" dirty="0"/>
              <a:t> Apache checks the cache and does a garbage collection if the amount of data exceeds </a:t>
            </a:r>
            <a:r>
              <a:rPr lang="en-US" altLang="en-US" i="0" dirty="0" err="1"/>
              <a:t>CacheSize</a:t>
            </a:r>
            <a:endParaRPr lang="en-US" altLang="en-US" i="0" dirty="0"/>
          </a:p>
          <a:p>
            <a:r>
              <a:rPr lang="en-US" altLang="en-US" b="1" i="0" dirty="0" err="1"/>
              <a:t>CacheMaxExpire</a:t>
            </a:r>
            <a:r>
              <a:rPr lang="en-US" altLang="en-US" i="0" dirty="0"/>
              <a:t>	specifies how long in </a:t>
            </a:r>
            <a:r>
              <a:rPr lang="en-US" altLang="en-US" dirty="0"/>
              <a:t>hours</a:t>
            </a:r>
            <a:r>
              <a:rPr lang="en-US" altLang="en-US" i="0" dirty="0"/>
              <a:t> cached documents are retained</a:t>
            </a:r>
          </a:p>
          <a:p>
            <a:r>
              <a:rPr lang="en-US" altLang="en-US" b="1" i="0" dirty="0" err="1"/>
              <a:t>CacheLastModifiedFactor</a:t>
            </a:r>
            <a:r>
              <a:rPr lang="en-US" altLang="en-US" i="0" dirty="0"/>
              <a:t> estimate expiry date using the formula expiry-period = time-since-last-modification * factor</a:t>
            </a:r>
          </a:p>
          <a:p>
            <a:r>
              <a:rPr lang="en-US" altLang="en-US" b="1" i="0" dirty="0" err="1"/>
              <a:t>CacheDefaultExpire</a:t>
            </a:r>
            <a:r>
              <a:rPr lang="en-US" altLang="en-US" i="0" dirty="0"/>
              <a:t> if the document is fetched via a protocol that does not support expiry times, then use the specified number of </a:t>
            </a:r>
            <a:r>
              <a:rPr lang="en-US" altLang="en-US" dirty="0"/>
              <a:t>hours</a:t>
            </a:r>
            <a:r>
              <a:rPr lang="en-US" altLang="en-US" i="0" dirty="0"/>
              <a:t> as the expiry time</a:t>
            </a:r>
          </a:p>
          <a:p>
            <a:r>
              <a:rPr lang="en-US" altLang="en-US" b="1" i="0" dirty="0" err="1"/>
              <a:t>NoCache</a:t>
            </a:r>
            <a:r>
              <a:rPr lang="en-US" altLang="en-US" i="0" dirty="0"/>
              <a:t>	specifies a list of hosts/domains from which documents are not cached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D4B13CB0-718C-49E9-A141-7EE56F170708}" type="slidenum">
              <a:rPr lang="en-US" altLang="en-US" sz="1400" smtClean="0">
                <a:latin typeface="Times New Roman" panose="02020603050405020304" pitchFamily="18" charset="0"/>
              </a:rPr>
              <a:pPr>
                <a:spcBef>
                  <a:spcPct val="0"/>
                </a:spcBef>
                <a:buFontTx/>
                <a:buNone/>
              </a:pPr>
              <a:t>68</a:t>
            </a:fld>
            <a:endParaRPr lang="en-US" altLang="en-US" sz="1400">
              <a:latin typeface="Times New Roman" panose="02020603050405020304" pitchFamily="18" charset="0"/>
            </a:endParaRPr>
          </a:p>
        </p:txBody>
      </p:sp>
      <p:sp>
        <p:nvSpPr>
          <p:cNvPr id="128004" name="Rectangle 2"/>
          <p:cNvSpPr>
            <a:spLocks noGrp="1" noChangeArrowheads="1"/>
          </p:cNvSpPr>
          <p:nvPr>
            <p:ph type="title"/>
          </p:nvPr>
        </p:nvSpPr>
        <p:spPr/>
        <p:txBody>
          <a:bodyPr/>
          <a:lstStyle/>
          <a:p>
            <a:r>
              <a:rPr lang="en-US" altLang="en-US" b="1" dirty="0"/>
              <a:t>Garbage Collection</a:t>
            </a:r>
          </a:p>
        </p:txBody>
      </p:sp>
      <p:sp>
        <p:nvSpPr>
          <p:cNvPr id="128005" name="Rectangle 3"/>
          <p:cNvSpPr>
            <a:spLocks noGrp="1" noChangeArrowheads="1"/>
          </p:cNvSpPr>
          <p:nvPr>
            <p:ph type="body" idx="1"/>
          </p:nvPr>
        </p:nvSpPr>
        <p:spPr/>
        <p:txBody>
          <a:bodyPr/>
          <a:lstStyle/>
          <a:p>
            <a:r>
              <a:rPr lang="en-US" altLang="en-US" dirty="0"/>
              <a:t>Compiled programming languages, C/Pascal, require the user to maintain storage using calls such as </a:t>
            </a:r>
            <a:r>
              <a:rPr lang="en-US" altLang="en-US" dirty="0" err="1"/>
              <a:t>malloc</a:t>
            </a:r>
            <a:r>
              <a:rPr lang="en-US" altLang="en-US" dirty="0"/>
              <a:t>() and free()</a:t>
            </a:r>
          </a:p>
          <a:p>
            <a:r>
              <a:rPr lang="en-US" altLang="en-US" dirty="0"/>
              <a:t>Interpreted languages like Lisp and Java do automatic garbage collection, periodically scanning memory for chunks no longer required</a:t>
            </a:r>
          </a:p>
          <a:p>
            <a:r>
              <a:rPr lang="en-US" altLang="en-US" dirty="0"/>
              <a:t>In proxy servers, garbage collection manages the cache space</a:t>
            </a:r>
          </a:p>
          <a:p>
            <a:r>
              <a:rPr lang="en-US" altLang="en-US" dirty="0"/>
              <a:t>the challenges are:</a:t>
            </a:r>
          </a:p>
          <a:p>
            <a:pPr lvl="1"/>
            <a:r>
              <a:rPr lang="en-US" altLang="en-US" dirty="0"/>
              <a:t>determine which files are not likely to be needed in the future</a:t>
            </a:r>
          </a:p>
          <a:p>
            <a:pPr lvl="1"/>
            <a:r>
              <a:rPr lang="en-US" altLang="en-US" dirty="0"/>
              <a:t>determine which files are most likely to be needed in the future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30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2358FE3C-F6C7-434F-B60F-387F18218DDB}" type="slidenum">
              <a:rPr lang="en-US" altLang="en-US" sz="1400" smtClean="0">
                <a:latin typeface="Times New Roman" panose="02020603050405020304" pitchFamily="18" charset="0"/>
              </a:rPr>
              <a:pPr>
                <a:spcBef>
                  <a:spcPct val="0"/>
                </a:spcBef>
                <a:buFontTx/>
                <a:buNone/>
              </a:pPr>
              <a:t>69</a:t>
            </a:fld>
            <a:endParaRPr lang="en-US" altLang="en-US" sz="1400">
              <a:latin typeface="Times New Roman" panose="02020603050405020304" pitchFamily="18" charset="0"/>
            </a:endParaRPr>
          </a:p>
        </p:txBody>
      </p:sp>
      <p:sp>
        <p:nvSpPr>
          <p:cNvPr id="130052" name="Rectangle 2"/>
          <p:cNvSpPr>
            <a:spLocks noGrp="1" noChangeArrowheads="1"/>
          </p:cNvSpPr>
          <p:nvPr>
            <p:ph type="title"/>
          </p:nvPr>
        </p:nvSpPr>
        <p:spPr/>
        <p:txBody>
          <a:bodyPr/>
          <a:lstStyle/>
          <a:p>
            <a:r>
              <a:rPr lang="en-US" altLang="en-US" b="1"/>
              <a:t>LRU Algorithm</a:t>
            </a:r>
          </a:p>
        </p:txBody>
      </p:sp>
      <p:sp>
        <p:nvSpPr>
          <p:cNvPr id="130053" name="Rectangle 3"/>
          <p:cNvSpPr>
            <a:spLocks noGrp="1" noChangeArrowheads="1"/>
          </p:cNvSpPr>
          <p:nvPr>
            <p:ph type="body" idx="1"/>
          </p:nvPr>
        </p:nvSpPr>
        <p:spPr/>
        <p:txBody>
          <a:bodyPr/>
          <a:lstStyle/>
          <a:p>
            <a:r>
              <a:rPr lang="en-US" altLang="en-US" dirty="0"/>
              <a:t>Least recently used; for web pages if a page was recently accessed it is likely to be accessed again</a:t>
            </a:r>
          </a:p>
          <a:p>
            <a:r>
              <a:rPr lang="en-US" altLang="en-US" dirty="0"/>
              <a:t>Weighted LRU</a:t>
            </a:r>
          </a:p>
          <a:p>
            <a:pPr lvl="1"/>
            <a:r>
              <a:rPr lang="en-US" altLang="en-US" dirty="0"/>
              <a:t>number of recent accesses</a:t>
            </a:r>
          </a:p>
          <a:p>
            <a:pPr lvl="1"/>
            <a:r>
              <a:rPr lang="en-US" altLang="en-US" dirty="0"/>
              <a:t>retrieval transfer time</a:t>
            </a:r>
          </a:p>
          <a:p>
            <a:pPr lvl="1"/>
            <a:r>
              <a:rPr lang="en-US" altLang="en-US" dirty="0"/>
              <a:t>remaining freshness time</a:t>
            </a:r>
          </a:p>
          <a:p>
            <a:pPr lvl="1"/>
            <a:r>
              <a:rPr lang="en-US" altLang="en-US" dirty="0"/>
              <a:t>weighting by transfer time</a:t>
            </a:r>
          </a:p>
          <a:p>
            <a:pPr lvl="1"/>
            <a:r>
              <a:rPr lang="en-US" altLang="en-US" dirty="0"/>
              <a:t>positive weighting by size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BB829057-F421-44F1-A4FF-0EF3F4EB35AC}" type="slidenum">
              <a:rPr lang="en-US" altLang="en-US" sz="1400" smtClean="0">
                <a:latin typeface="Times New Roman" panose="02020603050405020304" pitchFamily="18" charset="0"/>
              </a:rPr>
              <a:pPr>
                <a:spcBef>
                  <a:spcPct val="0"/>
                </a:spcBef>
                <a:buFontTx/>
                <a:buNone/>
              </a:pPr>
              <a:t>7</a:t>
            </a:fld>
            <a:endParaRPr lang="en-US" altLang="en-US" sz="1400">
              <a:latin typeface="Times New Roman" panose="02020603050405020304" pitchFamily="18" charset="0"/>
            </a:endParaRPr>
          </a:p>
        </p:txBody>
      </p:sp>
      <p:sp>
        <p:nvSpPr>
          <p:cNvPr id="16388" name="Rectangle 2"/>
          <p:cNvSpPr>
            <a:spLocks noGrp="1" noChangeArrowheads="1"/>
          </p:cNvSpPr>
          <p:nvPr>
            <p:ph type="title"/>
          </p:nvPr>
        </p:nvSpPr>
        <p:spPr>
          <a:xfrm>
            <a:off x="533400" y="457200"/>
            <a:ext cx="7924800" cy="609600"/>
          </a:xfrm>
        </p:spPr>
        <p:txBody>
          <a:bodyPr/>
          <a:lstStyle/>
          <a:p>
            <a:r>
              <a:rPr lang="en-US" altLang="en-US" b="1"/>
              <a:t>Making Sure a Message Has Not Been Altered</a:t>
            </a:r>
          </a:p>
        </p:txBody>
      </p:sp>
      <p:sp>
        <p:nvSpPr>
          <p:cNvPr id="16389" name="Rectangle 3"/>
          <p:cNvSpPr>
            <a:spLocks noGrp="1" noChangeArrowheads="1"/>
          </p:cNvSpPr>
          <p:nvPr>
            <p:ph type="body" idx="1"/>
          </p:nvPr>
        </p:nvSpPr>
        <p:spPr/>
        <p:txBody>
          <a:bodyPr/>
          <a:lstStyle/>
          <a:p>
            <a:r>
              <a:rPr lang="en-US" altLang="en-US" sz="1800" dirty="0">
                <a:solidFill>
                  <a:srgbClr val="000000"/>
                </a:solidFill>
              </a:rPr>
              <a:t>A </a:t>
            </a:r>
            <a:r>
              <a:rPr lang="en-US" altLang="en-US" sz="1800" b="1" i="1" dirty="0">
                <a:solidFill>
                  <a:srgbClr val="000000"/>
                </a:solidFill>
              </a:rPr>
              <a:t>message digest</a:t>
            </a:r>
            <a:r>
              <a:rPr lang="en-US" altLang="en-US" sz="1800" b="1" dirty="0">
                <a:solidFill>
                  <a:srgbClr val="000000"/>
                </a:solidFill>
              </a:rPr>
              <a:t> </a:t>
            </a:r>
            <a:r>
              <a:rPr lang="en-US" altLang="en-US" sz="1800" dirty="0">
                <a:solidFill>
                  <a:srgbClr val="000000"/>
                </a:solidFill>
              </a:rPr>
              <a:t>is the number produced by applying a cryptographic hash function to a message</a:t>
            </a:r>
          </a:p>
          <a:p>
            <a:pPr lvl="1"/>
            <a:r>
              <a:rPr lang="en-US" altLang="en-US" sz="1800" dirty="0">
                <a:solidFill>
                  <a:srgbClr val="000000"/>
                </a:solidFill>
              </a:rPr>
              <a:t>The message digest is included along with the message; here are the steps that are followed:</a:t>
            </a:r>
          </a:p>
          <a:p>
            <a:pPr>
              <a:buFont typeface="Courier New" panose="02070309020205020404" pitchFamily="49" charset="0"/>
              <a:buAutoNum type="arabicPeriod"/>
            </a:pPr>
            <a:r>
              <a:rPr lang="en-US" altLang="en-US" sz="1800" dirty="0">
                <a:solidFill>
                  <a:srgbClr val="000000"/>
                </a:solidFill>
              </a:rPr>
              <a:t>Sender produces a message digest using a known hashing algorithm</a:t>
            </a:r>
          </a:p>
          <a:p>
            <a:pPr>
              <a:buFont typeface="Courier New" panose="02070309020205020404" pitchFamily="49" charset="0"/>
              <a:buAutoNum type="arabicPeriod"/>
            </a:pPr>
            <a:r>
              <a:rPr lang="en-US" altLang="en-US" sz="1800" dirty="0">
                <a:solidFill>
                  <a:srgbClr val="000000"/>
                </a:solidFill>
              </a:rPr>
              <a:t>Message digest is encrypted and sent with the message</a:t>
            </a:r>
          </a:p>
          <a:p>
            <a:pPr>
              <a:buFont typeface="Courier New" panose="02070309020205020404" pitchFamily="49" charset="0"/>
              <a:buAutoNum type="arabicPeriod"/>
            </a:pPr>
            <a:r>
              <a:rPr lang="en-US" altLang="en-US" sz="1800" dirty="0">
                <a:solidFill>
                  <a:srgbClr val="000000"/>
                </a:solidFill>
              </a:rPr>
              <a:t>Receiver decrypts the digest and then computes the message digest from the actual message to make sure they are identical</a:t>
            </a:r>
          </a:p>
          <a:p>
            <a:r>
              <a:rPr lang="en-US" altLang="en-US" sz="1800" dirty="0">
                <a:solidFill>
                  <a:srgbClr val="000000"/>
                </a:solidFill>
              </a:rPr>
              <a:t>For greater security, the message can also be encrypted</a:t>
            </a:r>
            <a:endParaRPr lang="en-US" altLang="en-US" sz="1800" b="1" dirty="0">
              <a:solidFill>
                <a:srgbClr val="000000"/>
              </a:solidFill>
            </a:endParaRPr>
          </a:p>
          <a:p>
            <a:r>
              <a:rPr lang="en-US" altLang="en-US" sz="1800" dirty="0">
                <a:solidFill>
                  <a:srgbClr val="000000"/>
                </a:solidFill>
              </a:rPr>
              <a:t>Systems combining </a:t>
            </a:r>
            <a:r>
              <a:rPr lang="en-US" altLang="en-US" sz="1800" dirty="0">
                <a:solidFill>
                  <a:srgbClr val="FF0000"/>
                </a:solidFill>
              </a:rPr>
              <a:t>public key cryptography </a:t>
            </a:r>
            <a:r>
              <a:rPr lang="en-US" altLang="en-US" sz="1800" dirty="0">
                <a:solidFill>
                  <a:srgbClr val="000000"/>
                </a:solidFill>
              </a:rPr>
              <a:t>and </a:t>
            </a:r>
            <a:r>
              <a:rPr lang="en-US" altLang="en-US" sz="1800" dirty="0">
                <a:solidFill>
                  <a:srgbClr val="FF0000"/>
                </a:solidFill>
              </a:rPr>
              <a:t>message digests</a:t>
            </a:r>
            <a:r>
              <a:rPr lang="en-US" altLang="en-US" sz="1800" dirty="0">
                <a:solidFill>
                  <a:srgbClr val="000000"/>
                </a:solidFill>
              </a:rPr>
              <a:t> are called </a:t>
            </a:r>
            <a:r>
              <a:rPr lang="en-US" altLang="en-US" sz="1800" i="1" dirty="0">
                <a:solidFill>
                  <a:srgbClr val="000000"/>
                </a:solidFill>
              </a:rPr>
              <a:t>digital signatures</a:t>
            </a: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157083C4-A5B5-432B-A270-0754FF916F5B}" type="slidenum">
              <a:rPr lang="en-US" altLang="en-US" sz="1400" smtClean="0">
                <a:latin typeface="Times New Roman" panose="02020603050405020304" pitchFamily="18" charset="0"/>
              </a:rPr>
              <a:pPr>
                <a:spcBef>
                  <a:spcPct val="0"/>
                </a:spcBef>
                <a:buFontTx/>
                <a:buNone/>
              </a:pPr>
              <a:t>8</a:t>
            </a:fld>
            <a:endParaRPr lang="en-US" altLang="en-US" sz="1400">
              <a:latin typeface="Times New Roman" panose="02020603050405020304" pitchFamily="18" charset="0"/>
            </a:endParaRPr>
          </a:p>
        </p:txBody>
      </p:sp>
      <p:sp>
        <p:nvSpPr>
          <p:cNvPr id="18436" name="Rectangle 2"/>
          <p:cNvSpPr>
            <a:spLocks noGrp="1" noChangeArrowheads="1"/>
          </p:cNvSpPr>
          <p:nvPr>
            <p:ph type="title"/>
          </p:nvPr>
        </p:nvSpPr>
        <p:spPr>
          <a:xfrm>
            <a:off x="685800" y="228600"/>
            <a:ext cx="7772400" cy="533400"/>
          </a:xfrm>
        </p:spPr>
        <p:txBody>
          <a:bodyPr/>
          <a:lstStyle/>
          <a:p>
            <a:r>
              <a:rPr lang="en-US" altLang="en-US" b="1"/>
              <a:t>Certificate Authority</a:t>
            </a:r>
          </a:p>
        </p:txBody>
      </p:sp>
      <p:sp>
        <p:nvSpPr>
          <p:cNvPr id="18437" name="Rectangle 3"/>
          <p:cNvSpPr>
            <a:spLocks noGrp="1" noChangeArrowheads="1"/>
          </p:cNvSpPr>
          <p:nvPr>
            <p:ph type="body" idx="1"/>
          </p:nvPr>
        </p:nvSpPr>
        <p:spPr>
          <a:xfrm>
            <a:off x="685800" y="762000"/>
            <a:ext cx="8001000" cy="5562600"/>
          </a:xfrm>
        </p:spPr>
        <p:txBody>
          <a:bodyPr/>
          <a:lstStyle/>
          <a:p>
            <a:pPr>
              <a:lnSpc>
                <a:spcPct val="90000"/>
              </a:lnSpc>
            </a:pPr>
            <a:r>
              <a:rPr lang="en-US" altLang="en-US" dirty="0"/>
              <a:t>Encryption of data does not solve the entire problem; </a:t>
            </a:r>
            <a:r>
              <a:rPr lang="en-US" altLang="en-US" b="1" dirty="0"/>
              <a:t>how do we guarantee that the organizations that we are dealing with are legitimate?</a:t>
            </a:r>
            <a:endParaRPr lang="en-US" altLang="en-US" dirty="0"/>
          </a:p>
          <a:p>
            <a:pPr>
              <a:lnSpc>
                <a:spcPct val="90000"/>
              </a:lnSpc>
            </a:pPr>
            <a:r>
              <a:rPr lang="en-US" altLang="en-US" dirty="0"/>
              <a:t>A certificate authority (CA) is an organization that both parties involved in a secure communication, trust</a:t>
            </a:r>
          </a:p>
          <a:p>
            <a:pPr>
              <a:lnSpc>
                <a:spcPct val="90000"/>
              </a:lnSpc>
            </a:pPr>
            <a:r>
              <a:rPr lang="en-US" altLang="en-US" dirty="0"/>
              <a:t>the role of the CA is to verify the identity of an entity (client/server)</a:t>
            </a:r>
          </a:p>
          <a:p>
            <a:pPr>
              <a:lnSpc>
                <a:spcPct val="90000"/>
              </a:lnSpc>
            </a:pPr>
            <a:r>
              <a:rPr lang="en-US" altLang="en-US" dirty="0"/>
              <a:t>once the CA verifies the entity, it issues a digitally signed electronic certificate</a:t>
            </a:r>
          </a:p>
          <a:p>
            <a:pPr lvl="1">
              <a:lnSpc>
                <a:spcPct val="90000"/>
              </a:lnSpc>
            </a:pPr>
            <a:r>
              <a:rPr lang="en-US" altLang="en-US" dirty="0"/>
              <a:t>it is signed with the CA</a:t>
            </a:r>
            <a:r>
              <a:rPr lang="ja-JP" altLang="en-US" dirty="0"/>
              <a:t>’</a:t>
            </a:r>
            <a:r>
              <a:rPr lang="en-US" altLang="ja-JP" dirty="0"/>
              <a:t>s private key</a:t>
            </a:r>
          </a:p>
          <a:p>
            <a:pPr>
              <a:lnSpc>
                <a:spcPct val="90000"/>
              </a:lnSpc>
            </a:pPr>
            <a:r>
              <a:rPr lang="en-US" altLang="en-US" dirty="0"/>
              <a:t>Web browsers are usually pre-configured with a list of CAs that are trusted</a:t>
            </a:r>
          </a:p>
          <a:p>
            <a:pPr lvl="1">
              <a:lnSpc>
                <a:spcPct val="90000"/>
              </a:lnSpc>
            </a:pPr>
            <a:r>
              <a:rPr lang="en-US" altLang="en-US" sz="1600" dirty="0"/>
              <a:t>in IE select Tools, Internet </a:t>
            </a:r>
            <a:r>
              <a:rPr lang="en-US" altLang="en-US" sz="1600" dirty="0" err="1"/>
              <a:t>Options,Content</a:t>
            </a:r>
            <a:r>
              <a:rPr lang="en-US" altLang="en-US" sz="1600" dirty="0"/>
              <a:t> Tab, Certificates, Trusted Root Certification Authorities</a:t>
            </a:r>
          </a:p>
          <a:p>
            <a:pPr lvl="1">
              <a:lnSpc>
                <a:spcPct val="90000"/>
              </a:lnSpc>
            </a:pPr>
            <a:r>
              <a:rPr lang="en-US" altLang="en-US" sz="1600" dirty="0"/>
              <a:t>In FF select Tools, Options, Advanced, Certificates, View Certificates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Copyright © Ellis Horowitz 1999-2016</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fld id="{363DE31C-9EB2-483A-B8FE-878C484EEF34}" type="slidenum">
              <a:rPr lang="en-US" altLang="en-US" sz="1400" smtClean="0">
                <a:latin typeface="Times New Roman" panose="02020603050405020304" pitchFamily="18" charset="0"/>
              </a:rPr>
              <a:pPr>
                <a:spcBef>
                  <a:spcPct val="0"/>
                </a:spcBef>
                <a:buFontTx/>
                <a:buNone/>
              </a:pPr>
              <a:t>9</a:t>
            </a:fld>
            <a:endParaRPr lang="en-US" altLang="en-US" sz="1400">
              <a:latin typeface="Times New Roman" panose="02020603050405020304" pitchFamily="18" charset="0"/>
            </a:endParaRPr>
          </a:p>
        </p:txBody>
      </p:sp>
      <p:sp>
        <p:nvSpPr>
          <p:cNvPr id="20484" name="Rectangle 2"/>
          <p:cNvSpPr>
            <a:spLocks noGrp="1" noChangeArrowheads="1"/>
          </p:cNvSpPr>
          <p:nvPr>
            <p:ph type="title"/>
          </p:nvPr>
        </p:nvSpPr>
        <p:spPr/>
        <p:txBody>
          <a:bodyPr/>
          <a:lstStyle/>
          <a:p>
            <a:r>
              <a:rPr lang="en-US" altLang="en-US" b="1"/>
              <a:t>Digital Signatures</a:t>
            </a:r>
          </a:p>
        </p:txBody>
      </p:sp>
      <p:sp>
        <p:nvSpPr>
          <p:cNvPr id="20485" name="Rectangle 3"/>
          <p:cNvSpPr>
            <a:spLocks noGrp="1" noChangeArrowheads="1"/>
          </p:cNvSpPr>
          <p:nvPr>
            <p:ph type="body" idx="1"/>
          </p:nvPr>
        </p:nvSpPr>
        <p:spPr>
          <a:xfrm>
            <a:off x="685800" y="1219200"/>
            <a:ext cx="7696200" cy="685800"/>
          </a:xfrm>
        </p:spPr>
        <p:txBody>
          <a:bodyPr/>
          <a:lstStyle/>
          <a:p>
            <a:pPr>
              <a:lnSpc>
                <a:spcPct val="90000"/>
              </a:lnSpc>
            </a:pPr>
            <a:r>
              <a:rPr lang="en-US" altLang="en-US" dirty="0">
                <a:solidFill>
                  <a:srgbClr val="000000"/>
                </a:solidFill>
              </a:rPr>
              <a:t>A </a:t>
            </a:r>
            <a:r>
              <a:rPr lang="en-US" altLang="en-US" i="1" dirty="0">
                <a:solidFill>
                  <a:srgbClr val="000000"/>
                </a:solidFill>
              </a:rPr>
              <a:t>certificate authority</a:t>
            </a:r>
            <a:r>
              <a:rPr lang="en-US" altLang="en-US" dirty="0">
                <a:solidFill>
                  <a:srgbClr val="000000"/>
                </a:solidFill>
              </a:rPr>
              <a:t> dispenses public and private keys</a:t>
            </a:r>
          </a:p>
          <a:p>
            <a:pPr>
              <a:lnSpc>
                <a:spcPct val="90000"/>
              </a:lnSpc>
            </a:pPr>
            <a:endParaRPr lang="en-US" altLang="en-US" dirty="0"/>
          </a:p>
        </p:txBody>
      </p:sp>
      <p:sp>
        <p:nvSpPr>
          <p:cNvPr id="20486" name="Rectangle 4"/>
          <p:cNvSpPr>
            <a:spLocks noChangeArrowheads="1"/>
          </p:cNvSpPr>
          <p:nvPr/>
        </p:nvSpPr>
        <p:spPr bwMode="auto">
          <a:xfrm>
            <a:off x="1619250" y="12922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0487" name="Text Box 8"/>
          <p:cNvSpPr txBox="1">
            <a:spLocks noChangeArrowheads="1"/>
          </p:cNvSpPr>
          <p:nvPr/>
        </p:nvSpPr>
        <p:spPr bwMode="auto">
          <a:xfrm>
            <a:off x="533400" y="5791200"/>
            <a:ext cx="838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i="0">
                <a:latin typeface="Times New Roman" panose="02020603050405020304" pitchFamily="18" charset="0"/>
              </a:rPr>
              <a:t> Select Firefox | Open Menu| Preferences | Advanced | Certificates | View Certificates | Authorities | View</a:t>
            </a:r>
            <a:r>
              <a:rPr lang="is-IS" altLang="en-US" sz="1400" i="0">
                <a:latin typeface="Times New Roman" panose="02020603050405020304" pitchFamily="18" charset="0"/>
              </a:rPr>
              <a:t>…</a:t>
            </a:r>
            <a:endParaRPr lang="en-US" altLang="en-US" sz="1400" i="0">
              <a:latin typeface="Times New Roman" panose="02020603050405020304" pitchFamily="18" charset="0"/>
            </a:endParaRPr>
          </a:p>
        </p:txBody>
      </p:sp>
      <p:sp>
        <p:nvSpPr>
          <p:cNvPr id="20488" name="Text Box 9"/>
          <p:cNvSpPr txBox="1">
            <a:spLocks noChangeArrowheads="1"/>
          </p:cNvSpPr>
          <p:nvPr/>
        </p:nvSpPr>
        <p:spPr bwMode="auto">
          <a:xfrm>
            <a:off x="60325" y="2297113"/>
            <a:ext cx="12509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i="0">
                <a:latin typeface="Times New Roman" panose="02020603050405020304" pitchFamily="18" charset="0"/>
              </a:rPr>
              <a:t>authorities,</a:t>
            </a:r>
          </a:p>
          <a:p>
            <a:pPr>
              <a:spcBef>
                <a:spcPct val="0"/>
              </a:spcBef>
              <a:buFontTx/>
              <a:buNone/>
            </a:pPr>
            <a:r>
              <a:rPr lang="en-US" altLang="en-US" sz="1400" i="0">
                <a:latin typeface="Times New Roman" panose="02020603050405020304" pitchFamily="18" charset="0"/>
              </a:rPr>
              <a:t>including</a:t>
            </a:r>
          </a:p>
          <a:p>
            <a:pPr>
              <a:spcBef>
                <a:spcPct val="0"/>
              </a:spcBef>
              <a:buFontTx/>
              <a:buNone/>
            </a:pPr>
            <a:r>
              <a:rPr lang="en-US" altLang="en-US" sz="1400" i="0">
                <a:latin typeface="Times New Roman" panose="02020603050405020304" pitchFamily="18" charset="0"/>
              </a:rPr>
              <a:t>AOL, Verisign</a:t>
            </a:r>
          </a:p>
        </p:txBody>
      </p:sp>
      <p:sp>
        <p:nvSpPr>
          <p:cNvPr id="20489" name="Line 10"/>
          <p:cNvSpPr>
            <a:spLocks noChangeShapeType="1"/>
          </p:cNvSpPr>
          <p:nvPr/>
        </p:nvSpPr>
        <p:spPr bwMode="auto">
          <a:xfrm>
            <a:off x="152400" y="3124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0" name="Text Box 11"/>
          <p:cNvSpPr txBox="1">
            <a:spLocks noChangeArrowheads="1"/>
          </p:cNvSpPr>
          <p:nvPr/>
        </p:nvSpPr>
        <p:spPr bwMode="auto">
          <a:xfrm>
            <a:off x="4479925" y="2449513"/>
            <a:ext cx="954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b="1" i="0">
                <a:latin typeface="Times New Roman" panose="02020603050405020304" pitchFamily="18" charset="0"/>
              </a:rPr>
              <a:t>Actual</a:t>
            </a:r>
          </a:p>
          <a:p>
            <a:pPr>
              <a:spcBef>
                <a:spcPct val="0"/>
              </a:spcBef>
              <a:buFontTx/>
              <a:buNone/>
            </a:pPr>
            <a:r>
              <a:rPr lang="en-US" altLang="en-US" sz="1400" b="1" i="0">
                <a:latin typeface="Times New Roman" panose="02020603050405020304" pitchFamily="18" charset="0"/>
              </a:rPr>
              <a:t>certificate</a:t>
            </a:r>
          </a:p>
        </p:txBody>
      </p:sp>
      <p:sp>
        <p:nvSpPr>
          <p:cNvPr id="20491" name="Line 12"/>
          <p:cNvSpPr>
            <a:spLocks noChangeShapeType="1"/>
          </p:cNvSpPr>
          <p:nvPr/>
        </p:nvSpPr>
        <p:spPr bwMode="auto">
          <a:xfrm>
            <a:off x="4800600" y="2971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Text Box 13"/>
          <p:cNvSpPr txBox="1">
            <a:spLocks noChangeArrowheads="1"/>
          </p:cNvSpPr>
          <p:nvPr/>
        </p:nvSpPr>
        <p:spPr bwMode="auto">
          <a:xfrm>
            <a:off x="4479925" y="4202113"/>
            <a:ext cx="10287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ourier New" panose="02070309020205020404" pitchFamily="49" charset="0"/>
                <a:ea typeface="MS PGothic" panose="020B0600070205080204" pitchFamily="34" charset="-128"/>
              </a:defRPr>
            </a:lvl1pPr>
            <a:lvl2pPr marL="742950" indent="-285750">
              <a:spcBef>
                <a:spcPct val="20000"/>
              </a:spcBef>
              <a:buChar char="–"/>
              <a:defRPr sz="2000">
                <a:solidFill>
                  <a:schemeClr val="tx1"/>
                </a:solidFill>
                <a:latin typeface="Courier New" panose="02070309020205020404" pitchFamily="49" charset="0"/>
                <a:ea typeface="MS PGothic" panose="020B0600070205080204" pitchFamily="34" charset="-128"/>
              </a:defRPr>
            </a:lvl2pPr>
            <a:lvl3pPr marL="11430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3pPr>
            <a:lvl4pPr marL="16002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4pPr>
            <a:lvl5pPr marL="2057400" indent="-228600">
              <a:spcBef>
                <a:spcPct val="20000"/>
              </a:spcBef>
              <a:buChar char="»"/>
              <a:defRPr sz="2000">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New" panose="02070309020205020404" pitchFamily="49" charset="0"/>
                <a:ea typeface="MS PGothic" panose="020B0600070205080204" pitchFamily="34" charset="-128"/>
              </a:defRPr>
            </a:lvl9pPr>
          </a:lstStyle>
          <a:p>
            <a:pPr>
              <a:spcBef>
                <a:spcPct val="0"/>
              </a:spcBef>
              <a:buFontTx/>
              <a:buNone/>
            </a:pPr>
            <a:r>
              <a:rPr lang="en-US" altLang="en-US" sz="1400" b="1" i="0">
                <a:latin typeface="Times New Roman" panose="02020603050405020304" pitchFamily="18" charset="0"/>
              </a:rPr>
              <a:t>SHA-1 and</a:t>
            </a:r>
          </a:p>
          <a:p>
            <a:pPr>
              <a:spcBef>
                <a:spcPct val="0"/>
              </a:spcBef>
              <a:buFontTx/>
              <a:buNone/>
            </a:pPr>
            <a:r>
              <a:rPr lang="en-US" altLang="en-US" sz="1400" b="1" i="0">
                <a:latin typeface="Times New Roman" panose="02020603050405020304" pitchFamily="18" charset="0"/>
              </a:rPr>
              <a:t>MD5</a:t>
            </a:r>
          </a:p>
          <a:p>
            <a:pPr>
              <a:spcBef>
                <a:spcPct val="0"/>
              </a:spcBef>
              <a:buFontTx/>
              <a:buNone/>
            </a:pPr>
            <a:r>
              <a:rPr lang="en-US" altLang="en-US" sz="1400" b="1" i="0">
                <a:latin typeface="Times New Roman" panose="02020603050405020304" pitchFamily="18" charset="0"/>
              </a:rPr>
              <a:t>finger</a:t>
            </a:r>
          </a:p>
          <a:p>
            <a:pPr>
              <a:spcBef>
                <a:spcPct val="0"/>
              </a:spcBef>
              <a:buFontTx/>
              <a:buNone/>
            </a:pPr>
            <a:r>
              <a:rPr lang="en-US" altLang="en-US" sz="1400" b="1" i="0">
                <a:latin typeface="Times New Roman" panose="02020603050405020304" pitchFamily="18" charset="0"/>
              </a:rPr>
              <a:t>prints</a:t>
            </a:r>
          </a:p>
        </p:txBody>
      </p:sp>
      <p:sp>
        <p:nvSpPr>
          <p:cNvPr id="20493" name="Line 14"/>
          <p:cNvSpPr>
            <a:spLocks noChangeShapeType="1"/>
          </p:cNvSpPr>
          <p:nvPr/>
        </p:nvSpPr>
        <p:spPr bwMode="auto">
          <a:xfrm>
            <a:off x="4800600" y="4191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0494" name="Picture 1" descr="Screen Shot 2015-10-13 at 9.54.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57400"/>
            <a:ext cx="3124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2" descr="Screen Shot 2015-10-13 at 9.56.44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209800"/>
            <a:ext cx="31035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Times New Roman"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Times New Roman" pitchFamily="-107"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27204</TotalTime>
  <Words>5743</Words>
  <Application>Microsoft Office PowerPoint</Application>
  <PresentationFormat>On-screen Show (4:3)</PresentationFormat>
  <Paragraphs>887</Paragraphs>
  <Slides>69</Slides>
  <Notes>56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MS PGothic</vt:lpstr>
      <vt:lpstr>MS PGothic</vt:lpstr>
      <vt:lpstr>Arial</vt:lpstr>
      <vt:lpstr>Calibri</vt:lpstr>
      <vt:lpstr>Courier New</vt:lpstr>
      <vt:lpstr>Times New Roman</vt:lpstr>
      <vt:lpstr>Blank Presentation</vt:lpstr>
      <vt:lpstr>Canvas</vt:lpstr>
      <vt:lpstr>Lecture</vt:lpstr>
      <vt:lpstr>3 Diverse Topics for Today</vt:lpstr>
      <vt:lpstr>PowerPoint Presentation</vt:lpstr>
      <vt:lpstr>RSA Public Key Encryption</vt:lpstr>
      <vt:lpstr>Cryptographic Hash Functions</vt:lpstr>
      <vt:lpstr>Bulk Cipher Methods</vt:lpstr>
      <vt:lpstr>Making Sure a Message Has Not Been Altered</vt:lpstr>
      <vt:lpstr>Certificate Authority</vt:lpstr>
      <vt:lpstr>Digital Signatures</vt:lpstr>
      <vt:lpstr>Trusted Root CAs (IE)</vt:lpstr>
      <vt:lpstr>Introduction to SSL</vt:lpstr>
      <vt:lpstr>Introduction to SSL</vt:lpstr>
      <vt:lpstr>SSL Graphical View</vt:lpstr>
      <vt:lpstr>How SSL Works – Detailed Steps</vt:lpstr>
      <vt:lpstr>digicert.com</vt:lpstr>
      <vt:lpstr>References</vt:lpstr>
      <vt:lpstr>PowerPoint Presentation</vt:lpstr>
      <vt:lpstr>Selecting a Web Platform</vt:lpstr>
      <vt:lpstr>Popular Platforms</vt:lpstr>
      <vt:lpstr>Some Typical Transaction Processing Performance Results</vt:lpstr>
      <vt:lpstr>Estimating Server Performance Requirements</vt:lpstr>
      <vt:lpstr>Estimating Server Performance Requirements</vt:lpstr>
      <vt:lpstr>Web Server Farms</vt:lpstr>
      <vt:lpstr>One Possible Web Farm Architecture</vt:lpstr>
      <vt:lpstr>Web Server Farms vs. Single Large Machines</vt:lpstr>
      <vt:lpstr>Why Load Balancing is Needed</vt:lpstr>
      <vt:lpstr>Example Load Balancing Switch</vt:lpstr>
      <vt:lpstr>Two Scenarios for Using Cisco Content Router Load Balancing Switch</vt:lpstr>
      <vt:lpstr>Another Approach to Load Balancing: DNS Redirection</vt:lpstr>
      <vt:lpstr>DNS Redirection</vt:lpstr>
      <vt:lpstr>DNS Redirection</vt:lpstr>
      <vt:lpstr>The Google Compute Engine</vt:lpstr>
      <vt:lpstr>Web Server Performance Testing</vt:lpstr>
      <vt:lpstr>Web Server Benchmarking</vt:lpstr>
      <vt:lpstr>Other Web Servers: Lighttpd, nginx</vt:lpstr>
      <vt:lpstr>Comparisons of Lightppd, Nginx, Apache Memory Usage and Requests Per Second</vt:lpstr>
      <vt:lpstr>More Comparisons of Lightppd and Apache Requests Per Second</vt:lpstr>
      <vt:lpstr>LiteSpeed vs. nginx vs. Apache</vt:lpstr>
      <vt:lpstr>Apache Benchmarking</vt:lpstr>
      <vt:lpstr>Exercise to run ab</vt:lpstr>
      <vt:lpstr>Sample Output of ab</vt:lpstr>
      <vt:lpstr>Improving Apache Web Server Performance (1)</vt:lpstr>
      <vt:lpstr>Improving Apache Web Server Performance (2)</vt:lpstr>
      <vt:lpstr>Improving Apache Web Server Performance (3)</vt:lpstr>
      <vt:lpstr>PowerPoint Presentation</vt:lpstr>
      <vt:lpstr>HTTP Protocol and Proxy Servers</vt:lpstr>
      <vt:lpstr>Proxy Servers and FTP</vt:lpstr>
      <vt:lpstr>Pointing to a Proxy in Your Browser</vt:lpstr>
      <vt:lpstr>Why Use a Proxy Server</vt:lpstr>
      <vt:lpstr>Example of Anonymizing Proxy</vt:lpstr>
      <vt:lpstr>Caching and Revalidation</vt:lpstr>
      <vt:lpstr>Revalidations</vt:lpstr>
      <vt:lpstr>Validation</vt:lpstr>
      <vt:lpstr>Browsers and Proxies Use the last_modified Date</vt:lpstr>
      <vt:lpstr>Web Server's Respond to Conditional GET Requests</vt:lpstr>
      <vt:lpstr>How Web Caches Work </vt:lpstr>
      <vt:lpstr>Proxies Need to Know When to Download a Fresh Version of a Page</vt:lpstr>
      <vt:lpstr>Freshness Heuristics</vt:lpstr>
      <vt:lpstr>Cache GET Request Flowchart</vt:lpstr>
      <vt:lpstr>Guaranteeing Freshness</vt:lpstr>
      <vt:lpstr>Cache Control Response Header</vt:lpstr>
      <vt:lpstr>HTML Meta Tags vs. HTTP Headers </vt:lpstr>
      <vt:lpstr>HTTP Headers</vt:lpstr>
      <vt:lpstr>HTTP Headers</vt:lpstr>
      <vt:lpstr>Using the Apache Web Server as a Proxy</vt:lpstr>
      <vt:lpstr>PowerPoint Presentation</vt:lpstr>
      <vt:lpstr>PowerPoint Presentation</vt:lpstr>
      <vt:lpstr>Garbage Collection</vt:lpstr>
      <vt:lpstr>LRU Algorithm</vt:lpstr>
    </vt:vector>
  </TitlesOfParts>
  <Company>USC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Performance</dc:title>
  <dc:creator>Ellis Horowitz</dc:creator>
  <cp:lastModifiedBy>XH W</cp:lastModifiedBy>
  <cp:revision>628</cp:revision>
  <cp:lastPrinted>2016-02-29T16:00:07Z</cp:lastPrinted>
  <dcterms:created xsi:type="dcterms:W3CDTF">2013-10-14T19:47:44Z</dcterms:created>
  <dcterms:modified xsi:type="dcterms:W3CDTF">2016-12-08T17:13:47Z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horowitz@usc.edu</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G:\351\ClassLectures\Distribution\proxyservers</vt:lpwstr>
  </property>
</Properties>
</file>