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5" r:id="rId1"/>
  </p:sldMasterIdLst>
  <p:notesMasterIdLst>
    <p:notesMasterId r:id="rId69"/>
  </p:notesMasterIdLst>
  <p:handoutMasterIdLst>
    <p:handoutMasterId r:id="rId70"/>
  </p:handoutMasterIdLst>
  <p:sldIdLst>
    <p:sldId id="257" r:id="rId2"/>
    <p:sldId id="258" r:id="rId3"/>
    <p:sldId id="323" r:id="rId4"/>
    <p:sldId id="402" r:id="rId5"/>
    <p:sldId id="342" r:id="rId6"/>
    <p:sldId id="306" r:id="rId7"/>
    <p:sldId id="332" r:id="rId8"/>
    <p:sldId id="331" r:id="rId9"/>
    <p:sldId id="274" r:id="rId10"/>
    <p:sldId id="275" r:id="rId11"/>
    <p:sldId id="333" r:id="rId12"/>
    <p:sldId id="268" r:id="rId13"/>
    <p:sldId id="276" r:id="rId14"/>
    <p:sldId id="277" r:id="rId15"/>
    <p:sldId id="278" r:id="rId16"/>
    <p:sldId id="283" r:id="rId17"/>
    <p:sldId id="285" r:id="rId18"/>
    <p:sldId id="286" r:id="rId19"/>
    <p:sldId id="287" r:id="rId20"/>
    <p:sldId id="288" r:id="rId21"/>
    <p:sldId id="289" r:id="rId22"/>
    <p:sldId id="290" r:id="rId23"/>
    <p:sldId id="291" r:id="rId24"/>
    <p:sldId id="337" r:id="rId25"/>
    <p:sldId id="346" r:id="rId26"/>
    <p:sldId id="347"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52" r:id="rId45"/>
    <p:sldId id="353" r:id="rId46"/>
    <p:sldId id="354" r:id="rId47"/>
    <p:sldId id="355" r:id="rId48"/>
    <p:sldId id="356" r:id="rId49"/>
    <p:sldId id="357" r:id="rId50"/>
    <p:sldId id="358" r:id="rId51"/>
    <p:sldId id="359" r:id="rId52"/>
    <p:sldId id="360" r:id="rId53"/>
    <p:sldId id="361" r:id="rId54"/>
    <p:sldId id="350" r:id="rId55"/>
    <p:sldId id="343" r:id="rId56"/>
    <p:sldId id="385" r:id="rId57"/>
    <p:sldId id="386" r:id="rId58"/>
    <p:sldId id="387" r:id="rId59"/>
    <p:sldId id="388" r:id="rId60"/>
    <p:sldId id="389" r:id="rId61"/>
    <p:sldId id="390" r:id="rId62"/>
    <p:sldId id="391" r:id="rId63"/>
    <p:sldId id="393" r:id="rId64"/>
    <p:sldId id="403" r:id="rId65"/>
    <p:sldId id="395" r:id="rId66"/>
    <p:sldId id="396" r:id="rId67"/>
    <p:sldId id="397" r:id="rId68"/>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2647" autoAdjust="0"/>
  </p:normalViewPr>
  <p:slideViewPr>
    <p:cSldViewPr>
      <p:cViewPr varScale="1">
        <p:scale>
          <a:sx n="83" d="100"/>
          <a:sy n="83" d="100"/>
        </p:scale>
        <p:origin x="161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24" tIns="46412" rIns="92824" bIns="46412" numCol="1" anchor="t" anchorCtr="0" compatLnSpc="1">
            <a:prstTxWarp prst="textNoShape">
              <a:avLst/>
            </a:prstTxWarp>
          </a:bodyPr>
          <a:lstStyle>
            <a:lvl1pPr eaLnBrk="1" hangingPunct="1">
              <a:defRPr sz="1200"/>
            </a:lvl1pPr>
          </a:lstStyle>
          <a:p>
            <a:pPr>
              <a:defRPr/>
            </a:pPr>
            <a:endParaRPr lang="en-US" altLang="en-US"/>
          </a:p>
        </p:txBody>
      </p:sp>
      <p:sp>
        <p:nvSpPr>
          <p:cNvPr id="8195"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2824" tIns="46412" rIns="92824" bIns="46412" numCol="1" anchor="t" anchorCtr="0" compatLnSpc="1">
            <a:prstTxWarp prst="textNoShape">
              <a:avLst/>
            </a:prstTxWarp>
          </a:bodyPr>
          <a:lstStyle>
            <a:lvl1pPr algn="r" eaLnBrk="1" hangingPunct="1">
              <a:defRPr sz="1200"/>
            </a:lvl1pPr>
          </a:lstStyle>
          <a:p>
            <a:pPr>
              <a:defRPr/>
            </a:pPr>
            <a:endParaRPr lang="en-US" altLang="en-US"/>
          </a:p>
        </p:txBody>
      </p:sp>
      <p:sp>
        <p:nvSpPr>
          <p:cNvPr id="8196"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2824" tIns="46412" rIns="92824" bIns="46412" numCol="1" anchor="b" anchorCtr="0" compatLnSpc="1">
            <a:prstTxWarp prst="textNoShape">
              <a:avLst/>
            </a:prstTxWarp>
          </a:bodyPr>
          <a:lstStyle>
            <a:lvl1pPr eaLnBrk="1" hangingPunct="1">
              <a:defRPr sz="1200"/>
            </a:lvl1pPr>
          </a:lstStyle>
          <a:p>
            <a:pPr>
              <a:defRPr/>
            </a:pPr>
            <a:endParaRPr lang="en-US" altLang="en-US"/>
          </a:p>
        </p:txBody>
      </p:sp>
      <p:sp>
        <p:nvSpPr>
          <p:cNvPr id="8197"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2824" tIns="46412" rIns="92824" bIns="46412" numCol="1" anchor="b" anchorCtr="0" compatLnSpc="1">
            <a:prstTxWarp prst="textNoShape">
              <a:avLst/>
            </a:prstTxWarp>
          </a:bodyPr>
          <a:lstStyle>
            <a:lvl1pPr algn="r" eaLnBrk="1" hangingPunct="1">
              <a:defRPr sz="1200">
                <a:latin typeface="Times New Roman" charset="0"/>
                <a:ea typeface="MS PGothic" charset="-128"/>
              </a:defRPr>
            </a:lvl1pPr>
          </a:lstStyle>
          <a:p>
            <a:pPr>
              <a:defRPr/>
            </a:pPr>
            <a:fld id="{D306699B-13C7-4045-BAD8-8CE51D9EE3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24" tIns="46412" rIns="92824" bIns="46412" numCol="1" anchor="t" anchorCtr="0" compatLnSpc="1">
            <a:prstTxWarp prst="textNoShape">
              <a:avLst/>
            </a:prstTxWarp>
          </a:bodyPr>
          <a:lstStyle>
            <a:lvl1pPr eaLnBrk="1" hangingPunct="1">
              <a:defRPr sz="1200"/>
            </a:lvl1pPr>
          </a:lstStyle>
          <a:p>
            <a:pPr>
              <a:defRPr/>
            </a:pPr>
            <a:endParaRPr lang="en-US" altLang="en-US"/>
          </a:p>
        </p:txBody>
      </p:sp>
      <p:sp>
        <p:nvSpPr>
          <p:cNvPr id="20483" name="Rectangle 3"/>
          <p:cNvSpPr>
            <a:spLocks noGrp="1" noChangeArrowheads="1"/>
          </p:cNvSpPr>
          <p:nvPr>
            <p:ph type="dt" idx="1"/>
          </p:nvPr>
        </p:nvSpPr>
        <p:spPr bwMode="auto">
          <a:xfrm>
            <a:off x="3970338" y="0"/>
            <a:ext cx="3038475" cy="461963"/>
          </a:xfrm>
          <a:prstGeom prst="rect">
            <a:avLst/>
          </a:prstGeom>
          <a:noFill/>
          <a:ln w="9525">
            <a:noFill/>
            <a:miter lim="800000"/>
            <a:headEnd/>
            <a:tailEnd/>
          </a:ln>
          <a:effectLst/>
        </p:spPr>
        <p:txBody>
          <a:bodyPr vert="horz" wrap="square" lIns="92824" tIns="46412" rIns="92824" bIns="46412" numCol="1" anchor="t" anchorCtr="0" compatLnSpc="1">
            <a:prstTxWarp prst="textNoShape">
              <a:avLst/>
            </a:prstTxWarp>
          </a:bodyPr>
          <a:lstStyle>
            <a:lvl1pPr algn="r" eaLnBrk="1" hangingPunct="1">
              <a:defRPr sz="1200"/>
            </a:lvl1pPr>
          </a:lstStyle>
          <a:p>
            <a:pPr>
              <a:defRPr/>
            </a:pPr>
            <a:endParaRPr lang="en-US" altLang="en-US"/>
          </a:p>
        </p:txBody>
      </p:sp>
      <p:sp>
        <p:nvSpPr>
          <p:cNvPr id="6148" name="Rectangle 4"/>
          <p:cNvSpPr>
            <a:spLocks noGrp="1" noRot="1" noChangeAspect="1" noChangeArrowheads="1" noTextEdit="1"/>
          </p:cNvSpPr>
          <p:nvPr>
            <p:ph type="sldImg" idx="2"/>
          </p:nvPr>
        </p:nvSpPr>
        <p:spPr bwMode="auto">
          <a:xfrm>
            <a:off x="1196975" y="693738"/>
            <a:ext cx="4616450"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01675" y="4387850"/>
            <a:ext cx="5607050" cy="4154488"/>
          </a:xfrm>
          <a:prstGeom prst="rect">
            <a:avLst/>
          </a:prstGeom>
          <a:noFill/>
          <a:ln w="9525">
            <a:noFill/>
            <a:miter lim="800000"/>
            <a:headEnd/>
            <a:tailEnd/>
          </a:ln>
          <a:effectLst/>
        </p:spPr>
        <p:txBody>
          <a:bodyPr vert="horz" wrap="square" lIns="92824" tIns="46412" rIns="92824" bIns="464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774113"/>
            <a:ext cx="3038475" cy="460375"/>
          </a:xfrm>
          <a:prstGeom prst="rect">
            <a:avLst/>
          </a:prstGeom>
          <a:noFill/>
          <a:ln w="9525">
            <a:noFill/>
            <a:miter lim="800000"/>
            <a:headEnd/>
            <a:tailEnd/>
          </a:ln>
          <a:effectLst/>
        </p:spPr>
        <p:txBody>
          <a:bodyPr vert="horz" wrap="square" lIns="92824" tIns="46412" rIns="92824" bIns="46412" numCol="1" anchor="b" anchorCtr="0" compatLnSpc="1">
            <a:prstTxWarp prst="textNoShape">
              <a:avLst/>
            </a:prstTxWarp>
          </a:bodyPr>
          <a:lstStyle>
            <a:lvl1pPr eaLnBrk="1" hangingPunct="1">
              <a:defRPr sz="1200"/>
            </a:lvl1pPr>
          </a:lstStyle>
          <a:p>
            <a:pPr>
              <a:defRPr/>
            </a:pPr>
            <a:endParaRPr lang="en-US" altLang="en-US"/>
          </a:p>
        </p:txBody>
      </p:sp>
      <p:sp>
        <p:nvSpPr>
          <p:cNvPr id="20487" name="Rectangle 7"/>
          <p:cNvSpPr>
            <a:spLocks noGrp="1" noChangeArrowheads="1"/>
          </p:cNvSpPr>
          <p:nvPr>
            <p:ph type="sldNum" sz="quarter" idx="5"/>
          </p:nvPr>
        </p:nvSpPr>
        <p:spPr bwMode="auto">
          <a:xfrm>
            <a:off x="3970338" y="8774113"/>
            <a:ext cx="3038475" cy="460375"/>
          </a:xfrm>
          <a:prstGeom prst="rect">
            <a:avLst/>
          </a:prstGeom>
          <a:noFill/>
          <a:ln w="9525">
            <a:noFill/>
            <a:miter lim="800000"/>
            <a:headEnd/>
            <a:tailEnd/>
          </a:ln>
          <a:effectLst/>
        </p:spPr>
        <p:txBody>
          <a:bodyPr vert="horz" wrap="square" lIns="92824" tIns="46412" rIns="92824" bIns="46412" numCol="1" anchor="b" anchorCtr="0" compatLnSpc="1">
            <a:prstTxWarp prst="textNoShape">
              <a:avLst/>
            </a:prstTxWarp>
          </a:bodyPr>
          <a:lstStyle>
            <a:lvl1pPr algn="r" eaLnBrk="1" hangingPunct="1">
              <a:defRPr sz="1200">
                <a:latin typeface="Times New Roman" charset="0"/>
                <a:ea typeface="MS PGothic" charset="-128"/>
              </a:defRPr>
            </a:lvl1pPr>
          </a:lstStyle>
          <a:p>
            <a:pPr>
              <a:defRPr/>
            </a:pPr>
            <a:fld id="{027931E5-6270-4192-8A8C-FBD29AEE4A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96" charset="0"/>
        <a:ea typeface="MS PGothic" panose="020B0600070205080204"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Times New Roman" pitchFamily="-96" charset="0"/>
        <a:ea typeface="MS PGothic" panose="020B0600070205080204" pitchFamily="34" charset="-128"/>
        <a:cs typeface="MS PGothic" pitchFamily="34" charset="-128"/>
      </a:defRPr>
    </a:lvl2pPr>
    <a:lvl3pPr marL="914400" algn="l" rtl="0" eaLnBrk="0" fontAlgn="base" hangingPunct="0">
      <a:spcBef>
        <a:spcPct val="30000"/>
      </a:spcBef>
      <a:spcAft>
        <a:spcPct val="0"/>
      </a:spcAft>
      <a:defRPr sz="1200" kern="1200">
        <a:solidFill>
          <a:schemeClr val="tx1"/>
        </a:solidFill>
        <a:latin typeface="Times New Roman" pitchFamily="-96" charset="0"/>
        <a:ea typeface="MS PGothic" panose="020B0600070205080204" pitchFamily="34" charset="-128"/>
        <a:cs typeface="MS PGothic" pitchFamily="34" charset="-128"/>
      </a:defRPr>
    </a:lvl3pPr>
    <a:lvl4pPr marL="1371600" algn="l" rtl="0" eaLnBrk="0" fontAlgn="base" hangingPunct="0">
      <a:spcBef>
        <a:spcPct val="30000"/>
      </a:spcBef>
      <a:spcAft>
        <a:spcPct val="0"/>
      </a:spcAft>
      <a:defRPr sz="1200" kern="1200">
        <a:solidFill>
          <a:schemeClr val="tx1"/>
        </a:solidFill>
        <a:latin typeface="Times New Roman" pitchFamily="-96" charset="0"/>
        <a:ea typeface="MS PGothic" panose="020B0600070205080204" pitchFamily="34" charset="-128"/>
        <a:cs typeface="MS PGothic" pitchFamily="34" charset="-128"/>
      </a:defRPr>
    </a:lvl4pPr>
    <a:lvl5pPr marL="1828800" algn="l" rtl="0" eaLnBrk="0" fontAlgn="base" hangingPunct="0">
      <a:spcBef>
        <a:spcPct val="30000"/>
      </a:spcBef>
      <a:spcAft>
        <a:spcPct val="0"/>
      </a:spcAft>
      <a:defRPr sz="1200" kern="1200">
        <a:solidFill>
          <a:schemeClr val="tx1"/>
        </a:solidFill>
        <a:latin typeface="Times New Roman" pitchFamily="-96" charset="0"/>
        <a:ea typeface="MS PGothic" panose="020B0600070205080204" pitchFamily="34" charset="-128"/>
        <a:cs typeface="MS PGothic"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4B7ED617-5851-4669-BCD0-D55750B45014}" type="slidenum">
              <a:rPr lang="en-US" altLang="en-US" sz="1200" smtClean="0"/>
              <a:pPr/>
              <a:t>1</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E132AD8F-F485-42B2-B878-FF54184493BF}" type="slidenum">
              <a:rPr lang="en-US" altLang="en-US" sz="1200" smtClean="0"/>
              <a:pPr/>
              <a:t>11</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AAD1C435-0A1C-48E6-B438-089BFCCA87AD}" type="slidenum">
              <a:rPr lang="en-US" altLang="en-US" sz="1200" smtClean="0"/>
              <a:pPr/>
              <a:t>12</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59E14B2E-A06C-4CF5-BE75-821C2F856DA2}" type="slidenum">
              <a:rPr lang="en-US" altLang="en-US" sz="1200" smtClean="0"/>
              <a:pPr/>
              <a:t>13</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22B83D29-1842-4B5D-8F74-CDF289CE3634}" type="slidenum">
              <a:rPr lang="en-US" altLang="en-US" sz="1200" smtClean="0"/>
              <a:pPr/>
              <a:t>14</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600EC138-1EA8-48D0-8809-250B636CC599}" type="slidenum">
              <a:rPr lang="en-US" altLang="en-US" sz="1200" smtClean="0"/>
              <a:pPr/>
              <a:t>15</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C2C603EE-1D01-42D9-AB20-BB96F2C4099F}" type="slidenum">
              <a:rPr lang="en-US" altLang="en-US" sz="1200" smtClean="0"/>
              <a:pPr/>
              <a:t>16</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9F546BE3-27F7-4A4B-BB58-6FBB22F76CAF}" type="slidenum">
              <a:rPr lang="en-US" altLang="en-US" sz="1200" smtClean="0"/>
              <a:pPr/>
              <a:t>17</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DF27D8BD-51F9-458A-A930-357F235410F7}" type="slidenum">
              <a:rPr lang="en-US" altLang="en-US" sz="1200" smtClean="0"/>
              <a:pPr/>
              <a:t>18</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81CC8A06-15B3-4362-A018-78D026902996}" type="slidenum">
              <a:rPr lang="en-US" altLang="en-US" sz="1200" smtClean="0"/>
              <a:pPr/>
              <a:t>19</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F82A80B8-49F5-4112-A665-8A65A5671C0D}" type="slidenum">
              <a:rPr lang="en-US" altLang="en-US" sz="1200" smtClean="0"/>
              <a:pPr/>
              <a:t>20</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D9316C4A-B9A5-4085-8937-4F008C56FCB7}" type="slidenum">
              <a:rPr lang="en-US" altLang="en-US" sz="1200" smtClean="0"/>
              <a:pPr/>
              <a:t>2</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68DEB6E7-C1E3-4CD1-A3EA-5560A5ACC1B2}" type="slidenum">
              <a:rPr lang="en-US" altLang="en-US" sz="1200" smtClean="0"/>
              <a:pPr/>
              <a:t>21</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701337A6-7672-4434-9469-5DF8FCF40C1D}" type="slidenum">
              <a:rPr lang="en-US" altLang="en-US" sz="1200" smtClean="0"/>
              <a:pPr/>
              <a:t>22</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D504FE50-9100-4909-B569-A277EB7741D3}" type="slidenum">
              <a:rPr lang="en-US" altLang="en-US" sz="1200" smtClean="0"/>
              <a:pPr/>
              <a:t>23</a:t>
            </a:fld>
            <a:endParaRPr lang="en-US"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9B2DB41A-742C-4011-840E-7203E55634DB}" type="slidenum">
              <a:rPr lang="en-US" altLang="en-US" sz="1200" smtClean="0"/>
              <a:pPr/>
              <a:t>24</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898BD302-27F9-4497-A320-83E919330933}" type="slidenum">
              <a:rPr lang="en-US" altLang="en-US" sz="1200" smtClean="0"/>
              <a:pPr/>
              <a:t>25</a:t>
            </a:fld>
            <a:endParaRPr lang="en-US" altLang="en-US" sz="1200"/>
          </a:p>
        </p:txBody>
      </p:sp>
      <p:sp>
        <p:nvSpPr>
          <p:cNvPr id="57347" name="Rectangle 2"/>
          <p:cNvSpPr>
            <a:spLocks noGrp="1" noRot="1" noChangeAspect="1" noChangeArrowheads="1" noTextEdit="1"/>
          </p:cNvSpPr>
          <p:nvPr>
            <p:ph type="sldImg"/>
          </p:nvPr>
        </p:nvSpPr>
        <p:spPr>
          <a:xfrm>
            <a:off x="1144588" y="685800"/>
            <a:ext cx="4673600" cy="3506788"/>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EB1E70F3-5291-4DE4-ABA6-0024357A014D}" type="slidenum">
              <a:rPr lang="en-US" altLang="en-US" sz="1200" smtClean="0"/>
              <a:pPr/>
              <a:t>26</a:t>
            </a:fld>
            <a:endParaRPr lang="en-US" altLang="en-US" sz="1200"/>
          </a:p>
        </p:txBody>
      </p:sp>
      <p:sp>
        <p:nvSpPr>
          <p:cNvPr id="59395" name="Rectangle 2"/>
          <p:cNvSpPr>
            <a:spLocks noGrp="1" noRot="1" noChangeAspect="1" noChangeArrowheads="1" noTextEdit="1"/>
          </p:cNvSpPr>
          <p:nvPr>
            <p:ph type="sldImg"/>
          </p:nvPr>
        </p:nvSpPr>
        <p:spPr>
          <a:xfrm>
            <a:off x="1144588" y="685800"/>
            <a:ext cx="4673600" cy="3506788"/>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CD3FE022-C673-438E-B9DB-236400081A30}" type="slidenum">
              <a:rPr lang="en-US" altLang="en-US" sz="1200" smtClean="0"/>
              <a:pPr/>
              <a:t>44</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5C251823-980B-4728-8FF6-AFDDEBB3298B}" type="slidenum">
              <a:rPr lang="en-US" altLang="en-US" sz="1200" smtClean="0"/>
              <a:pPr/>
              <a:t>45</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68C1D3F6-ED49-4A4A-8646-902A9311545E}" type="slidenum">
              <a:rPr lang="en-US" altLang="en-US" sz="1200" smtClean="0"/>
              <a:pPr/>
              <a:t>46</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8EA404F2-DAB8-4149-BDFC-193040B3035E}" type="slidenum">
              <a:rPr lang="en-US" altLang="en-US" sz="1200" smtClean="0"/>
              <a:pPr/>
              <a:t>47</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61975DD3-798F-4D63-BAB7-E2C0656165A9}" type="slidenum">
              <a:rPr lang="en-US" altLang="en-US" sz="1200" smtClean="0"/>
              <a:pPr/>
              <a:t>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1D976AD9-28BF-4941-A3CA-698F2CF4C1FE}" type="slidenum">
              <a:rPr lang="en-US" altLang="en-US" sz="1200" smtClean="0"/>
              <a:pPr/>
              <a:t>48</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84F81264-9CFB-4A92-88B4-DF5F49AE2199}" type="slidenum">
              <a:rPr lang="en-US" altLang="en-US" sz="1200" smtClean="0"/>
              <a:pPr/>
              <a:t>49</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AA5E244B-08DC-4855-A075-F0BB54DF4846}" type="slidenum">
              <a:rPr lang="en-US" altLang="en-US" sz="1200" smtClean="0"/>
              <a:pPr/>
              <a:t>50</a:t>
            </a:fld>
            <a:endParaRPr lang="en-US"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A916CD24-EC45-4910-8A3E-A20CED59D811}" type="slidenum">
              <a:rPr lang="en-US" altLang="en-US" sz="1200" smtClean="0"/>
              <a:pPr/>
              <a:t>51</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84FC1294-EAF4-49C4-B48B-66087F92687B}" type="slidenum">
              <a:rPr lang="en-US" altLang="en-US" sz="1200" smtClean="0"/>
              <a:pPr/>
              <a:t>52</a:t>
            </a:fld>
            <a:endParaRPr lang="en-US"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7154218D-99F8-4ED5-A557-BE0D78133BF1}" type="slidenum">
              <a:rPr lang="en-US" altLang="en-US" sz="1200" smtClean="0"/>
              <a:pPr/>
              <a:t>53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9C05AB70-F4CD-4FE0-BC8C-74AB82780E67}" type="slidenum">
              <a:rPr lang="en-US" altLang="en-US" sz="1200" smtClean="0"/>
              <a:pPr/>
              <a:t>54</a:t>
            </a:fld>
            <a:endParaRPr lang="en-US" alt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20080B0B-27FA-4E2C-A43F-E06D3416DB26}" type="slidenum">
              <a:rPr lang="en-US" altLang="en-US" sz="1200" smtClean="0"/>
              <a:pPr/>
              <a:t>55</a:t>
            </a:fld>
            <a:endParaRPr lang="en-US" alt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31121EA6-24DF-4484-A30D-05A89A96A6A6}" type="slidenum">
              <a:rPr lang="en-US" altLang="en-US" sz="1200" smtClean="0">
                <a:latin typeface="Arial" panose="020B0604020202020204" pitchFamily="34" charset="0"/>
              </a:rPr>
              <a:pPr/>
              <a:t>56</a:t>
            </a:fld>
            <a:endParaRPr lang="en-US" altLang="en-US" sz="1200">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54152C65-6C2E-475C-96E2-F7DF1A3B991B}" type="slidenum">
              <a:rPr lang="en-US" altLang="en-US" sz="1200" smtClean="0">
                <a:latin typeface="Arial" panose="020B0604020202020204" pitchFamily="34" charset="0"/>
              </a:rPr>
              <a:pPr/>
              <a:t>57</a:t>
            </a:fld>
            <a:endParaRPr lang="en-US" altLang="en-US" sz="1200">
              <a:latin typeface="Arial" panose="020B0604020202020204"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14E8EB7D-ACEA-46D2-A8D1-3FE38C53349F}" type="slidenum">
              <a:rPr lang="en-US" altLang="en-US" sz="1200" smtClean="0"/>
              <a:pPr/>
              <a:t>5</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4805A3CA-2EF7-468D-BBE1-EBE06454D913}" type="slidenum">
              <a:rPr lang="en-US" altLang="en-US" sz="1200" smtClean="0">
                <a:latin typeface="Arial" panose="020B0604020202020204" pitchFamily="34" charset="0"/>
              </a:rPr>
              <a:pPr/>
              <a:t>58</a:t>
            </a:fld>
            <a:endParaRPr lang="en-US" altLang="en-US" sz="1200">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7CF75FA5-E5F5-49F3-900C-BFDFA6D2B755}" type="slidenum">
              <a:rPr lang="en-US" altLang="en-US" sz="1200" smtClean="0">
                <a:latin typeface="Arial" panose="020B0604020202020204" pitchFamily="34" charset="0"/>
              </a:rPr>
              <a:pPr/>
              <a:t>59</a:t>
            </a:fld>
            <a:endParaRPr lang="en-US" altLang="en-US" sz="1200">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334D4F8A-B7AC-4FBC-8F8F-483C7D8B517E}" type="slidenum">
              <a:rPr lang="en-US" altLang="en-US" sz="1200" smtClean="0">
                <a:latin typeface="Arial" panose="020B0604020202020204" pitchFamily="34" charset="0"/>
              </a:rPr>
              <a:pPr/>
              <a:t>60</a:t>
            </a:fld>
            <a:endParaRPr lang="en-US" altLang="en-US" sz="1200">
              <a:latin typeface="Arial" panose="020B060402020202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41EFA9F8-B5D1-4022-B720-ECF59C8BE2F8}" type="slidenum">
              <a:rPr lang="en-US" altLang="en-US" sz="1200" smtClean="0">
                <a:latin typeface="Arial" panose="020B0604020202020204" pitchFamily="34" charset="0"/>
              </a:rPr>
              <a:pPr/>
              <a:t>61</a:t>
            </a:fld>
            <a:endParaRPr lang="en-US" altLang="en-US" sz="1200">
              <a:latin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745DF606-7078-432F-93B8-335BB2B936D3}" type="slidenum">
              <a:rPr lang="en-US" altLang="en-US" sz="1200" smtClean="0">
                <a:latin typeface="Arial" panose="020B0604020202020204" pitchFamily="34" charset="0"/>
              </a:rPr>
              <a:pPr/>
              <a:t>62</a:t>
            </a:fld>
            <a:endParaRPr lang="en-US" altLang="en-US" sz="1200">
              <a:latin typeface="Arial" panose="020B060402020202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67CCE607-D738-4B67-942C-6431B9EDB1AB}" type="slidenum">
              <a:rPr lang="en-US" altLang="en-US" sz="1200" smtClean="0">
                <a:latin typeface="Arial" panose="020B0604020202020204" pitchFamily="34" charset="0"/>
              </a:rPr>
              <a:pPr/>
              <a:t>63</a:t>
            </a:fld>
            <a:endParaRPr lang="en-US" altLang="en-US" sz="1200">
              <a:latin typeface="Arial" panose="020B0604020202020204"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7F4777C0-BFD6-4B2A-A058-41CBF8FFE713}" type="slidenum">
              <a:rPr lang="en-US" altLang="en-US" sz="1200" smtClean="0">
                <a:latin typeface="Arial" panose="020B0604020202020204" pitchFamily="34" charset="0"/>
              </a:rPr>
              <a:pPr/>
              <a:t>65</a:t>
            </a:fld>
            <a:endParaRPr lang="en-US" altLang="en-US" sz="1200">
              <a:latin typeface="Arial" panose="020B0604020202020204"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6123F519-93E8-4C7A-902C-7BD1DBF6B026}" type="slidenum">
              <a:rPr lang="en-US" altLang="en-US" sz="1200" smtClean="0">
                <a:latin typeface="Arial" panose="020B0604020202020204" pitchFamily="34" charset="0"/>
              </a:rPr>
              <a:pPr/>
              <a:t>66</a:t>
            </a:fld>
            <a:endParaRPr lang="en-US" altLang="en-US" sz="1200">
              <a:latin typeface="Arial" panose="020B0604020202020204"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B5CE779C-A653-4E1E-A8B6-A1254D3F8236}" type="slidenum">
              <a:rPr lang="en-US" altLang="en-US" sz="1200" smtClean="0">
                <a:latin typeface="Arial" panose="020B0604020202020204" pitchFamily="34" charset="0"/>
              </a:rPr>
              <a:pPr/>
              <a:t>67</a:t>
            </a:fld>
            <a:endParaRPr lang="en-US" altLang="en-US" sz="1200">
              <a:latin typeface="Arial" panose="020B0604020202020204"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92647AB8-E9F9-4622-B575-AF566AD0FF55}" type="slidenum">
              <a:rPr lang="en-US" altLang="en-US" sz="1200" smtClean="0"/>
              <a:pPr/>
              <a:t>6</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F3BB65BC-3223-43CB-A489-7D5B36D49C18}" type="slidenum">
              <a:rPr lang="en-US" altLang="en-US" sz="1200" smtClean="0"/>
              <a:pPr/>
              <a:t>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CEE48B6C-92EE-42E2-8A13-BB5C567520BF}" type="slidenum">
              <a:rPr lang="en-US" altLang="en-US" sz="1200" smtClean="0"/>
              <a:pPr/>
              <a:t>8</a:t>
            </a:fld>
            <a:endParaRPr lang="en-US"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5A2EB215-0D5F-4697-9648-3107C8539E55}" type="slidenum">
              <a:rPr lang="en-US" altLang="en-US" sz="1200" smtClean="0"/>
              <a:pPr/>
              <a:t>9</a:t>
            </a:fld>
            <a:endParaRPr lang="en-US" alt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9C85F242-63DD-4559-8904-81C8E92E05D7}" type="slidenum">
              <a:rPr lang="en-US" altLang="en-US" sz="1200" smtClean="0"/>
              <a:pPr/>
              <a:t>10</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3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s-ES" altLang="en-US"/>
              <a:t>© 2007-2016 Marco Papa &amp; Ellis Horowitz</a:t>
            </a:r>
            <a:endParaRPr lang="en-US" altLang="en-US">
              <a:solidFill>
                <a:schemeClr val="tx1"/>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en-US"/>
              <a:t>             </a:t>
            </a:r>
            <a:fld id="{97B0363F-6FC2-441F-96E1-B23E0458231B}" type="slidenum">
              <a:rPr lang="en-US" altLang="en-US"/>
              <a:pPr>
                <a:defRPr/>
              </a:pPr>
              <a:t>‹#›</a:t>
            </a:fld>
            <a:endParaRPr lang="en-US" altLang="en-US"/>
          </a:p>
        </p:txBody>
      </p:sp>
    </p:spTree>
    <p:extLst>
      <p:ext uri="{BB962C8B-B14F-4D97-AF65-F5344CB8AC3E}">
        <p14:creationId xmlns:p14="http://schemas.microsoft.com/office/powerpoint/2010/main" val="160824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s-ES" altLang="en-US"/>
              <a:t>© 2007-2016 Marco Papa &amp; Ellis Horowitz</a:t>
            </a:r>
            <a:endParaRPr lang="en-US" altLang="en-US">
              <a:solidFill>
                <a:schemeClr val="tx1"/>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en-US"/>
              <a:t>             </a:t>
            </a:r>
            <a:fld id="{84AD84A2-2EF4-4501-8519-68494F77B07E}" type="slidenum">
              <a:rPr lang="en-US" altLang="en-US"/>
              <a:pPr>
                <a:defRPr/>
              </a:pPr>
              <a:t>‹#›</a:t>
            </a:fld>
            <a:endParaRPr lang="en-US" altLang="en-US"/>
          </a:p>
        </p:txBody>
      </p:sp>
    </p:spTree>
    <p:extLst>
      <p:ext uri="{BB962C8B-B14F-4D97-AF65-F5344CB8AC3E}">
        <p14:creationId xmlns:p14="http://schemas.microsoft.com/office/powerpoint/2010/main" val="198379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s-ES" altLang="en-US"/>
              <a:t>© 2007-2016 Marco Papa &amp; Ellis Horowitz</a:t>
            </a:r>
            <a:endParaRPr lang="en-US" altLang="en-US">
              <a:solidFill>
                <a:schemeClr val="tx1"/>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en-US"/>
              <a:t>             </a:t>
            </a:r>
            <a:fld id="{477BDCDE-94BD-43B2-90B6-99EC6C4C5875}" type="slidenum">
              <a:rPr lang="en-US" altLang="en-US"/>
              <a:pPr>
                <a:defRPr/>
              </a:pPr>
              <a:t>‹#›</a:t>
            </a:fld>
            <a:endParaRPr lang="en-US" altLang="en-US"/>
          </a:p>
        </p:txBody>
      </p:sp>
    </p:spTree>
    <p:extLst>
      <p:ext uri="{BB962C8B-B14F-4D97-AF65-F5344CB8AC3E}">
        <p14:creationId xmlns:p14="http://schemas.microsoft.com/office/powerpoint/2010/main" val="225941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a:lstStyle>
            <a:lvl1pPr>
              <a:defRPr/>
            </a:lvl1pPr>
          </a:lstStyle>
          <a:p>
            <a:pPr>
              <a:defRPr/>
            </a:pPr>
            <a:r>
              <a:rPr lang="es-ES" altLang="en-US"/>
              <a:t>© 2007-2016 Marco Papa &amp; Ellis Horowitz</a:t>
            </a:r>
            <a:endParaRPr lang="en-US" altLang="en-US">
              <a:solidFill>
                <a:schemeClr val="tx1"/>
              </a:solidFill>
              <a:latin typeface="Times New Roman" charset="0"/>
            </a:endParaRPr>
          </a:p>
        </p:txBody>
      </p:sp>
      <p:sp>
        <p:nvSpPr>
          <p:cNvPr id="5" name="Slide Number Placeholder 4"/>
          <p:cNvSpPr>
            <a:spLocks noGrp="1"/>
          </p:cNvSpPr>
          <p:nvPr>
            <p:ph type="sldNum" sz="quarter" idx="12"/>
          </p:nvPr>
        </p:nvSpPr>
        <p:spPr/>
        <p:txBody>
          <a:bodyPr/>
          <a:lstStyle>
            <a:lvl1pPr>
              <a:defRPr/>
            </a:lvl1pPr>
          </a:lstStyle>
          <a:p>
            <a:pPr>
              <a:defRPr/>
            </a:pPr>
            <a:r>
              <a:rPr lang="en-US" altLang="en-US"/>
              <a:t>             </a:t>
            </a:r>
            <a:fld id="{96517F3F-6E01-47E3-82A0-D7AFAD503A86}" type="slidenum">
              <a:rPr lang="en-US" altLang="en-US"/>
              <a:pPr>
                <a:defRPr/>
              </a:pPr>
              <a:t>‹#›</a:t>
            </a:fld>
            <a:endParaRPr lang="en-US" altLang="en-US"/>
          </a:p>
        </p:txBody>
      </p:sp>
    </p:spTree>
    <p:extLst>
      <p:ext uri="{BB962C8B-B14F-4D97-AF65-F5344CB8AC3E}">
        <p14:creationId xmlns:p14="http://schemas.microsoft.com/office/powerpoint/2010/main" val="16374390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2192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8" name="Rectangle 5"/>
          <p:cNvSpPr>
            <a:spLocks noGrp="1" noChangeArrowheads="1"/>
          </p:cNvSpPr>
          <p:nvPr>
            <p:ph type="ftr" sz="quarter" idx="3"/>
          </p:nvPr>
        </p:nvSpPr>
        <p:spPr bwMode="auto">
          <a:xfrm>
            <a:off x="2819400" y="6248400"/>
            <a:ext cx="3505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ea typeface="MS PGothic" charset="-128"/>
              </a:defRPr>
            </a:lvl1pPr>
          </a:lstStyle>
          <a:p>
            <a:pPr>
              <a:defRPr/>
            </a:pPr>
            <a:r>
              <a:rPr lang="es-ES" altLang="en-US"/>
              <a:t>© 2007-2016 Marco Papa &amp; Ellis Horowitz</a:t>
            </a:r>
            <a:endParaRPr lang="en-US" altLang="en-US"/>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atin typeface="Times New Roman" charset="0"/>
                <a:ea typeface="MS PGothic" charset="-128"/>
              </a:defRPr>
            </a:lvl1pPr>
          </a:lstStyle>
          <a:p>
            <a:pPr>
              <a:defRPr/>
            </a:pPr>
            <a:fld id="{A66C7CC0-78C8-4B64-A450-4269A62BEC8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Lst>
  <p:hf hdr="0" dt="0"/>
  <p:txStyles>
    <p:titleStyle>
      <a:lvl1pPr algn="ctr" rtl="0" eaLnBrk="0" fontAlgn="base" hangingPunct="0">
        <a:spcBef>
          <a:spcPct val="0"/>
        </a:spcBef>
        <a:spcAft>
          <a:spcPct val="0"/>
        </a:spcAft>
        <a:defRPr sz="2400">
          <a:solidFill>
            <a:schemeClr val="tx2"/>
          </a:solidFill>
          <a:latin typeface="Arial" charset="0"/>
          <a:ea typeface="MS PGothic" panose="020B0600070205080204" pitchFamily="34" charset="-128"/>
          <a:cs typeface="MS PGothic" pitchFamily="34" charset="-128"/>
        </a:defRPr>
      </a:lvl1pPr>
      <a:lvl2pPr algn="ctr" rtl="0" eaLnBrk="0" fontAlgn="base" hangingPunct="0">
        <a:spcBef>
          <a:spcPct val="0"/>
        </a:spcBef>
        <a:spcAft>
          <a:spcPct val="0"/>
        </a:spcAft>
        <a:defRPr sz="2400">
          <a:solidFill>
            <a:schemeClr val="tx2"/>
          </a:solidFill>
          <a:latin typeface="Arial" charset="0"/>
          <a:ea typeface="MS PGothic" panose="020B0600070205080204" pitchFamily="34" charset="-128"/>
          <a:cs typeface="MS PGothic" pitchFamily="34" charset="-128"/>
        </a:defRPr>
      </a:lvl2pPr>
      <a:lvl3pPr algn="ctr" rtl="0" eaLnBrk="0" fontAlgn="base" hangingPunct="0">
        <a:spcBef>
          <a:spcPct val="0"/>
        </a:spcBef>
        <a:spcAft>
          <a:spcPct val="0"/>
        </a:spcAft>
        <a:defRPr sz="2400">
          <a:solidFill>
            <a:schemeClr val="tx2"/>
          </a:solidFill>
          <a:latin typeface="Arial" charset="0"/>
          <a:ea typeface="MS PGothic" panose="020B0600070205080204" pitchFamily="34" charset="-128"/>
          <a:cs typeface="MS PGothic" pitchFamily="34" charset="-128"/>
        </a:defRPr>
      </a:lvl3pPr>
      <a:lvl4pPr algn="ctr" rtl="0" eaLnBrk="0" fontAlgn="base" hangingPunct="0">
        <a:spcBef>
          <a:spcPct val="0"/>
        </a:spcBef>
        <a:spcAft>
          <a:spcPct val="0"/>
        </a:spcAft>
        <a:defRPr sz="2400">
          <a:solidFill>
            <a:schemeClr val="tx2"/>
          </a:solidFill>
          <a:latin typeface="Arial" charset="0"/>
          <a:ea typeface="MS PGothic" panose="020B0600070205080204" pitchFamily="34" charset="-128"/>
          <a:cs typeface="MS PGothic" pitchFamily="34" charset="-128"/>
        </a:defRPr>
      </a:lvl4pPr>
      <a:lvl5pPr algn="ctr" rtl="0" eaLnBrk="0" fontAlgn="base" hangingPunct="0">
        <a:spcBef>
          <a:spcPct val="0"/>
        </a:spcBef>
        <a:spcAft>
          <a:spcPct val="0"/>
        </a:spcAft>
        <a:defRPr sz="2400">
          <a:solidFill>
            <a:schemeClr val="tx2"/>
          </a:solidFill>
          <a:latin typeface="Arial" charset="0"/>
          <a:ea typeface="MS PGothic" panose="020B0600070205080204" pitchFamily="34" charset="-128"/>
          <a:cs typeface="MS PGothic" pitchFamily="34" charset="-128"/>
        </a:defRPr>
      </a:lvl5pPr>
      <a:lvl6pPr marL="457200" algn="ctr" rtl="0" fontAlgn="base">
        <a:spcBef>
          <a:spcPct val="0"/>
        </a:spcBef>
        <a:spcAft>
          <a:spcPct val="0"/>
        </a:spcAft>
        <a:defRPr sz="2400">
          <a:solidFill>
            <a:schemeClr val="tx2"/>
          </a:solidFill>
          <a:latin typeface="Courier New" pitchFamily="-96" charset="0"/>
        </a:defRPr>
      </a:lvl6pPr>
      <a:lvl7pPr marL="914400" algn="ctr" rtl="0" fontAlgn="base">
        <a:spcBef>
          <a:spcPct val="0"/>
        </a:spcBef>
        <a:spcAft>
          <a:spcPct val="0"/>
        </a:spcAft>
        <a:defRPr sz="2400">
          <a:solidFill>
            <a:schemeClr val="tx2"/>
          </a:solidFill>
          <a:latin typeface="Courier New" pitchFamily="-96" charset="0"/>
        </a:defRPr>
      </a:lvl7pPr>
      <a:lvl8pPr marL="1371600" algn="ctr" rtl="0" fontAlgn="base">
        <a:spcBef>
          <a:spcPct val="0"/>
        </a:spcBef>
        <a:spcAft>
          <a:spcPct val="0"/>
        </a:spcAft>
        <a:defRPr sz="2400">
          <a:solidFill>
            <a:schemeClr val="tx2"/>
          </a:solidFill>
          <a:latin typeface="Courier New" pitchFamily="-96" charset="0"/>
        </a:defRPr>
      </a:lvl8pPr>
      <a:lvl9pPr marL="1828800" algn="ctr" rtl="0" fontAlgn="base">
        <a:spcBef>
          <a:spcPct val="0"/>
        </a:spcBef>
        <a:spcAft>
          <a:spcPct val="0"/>
        </a:spcAft>
        <a:defRPr sz="2400">
          <a:solidFill>
            <a:schemeClr val="tx2"/>
          </a:solidFill>
          <a:latin typeface="Courier New" pitchFamily="-96" charset="0"/>
        </a:defRPr>
      </a:lvl9pPr>
    </p:titleStyle>
    <p:bodyStyle>
      <a:lvl1pPr marL="342900" indent="-342900" algn="l" rtl="0" eaLnBrk="0" fontAlgn="base" hangingPunct="0">
        <a:spcBef>
          <a:spcPct val="20000"/>
        </a:spcBef>
        <a:spcAft>
          <a:spcPct val="0"/>
        </a:spcAft>
        <a:buChar char="•"/>
        <a:defRPr sz="2000">
          <a:solidFill>
            <a:schemeClr val="tx1"/>
          </a:solidFill>
          <a:latin typeface="Arial" charset="0"/>
          <a:ea typeface="MS PGothic" panose="020B0600070205080204" pitchFamily="34" charset="-128"/>
          <a:cs typeface="MS PGothic" pitchFamily="34" charset="-128"/>
        </a:defRPr>
      </a:lvl1pPr>
      <a:lvl2pPr marL="742950" indent="-285750" algn="l" rtl="0" eaLnBrk="0" fontAlgn="base" hangingPunct="0">
        <a:spcBef>
          <a:spcPct val="20000"/>
        </a:spcBef>
        <a:spcAft>
          <a:spcPct val="0"/>
        </a:spcAft>
        <a:buChar char="–"/>
        <a:defRPr sz="2000">
          <a:solidFill>
            <a:schemeClr val="tx1"/>
          </a:solidFill>
          <a:latin typeface="Arial" charset="0"/>
          <a:ea typeface="MS PGothic" panose="020B0600070205080204" pitchFamily="34" charset="-128"/>
          <a:cs typeface="MS PGothic" pitchFamily="34" charset="-128"/>
        </a:defRPr>
      </a:lvl2pPr>
      <a:lvl3pPr marL="1143000" indent="-228600" algn="l" rtl="0" eaLnBrk="0" fontAlgn="base" hangingPunct="0">
        <a:spcBef>
          <a:spcPct val="20000"/>
        </a:spcBef>
        <a:spcAft>
          <a:spcPct val="0"/>
        </a:spcAft>
        <a:buChar char="•"/>
        <a:defRPr sz="2000">
          <a:solidFill>
            <a:schemeClr val="tx1"/>
          </a:solidFill>
          <a:latin typeface="Arial" charset="0"/>
          <a:ea typeface="MS PGothic" panose="020B0600070205080204" pitchFamily="34" charset="-128"/>
          <a:cs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Arial" charset="0"/>
          <a:ea typeface="MS PGothic" panose="020B0600070205080204" pitchFamily="34" charset="-128"/>
          <a:cs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Arial" charset="0"/>
          <a:ea typeface="MS PGothic" panose="020B0600070205080204" pitchFamily="34" charset="-128"/>
          <a:cs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0CFAE190-576D-4883-B918-D847A91296DF}" type="slidenum">
              <a:rPr lang="en-US" altLang="en-US" sz="1400" smtClean="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sp>
        <p:nvSpPr>
          <p:cNvPr id="8196" name="Rectangle 2"/>
          <p:cNvSpPr>
            <a:spLocks noGrp="1" noChangeArrowheads="1"/>
          </p:cNvSpPr>
          <p:nvPr>
            <p:ph type="ctrTitle"/>
          </p:nvPr>
        </p:nvSpPr>
        <p:spPr>
          <a:xfrm>
            <a:off x="685800" y="2286000"/>
            <a:ext cx="7772400" cy="1143000"/>
          </a:xfrm>
        </p:spPr>
        <p:txBody>
          <a:bodyPr/>
          <a:lstStyle/>
          <a:p>
            <a:pPr eaLnBrk="1" hangingPunct="1"/>
            <a:r>
              <a:rPr lang="en-US" altLang="zh-TW" b="1">
                <a:latin typeface="Courier New" panose="02070309020205020404" pitchFamily="49" charset="0"/>
                <a:ea typeface="PMingLiU" pitchFamily="18" charset="-120"/>
              </a:rPr>
              <a:t>Ajax</a:t>
            </a:r>
            <a:br>
              <a:rPr lang="en-US" altLang="zh-TW" b="1">
                <a:latin typeface="Courier New" panose="02070309020205020404" pitchFamily="49" charset="0"/>
                <a:ea typeface="PMingLiU" pitchFamily="18" charset="-120"/>
              </a:rPr>
            </a:br>
            <a:r>
              <a:rPr lang="en-US" altLang="zh-TW" b="1" i="1" u="sng">
                <a:latin typeface="Courier New" panose="02070309020205020404" pitchFamily="49" charset="0"/>
                <a:ea typeface="PMingLiU" pitchFamily="18" charset="-120"/>
              </a:rPr>
              <a:t>A</a:t>
            </a:r>
            <a:r>
              <a:rPr lang="en-US" altLang="zh-TW" b="1">
                <a:latin typeface="Courier New" panose="02070309020205020404" pitchFamily="49" charset="0"/>
                <a:ea typeface="PMingLiU" pitchFamily="18" charset="-120"/>
              </a:rPr>
              <a:t>synchronous </a:t>
            </a:r>
            <a:r>
              <a:rPr lang="en-US" altLang="zh-TW" b="1" i="1" u="sng">
                <a:latin typeface="Courier New" panose="02070309020205020404" pitchFamily="49" charset="0"/>
                <a:ea typeface="PMingLiU" pitchFamily="18" charset="-120"/>
              </a:rPr>
              <a:t>Ja</a:t>
            </a:r>
            <a:r>
              <a:rPr lang="en-US" altLang="zh-TW" b="1">
                <a:latin typeface="Courier New" panose="02070309020205020404" pitchFamily="49" charset="0"/>
                <a:ea typeface="PMingLiU" pitchFamily="18" charset="-120"/>
              </a:rPr>
              <a:t>vaScript + </a:t>
            </a:r>
            <a:r>
              <a:rPr lang="en-US" altLang="zh-TW" b="1" i="1" u="sng">
                <a:latin typeface="Courier New" panose="02070309020205020404" pitchFamily="49" charset="0"/>
                <a:ea typeface="PMingLiU" pitchFamily="18" charset="-120"/>
              </a:rPr>
              <a:t>X</a:t>
            </a:r>
            <a:r>
              <a:rPr lang="en-US" altLang="zh-TW" b="1">
                <a:latin typeface="Courier New" panose="02070309020205020404" pitchFamily="49" charset="0"/>
                <a:ea typeface="PMingLiU" pitchFamily="18" charset="-120"/>
              </a:rPr>
              <a:t>ML</a:t>
            </a:r>
            <a:br>
              <a:rPr lang="en-US" altLang="zh-TW" b="1">
                <a:latin typeface="Courier New" panose="02070309020205020404" pitchFamily="49" charset="0"/>
                <a:ea typeface="PMingLiU" pitchFamily="18" charset="-120"/>
              </a:rPr>
            </a:br>
            <a:endParaRPr lang="en-US" altLang="zh-TW" sz="1200">
              <a:latin typeface="Courier New" panose="02070309020205020404" pitchFamily="49" charset="0"/>
              <a:ea typeface="PMingLiU" pitchFamily="18" charset="-120"/>
            </a:endParaRPr>
          </a:p>
        </p:txBody>
      </p:sp>
      <p:sp>
        <p:nvSpPr>
          <p:cNvPr id="8197" name="Text Box 4"/>
          <p:cNvSpPr txBox="1">
            <a:spLocks noChangeArrowheads="1"/>
          </p:cNvSpPr>
          <p:nvPr/>
        </p:nvSpPr>
        <p:spPr bwMode="auto">
          <a:xfrm>
            <a:off x="3962400" y="4114800"/>
            <a:ext cx="4837113"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zh-TW" sz="1200" b="1" dirty="0">
                <a:solidFill>
                  <a:schemeClr val="tx2"/>
                </a:solidFill>
                <a:latin typeface="Times New Roman" panose="02020603050405020304" pitchFamily="18" charset="0"/>
                <a:ea typeface="PMingLiU" pitchFamily="18" charset="-120"/>
              </a:rPr>
              <a:t>Mark Andreessen, Netscape, 1995: "MS Windows will be reduced to </a:t>
            </a:r>
          </a:p>
          <a:p>
            <a:pPr eaLnBrk="1" hangingPunct="1">
              <a:spcBef>
                <a:spcPct val="0"/>
              </a:spcBef>
              <a:buFontTx/>
              <a:buNone/>
            </a:pPr>
            <a:r>
              <a:rPr lang="en-US" altLang="zh-TW" sz="1200" b="1" dirty="0">
                <a:solidFill>
                  <a:schemeClr val="tx2"/>
                </a:solidFill>
                <a:latin typeface="Times New Roman" panose="02020603050405020304" pitchFamily="18" charset="0"/>
                <a:ea typeface="PMingLiU" pitchFamily="18" charset="-120"/>
              </a:rPr>
              <a:t>a poorly debugged set of device drivers running under Netscape </a:t>
            </a:r>
          </a:p>
          <a:p>
            <a:pPr eaLnBrk="1" hangingPunct="1">
              <a:spcBef>
                <a:spcPct val="0"/>
              </a:spcBef>
              <a:buFontTx/>
              <a:buNone/>
            </a:pPr>
            <a:r>
              <a:rPr lang="en-US" altLang="zh-TW" sz="1200" b="1" dirty="0">
                <a:solidFill>
                  <a:schemeClr val="tx2"/>
                </a:solidFill>
                <a:latin typeface="Times New Roman" panose="02020603050405020304" pitchFamily="18" charset="0"/>
                <a:ea typeface="PMingLiU" pitchFamily="18" charset="-120"/>
              </a:rPr>
              <a:t>Navigator, with desktop-style applications running inside the browser".</a:t>
            </a:r>
            <a:br>
              <a:rPr lang="en-US" altLang="zh-TW" sz="1200" b="1" dirty="0">
                <a:solidFill>
                  <a:schemeClr val="tx2"/>
                </a:solidFill>
                <a:latin typeface="Times New Roman" panose="02020603050405020304" pitchFamily="18" charset="0"/>
                <a:ea typeface="PMingLiU" pitchFamily="18" charset="-120"/>
              </a:rPr>
            </a:br>
            <a:r>
              <a:rPr lang="en-US" altLang="zh-TW" sz="1200" b="1" dirty="0">
                <a:solidFill>
                  <a:schemeClr val="tx2"/>
                </a:solidFill>
                <a:latin typeface="Times New Roman" panose="02020603050405020304" pitchFamily="18" charset="0"/>
                <a:ea typeface="PMingLiU" pitchFamily="18" charset="-120"/>
              </a:rPr>
              <a:t>This did not happen until 10 years later (true/false?)</a:t>
            </a:r>
            <a:br>
              <a:rPr lang="en-US" altLang="zh-TW" sz="1200" b="1" dirty="0">
                <a:solidFill>
                  <a:schemeClr val="tx2"/>
                </a:solidFill>
                <a:latin typeface="Times New Roman" panose="02020603050405020304" pitchFamily="18" charset="0"/>
                <a:ea typeface="PMingLiU" pitchFamily="18" charset="-120"/>
              </a:rPr>
            </a:br>
            <a:endParaRPr lang="en-US" altLang="en-US" sz="1200" b="1" dirty="0">
              <a:solidFill>
                <a:schemeClr val="tx2"/>
              </a:solidFill>
              <a:latin typeface="Times New Roman" panose="02020603050405020304" pitchFamily="18" charset="0"/>
              <a:ea typeface="PMingLiU"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E5999D2F-FD29-43ED-9C65-5B74BCBF9CD6}" type="slidenum">
              <a:rPr lang="en-US" altLang="en-US" sz="1400" smtClean="0">
                <a:latin typeface="Times New Roman" panose="02020603050405020304" pitchFamily="18" charset="0"/>
              </a:rPr>
              <a:pPr>
                <a:spcBef>
                  <a:spcPct val="0"/>
                </a:spcBef>
                <a:buFontTx/>
                <a:buNone/>
              </a:pPr>
              <a:t>10</a:t>
            </a:fld>
            <a:endParaRPr lang="en-US" altLang="en-US" sz="1400">
              <a:latin typeface="Times New Roman" panose="02020603050405020304" pitchFamily="18" charset="0"/>
            </a:endParaRPr>
          </a:p>
        </p:txBody>
      </p:sp>
      <p:sp>
        <p:nvSpPr>
          <p:cNvPr id="25603" name="Rectangle 2"/>
          <p:cNvSpPr>
            <a:spLocks noGrp="1" noChangeArrowheads="1"/>
          </p:cNvSpPr>
          <p:nvPr>
            <p:ph type="title"/>
          </p:nvPr>
        </p:nvSpPr>
        <p:spPr/>
        <p:txBody>
          <a:bodyPr/>
          <a:lstStyle/>
          <a:p>
            <a:pPr eaLnBrk="1" hangingPunct="1"/>
            <a:r>
              <a:rPr lang="en-US" altLang="zh-TW" b="1">
                <a:latin typeface="Courier New" panose="02070309020205020404" pitchFamily="49" charset="0"/>
                <a:ea typeface="PMingLiU" pitchFamily="18" charset="-120"/>
              </a:rPr>
              <a:t>The Ajax Web Application Model</a:t>
            </a:r>
            <a:endParaRPr lang="en-US" altLang="en-US" b="1">
              <a:latin typeface="Courier New" panose="02070309020205020404" pitchFamily="49" charset="0"/>
              <a:ea typeface="PMingLiU" pitchFamily="18" charset="-120"/>
            </a:endParaRPr>
          </a:p>
        </p:txBody>
      </p:sp>
      <p:sp>
        <p:nvSpPr>
          <p:cNvPr id="25604" name="Rectangle 3"/>
          <p:cNvSpPr>
            <a:spLocks noGrp="1" noChangeArrowheads="1"/>
          </p:cNvSpPr>
          <p:nvPr>
            <p:ph type="body" idx="1"/>
          </p:nvPr>
        </p:nvSpPr>
        <p:spPr>
          <a:xfrm>
            <a:off x="685800" y="1219200"/>
            <a:ext cx="7924800" cy="4876800"/>
          </a:xfrm>
        </p:spPr>
        <p:txBody>
          <a:bodyPr/>
          <a:lstStyle/>
          <a:p>
            <a:pPr eaLnBrk="1" hangingPunct="1">
              <a:lnSpc>
                <a:spcPct val="90000"/>
              </a:lnSpc>
            </a:pPr>
            <a:r>
              <a:rPr lang="en-US" altLang="en-US" sz="1800" dirty="0">
                <a:latin typeface="Courier New" panose="02070309020205020404" pitchFamily="49" charset="0"/>
              </a:rPr>
              <a:t>Ajax introduces an intermediary — an Ajax engine — between the user and the server.</a:t>
            </a:r>
          </a:p>
          <a:p>
            <a:pPr eaLnBrk="1" hangingPunct="1">
              <a:lnSpc>
                <a:spcPct val="90000"/>
              </a:lnSpc>
            </a:pPr>
            <a:r>
              <a:rPr lang="en-US" altLang="en-US" sz="1800" dirty="0">
                <a:latin typeface="Courier New" panose="02070309020205020404" pitchFamily="49" charset="0"/>
              </a:rPr>
              <a:t>Instead of loading a webpage, at the start of the session, the browser loads an Ajax engine — written in JavaScript and usually stored in a hidden frame. </a:t>
            </a:r>
          </a:p>
          <a:p>
            <a:pPr eaLnBrk="1" hangingPunct="1">
              <a:lnSpc>
                <a:spcPct val="90000"/>
              </a:lnSpc>
            </a:pPr>
            <a:r>
              <a:rPr lang="en-US" altLang="en-US" sz="1800" dirty="0">
                <a:latin typeface="Courier New" panose="02070309020205020404" pitchFamily="49" charset="0"/>
              </a:rPr>
              <a:t>This engine is responsible for</a:t>
            </a:r>
          </a:p>
          <a:p>
            <a:pPr lvl="1" eaLnBrk="1" hangingPunct="1">
              <a:lnSpc>
                <a:spcPct val="90000"/>
              </a:lnSpc>
            </a:pPr>
            <a:r>
              <a:rPr lang="en-US" altLang="en-US" sz="1800" dirty="0">
                <a:latin typeface="Courier New" panose="02070309020205020404" pitchFamily="49" charset="0"/>
              </a:rPr>
              <a:t>rendering the interface the user sees </a:t>
            </a:r>
          </a:p>
          <a:p>
            <a:pPr lvl="1" eaLnBrk="1" hangingPunct="1">
              <a:lnSpc>
                <a:spcPct val="90000"/>
              </a:lnSpc>
            </a:pPr>
            <a:r>
              <a:rPr lang="en-US" altLang="en-US" sz="1800" dirty="0">
                <a:latin typeface="Courier New" panose="02070309020205020404" pitchFamily="49" charset="0"/>
              </a:rPr>
              <a:t>communicating with the server on the user</a:t>
            </a:r>
            <a:r>
              <a:rPr lang="ja-JP" altLang="en-US" sz="1800" dirty="0">
                <a:latin typeface="Courier New" panose="02070309020205020404" pitchFamily="49" charset="0"/>
              </a:rPr>
              <a:t>’</a:t>
            </a:r>
            <a:r>
              <a:rPr lang="en-US" altLang="ja-JP" sz="1800" dirty="0">
                <a:latin typeface="Courier New" panose="02070309020205020404" pitchFamily="49" charset="0"/>
              </a:rPr>
              <a:t>s behalf. </a:t>
            </a:r>
          </a:p>
          <a:p>
            <a:pPr eaLnBrk="1" hangingPunct="1">
              <a:lnSpc>
                <a:spcPct val="90000"/>
              </a:lnSpc>
            </a:pPr>
            <a:r>
              <a:rPr lang="en-US" altLang="en-US" sz="1800" dirty="0">
                <a:latin typeface="Courier New" panose="02070309020205020404" pitchFamily="49" charset="0"/>
              </a:rPr>
              <a:t>The Ajax engine allows the user</a:t>
            </a:r>
            <a:r>
              <a:rPr lang="ja-JP" altLang="en-US" sz="1800" dirty="0">
                <a:latin typeface="Courier New" panose="02070309020205020404" pitchFamily="49" charset="0"/>
              </a:rPr>
              <a:t>’</a:t>
            </a:r>
            <a:r>
              <a:rPr lang="en-US" altLang="ja-JP" sz="1800" dirty="0">
                <a:latin typeface="Courier New" panose="02070309020205020404" pitchFamily="49" charset="0"/>
              </a:rPr>
              <a:t>s interaction with the application to happen asynchronously — independent of communication with the server.</a:t>
            </a:r>
          </a:p>
          <a:p>
            <a:pPr eaLnBrk="1" hangingPunct="1">
              <a:lnSpc>
                <a:spcPct val="90000"/>
              </a:lnSpc>
            </a:pPr>
            <a:r>
              <a:rPr lang="en-US" altLang="en-US" sz="1800" dirty="0">
                <a:latin typeface="Courier New" panose="02070309020205020404" pitchFamily="49" charset="0"/>
              </a:rPr>
              <a:t>Approach Benefits:</a:t>
            </a:r>
          </a:p>
          <a:p>
            <a:pPr lvl="1" eaLnBrk="1" hangingPunct="1">
              <a:lnSpc>
                <a:spcPct val="90000"/>
              </a:lnSpc>
            </a:pPr>
            <a:r>
              <a:rPr lang="en-US" altLang="en-US" sz="1800" dirty="0">
                <a:latin typeface="Courier New" panose="02070309020205020404" pitchFamily="49" charset="0"/>
              </a:rPr>
              <a:t>An Ajax application eliminates the start-stop-start-stop nature of interaction on the Web.</a:t>
            </a:r>
          </a:p>
          <a:p>
            <a:pPr lvl="1" eaLnBrk="1" hangingPunct="1">
              <a:lnSpc>
                <a:spcPct val="90000"/>
              </a:lnSpc>
            </a:pPr>
            <a:r>
              <a:rPr lang="en-US" altLang="en-US" sz="1800" dirty="0">
                <a:latin typeface="Courier New" panose="02070309020205020404" pitchFamily="49" charset="0"/>
              </a:rPr>
              <a:t>The user is never staring at a browser window with hourglass, waiting for the server to do something.</a:t>
            </a:r>
          </a:p>
          <a:p>
            <a:pPr lvl="1" eaLnBrk="1" hangingPunct="1">
              <a:lnSpc>
                <a:spcPct val="90000"/>
              </a:lnSpc>
            </a:pPr>
            <a:r>
              <a:rPr lang="en-US" altLang="en-US" sz="1800" dirty="0">
                <a:latin typeface="Courier New" panose="02070309020205020404" pitchFamily="49" charset="0"/>
              </a:rPr>
              <a:t>The application is more responsive.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29E197CF-62B6-4C7E-9C5E-5F168D67991B}" type="slidenum">
              <a:rPr lang="en-US" altLang="en-US" sz="1400" smtClean="0">
                <a:latin typeface="Times New Roman" panose="02020603050405020304" pitchFamily="18" charset="0"/>
              </a:rPr>
              <a:pPr>
                <a:spcBef>
                  <a:spcPct val="0"/>
                </a:spcBef>
                <a:buFontTx/>
                <a:buNone/>
              </a:pPr>
              <a:t>11</a:t>
            </a:fld>
            <a:endParaRPr lang="en-US" altLang="en-US" sz="1400">
              <a:latin typeface="Times New Roman" panose="02020603050405020304" pitchFamily="18" charset="0"/>
            </a:endParaRPr>
          </a:p>
        </p:txBody>
      </p:sp>
      <p:sp>
        <p:nvSpPr>
          <p:cNvPr id="27652" name="Rectangle 2"/>
          <p:cNvSpPr>
            <a:spLocks noGrp="1" noChangeArrowheads="1"/>
          </p:cNvSpPr>
          <p:nvPr>
            <p:ph type="title"/>
          </p:nvPr>
        </p:nvSpPr>
        <p:spPr>
          <a:xfrm>
            <a:off x="285750" y="182563"/>
            <a:ext cx="3336925" cy="1714500"/>
          </a:xfrm>
        </p:spPr>
        <p:txBody>
          <a:bodyPr rIns="34290"/>
          <a:lstStyle/>
          <a:p>
            <a:pPr eaLnBrk="1" hangingPunct="1"/>
            <a:r>
              <a:rPr lang="en-US" altLang="en-US">
                <a:solidFill>
                  <a:schemeClr val="tx1"/>
                </a:solidFill>
                <a:latin typeface="Courier New" panose="02070309020205020404" pitchFamily="49" charset="0"/>
              </a:rPr>
              <a:t>AJAX</a:t>
            </a:r>
            <a:r>
              <a:rPr lang="en-US" altLang="en-US">
                <a:latin typeface="Courier New" panose="02070309020205020404" pitchFamily="49" charset="0"/>
              </a:rPr>
              <a:t>:</a:t>
            </a:r>
          </a:p>
        </p:txBody>
      </p:sp>
      <p:sp>
        <p:nvSpPr>
          <p:cNvPr id="27653" name="Rectangle 3"/>
          <p:cNvSpPr>
            <a:spLocks noGrp="1" noChangeArrowheads="1"/>
          </p:cNvSpPr>
          <p:nvPr>
            <p:ph type="body" idx="1"/>
          </p:nvPr>
        </p:nvSpPr>
        <p:spPr>
          <a:xfrm>
            <a:off x="457200" y="1447800"/>
            <a:ext cx="3154363" cy="4022725"/>
          </a:xfrm>
        </p:spPr>
        <p:txBody>
          <a:bodyPr rIns="34290" anchor="ctr"/>
          <a:lstStyle/>
          <a:p>
            <a:pPr marL="698500" indent="-444500" eaLnBrk="1" hangingPunct="1">
              <a:buSzPct val="171000"/>
              <a:buFont typeface="Lucida Grande" pitchFamily="1" charset="0"/>
              <a:buChar char="•"/>
            </a:pPr>
            <a:r>
              <a:rPr lang="en-US" altLang="en-US" sz="1600">
                <a:latin typeface="Courier New" panose="02070309020205020404" pitchFamily="49" charset="0"/>
              </a:rPr>
              <a:t>Cuts down on user wait time</a:t>
            </a:r>
          </a:p>
          <a:p>
            <a:pPr marL="698500" indent="-444500" eaLnBrk="1" hangingPunct="1">
              <a:buSzPct val="171000"/>
              <a:buFont typeface="Lucida Grande" pitchFamily="1" charset="0"/>
              <a:buChar char="•"/>
            </a:pPr>
            <a:r>
              <a:rPr lang="en-US" altLang="en-US" sz="1600">
                <a:latin typeface="Courier New" panose="02070309020205020404" pitchFamily="49" charset="0"/>
              </a:rPr>
              <a:t>Uses client to offload some work from the server</a:t>
            </a:r>
          </a:p>
          <a:p>
            <a:pPr marL="698500" indent="-444500" eaLnBrk="1" hangingPunct="1">
              <a:buSzPct val="171000"/>
              <a:buFont typeface="Lucida Grande" pitchFamily="1" charset="0"/>
              <a:buChar char="•"/>
            </a:pPr>
            <a:r>
              <a:rPr lang="en-US" altLang="en-US" sz="1600">
                <a:latin typeface="Courier New" panose="02070309020205020404" pitchFamily="49" charset="0"/>
              </a:rPr>
              <a:t>Asynchronous operation</a:t>
            </a:r>
          </a:p>
        </p:txBody>
      </p:sp>
      <p:pic>
        <p:nvPicPr>
          <p:cNvPr id="2765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1165225"/>
            <a:ext cx="5254625"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D184EEED-9BAC-4743-8C80-FF3DA229FB48}" type="slidenum">
              <a:rPr lang="en-US" altLang="en-US" sz="1400" smtClean="0">
                <a:latin typeface="Times New Roman" panose="02020603050405020304" pitchFamily="18" charset="0"/>
              </a:rPr>
              <a:pPr>
                <a:spcBef>
                  <a:spcPct val="0"/>
                </a:spcBef>
                <a:buFontTx/>
                <a:buNone/>
              </a:pPr>
              <a:t>12</a:t>
            </a:fld>
            <a:endParaRPr lang="en-US" altLang="en-US" sz="1400">
              <a:latin typeface="Times New Roman" panose="02020603050405020304" pitchFamily="18" charset="0"/>
            </a:endParaRPr>
          </a:p>
        </p:txBody>
      </p:sp>
      <p:sp>
        <p:nvSpPr>
          <p:cNvPr id="29700" name="Rectangle 2"/>
          <p:cNvSpPr>
            <a:spLocks noGrp="1" noChangeArrowheads="1"/>
          </p:cNvSpPr>
          <p:nvPr>
            <p:ph type="title"/>
          </p:nvPr>
        </p:nvSpPr>
        <p:spPr/>
        <p:txBody>
          <a:bodyPr/>
          <a:lstStyle/>
          <a:p>
            <a:pPr eaLnBrk="1" hangingPunct="1"/>
            <a:r>
              <a:rPr lang="en-US" altLang="zh-TW" b="1">
                <a:latin typeface="Courier New" panose="02070309020205020404" pitchFamily="49" charset="0"/>
                <a:ea typeface="PMingLiU" pitchFamily="18" charset="-120"/>
              </a:rPr>
              <a:t>Traditional Web Applications Model compared to the Ajax Model</a:t>
            </a:r>
          </a:p>
        </p:txBody>
      </p:sp>
      <p:pic>
        <p:nvPicPr>
          <p:cNvPr id="29701" name="Picture 4" descr="ajax-fig1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066800"/>
            <a:ext cx="5226050"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A9342EB2-622A-4448-988B-2DA10FE641D9}" type="slidenum">
              <a:rPr lang="en-US" altLang="en-US" sz="1400" smtClean="0">
                <a:latin typeface="Times New Roman" panose="02020603050405020304" pitchFamily="18" charset="0"/>
              </a:rPr>
              <a:pPr>
                <a:spcBef>
                  <a:spcPct val="0"/>
                </a:spcBef>
                <a:buFontTx/>
                <a:buNone/>
              </a:pPr>
              <a:t>13</a:t>
            </a:fld>
            <a:endParaRPr lang="en-US" altLang="en-US" sz="1400">
              <a:latin typeface="Times New Roman" panose="02020603050405020304" pitchFamily="18" charset="0"/>
            </a:endParaRPr>
          </a:p>
        </p:txBody>
      </p:sp>
      <p:sp>
        <p:nvSpPr>
          <p:cNvPr id="31748"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Classic Web Application Model (synchronous)</a:t>
            </a:r>
          </a:p>
        </p:txBody>
      </p:sp>
      <p:graphicFrame>
        <p:nvGraphicFramePr>
          <p:cNvPr id="31749" name="Object 4"/>
          <p:cNvGraphicFramePr>
            <a:graphicFrameLocks noChangeAspect="1"/>
          </p:cNvGraphicFramePr>
          <p:nvPr/>
        </p:nvGraphicFramePr>
        <p:xfrm>
          <a:off x="2209800" y="2362200"/>
          <a:ext cx="4333875" cy="2247900"/>
        </p:xfrm>
        <a:graphic>
          <a:graphicData uri="http://schemas.openxmlformats.org/presentationml/2006/ole">
            <mc:AlternateContent xmlns:mc="http://schemas.openxmlformats.org/markup-compatibility/2006">
              <mc:Choice xmlns:v="urn:schemas-microsoft-com:vml" Requires="v">
                <p:oleObj spid="_x0000_s31767" name="Photo Editor Photo" r:id="rId4" imgW="4334480" imgH="2247619" progId="MSPhotoEd.3">
                  <p:embed/>
                </p:oleObj>
              </mc:Choice>
              <mc:Fallback>
                <p:oleObj name="Photo Editor Photo" r:id="rId4" imgW="4334480" imgH="2247619"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362200"/>
                        <a:ext cx="43338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9A11DC4B-780C-4BE4-A4E2-4F11530938F7}" type="slidenum">
              <a:rPr lang="en-US" altLang="en-US" sz="1400" smtClean="0">
                <a:latin typeface="Times New Roman" panose="02020603050405020304" pitchFamily="18" charset="0"/>
              </a:rPr>
              <a:pPr>
                <a:spcBef>
                  <a:spcPct val="0"/>
                </a:spcBef>
                <a:buFontTx/>
                <a:buNone/>
              </a:pPr>
              <a:t>14</a:t>
            </a:fld>
            <a:endParaRPr lang="en-US" altLang="en-US" sz="1400">
              <a:latin typeface="Times New Roman" panose="02020603050405020304" pitchFamily="18" charset="0"/>
            </a:endParaRPr>
          </a:p>
        </p:txBody>
      </p:sp>
      <p:sp>
        <p:nvSpPr>
          <p:cNvPr id="33796"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Ajax Web Application Model </a:t>
            </a:r>
            <a:br>
              <a:rPr lang="en-US" altLang="en-US" b="1">
                <a:latin typeface="Courier New" panose="02070309020205020404" pitchFamily="49" charset="0"/>
              </a:rPr>
            </a:br>
            <a:r>
              <a:rPr lang="en-US" altLang="en-US" b="1">
                <a:latin typeface="Courier New" panose="02070309020205020404" pitchFamily="49" charset="0"/>
              </a:rPr>
              <a:t>(asynchronous)</a:t>
            </a:r>
          </a:p>
        </p:txBody>
      </p:sp>
      <p:graphicFrame>
        <p:nvGraphicFramePr>
          <p:cNvPr id="33797" name="Object 4"/>
          <p:cNvGraphicFramePr>
            <a:graphicFrameLocks noChangeAspect="1"/>
          </p:cNvGraphicFramePr>
          <p:nvPr/>
        </p:nvGraphicFramePr>
        <p:xfrm>
          <a:off x="2386013" y="2043113"/>
          <a:ext cx="4371975" cy="2771775"/>
        </p:xfrm>
        <a:graphic>
          <a:graphicData uri="http://schemas.openxmlformats.org/presentationml/2006/ole">
            <mc:AlternateContent xmlns:mc="http://schemas.openxmlformats.org/markup-compatibility/2006">
              <mc:Choice xmlns:v="urn:schemas-microsoft-com:vml" Requires="v">
                <p:oleObj spid="_x0000_s33815" name="Photo Editor Photo" r:id="rId4" imgW="4371429" imgH="2771429" progId="MSPhotoEd.3">
                  <p:embed/>
                </p:oleObj>
              </mc:Choice>
              <mc:Fallback>
                <p:oleObj name="Photo Editor Photo" r:id="rId4" imgW="4371429" imgH="2771429"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013" y="2043113"/>
                        <a:ext cx="43719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02811D47-C7E4-4B17-BDA4-EC45104B95BE}" type="slidenum">
              <a:rPr lang="en-US" altLang="en-US" sz="1400" smtClean="0">
                <a:latin typeface="Times New Roman" panose="02020603050405020304" pitchFamily="18" charset="0"/>
              </a:rPr>
              <a:pPr>
                <a:spcBef>
                  <a:spcPct val="0"/>
                </a:spcBef>
                <a:buFontTx/>
                <a:buNone/>
              </a:pPr>
              <a:t>15</a:t>
            </a:fld>
            <a:endParaRPr lang="en-US" altLang="en-US" sz="1400">
              <a:latin typeface="Times New Roman" panose="02020603050405020304" pitchFamily="18" charset="0"/>
            </a:endParaRPr>
          </a:p>
        </p:txBody>
      </p:sp>
      <p:sp>
        <p:nvSpPr>
          <p:cNvPr id="35843"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Ajax Engine Role</a:t>
            </a:r>
          </a:p>
        </p:txBody>
      </p:sp>
      <p:sp>
        <p:nvSpPr>
          <p:cNvPr id="35844" name="Rectangle 3"/>
          <p:cNvSpPr>
            <a:spLocks noGrp="1" noChangeArrowheads="1"/>
          </p:cNvSpPr>
          <p:nvPr>
            <p:ph type="body" idx="1"/>
          </p:nvPr>
        </p:nvSpPr>
        <p:spPr/>
        <p:txBody>
          <a:bodyPr/>
          <a:lstStyle/>
          <a:p>
            <a:pPr eaLnBrk="1" hangingPunct="1">
              <a:lnSpc>
                <a:spcPct val="90000"/>
              </a:lnSpc>
            </a:pPr>
            <a:r>
              <a:rPr lang="en-US" altLang="en-US" sz="1800" dirty="0">
                <a:latin typeface="Courier New" panose="02070309020205020404" pitchFamily="49" charset="0"/>
              </a:rPr>
              <a:t>Every user action that normally would generate an HTTP request takes the form of a JavaScript call to the Ajax engine instead. </a:t>
            </a:r>
          </a:p>
          <a:p>
            <a:pPr eaLnBrk="1" hangingPunct="1">
              <a:lnSpc>
                <a:spcPct val="90000"/>
              </a:lnSpc>
            </a:pPr>
            <a:r>
              <a:rPr lang="en-US" altLang="en-US" sz="1800" dirty="0">
                <a:latin typeface="Courier New" panose="02070309020205020404" pitchFamily="49" charset="0"/>
              </a:rPr>
              <a:t>Any response to a user action that </a:t>
            </a:r>
            <a:r>
              <a:rPr lang="en-US" altLang="en-US" sz="1800" dirty="0" err="1">
                <a:latin typeface="Courier New" panose="02070309020205020404" pitchFamily="49" charset="0"/>
              </a:rPr>
              <a:t>doesn</a:t>
            </a:r>
            <a:r>
              <a:rPr lang="ja-JP" altLang="en-US" sz="1800" dirty="0">
                <a:latin typeface="Courier New" panose="02070309020205020404" pitchFamily="49" charset="0"/>
              </a:rPr>
              <a:t>’</a:t>
            </a:r>
            <a:r>
              <a:rPr lang="en-US" altLang="ja-JP" sz="1800" dirty="0">
                <a:latin typeface="Courier New" panose="02070309020205020404" pitchFamily="49" charset="0"/>
              </a:rPr>
              <a:t>t require a trip back to the server, such as:</a:t>
            </a:r>
          </a:p>
          <a:p>
            <a:pPr lvl="1" eaLnBrk="1" hangingPunct="1">
              <a:lnSpc>
                <a:spcPct val="90000"/>
              </a:lnSpc>
            </a:pPr>
            <a:r>
              <a:rPr lang="en-US" altLang="en-US" sz="1800" dirty="0">
                <a:latin typeface="Courier New" panose="02070309020205020404" pitchFamily="49" charset="0"/>
              </a:rPr>
              <a:t>simple data validation</a:t>
            </a:r>
          </a:p>
          <a:p>
            <a:pPr lvl="1" eaLnBrk="1" hangingPunct="1">
              <a:lnSpc>
                <a:spcPct val="90000"/>
              </a:lnSpc>
            </a:pPr>
            <a:r>
              <a:rPr lang="en-US" altLang="en-US" sz="1800" dirty="0">
                <a:latin typeface="Courier New" panose="02070309020205020404" pitchFamily="49" charset="0"/>
              </a:rPr>
              <a:t>editing data in memory</a:t>
            </a:r>
          </a:p>
          <a:p>
            <a:pPr lvl="1" eaLnBrk="1" hangingPunct="1">
              <a:lnSpc>
                <a:spcPct val="90000"/>
              </a:lnSpc>
            </a:pPr>
            <a:r>
              <a:rPr lang="en-US" altLang="en-US" sz="1800" dirty="0">
                <a:latin typeface="Courier New" panose="02070309020205020404" pitchFamily="49" charset="0"/>
              </a:rPr>
              <a:t>even some navigation </a:t>
            </a:r>
          </a:p>
          <a:p>
            <a:pPr eaLnBrk="1" hangingPunct="1">
              <a:lnSpc>
                <a:spcPct val="90000"/>
              </a:lnSpc>
              <a:buFontTx/>
              <a:buNone/>
            </a:pPr>
            <a:r>
              <a:rPr lang="en-US" altLang="en-US" sz="1800" dirty="0">
                <a:latin typeface="Courier New" panose="02070309020205020404" pitchFamily="49" charset="0"/>
              </a:rPr>
              <a:t>	the engine handles on its own. </a:t>
            </a:r>
          </a:p>
          <a:p>
            <a:pPr eaLnBrk="1" hangingPunct="1">
              <a:lnSpc>
                <a:spcPct val="90000"/>
              </a:lnSpc>
            </a:pPr>
            <a:r>
              <a:rPr lang="en-US" altLang="en-US" sz="1800" dirty="0">
                <a:latin typeface="Courier New" panose="02070309020205020404" pitchFamily="49" charset="0"/>
              </a:rPr>
              <a:t>If the engine needs something from the server in order to respond, such as:</a:t>
            </a:r>
          </a:p>
          <a:p>
            <a:pPr lvl="1" eaLnBrk="1" hangingPunct="1">
              <a:lnSpc>
                <a:spcPct val="90000"/>
              </a:lnSpc>
            </a:pPr>
            <a:r>
              <a:rPr lang="en-US" altLang="en-US" sz="1800" dirty="0">
                <a:latin typeface="Courier New" panose="02070309020205020404" pitchFamily="49" charset="0"/>
              </a:rPr>
              <a:t>submitting data for processing</a:t>
            </a:r>
          </a:p>
          <a:p>
            <a:pPr lvl="1" eaLnBrk="1" hangingPunct="1">
              <a:lnSpc>
                <a:spcPct val="90000"/>
              </a:lnSpc>
            </a:pPr>
            <a:r>
              <a:rPr lang="en-US" altLang="en-US" sz="1800" dirty="0">
                <a:latin typeface="Courier New" panose="02070309020205020404" pitchFamily="49" charset="0"/>
              </a:rPr>
              <a:t>loading additional interface code</a:t>
            </a:r>
          </a:p>
          <a:p>
            <a:pPr lvl="1" eaLnBrk="1" hangingPunct="1">
              <a:lnSpc>
                <a:spcPct val="90000"/>
              </a:lnSpc>
            </a:pPr>
            <a:r>
              <a:rPr lang="en-US" altLang="en-US" sz="1800" dirty="0">
                <a:latin typeface="Courier New" panose="02070309020205020404" pitchFamily="49" charset="0"/>
              </a:rPr>
              <a:t>retrieving new data </a:t>
            </a:r>
          </a:p>
          <a:p>
            <a:pPr eaLnBrk="1" hangingPunct="1">
              <a:lnSpc>
                <a:spcPct val="90000"/>
              </a:lnSpc>
              <a:buFontTx/>
              <a:buNone/>
            </a:pPr>
            <a:r>
              <a:rPr lang="en-US" altLang="en-US" sz="1800" dirty="0">
                <a:latin typeface="Courier New" panose="02070309020205020404" pitchFamily="49" charset="0"/>
              </a:rPr>
              <a:t>	the engine makes those requests asynchronously, usually using XML, without stalling a user</a:t>
            </a:r>
            <a:r>
              <a:rPr lang="ja-JP" altLang="en-US" sz="1800" dirty="0">
                <a:latin typeface="Courier New" panose="02070309020205020404" pitchFamily="49" charset="0"/>
              </a:rPr>
              <a:t>’</a:t>
            </a:r>
            <a:r>
              <a:rPr lang="en-US" altLang="ja-JP" sz="1800" dirty="0">
                <a:latin typeface="Courier New" panose="02070309020205020404" pitchFamily="49" charset="0"/>
              </a:rPr>
              <a:t>s interaction with the application.</a:t>
            </a:r>
            <a:endParaRPr lang="en-US" altLang="en-US" sz="1800" dirty="0">
              <a:latin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891A2E0A-DDAB-437B-BBD0-BE8166771C80}" type="slidenum">
              <a:rPr lang="en-US" altLang="en-US" sz="1400" smtClean="0">
                <a:latin typeface="Times New Roman" panose="02020603050405020304" pitchFamily="18" charset="0"/>
              </a:rPr>
              <a:pPr>
                <a:spcBef>
                  <a:spcPct val="0"/>
                </a:spcBef>
                <a:buFontTx/>
                <a:buNone/>
              </a:pPr>
              <a:t>16</a:t>
            </a:fld>
            <a:endParaRPr lang="en-US" altLang="en-US" sz="1400">
              <a:latin typeface="Times New Roman" panose="02020603050405020304" pitchFamily="18" charset="0"/>
            </a:endParaRPr>
          </a:p>
        </p:txBody>
      </p:sp>
      <p:sp>
        <p:nvSpPr>
          <p:cNvPr id="37891" name="Rectangle 2"/>
          <p:cNvSpPr>
            <a:spLocks noGrp="1" noChangeArrowheads="1"/>
          </p:cNvSpPr>
          <p:nvPr>
            <p:ph type="title"/>
          </p:nvPr>
        </p:nvSpPr>
        <p:spPr>
          <a:xfrm>
            <a:off x="660400" y="381000"/>
            <a:ext cx="7772400" cy="685800"/>
          </a:xfrm>
        </p:spPr>
        <p:txBody>
          <a:bodyPr/>
          <a:lstStyle/>
          <a:p>
            <a:pPr eaLnBrk="1" hangingPunct="1"/>
            <a:r>
              <a:rPr lang="en-US" altLang="en-US" b="1">
                <a:latin typeface="Courier New" panose="02070309020205020404" pitchFamily="49" charset="0"/>
              </a:rPr>
              <a:t>Initiating the XMLHttpRequest Object</a:t>
            </a:r>
          </a:p>
        </p:txBody>
      </p:sp>
      <p:sp>
        <p:nvSpPr>
          <p:cNvPr id="37892" name="Rectangle 3"/>
          <p:cNvSpPr>
            <a:spLocks noGrp="1" noChangeArrowheads="1"/>
          </p:cNvSpPr>
          <p:nvPr>
            <p:ph type="body" idx="1"/>
          </p:nvPr>
        </p:nvSpPr>
        <p:spPr>
          <a:xfrm>
            <a:off x="685800" y="1219200"/>
            <a:ext cx="7924800" cy="5029200"/>
          </a:xfrm>
        </p:spPr>
        <p:txBody>
          <a:bodyPr/>
          <a:lstStyle/>
          <a:p>
            <a:pPr eaLnBrk="1" hangingPunct="1">
              <a:lnSpc>
                <a:spcPct val="90000"/>
              </a:lnSpc>
            </a:pPr>
            <a:r>
              <a:rPr lang="en-US" altLang="en-US" sz="1800" dirty="0">
                <a:latin typeface="Courier New" panose="02070309020205020404" pitchFamily="49" charset="0"/>
              </a:rPr>
              <a:t>Creating an instance of the </a:t>
            </a:r>
            <a:r>
              <a:rPr lang="en-US" altLang="en-US" sz="1800" dirty="0" err="1">
                <a:latin typeface="Courier New" panose="02070309020205020404" pitchFamily="49" charset="0"/>
              </a:rPr>
              <a:t>XMLHttpRequest</a:t>
            </a:r>
            <a:r>
              <a:rPr lang="en-US" altLang="en-US" sz="1800" dirty="0">
                <a:latin typeface="Courier New" panose="02070309020205020404" pitchFamily="49" charset="0"/>
              </a:rPr>
              <a:t> object requires branching syntax to account for browser differences in the way instances of the object are generated. For Safari, Chrome, FF, IE 9+ a simple call to the object's constructor function does the job:</a:t>
            </a:r>
          </a:p>
          <a:p>
            <a:pPr eaLnBrk="1" hangingPunct="1">
              <a:lnSpc>
                <a:spcPct val="90000"/>
              </a:lnSpc>
            </a:pPr>
            <a:endParaRPr lang="en-US" altLang="en-US" sz="1800" dirty="0">
              <a:latin typeface="Courier New" panose="02070309020205020404" pitchFamily="49" charset="0"/>
            </a:endParaRPr>
          </a:p>
          <a:p>
            <a:pPr eaLnBrk="1" hangingPunct="1">
              <a:lnSpc>
                <a:spcPct val="9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var</a:t>
            </a:r>
            <a:r>
              <a:rPr lang="en-US" altLang="en-US" sz="1800" dirty="0">
                <a:latin typeface="Courier New" panose="02070309020205020404" pitchFamily="49" charset="0"/>
              </a:rPr>
              <a:t> </a:t>
            </a:r>
            <a:r>
              <a:rPr lang="en-US" altLang="en-US" sz="1800" dirty="0" err="1">
                <a:latin typeface="Courier New" panose="02070309020205020404" pitchFamily="49" charset="0"/>
              </a:rPr>
              <a:t>req</a:t>
            </a:r>
            <a:r>
              <a:rPr lang="en-US" altLang="en-US" sz="1800" dirty="0">
                <a:latin typeface="Courier New" panose="02070309020205020404" pitchFamily="49" charset="0"/>
              </a:rPr>
              <a:t> = new </a:t>
            </a:r>
            <a:r>
              <a:rPr lang="en-US" altLang="en-US" sz="1800" dirty="0" err="1">
                <a:latin typeface="Courier New" panose="02070309020205020404" pitchFamily="49" charset="0"/>
              </a:rPr>
              <a:t>XMLHttpRequest</a:t>
            </a:r>
            <a:r>
              <a:rPr lang="en-US" altLang="en-US" sz="1800" dirty="0">
                <a:latin typeface="Courier New" panose="02070309020205020404" pitchFamily="49" charset="0"/>
              </a:rPr>
              <a:t>();</a:t>
            </a:r>
          </a:p>
          <a:p>
            <a:pPr eaLnBrk="1" hangingPunct="1">
              <a:lnSpc>
                <a:spcPct val="90000"/>
              </a:lnSpc>
            </a:pPr>
            <a:endParaRPr lang="en-US" altLang="en-US" sz="1800" dirty="0">
              <a:latin typeface="Courier New" panose="02070309020205020404" pitchFamily="49" charset="0"/>
            </a:endParaRPr>
          </a:p>
          <a:p>
            <a:pPr eaLnBrk="1" hangingPunct="1">
              <a:lnSpc>
                <a:spcPct val="90000"/>
              </a:lnSpc>
            </a:pPr>
            <a:r>
              <a:rPr lang="en-US" altLang="en-US" sz="1800" dirty="0">
                <a:latin typeface="Courier New" panose="02070309020205020404" pitchFamily="49" charset="0"/>
              </a:rPr>
              <a:t>For Internet Explorer 5-8, pass the name of the object to the ActiveX constructor:</a:t>
            </a:r>
          </a:p>
          <a:p>
            <a:pPr eaLnBrk="1" hangingPunct="1">
              <a:lnSpc>
                <a:spcPct val="90000"/>
              </a:lnSpc>
            </a:pPr>
            <a:endParaRPr lang="en-US" altLang="en-US" sz="1800" dirty="0">
              <a:latin typeface="Courier New" panose="02070309020205020404" pitchFamily="49" charset="0"/>
            </a:endParaRPr>
          </a:p>
          <a:p>
            <a:pPr eaLnBrk="1" hangingPunct="1">
              <a:lnSpc>
                <a:spcPct val="9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var</a:t>
            </a:r>
            <a:r>
              <a:rPr lang="en-US" altLang="en-US" sz="1800" dirty="0">
                <a:latin typeface="Courier New" panose="02070309020205020404" pitchFamily="49" charset="0"/>
              </a:rPr>
              <a:t> </a:t>
            </a:r>
            <a:r>
              <a:rPr lang="en-US" altLang="en-US" sz="1800" dirty="0" err="1">
                <a:latin typeface="Courier New" panose="02070309020205020404" pitchFamily="49" charset="0"/>
              </a:rPr>
              <a:t>req</a:t>
            </a:r>
            <a:r>
              <a:rPr lang="en-US" altLang="en-US" sz="1800" dirty="0">
                <a:latin typeface="Courier New" panose="02070309020205020404" pitchFamily="49" charset="0"/>
              </a:rPr>
              <a:t> = new </a:t>
            </a:r>
            <a:r>
              <a:rPr lang="en-US" altLang="en-US" sz="1800" dirty="0" err="1">
                <a:latin typeface="Courier New" panose="02070309020205020404" pitchFamily="49" charset="0"/>
              </a:rPr>
              <a:t>ActiveXObject</a:t>
            </a:r>
            <a:r>
              <a:rPr lang="en-US" altLang="en-US" sz="1800" dirty="0">
                <a:latin typeface="Courier New" panose="02070309020205020404" pitchFamily="49" charset="0"/>
              </a:rPr>
              <a:t>("</a:t>
            </a:r>
            <a:r>
              <a:rPr lang="en-US" altLang="en-US" sz="1800" dirty="0" err="1">
                <a:latin typeface="Courier New" panose="02070309020205020404" pitchFamily="49" charset="0"/>
              </a:rPr>
              <a:t>Microsoft.XMLHTTP</a:t>
            </a:r>
            <a:r>
              <a:rPr lang="en-US" altLang="en-US" sz="1800" dirty="0">
                <a:latin typeface="Courier New" panose="02070309020205020404" pitchFamily="49" charset="0"/>
              </a:rPr>
              <a:t>");</a:t>
            </a:r>
          </a:p>
          <a:p>
            <a:pPr eaLnBrk="1" hangingPunct="1">
              <a:lnSpc>
                <a:spcPct val="90000"/>
              </a:lnSpc>
            </a:pPr>
            <a:endParaRPr lang="en-US" altLang="en-US" sz="1800" dirty="0">
              <a:latin typeface="Courier New" panose="02070309020205020404" pitchFamily="49" charset="0"/>
            </a:endParaRPr>
          </a:p>
          <a:p>
            <a:pPr eaLnBrk="1" hangingPunct="1">
              <a:lnSpc>
                <a:spcPct val="90000"/>
              </a:lnSpc>
            </a:pPr>
            <a:r>
              <a:rPr lang="en-US" altLang="en-US" sz="1800" dirty="0">
                <a:latin typeface="Courier New" panose="02070309020205020404" pitchFamily="49" charset="0"/>
              </a:rPr>
              <a:t>The object reference returned by both constructors is to an abstract object that works entirely out of view of the user. Its methods control all operations, while its properties hold, among other things, various data pieces returned from the server.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7DC195DB-8F56-4DC9-AC61-C35CFD988EFA}" type="slidenum">
              <a:rPr lang="en-US" altLang="en-US" sz="1400" smtClean="0">
                <a:latin typeface="Times New Roman" panose="02020603050405020304" pitchFamily="18" charset="0"/>
              </a:rPr>
              <a:pPr>
                <a:spcBef>
                  <a:spcPct val="0"/>
                </a:spcBef>
                <a:buFontTx/>
                <a:buNone/>
              </a:pPr>
              <a:t>17</a:t>
            </a:fld>
            <a:endParaRPr lang="en-US" altLang="en-US" sz="1400">
              <a:latin typeface="Times New Roman" panose="02020603050405020304" pitchFamily="18" charset="0"/>
            </a:endParaRPr>
          </a:p>
        </p:txBody>
      </p:sp>
      <p:sp>
        <p:nvSpPr>
          <p:cNvPr id="39939"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XMLHttpRequest Object Methods</a:t>
            </a:r>
          </a:p>
        </p:txBody>
      </p:sp>
      <p:graphicFrame>
        <p:nvGraphicFramePr>
          <p:cNvPr id="39940" name="Object 4"/>
          <p:cNvGraphicFramePr>
            <a:graphicFrameLocks noChangeAspect="1"/>
          </p:cNvGraphicFramePr>
          <p:nvPr/>
        </p:nvGraphicFramePr>
        <p:xfrm>
          <a:off x="381000" y="1447800"/>
          <a:ext cx="8645525" cy="3429000"/>
        </p:xfrm>
        <a:graphic>
          <a:graphicData uri="http://schemas.openxmlformats.org/presentationml/2006/ole">
            <mc:AlternateContent xmlns:mc="http://schemas.openxmlformats.org/markup-compatibility/2006">
              <mc:Choice xmlns:v="urn:schemas-microsoft-com:vml" Requires="v">
                <p:oleObj spid="_x0000_s39958" name="Bitmap Image" r:id="rId4" imgW="6628571" imgH="2629267" progId="Paint.Picture">
                  <p:embed/>
                </p:oleObj>
              </mc:Choice>
              <mc:Fallback>
                <p:oleObj name="Bitmap Image" r:id="rId4" imgW="6628571" imgH="2629267"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447800"/>
                        <a:ext cx="86455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D70F47B4-9197-44A1-9FA6-60E052C99967}" type="slidenum">
              <a:rPr lang="en-US" altLang="en-US" sz="1400" smtClean="0">
                <a:latin typeface="Times New Roman" panose="02020603050405020304" pitchFamily="18" charset="0"/>
              </a:rPr>
              <a:pPr>
                <a:spcBef>
                  <a:spcPct val="0"/>
                </a:spcBef>
                <a:buFontTx/>
                <a:buNone/>
              </a:pPr>
              <a:t>18</a:t>
            </a:fld>
            <a:endParaRPr lang="en-US" altLang="en-US" sz="1400">
              <a:latin typeface="Times New Roman" panose="02020603050405020304" pitchFamily="18" charset="0"/>
            </a:endParaRPr>
          </a:p>
        </p:txBody>
      </p:sp>
      <p:sp>
        <p:nvSpPr>
          <p:cNvPr id="41988"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XMLHttpRequest Object Methods (cont</a:t>
            </a:r>
            <a:r>
              <a:rPr lang="ja-JP" altLang="en-US" b="1">
                <a:latin typeface="Courier New" panose="02070309020205020404" pitchFamily="49" charset="0"/>
              </a:rPr>
              <a:t>’</a:t>
            </a:r>
            <a:r>
              <a:rPr lang="en-US" altLang="ja-JP" b="1">
                <a:latin typeface="Courier New" panose="02070309020205020404" pitchFamily="49" charset="0"/>
              </a:rPr>
              <a:t>d)</a:t>
            </a:r>
            <a:endParaRPr lang="en-US" altLang="en-US" b="1">
              <a:latin typeface="Courier New" panose="02070309020205020404" pitchFamily="49" charset="0"/>
            </a:endParaRPr>
          </a:p>
        </p:txBody>
      </p:sp>
      <p:sp>
        <p:nvSpPr>
          <p:cNvPr id="41989" name="Rectangle 3"/>
          <p:cNvSpPr>
            <a:spLocks noGrp="1" noChangeArrowheads="1"/>
          </p:cNvSpPr>
          <p:nvPr>
            <p:ph type="body" idx="1"/>
          </p:nvPr>
        </p:nvSpPr>
        <p:spPr/>
        <p:txBody>
          <a:bodyPr/>
          <a:lstStyle/>
          <a:p>
            <a:pPr eaLnBrk="1" hangingPunct="1">
              <a:lnSpc>
                <a:spcPct val="90000"/>
              </a:lnSpc>
            </a:pPr>
            <a:r>
              <a:rPr lang="en-US" altLang="en-US" dirty="0">
                <a:latin typeface="Courier New" panose="02070309020205020404" pitchFamily="49" charset="0"/>
              </a:rPr>
              <a:t>Of the methods shown in the Table on the previous slide, the </a:t>
            </a:r>
            <a:r>
              <a:rPr lang="en-US" altLang="en-US" b="1" dirty="0">
                <a:latin typeface="Courier New" panose="02070309020205020404" pitchFamily="49" charset="0"/>
              </a:rPr>
              <a:t>open() </a:t>
            </a:r>
            <a:r>
              <a:rPr lang="en-US" altLang="en-US" dirty="0">
                <a:latin typeface="Courier New" panose="02070309020205020404" pitchFamily="49" charset="0"/>
              </a:rPr>
              <a:t>and </a:t>
            </a:r>
            <a:r>
              <a:rPr lang="en-US" altLang="en-US" b="1" dirty="0">
                <a:latin typeface="Courier New" panose="02070309020205020404" pitchFamily="49" charset="0"/>
              </a:rPr>
              <a:t>send() </a:t>
            </a:r>
            <a:r>
              <a:rPr lang="en-US" altLang="en-US" dirty="0">
                <a:latin typeface="Courier New" panose="02070309020205020404" pitchFamily="49" charset="0"/>
              </a:rPr>
              <a:t>methods are the ones you'll likely use most.</a:t>
            </a:r>
          </a:p>
          <a:p>
            <a:pPr eaLnBrk="1" hangingPunct="1">
              <a:lnSpc>
                <a:spcPct val="90000"/>
              </a:lnSpc>
            </a:pPr>
            <a:r>
              <a:rPr lang="en-US" altLang="en-US" b="1" dirty="0">
                <a:latin typeface="Courier New" panose="02070309020205020404" pitchFamily="49" charset="0"/>
              </a:rPr>
              <a:t>open() </a:t>
            </a:r>
            <a:r>
              <a:rPr lang="en-US" altLang="en-US" dirty="0">
                <a:latin typeface="Courier New" panose="02070309020205020404" pitchFamily="49" charset="0"/>
              </a:rPr>
              <a:t>sets the scene for an upcoming operation. Two required parameters are the HTTP method you intend for the request and the URL for the connection. For the method parameter, use "GET" on operations that are primarily data retrieval requests; use "POST" on operations that send data to the server, especially if the length of the outgoing data is potentially greater than 512 bytes. The URL may be either a complete or relative URL.</a:t>
            </a:r>
          </a:p>
          <a:p>
            <a:pPr eaLnBrk="1" hangingPunct="1">
              <a:lnSpc>
                <a:spcPct val="90000"/>
              </a:lnSpc>
            </a:pPr>
            <a:r>
              <a:rPr lang="en-US" altLang="en-US" dirty="0">
                <a:latin typeface="Courier New" panose="02070309020205020404" pitchFamily="49" charset="0"/>
              </a:rPr>
              <a:t>It is safer to </a:t>
            </a:r>
            <a:r>
              <a:rPr lang="en-US" altLang="en-US" b="1" dirty="0">
                <a:latin typeface="Courier New" panose="02070309020205020404" pitchFamily="49" charset="0"/>
              </a:rPr>
              <a:t>send</a:t>
            </a:r>
            <a:r>
              <a:rPr lang="en-US" altLang="en-US" dirty="0">
                <a:latin typeface="Courier New" panose="02070309020205020404" pitchFamily="49" charset="0"/>
              </a:rPr>
              <a:t> asynchronously and design your code around the </a:t>
            </a:r>
            <a:r>
              <a:rPr lang="en-US" altLang="en-US" dirty="0" err="1">
                <a:latin typeface="Courier New" panose="02070309020205020404" pitchFamily="49" charset="0"/>
              </a:rPr>
              <a:t>onreadystatechange</a:t>
            </a:r>
            <a:r>
              <a:rPr lang="en-US" altLang="en-US" dirty="0">
                <a:latin typeface="Courier New" panose="02070309020205020404" pitchFamily="49" charset="0"/>
              </a:rPr>
              <a:t> event for the request object.</a:t>
            </a:r>
          </a:p>
          <a:p>
            <a:pPr eaLnBrk="1" hangingPunct="1">
              <a:lnSpc>
                <a:spcPct val="90000"/>
              </a:lnSpc>
            </a:pPr>
            <a:endParaRPr lang="en-US" altLang="en-US" dirty="0">
              <a:latin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022235D3-7692-455C-AE23-5811C7A26F3A}" type="slidenum">
              <a:rPr lang="en-US" altLang="en-US" sz="1400" smtClean="0">
                <a:latin typeface="Times New Roman" panose="02020603050405020304" pitchFamily="18" charset="0"/>
              </a:rPr>
              <a:pPr>
                <a:spcBef>
                  <a:spcPct val="0"/>
                </a:spcBef>
                <a:buFontTx/>
                <a:buNone/>
              </a:pPr>
              <a:t>19</a:t>
            </a:fld>
            <a:endParaRPr lang="en-US" altLang="en-US" sz="1400">
              <a:latin typeface="Times New Roman" panose="02020603050405020304" pitchFamily="18" charset="0"/>
            </a:endParaRPr>
          </a:p>
        </p:txBody>
      </p:sp>
      <p:sp>
        <p:nvSpPr>
          <p:cNvPr id="44036"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XMLHttpRequest Example Code</a:t>
            </a:r>
          </a:p>
        </p:txBody>
      </p:sp>
      <p:sp>
        <p:nvSpPr>
          <p:cNvPr id="44037" name="Rectangle 3"/>
          <p:cNvSpPr>
            <a:spLocks noGrp="1" noChangeArrowheads="1"/>
          </p:cNvSpPr>
          <p:nvPr>
            <p:ph type="body" idx="1"/>
          </p:nvPr>
        </p:nvSpPr>
        <p:spPr>
          <a:xfrm>
            <a:off x="685800" y="1219200"/>
            <a:ext cx="7772400" cy="5029200"/>
          </a:xfrm>
        </p:spPr>
        <p:txBody>
          <a:bodyPr/>
          <a:lstStyle/>
          <a:p>
            <a:pPr eaLnBrk="1" hangingPunct="1">
              <a:lnSpc>
                <a:spcPct val="90000"/>
              </a:lnSpc>
              <a:buFontTx/>
              <a:buNone/>
            </a:pP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req</a:t>
            </a:r>
            <a:r>
              <a:rPr lang="en-US" altLang="en-US" sz="1200" dirty="0">
                <a:latin typeface="Courier New" panose="02070309020205020404" pitchFamily="49" charset="0"/>
              </a:rPr>
              <a:t>;</a:t>
            </a:r>
          </a:p>
          <a:p>
            <a:pPr eaLnBrk="1" hangingPunct="1">
              <a:lnSpc>
                <a:spcPct val="90000"/>
              </a:lnSpc>
              <a:buFontTx/>
              <a:buNone/>
            </a:pPr>
            <a:endParaRPr lang="en-US" altLang="en-US" sz="1200" dirty="0">
              <a:latin typeface="Courier New" panose="02070309020205020404" pitchFamily="49" charset="0"/>
            </a:endParaRPr>
          </a:p>
          <a:p>
            <a:pPr eaLnBrk="1" hangingPunct="1">
              <a:lnSpc>
                <a:spcPct val="90000"/>
              </a:lnSpc>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loadXMLDoc</a:t>
            </a:r>
            <a:r>
              <a:rPr lang="en-US" altLang="en-US" sz="1200" dirty="0">
                <a:latin typeface="Courier New" panose="02070309020205020404" pitchFamily="49" charset="0"/>
              </a:rPr>
              <a:t>(</a:t>
            </a:r>
            <a:r>
              <a:rPr lang="en-US" altLang="en-US" sz="1200" dirty="0" err="1">
                <a:latin typeface="Courier New" panose="02070309020205020404" pitchFamily="49" charset="0"/>
              </a:rPr>
              <a:t>url</a:t>
            </a: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req</a:t>
            </a:r>
            <a:r>
              <a:rPr lang="en-US" altLang="en-US" sz="1200" dirty="0">
                <a:latin typeface="Courier New" panose="02070309020205020404" pitchFamily="49" charset="0"/>
              </a:rPr>
              <a:t> = false;</a:t>
            </a:r>
          </a:p>
          <a:p>
            <a:pPr eaLnBrk="1" hangingPunct="1">
              <a:lnSpc>
                <a:spcPct val="90000"/>
              </a:lnSpc>
              <a:buFontTx/>
              <a:buNone/>
            </a:pPr>
            <a:r>
              <a:rPr lang="en-US" altLang="en-US" sz="1200" dirty="0">
                <a:latin typeface="Courier New" panose="02070309020205020404" pitchFamily="49" charset="0"/>
              </a:rPr>
              <a:t>    // branch for native </a:t>
            </a:r>
            <a:r>
              <a:rPr lang="en-US" altLang="en-US" sz="1200" dirty="0" err="1">
                <a:latin typeface="Courier New" panose="02070309020205020404" pitchFamily="49" charset="0"/>
              </a:rPr>
              <a:t>XMLHttpRequest</a:t>
            </a:r>
            <a:r>
              <a:rPr lang="en-US" altLang="en-US" sz="1200" dirty="0">
                <a:latin typeface="Courier New" panose="02070309020205020404" pitchFamily="49" charset="0"/>
              </a:rPr>
              <a:t> object</a:t>
            </a:r>
          </a:p>
          <a:p>
            <a:pPr eaLnBrk="1" hangingPunct="1">
              <a:lnSpc>
                <a:spcPct val="90000"/>
              </a:lnSpc>
              <a:buFontTx/>
              <a:buNone/>
            </a:pPr>
            <a:r>
              <a:rPr lang="en-US" altLang="en-US" sz="1200" dirty="0">
                <a:latin typeface="Courier New" panose="02070309020205020404" pitchFamily="49" charset="0"/>
              </a:rPr>
              <a:t>    if(</a:t>
            </a:r>
            <a:r>
              <a:rPr lang="en-US" altLang="en-US" sz="1200" dirty="0" err="1">
                <a:latin typeface="Courier New" panose="02070309020205020404" pitchFamily="49" charset="0"/>
              </a:rPr>
              <a:t>window.XMLHttpRequest</a:t>
            </a: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try {   </a:t>
            </a:r>
            <a:r>
              <a:rPr lang="en-US" altLang="en-US" sz="1200" dirty="0" err="1">
                <a:latin typeface="Courier New" panose="02070309020205020404" pitchFamily="49" charset="0"/>
              </a:rPr>
              <a:t>req</a:t>
            </a:r>
            <a:r>
              <a:rPr lang="en-US" altLang="en-US" sz="1200" dirty="0">
                <a:latin typeface="Courier New" panose="02070309020205020404" pitchFamily="49" charset="0"/>
              </a:rPr>
              <a:t> = new </a:t>
            </a:r>
            <a:r>
              <a:rPr lang="en-US" altLang="en-US" sz="1200" dirty="0" err="1">
                <a:latin typeface="Courier New" panose="02070309020205020404" pitchFamily="49" charset="0"/>
              </a:rPr>
              <a:t>XMLHttpRequest</a:t>
            </a:r>
            <a:r>
              <a:rPr lang="en-US" altLang="en-US" sz="1200" dirty="0">
                <a:latin typeface="Courier New" panose="02070309020205020404" pitchFamily="49" charset="0"/>
              </a:rPr>
              <a:t>();</a:t>
            </a:r>
          </a:p>
          <a:p>
            <a:pPr eaLnBrk="1" hangingPunct="1">
              <a:lnSpc>
                <a:spcPct val="90000"/>
              </a:lnSpc>
              <a:buFontTx/>
              <a:buNone/>
            </a:pPr>
            <a:r>
              <a:rPr lang="en-US" altLang="en-US" sz="1200" dirty="0">
                <a:latin typeface="Courier New" panose="02070309020205020404" pitchFamily="49" charset="0"/>
              </a:rPr>
              <a:t>        } catch(e) {  </a:t>
            </a:r>
            <a:r>
              <a:rPr lang="en-US" altLang="en-US" sz="1200" dirty="0" err="1">
                <a:latin typeface="Courier New" panose="02070309020205020404" pitchFamily="49" charset="0"/>
              </a:rPr>
              <a:t>req</a:t>
            </a:r>
            <a:r>
              <a:rPr lang="en-US" altLang="en-US" sz="1200" dirty="0">
                <a:latin typeface="Courier New" panose="02070309020205020404" pitchFamily="49" charset="0"/>
              </a:rPr>
              <a:t> = false;</a:t>
            </a:r>
          </a:p>
          <a:p>
            <a:pPr eaLnBrk="1" hangingPunct="1">
              <a:lnSpc>
                <a:spcPct val="90000"/>
              </a:lnSpc>
              <a:buFontTx/>
              <a:buNone/>
            </a:pP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 branch for IE/Windows ActiveX version</a:t>
            </a:r>
          </a:p>
          <a:p>
            <a:pPr eaLnBrk="1" hangingPunct="1">
              <a:lnSpc>
                <a:spcPct val="90000"/>
              </a:lnSpc>
              <a:buFontTx/>
              <a:buNone/>
            </a:pPr>
            <a:r>
              <a:rPr lang="en-US" altLang="en-US" sz="1200" dirty="0">
                <a:latin typeface="Courier New" panose="02070309020205020404" pitchFamily="49" charset="0"/>
              </a:rPr>
              <a:t>    } else if(</a:t>
            </a:r>
            <a:r>
              <a:rPr lang="en-US" altLang="en-US" sz="1200" dirty="0" err="1">
                <a:latin typeface="Courier New" panose="02070309020205020404" pitchFamily="49" charset="0"/>
              </a:rPr>
              <a:t>window.ActiveXObject</a:t>
            </a: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try {</a:t>
            </a:r>
          </a:p>
          <a:p>
            <a:pPr eaLnBrk="1" hangingPunct="1">
              <a:lnSpc>
                <a:spcPct val="90000"/>
              </a:lnSpc>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req</a:t>
            </a:r>
            <a:r>
              <a:rPr lang="en-US" altLang="en-US" sz="1200" dirty="0">
                <a:latin typeface="Courier New" panose="02070309020205020404" pitchFamily="49" charset="0"/>
              </a:rPr>
              <a:t> = new </a:t>
            </a:r>
            <a:r>
              <a:rPr lang="en-US" altLang="en-US" sz="1200" dirty="0" err="1">
                <a:latin typeface="Courier New" panose="02070309020205020404" pitchFamily="49" charset="0"/>
              </a:rPr>
              <a:t>ActiveXObject</a:t>
            </a:r>
            <a:r>
              <a:rPr lang="en-US" altLang="en-US" sz="1200" dirty="0">
                <a:latin typeface="Courier New" panose="02070309020205020404" pitchFamily="49" charset="0"/>
              </a:rPr>
              <a:t>("Msxml2.XMLHTTP");</a:t>
            </a:r>
          </a:p>
          <a:p>
            <a:pPr eaLnBrk="1" hangingPunct="1">
              <a:lnSpc>
                <a:spcPct val="90000"/>
              </a:lnSpc>
              <a:buFontTx/>
              <a:buNone/>
            </a:pPr>
            <a:r>
              <a:rPr lang="en-US" altLang="en-US" sz="1200" dirty="0">
                <a:latin typeface="Courier New" panose="02070309020205020404" pitchFamily="49" charset="0"/>
              </a:rPr>
              <a:t>      	} catch(e) {</a:t>
            </a:r>
          </a:p>
          <a:p>
            <a:pPr eaLnBrk="1" hangingPunct="1">
              <a:lnSpc>
                <a:spcPct val="90000"/>
              </a:lnSpc>
              <a:buFontTx/>
              <a:buNone/>
            </a:pPr>
            <a:r>
              <a:rPr lang="en-US" altLang="en-US" sz="1200" dirty="0">
                <a:latin typeface="Courier New" panose="02070309020205020404" pitchFamily="49" charset="0"/>
              </a:rPr>
              <a:t>        	try {  </a:t>
            </a:r>
            <a:r>
              <a:rPr lang="en-US" altLang="en-US" sz="1200" dirty="0" err="1">
                <a:latin typeface="Courier New" panose="02070309020205020404" pitchFamily="49" charset="0"/>
              </a:rPr>
              <a:t>req</a:t>
            </a:r>
            <a:r>
              <a:rPr lang="en-US" altLang="en-US" sz="1200" dirty="0">
                <a:latin typeface="Courier New" panose="02070309020205020404" pitchFamily="49" charset="0"/>
              </a:rPr>
              <a:t> = new </a:t>
            </a:r>
            <a:r>
              <a:rPr lang="en-US" altLang="en-US" sz="1200" dirty="0" err="1">
                <a:latin typeface="Courier New" panose="02070309020205020404" pitchFamily="49" charset="0"/>
              </a:rPr>
              <a:t>ActiveXObject</a:t>
            </a:r>
            <a:r>
              <a:rPr lang="en-US" altLang="en-US" sz="1200" dirty="0">
                <a:latin typeface="Courier New" panose="02070309020205020404" pitchFamily="49" charset="0"/>
              </a:rPr>
              <a:t>("</a:t>
            </a:r>
            <a:r>
              <a:rPr lang="en-US" altLang="en-US" sz="1200" dirty="0" err="1">
                <a:latin typeface="Courier New" panose="02070309020205020404" pitchFamily="49" charset="0"/>
              </a:rPr>
              <a:t>Microsoft.XMLHTTP</a:t>
            </a:r>
            <a:r>
              <a:rPr lang="en-US" altLang="en-US" sz="1200" dirty="0">
                <a:latin typeface="Courier New" panose="02070309020205020404" pitchFamily="49" charset="0"/>
              </a:rPr>
              <a:t>");</a:t>
            </a:r>
          </a:p>
          <a:p>
            <a:pPr eaLnBrk="1" hangingPunct="1">
              <a:lnSpc>
                <a:spcPct val="90000"/>
              </a:lnSpc>
              <a:buFontTx/>
              <a:buNone/>
            </a:pPr>
            <a:r>
              <a:rPr lang="en-US" altLang="en-US" sz="1200" dirty="0">
                <a:latin typeface="Courier New" panose="02070309020205020404" pitchFamily="49" charset="0"/>
              </a:rPr>
              <a:t>        	} catch(e) {   </a:t>
            </a:r>
            <a:r>
              <a:rPr lang="en-US" altLang="en-US" sz="1200" dirty="0" err="1">
                <a:latin typeface="Courier New" panose="02070309020205020404" pitchFamily="49" charset="0"/>
              </a:rPr>
              <a:t>req</a:t>
            </a:r>
            <a:r>
              <a:rPr lang="en-US" altLang="en-US" sz="1200" dirty="0">
                <a:latin typeface="Courier New" panose="02070309020205020404" pitchFamily="49" charset="0"/>
              </a:rPr>
              <a:t> = false;</a:t>
            </a:r>
          </a:p>
          <a:p>
            <a:pPr eaLnBrk="1" hangingPunct="1">
              <a:lnSpc>
                <a:spcPct val="90000"/>
              </a:lnSpc>
              <a:buFontTx/>
              <a:buNone/>
            </a:pP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if(</a:t>
            </a:r>
            <a:r>
              <a:rPr lang="en-US" altLang="en-US" sz="1200" dirty="0" err="1">
                <a:latin typeface="Courier New" panose="02070309020205020404" pitchFamily="49" charset="0"/>
              </a:rPr>
              <a:t>req</a:t>
            </a: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a:t>
            </a:r>
            <a:r>
              <a:rPr lang="en-US" altLang="en-US" sz="1200" b="1" dirty="0" err="1">
                <a:solidFill>
                  <a:srgbClr val="FF0000"/>
                </a:solidFill>
                <a:latin typeface="Courier New" panose="02070309020205020404" pitchFamily="49" charset="0"/>
              </a:rPr>
              <a:t>req.onreadystatechange</a:t>
            </a:r>
            <a:r>
              <a:rPr lang="en-US" altLang="en-US" sz="1200" b="1" dirty="0">
                <a:solidFill>
                  <a:srgbClr val="FF0000"/>
                </a:solidFill>
                <a:latin typeface="Courier New" panose="02070309020205020404" pitchFamily="49" charset="0"/>
              </a:rPr>
              <a:t> = </a:t>
            </a:r>
            <a:r>
              <a:rPr lang="en-US" altLang="en-US" sz="1200" b="1" dirty="0" err="1">
                <a:solidFill>
                  <a:srgbClr val="FF0000"/>
                </a:solidFill>
                <a:latin typeface="Courier New" panose="02070309020205020404" pitchFamily="49" charset="0"/>
              </a:rPr>
              <a:t>processReqChange</a:t>
            </a:r>
            <a:r>
              <a:rPr lang="en-US" altLang="en-US" sz="1200" b="1" dirty="0">
                <a:latin typeface="Courier New" panose="02070309020205020404" pitchFamily="49" charset="0"/>
              </a:rPr>
              <a:t>;  </a:t>
            </a: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req.open</a:t>
            </a:r>
            <a:r>
              <a:rPr lang="en-US" altLang="en-US" sz="1200" dirty="0">
                <a:latin typeface="Courier New" panose="02070309020205020404" pitchFamily="49" charset="0"/>
              </a:rPr>
              <a:t>("GET", </a:t>
            </a:r>
            <a:r>
              <a:rPr lang="en-US" altLang="en-US" sz="1200" dirty="0" err="1">
                <a:latin typeface="Courier New" panose="02070309020205020404" pitchFamily="49" charset="0"/>
              </a:rPr>
              <a:t>url</a:t>
            </a:r>
            <a:r>
              <a:rPr lang="en-US" altLang="en-US" sz="1200" dirty="0">
                <a:latin typeface="Courier New" panose="02070309020205020404" pitchFamily="49" charset="0"/>
              </a:rPr>
              <a:t>, </a:t>
            </a:r>
            <a:r>
              <a:rPr lang="en-US" altLang="en-US" sz="1200" b="1" dirty="0">
                <a:solidFill>
                  <a:srgbClr val="FF0000"/>
                </a:solidFill>
                <a:latin typeface="Courier New" panose="02070309020205020404" pitchFamily="49" charset="0"/>
              </a:rPr>
              <a:t>true</a:t>
            </a: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req.send</a:t>
            </a: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a:t>
            </a:r>
          </a:p>
        </p:txBody>
      </p:sp>
      <p:sp>
        <p:nvSpPr>
          <p:cNvPr id="44038" name="Text Box 4"/>
          <p:cNvSpPr txBox="1">
            <a:spLocks noChangeArrowheads="1"/>
          </p:cNvSpPr>
          <p:nvPr/>
        </p:nvSpPr>
        <p:spPr bwMode="auto">
          <a:xfrm>
            <a:off x="6400800" y="1600200"/>
            <a:ext cx="22034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400">
                <a:latin typeface="Times New Roman" panose="02020603050405020304" pitchFamily="18" charset="0"/>
              </a:rPr>
              <a:t>This code instantiates an</a:t>
            </a:r>
          </a:p>
          <a:p>
            <a:pPr eaLnBrk="1" hangingPunct="1">
              <a:spcBef>
                <a:spcPct val="0"/>
              </a:spcBef>
              <a:buFontTx/>
              <a:buNone/>
            </a:pPr>
            <a:r>
              <a:rPr lang="en-US" altLang="en-US" sz="1400">
                <a:latin typeface="Times New Roman" panose="02020603050405020304" pitchFamily="18" charset="0"/>
              </a:rPr>
              <a:t>XmlHttpRequest object</a:t>
            </a:r>
          </a:p>
          <a:p>
            <a:pPr eaLnBrk="1" hangingPunct="1">
              <a:spcBef>
                <a:spcPct val="0"/>
              </a:spcBef>
              <a:buFontTx/>
              <a:buNone/>
            </a:pPr>
            <a:r>
              <a:rPr lang="en-US" altLang="en-US" sz="1400">
                <a:latin typeface="Times New Roman" panose="02020603050405020304" pitchFamily="18" charset="0"/>
              </a:rPr>
              <a:t>depending upon the browser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8CFF5094-71B7-435D-AC18-E23E2855BD01}" type="slidenum">
              <a:rPr lang="en-US" altLang="en-US" sz="1400" smtClean="0">
                <a:latin typeface="Times New Roman" panose="02020603050405020304" pitchFamily="18" charset="0"/>
              </a:rPr>
              <a:pPr>
                <a:spcBef>
                  <a:spcPct val="0"/>
                </a:spcBef>
                <a:buFontTx/>
                <a:buNone/>
              </a:pPr>
              <a:t>2</a:t>
            </a:fld>
            <a:endParaRPr lang="en-US" altLang="en-US" sz="1400">
              <a:latin typeface="Times New Roman" panose="02020603050405020304" pitchFamily="18" charset="0"/>
            </a:endParaRPr>
          </a:p>
        </p:txBody>
      </p:sp>
      <p:sp>
        <p:nvSpPr>
          <p:cNvPr id="10244" name="Rectangle 2"/>
          <p:cNvSpPr>
            <a:spLocks noGrp="1" noChangeArrowheads="1"/>
          </p:cNvSpPr>
          <p:nvPr>
            <p:ph type="title"/>
          </p:nvPr>
        </p:nvSpPr>
        <p:spPr/>
        <p:txBody>
          <a:bodyPr/>
          <a:lstStyle/>
          <a:p>
            <a:pPr eaLnBrk="1" hangingPunct="1"/>
            <a:r>
              <a:rPr lang="en-US" altLang="zh-TW" b="1" i="1">
                <a:latin typeface="Courier New" panose="02070309020205020404" pitchFamily="49" charset="0"/>
                <a:ea typeface="PMingLiU" pitchFamily="18" charset="-120"/>
              </a:rPr>
              <a:t>A</a:t>
            </a:r>
            <a:r>
              <a:rPr lang="en-US" altLang="zh-TW" b="1">
                <a:latin typeface="Courier New" panose="02070309020205020404" pitchFamily="49" charset="0"/>
                <a:ea typeface="PMingLiU" pitchFamily="18" charset="-120"/>
              </a:rPr>
              <a:t>synchronous </a:t>
            </a:r>
            <a:r>
              <a:rPr lang="en-US" altLang="zh-TW" b="1" i="1">
                <a:latin typeface="Courier New" panose="02070309020205020404" pitchFamily="49" charset="0"/>
                <a:ea typeface="PMingLiU" pitchFamily="18" charset="-120"/>
              </a:rPr>
              <a:t>Ja</a:t>
            </a:r>
            <a:r>
              <a:rPr lang="en-US" altLang="zh-TW" b="1">
                <a:latin typeface="Courier New" panose="02070309020205020404" pitchFamily="49" charset="0"/>
                <a:ea typeface="PMingLiU" pitchFamily="18" charset="-120"/>
              </a:rPr>
              <a:t>vaScript + </a:t>
            </a:r>
            <a:r>
              <a:rPr lang="en-US" altLang="zh-TW" b="1" i="1">
                <a:latin typeface="Courier New" panose="02070309020205020404" pitchFamily="49" charset="0"/>
                <a:ea typeface="PMingLiU" pitchFamily="18" charset="-120"/>
              </a:rPr>
              <a:t>X</a:t>
            </a:r>
            <a:r>
              <a:rPr lang="en-US" altLang="zh-TW" b="1">
                <a:latin typeface="Courier New" panose="02070309020205020404" pitchFamily="49" charset="0"/>
                <a:ea typeface="PMingLiU" pitchFamily="18" charset="-120"/>
              </a:rPr>
              <a:t>ML</a:t>
            </a:r>
          </a:p>
        </p:txBody>
      </p:sp>
      <p:sp>
        <p:nvSpPr>
          <p:cNvPr id="10245" name="Rectangle 3"/>
          <p:cNvSpPr>
            <a:spLocks noGrp="1" noChangeArrowheads="1"/>
          </p:cNvSpPr>
          <p:nvPr>
            <p:ph type="body" idx="1"/>
          </p:nvPr>
        </p:nvSpPr>
        <p:spPr>
          <a:xfrm>
            <a:off x="685800" y="1219200"/>
            <a:ext cx="8001000" cy="4876800"/>
          </a:xfrm>
        </p:spPr>
        <p:txBody>
          <a:bodyPr/>
          <a:lstStyle/>
          <a:p>
            <a:pPr eaLnBrk="1" hangingPunct="1"/>
            <a:r>
              <a:rPr lang="en-US" altLang="zh-TW" sz="1800" dirty="0">
                <a:latin typeface="Courier New" panose="02070309020205020404" pitchFamily="49" charset="0"/>
                <a:ea typeface="PMingLiU" pitchFamily="18" charset="-120"/>
              </a:rPr>
              <a:t>Ajax isn’t a technology. </a:t>
            </a:r>
          </a:p>
          <a:p>
            <a:pPr eaLnBrk="1" hangingPunct="1"/>
            <a:r>
              <a:rPr lang="en-US" altLang="zh-TW" sz="1800" dirty="0">
                <a:latin typeface="Courier New" panose="02070309020205020404" pitchFamily="49" charset="0"/>
                <a:ea typeface="PMingLiU" pitchFamily="18" charset="-120"/>
              </a:rPr>
              <a:t>It’s really several technologies. Ajax incorporates:</a:t>
            </a:r>
          </a:p>
          <a:p>
            <a:pPr lvl="1" eaLnBrk="1" hangingPunct="1"/>
            <a:r>
              <a:rPr lang="en-US" altLang="zh-TW" sz="1800" dirty="0">
                <a:latin typeface="Courier New" panose="02070309020205020404" pitchFamily="49" charset="0"/>
                <a:ea typeface="PMingLiU" pitchFamily="18" charset="-120"/>
              </a:rPr>
              <a:t>standards-based presentation using XHTML;</a:t>
            </a:r>
          </a:p>
          <a:p>
            <a:pPr lvl="1" eaLnBrk="1" hangingPunct="1"/>
            <a:r>
              <a:rPr lang="en-US" altLang="zh-TW" sz="1800" dirty="0">
                <a:latin typeface="Courier New" panose="02070309020205020404" pitchFamily="49" charset="0"/>
                <a:ea typeface="PMingLiU" pitchFamily="18" charset="-120"/>
              </a:rPr>
              <a:t>CSS, dynamically manipulated using JavaScript;</a:t>
            </a:r>
          </a:p>
          <a:p>
            <a:pPr lvl="1" eaLnBrk="1" hangingPunct="1"/>
            <a:r>
              <a:rPr lang="en-US" altLang="zh-TW" sz="1800" dirty="0">
                <a:latin typeface="Courier New" panose="02070309020205020404" pitchFamily="49" charset="0"/>
                <a:ea typeface="PMingLiU" pitchFamily="18" charset="-120"/>
              </a:rPr>
              <a:t>dynamic display and interaction using the Document Object Model (DOM). Web page exposed as DOM object;</a:t>
            </a:r>
          </a:p>
          <a:p>
            <a:pPr lvl="1" eaLnBrk="1" hangingPunct="1"/>
            <a:r>
              <a:rPr lang="en-US" altLang="zh-TW" sz="1800" dirty="0">
                <a:latin typeface="Courier New" panose="02070309020205020404" pitchFamily="49" charset="0"/>
                <a:ea typeface="PMingLiU" pitchFamily="18" charset="-120"/>
              </a:rPr>
              <a:t>data interchange using XML and data manipulation using XSLT (not supported by all browsers);</a:t>
            </a:r>
          </a:p>
          <a:p>
            <a:pPr lvl="1" eaLnBrk="1" hangingPunct="1"/>
            <a:r>
              <a:rPr lang="en-US" altLang="zh-TW" sz="1800" dirty="0">
                <a:latin typeface="Courier New" panose="02070309020205020404" pitchFamily="49" charset="0"/>
                <a:ea typeface="PMingLiU" pitchFamily="18" charset="-120"/>
              </a:rPr>
              <a:t>asynchronous data retrieval using </a:t>
            </a:r>
            <a:r>
              <a:rPr lang="en-US" altLang="zh-TW" sz="1800" dirty="0" err="1">
                <a:latin typeface="Courier New" panose="02070309020205020404" pitchFamily="49" charset="0"/>
                <a:ea typeface="PMingLiU" pitchFamily="18" charset="-120"/>
              </a:rPr>
              <a:t>XMLHttpRequest</a:t>
            </a:r>
            <a:r>
              <a:rPr lang="en-US" altLang="zh-TW" sz="1800" dirty="0">
                <a:latin typeface="Courier New" panose="02070309020205020404" pitchFamily="49" charset="0"/>
                <a:ea typeface="PMingLiU" pitchFamily="18" charset="-120"/>
              </a:rPr>
              <a:t>, a JavaScript object, </a:t>
            </a:r>
            <a:r>
              <a:rPr lang="en-US" altLang="zh-TW" sz="1800" dirty="0" err="1">
                <a:latin typeface="Courier New" panose="02070309020205020404" pitchFamily="49" charset="0"/>
                <a:ea typeface="PMingLiU" pitchFamily="18" charset="-120"/>
              </a:rPr>
              <a:t>a.k.a</a:t>
            </a:r>
            <a:r>
              <a:rPr lang="en-US" altLang="zh-TW" sz="1800" dirty="0">
                <a:latin typeface="Courier New" panose="02070309020205020404" pitchFamily="49" charset="0"/>
                <a:ea typeface="PMingLiU" pitchFamily="18" charset="-120"/>
              </a:rPr>
              <a:t> “Web remoting”;</a:t>
            </a:r>
          </a:p>
          <a:p>
            <a:pPr lvl="1" eaLnBrk="1" hangingPunct="1"/>
            <a:r>
              <a:rPr lang="en-US" altLang="zh-TW" sz="1800" dirty="0">
                <a:latin typeface="Courier New" panose="02070309020205020404" pitchFamily="49" charset="0"/>
                <a:ea typeface="PMingLiU" pitchFamily="18" charset="-120"/>
              </a:rPr>
              <a:t>JavaScript binding everything together;</a:t>
            </a:r>
          </a:p>
          <a:p>
            <a:pPr lvl="1" eaLnBrk="1" hangingPunct="1"/>
            <a:r>
              <a:rPr lang="en-US" altLang="zh-TW" sz="1800" dirty="0">
                <a:latin typeface="Courier New" panose="02070309020205020404" pitchFamily="49" charset="0"/>
                <a:ea typeface="PMingLiU" pitchFamily="18" charset="-120"/>
              </a:rPr>
              <a:t>Server no longer performs display logic, only business logic.</a:t>
            </a:r>
          </a:p>
          <a:p>
            <a:pPr eaLnBrk="1" hangingPunct="1"/>
            <a:r>
              <a:rPr lang="en-US" altLang="zh-TW" sz="1800" dirty="0">
                <a:latin typeface="Courier New" panose="02070309020205020404" pitchFamily="49" charset="0"/>
                <a:ea typeface="PMingLiU" pitchFamily="18" charset="-120"/>
              </a:rPr>
              <a:t>Acronym originated by Jesse James Garrett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0068E30F-FABC-476E-AF1E-748E54A606A2}" type="slidenum">
              <a:rPr lang="en-US" altLang="en-US" sz="1400" smtClean="0">
                <a:latin typeface="Times New Roman" panose="02020603050405020304" pitchFamily="18" charset="0"/>
              </a:rPr>
              <a:pPr>
                <a:spcBef>
                  <a:spcPct val="0"/>
                </a:spcBef>
                <a:buFontTx/>
                <a:buNone/>
              </a:pPr>
              <a:t>20</a:t>
            </a:fld>
            <a:endParaRPr lang="en-US" altLang="en-US" sz="1400">
              <a:latin typeface="Times New Roman" panose="02020603050405020304" pitchFamily="18" charset="0"/>
            </a:endParaRPr>
          </a:p>
        </p:txBody>
      </p:sp>
      <p:sp>
        <p:nvSpPr>
          <p:cNvPr id="46084"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XMLHttpRequest Object Properties</a:t>
            </a:r>
          </a:p>
        </p:txBody>
      </p:sp>
      <p:graphicFrame>
        <p:nvGraphicFramePr>
          <p:cNvPr id="46085" name="Object 4"/>
          <p:cNvGraphicFramePr>
            <a:graphicFrameLocks noChangeAspect="1"/>
          </p:cNvGraphicFramePr>
          <p:nvPr/>
        </p:nvGraphicFramePr>
        <p:xfrm>
          <a:off x="187325" y="1676400"/>
          <a:ext cx="8539163" cy="3581400"/>
        </p:xfrm>
        <a:graphic>
          <a:graphicData uri="http://schemas.openxmlformats.org/presentationml/2006/ole">
            <mc:AlternateContent xmlns:mc="http://schemas.openxmlformats.org/markup-compatibility/2006">
              <mc:Choice xmlns:v="urn:schemas-microsoft-com:vml" Requires="v">
                <p:oleObj spid="_x0000_s46103" name="Bitmap Image" r:id="rId4" imgW="6609524" imgH="2771429" progId="Paint.Picture">
                  <p:embed/>
                </p:oleObj>
              </mc:Choice>
              <mc:Fallback>
                <p:oleObj name="Bitmap Image" r:id="rId4" imgW="6609524" imgH="277142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325" y="1676400"/>
                        <a:ext cx="8539163"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95F4D8A6-045E-4F61-8B40-89A70DC97AE1}" type="slidenum">
              <a:rPr lang="en-US" altLang="en-US" sz="1400" smtClean="0">
                <a:latin typeface="Times New Roman" panose="02020603050405020304" pitchFamily="18" charset="0"/>
              </a:rPr>
              <a:pPr>
                <a:spcBef>
                  <a:spcPct val="0"/>
                </a:spcBef>
                <a:buFontTx/>
                <a:buNone/>
              </a:pPr>
              <a:t>21</a:t>
            </a:fld>
            <a:endParaRPr lang="en-US" altLang="en-US" sz="1400">
              <a:latin typeface="Times New Roman" panose="02020603050405020304" pitchFamily="18" charset="0"/>
            </a:endParaRPr>
          </a:p>
        </p:txBody>
      </p:sp>
      <p:sp>
        <p:nvSpPr>
          <p:cNvPr id="48132"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XMLHttpRequest Object Properties (cont</a:t>
            </a:r>
            <a:r>
              <a:rPr lang="ja-JP" altLang="en-US" b="1">
                <a:latin typeface="Courier New" panose="02070309020205020404" pitchFamily="49" charset="0"/>
              </a:rPr>
              <a:t>’</a:t>
            </a:r>
            <a:r>
              <a:rPr lang="en-US" altLang="ja-JP" b="1">
                <a:latin typeface="Courier New" panose="02070309020205020404" pitchFamily="49" charset="0"/>
              </a:rPr>
              <a:t>d)</a:t>
            </a:r>
            <a:endParaRPr lang="en-US" altLang="en-US" b="1">
              <a:latin typeface="Courier New" panose="02070309020205020404" pitchFamily="49" charset="0"/>
            </a:endParaRPr>
          </a:p>
        </p:txBody>
      </p:sp>
      <p:sp>
        <p:nvSpPr>
          <p:cNvPr id="48133" name="Rectangle 3"/>
          <p:cNvSpPr>
            <a:spLocks noGrp="1" noChangeArrowheads="1"/>
          </p:cNvSpPr>
          <p:nvPr>
            <p:ph type="body" idx="1"/>
          </p:nvPr>
        </p:nvSpPr>
        <p:spPr/>
        <p:txBody>
          <a:bodyPr/>
          <a:lstStyle/>
          <a:p>
            <a:pPr eaLnBrk="1" hangingPunct="1">
              <a:lnSpc>
                <a:spcPct val="90000"/>
              </a:lnSpc>
            </a:pPr>
            <a:r>
              <a:rPr lang="en-US" altLang="en-US" sz="1600" dirty="0">
                <a:latin typeface="Courier New" panose="02070309020205020404" pitchFamily="49" charset="0"/>
              </a:rPr>
              <a:t>Use the </a:t>
            </a:r>
            <a:r>
              <a:rPr lang="en-US" altLang="en-US" sz="1600" b="1" dirty="0" err="1">
                <a:latin typeface="Courier New" panose="02070309020205020404" pitchFamily="49" charset="0"/>
              </a:rPr>
              <a:t>readyState</a:t>
            </a:r>
            <a:r>
              <a:rPr lang="en-US" altLang="en-US" sz="1600" dirty="0">
                <a:latin typeface="Courier New" panose="02070309020205020404" pitchFamily="49" charset="0"/>
              </a:rPr>
              <a:t> property inside the event handler function that processes request object state change events. While the object may undergo interim state changes during its creation and processing, the value that signals the completion of the transaction is 4.</a:t>
            </a:r>
          </a:p>
          <a:p>
            <a:pPr eaLnBrk="1" hangingPunct="1">
              <a:lnSpc>
                <a:spcPct val="90000"/>
              </a:lnSpc>
            </a:pPr>
            <a:endParaRPr lang="en-US" altLang="en-US" sz="1600" dirty="0">
              <a:latin typeface="Courier New" panose="02070309020205020404" pitchFamily="49" charset="0"/>
            </a:endParaRPr>
          </a:p>
          <a:p>
            <a:pPr eaLnBrk="1" hangingPunct="1">
              <a:lnSpc>
                <a:spcPct val="90000"/>
              </a:lnSpc>
            </a:pPr>
            <a:r>
              <a:rPr lang="en-US" altLang="en-US" sz="1600" dirty="0">
                <a:latin typeface="Courier New" panose="02070309020205020404" pitchFamily="49" charset="0"/>
              </a:rPr>
              <a:t>Access data returned from the server via the </a:t>
            </a:r>
            <a:r>
              <a:rPr lang="en-US" altLang="en-US" sz="1600" b="1" dirty="0" err="1">
                <a:latin typeface="Courier New" panose="02070309020205020404" pitchFamily="49" charset="0"/>
              </a:rPr>
              <a:t>responseText</a:t>
            </a:r>
            <a:r>
              <a:rPr lang="en-US" altLang="en-US" sz="1600" dirty="0">
                <a:latin typeface="Courier New" panose="02070309020205020404" pitchFamily="49" charset="0"/>
              </a:rPr>
              <a:t> or </a:t>
            </a:r>
            <a:r>
              <a:rPr lang="en-US" altLang="en-US" sz="1600" b="1" dirty="0" err="1">
                <a:latin typeface="Courier New" panose="02070309020205020404" pitchFamily="49" charset="0"/>
              </a:rPr>
              <a:t>responseXML</a:t>
            </a:r>
            <a:r>
              <a:rPr lang="en-US" altLang="en-US" sz="1600" dirty="0">
                <a:latin typeface="Courier New" panose="02070309020205020404" pitchFamily="49" charset="0"/>
              </a:rPr>
              <a:t> properties. The former provides only a string representation of the data. More powerful, however, is the XML document object in the </a:t>
            </a:r>
            <a:r>
              <a:rPr lang="en-US" altLang="en-US" sz="1600" dirty="0" err="1">
                <a:latin typeface="Courier New" panose="02070309020205020404" pitchFamily="49" charset="0"/>
              </a:rPr>
              <a:t>responseXML</a:t>
            </a:r>
            <a:r>
              <a:rPr lang="en-US" altLang="en-US" sz="1600" dirty="0">
                <a:latin typeface="Courier New" panose="02070309020205020404" pitchFamily="49" charset="0"/>
              </a:rPr>
              <a:t> property. This object is a full-fledged document node object (a DOM </a:t>
            </a:r>
            <a:r>
              <a:rPr lang="en-US" altLang="en-US" sz="1600" dirty="0" err="1">
                <a:latin typeface="Courier New" panose="02070309020205020404" pitchFamily="49" charset="0"/>
              </a:rPr>
              <a:t>nodeType</a:t>
            </a:r>
            <a:r>
              <a:rPr lang="en-US" altLang="en-US" sz="1600" dirty="0">
                <a:latin typeface="Courier New" panose="02070309020205020404" pitchFamily="49" charset="0"/>
              </a:rPr>
              <a:t> of 9), which can be examined and parsed using W3C Document Object Model (DOM) node tree methods and properties. </a:t>
            </a:r>
          </a:p>
          <a:p>
            <a:pPr eaLnBrk="1" hangingPunct="1">
              <a:lnSpc>
                <a:spcPct val="90000"/>
              </a:lnSpc>
            </a:pPr>
            <a:endParaRPr lang="en-US" altLang="en-US" sz="1600" dirty="0">
              <a:latin typeface="Courier New" panose="02070309020205020404" pitchFamily="49" charset="0"/>
            </a:endParaRPr>
          </a:p>
          <a:p>
            <a:pPr eaLnBrk="1" hangingPunct="1">
              <a:lnSpc>
                <a:spcPct val="90000"/>
              </a:lnSpc>
            </a:pPr>
            <a:r>
              <a:rPr lang="en-US" altLang="en-US" sz="1600" dirty="0">
                <a:latin typeface="Courier New" panose="02070309020205020404" pitchFamily="49" charset="0"/>
              </a:rPr>
              <a:t>Note, however, that this is an XML, rather than HTML, document, meaning that you cannot count on the DOM's HTML module methods and properties. This is not really a restriction because the Core DOM module gives you ample ways of finding element nodes, element attribute values, and text nodes nested inside elements.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A952B163-542D-41B4-B22E-97E85EE9FE99}" type="slidenum">
              <a:rPr lang="en-US" altLang="en-US" sz="1400" smtClean="0">
                <a:latin typeface="Times New Roman" panose="02020603050405020304" pitchFamily="18" charset="0"/>
              </a:rPr>
              <a:pPr>
                <a:spcBef>
                  <a:spcPct val="0"/>
                </a:spcBef>
                <a:buFontTx/>
                <a:buNone/>
              </a:pPr>
              <a:t>22</a:t>
            </a:fld>
            <a:endParaRPr lang="en-US" altLang="en-US" sz="1400">
              <a:latin typeface="Times New Roman" panose="02020603050405020304" pitchFamily="18" charset="0"/>
            </a:endParaRPr>
          </a:p>
        </p:txBody>
      </p:sp>
      <p:sp>
        <p:nvSpPr>
          <p:cNvPr id="50180"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onreadystatechange Event Handler Function</a:t>
            </a:r>
          </a:p>
        </p:txBody>
      </p:sp>
      <p:sp>
        <p:nvSpPr>
          <p:cNvPr id="50181" name="Rectangle 3"/>
          <p:cNvSpPr>
            <a:spLocks noGrp="1" noChangeArrowheads="1"/>
          </p:cNvSpPr>
          <p:nvPr>
            <p:ph type="body" idx="1"/>
          </p:nvPr>
        </p:nvSpPr>
        <p:spPr/>
        <p:txBody>
          <a:bodyPr/>
          <a:lstStyle/>
          <a:p>
            <a:pPr eaLnBrk="1" hangingPunct="1">
              <a:buFontTx/>
              <a:buNone/>
            </a:pPr>
            <a:r>
              <a:rPr lang="en-US" altLang="en-US" sz="1800" dirty="0">
                <a:latin typeface="Courier New" panose="02070309020205020404" pitchFamily="49" charset="0"/>
              </a:rPr>
              <a:t>function </a:t>
            </a:r>
            <a:r>
              <a:rPr lang="en-US" altLang="en-US" sz="1800" dirty="0" err="1">
                <a:latin typeface="Courier New" panose="02070309020205020404" pitchFamily="49" charset="0"/>
              </a:rPr>
              <a:t>processReqChange</a:t>
            </a:r>
            <a:r>
              <a:rPr lang="en-US" altLang="en-US" sz="1800" dirty="0">
                <a:latin typeface="Courier New" panose="02070309020205020404" pitchFamily="49" charset="0"/>
              </a:rPr>
              <a:t>() {</a:t>
            </a:r>
          </a:p>
          <a:p>
            <a:pPr eaLnBrk="1" hangingPunct="1">
              <a:buFontTx/>
              <a:buNone/>
            </a:pPr>
            <a:r>
              <a:rPr lang="en-US" altLang="en-US" sz="1800" dirty="0">
                <a:latin typeface="Courier New" panose="02070309020205020404" pitchFamily="49" charset="0"/>
              </a:rPr>
              <a:t>    // only if </a:t>
            </a:r>
            <a:r>
              <a:rPr lang="en-US" altLang="en-US" sz="1800" dirty="0" err="1">
                <a:latin typeface="Courier New" panose="02070309020205020404" pitchFamily="49" charset="0"/>
              </a:rPr>
              <a:t>req</a:t>
            </a:r>
            <a:r>
              <a:rPr lang="en-US" altLang="en-US" sz="1800" dirty="0">
                <a:latin typeface="Courier New" panose="02070309020205020404" pitchFamily="49" charset="0"/>
              </a:rPr>
              <a:t> shows "loaded"</a:t>
            </a:r>
          </a:p>
          <a:p>
            <a:pPr eaLnBrk="1" hangingPunct="1">
              <a:buFontTx/>
              <a:buNone/>
            </a:pPr>
            <a:r>
              <a:rPr lang="en-US" altLang="en-US" sz="1800" dirty="0">
                <a:latin typeface="Courier New" panose="02070309020205020404" pitchFamily="49" charset="0"/>
              </a:rPr>
              <a:t>    if (</a:t>
            </a:r>
            <a:r>
              <a:rPr lang="en-US" altLang="en-US" sz="1800" dirty="0" err="1">
                <a:latin typeface="Courier New" panose="02070309020205020404" pitchFamily="49" charset="0"/>
              </a:rPr>
              <a:t>req.readyState</a:t>
            </a:r>
            <a:r>
              <a:rPr lang="en-US" altLang="en-US" sz="1800" dirty="0">
                <a:latin typeface="Courier New" panose="02070309020205020404" pitchFamily="49" charset="0"/>
              </a:rPr>
              <a:t> == 4) {</a:t>
            </a:r>
          </a:p>
          <a:p>
            <a:pPr eaLnBrk="1" hangingPunct="1">
              <a:buFontTx/>
              <a:buNone/>
            </a:pPr>
            <a:r>
              <a:rPr lang="en-US" altLang="en-US" sz="1800" dirty="0">
                <a:latin typeface="Courier New" panose="02070309020205020404" pitchFamily="49" charset="0"/>
              </a:rPr>
              <a:t>        // only if "OK"</a:t>
            </a:r>
          </a:p>
          <a:p>
            <a:pPr eaLnBrk="1" hangingPunct="1">
              <a:buFontTx/>
              <a:buNone/>
            </a:pPr>
            <a:r>
              <a:rPr lang="en-US" altLang="en-US" sz="1800" dirty="0">
                <a:latin typeface="Courier New" panose="02070309020205020404" pitchFamily="49" charset="0"/>
              </a:rPr>
              <a:t>        if (</a:t>
            </a:r>
            <a:r>
              <a:rPr lang="en-US" altLang="en-US" sz="1800" dirty="0" err="1">
                <a:latin typeface="Courier New" panose="02070309020205020404" pitchFamily="49" charset="0"/>
              </a:rPr>
              <a:t>req.status</a:t>
            </a:r>
            <a:r>
              <a:rPr lang="en-US" altLang="en-US" sz="1800" dirty="0">
                <a:latin typeface="Courier New" panose="02070309020205020404" pitchFamily="49" charset="0"/>
              </a:rPr>
              <a:t> == 200) {</a:t>
            </a:r>
          </a:p>
          <a:p>
            <a:pPr eaLnBrk="1" hangingPunct="1">
              <a:buFontTx/>
              <a:buNone/>
            </a:pPr>
            <a:r>
              <a:rPr lang="en-US" altLang="en-US" sz="1800" dirty="0">
                <a:latin typeface="Courier New" panose="02070309020205020404" pitchFamily="49" charset="0"/>
              </a:rPr>
              <a:t>            // processing statements </a:t>
            </a:r>
            <a:r>
              <a:rPr lang="en-US" altLang="en-US" sz="1800" dirty="0" err="1">
                <a:latin typeface="Courier New" panose="02070309020205020404" pitchFamily="49" charset="0"/>
              </a:rPr>
              <a:t>req.responseText</a:t>
            </a:r>
            <a:r>
              <a:rPr lang="en-US" altLang="en-US" sz="1800" dirty="0">
                <a:latin typeface="Courier New" panose="02070309020205020404" pitchFamily="49" charset="0"/>
              </a:rPr>
              <a:t> </a:t>
            </a:r>
          </a:p>
          <a:p>
            <a:pPr eaLnBrk="1" hangingPunct="1">
              <a:buFontTx/>
              <a:buNone/>
            </a:pPr>
            <a:r>
              <a:rPr lang="en-US" altLang="en-US" sz="1800" dirty="0">
                <a:latin typeface="Courier New" panose="02070309020205020404" pitchFamily="49" charset="0"/>
              </a:rPr>
              <a:t>            // and </a:t>
            </a:r>
            <a:r>
              <a:rPr lang="en-US" altLang="en-US" sz="1800" dirty="0" err="1">
                <a:latin typeface="Courier New" panose="02070309020205020404" pitchFamily="49" charset="0"/>
              </a:rPr>
              <a:t>req.responseXML</a:t>
            </a:r>
            <a:r>
              <a:rPr lang="en-US" altLang="en-US" sz="1800" dirty="0">
                <a:latin typeface="Courier New" panose="02070309020205020404" pitchFamily="49" charset="0"/>
              </a:rPr>
              <a:t> go here...</a:t>
            </a:r>
          </a:p>
          <a:p>
            <a:pPr eaLnBrk="1" hangingPunct="1">
              <a:buFontTx/>
              <a:buNone/>
            </a:pPr>
            <a:r>
              <a:rPr lang="en-US" altLang="en-US" sz="1800" dirty="0">
                <a:latin typeface="Courier New" panose="02070309020205020404" pitchFamily="49" charset="0"/>
              </a:rPr>
              <a:t>        } else {</a:t>
            </a:r>
          </a:p>
          <a:p>
            <a:pPr lvl="4" eaLnBrk="1" hangingPunct="1">
              <a:buFontTx/>
              <a:buNone/>
            </a:pPr>
            <a:r>
              <a:rPr lang="en-US" altLang="en-US" sz="1800" dirty="0">
                <a:latin typeface="Courier New" panose="02070309020205020404" pitchFamily="49" charset="0"/>
              </a:rPr>
              <a:t>alert("There was a problem retrieving the XML data:\n" +   </a:t>
            </a:r>
            <a:r>
              <a:rPr lang="en-US" altLang="en-US" sz="1800" dirty="0" err="1">
                <a:latin typeface="Courier New" panose="02070309020205020404" pitchFamily="49" charset="0"/>
              </a:rPr>
              <a:t>req.statusText</a:t>
            </a:r>
            <a:r>
              <a:rPr lang="en-US" altLang="en-US" sz="1800" dirty="0">
                <a:latin typeface="Courier New" panose="02070309020205020404" pitchFamily="49" charset="0"/>
              </a:rPr>
              <a:t>);</a:t>
            </a:r>
          </a:p>
          <a:p>
            <a:pPr eaLnBrk="1" hangingPunct="1">
              <a:buFontTx/>
              <a:buNone/>
            </a:pPr>
            <a:r>
              <a:rPr lang="en-US" altLang="en-US" sz="1800" dirty="0">
                <a:latin typeface="Courier New" panose="02070309020205020404" pitchFamily="49" charset="0"/>
              </a:rPr>
              <a:t>        }</a:t>
            </a:r>
          </a:p>
          <a:p>
            <a:pPr eaLnBrk="1" hangingPunct="1">
              <a:buFontTx/>
              <a:buNone/>
            </a:pPr>
            <a:r>
              <a:rPr lang="en-US" altLang="en-US" sz="1800" dirty="0">
                <a:latin typeface="Courier New" panose="02070309020205020404" pitchFamily="49" charset="0"/>
              </a:rPr>
              <a:t>    }</a:t>
            </a:r>
          </a:p>
          <a:p>
            <a:pPr eaLnBrk="1" hangingPunct="1">
              <a:buFontTx/>
              <a:buNone/>
            </a:pPr>
            <a:r>
              <a:rPr lang="en-US" altLang="en-US" sz="1800" dirty="0">
                <a:latin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9C108710-F246-4328-A836-F283C8037CDA}" type="slidenum">
              <a:rPr lang="en-US" altLang="en-US" sz="1400" smtClean="0">
                <a:latin typeface="Times New Roman" panose="02020603050405020304" pitchFamily="18" charset="0"/>
              </a:rPr>
              <a:pPr>
                <a:spcBef>
                  <a:spcPct val="0"/>
                </a:spcBef>
                <a:buFontTx/>
                <a:buNone/>
              </a:pPr>
              <a:t>23</a:t>
            </a:fld>
            <a:endParaRPr lang="en-US" altLang="en-US" sz="1400">
              <a:latin typeface="Times New Roman" panose="02020603050405020304" pitchFamily="18" charset="0"/>
            </a:endParaRPr>
          </a:p>
        </p:txBody>
      </p:sp>
      <p:sp>
        <p:nvSpPr>
          <p:cNvPr id="52228"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Security Issues</a:t>
            </a:r>
          </a:p>
        </p:txBody>
      </p:sp>
      <p:sp>
        <p:nvSpPr>
          <p:cNvPr id="52229" name="Rectangle 3"/>
          <p:cNvSpPr>
            <a:spLocks noGrp="1" noChangeArrowheads="1"/>
          </p:cNvSpPr>
          <p:nvPr>
            <p:ph type="body" idx="1"/>
          </p:nvPr>
        </p:nvSpPr>
        <p:spPr/>
        <p:txBody>
          <a:bodyPr/>
          <a:lstStyle/>
          <a:p>
            <a:pPr eaLnBrk="1" hangingPunct="1"/>
            <a:r>
              <a:rPr lang="en-US" altLang="en-US" sz="1600" dirty="0">
                <a:latin typeface="Courier New" panose="02070309020205020404" pitchFamily="49" charset="0"/>
              </a:rPr>
              <a:t>When the </a:t>
            </a:r>
            <a:r>
              <a:rPr lang="en-US" altLang="en-US" sz="1600" dirty="0" err="1">
                <a:latin typeface="Courier New" panose="02070309020205020404" pitchFamily="49" charset="0"/>
              </a:rPr>
              <a:t>XMLHttpRequest</a:t>
            </a:r>
            <a:r>
              <a:rPr lang="en-US" altLang="en-US" sz="1600" dirty="0">
                <a:latin typeface="Courier New" panose="02070309020205020404" pitchFamily="49" charset="0"/>
              </a:rPr>
              <a:t> object operates within a browser, it </a:t>
            </a:r>
            <a:r>
              <a:rPr lang="en-US" altLang="en-US" sz="1600" b="1" dirty="0">
                <a:latin typeface="Courier New" panose="02070309020205020404" pitchFamily="49" charset="0"/>
              </a:rPr>
              <a:t>adopts the same-domain security policies </a:t>
            </a:r>
            <a:r>
              <a:rPr lang="en-US" altLang="en-US" sz="1600" dirty="0">
                <a:latin typeface="Courier New" panose="02070309020205020404" pitchFamily="49" charset="0"/>
              </a:rPr>
              <a:t>of typical JavaScript activity (sharing the same "sandbox," as it were). </a:t>
            </a:r>
          </a:p>
          <a:p>
            <a:pPr eaLnBrk="1" hangingPunct="1"/>
            <a:endParaRPr lang="en-US" altLang="en-US" sz="1600" dirty="0">
              <a:latin typeface="Courier New" panose="02070309020205020404" pitchFamily="49" charset="0"/>
            </a:endParaRPr>
          </a:p>
          <a:p>
            <a:pPr eaLnBrk="1" hangingPunct="1"/>
            <a:r>
              <a:rPr lang="en-US" altLang="en-US" sz="1600" dirty="0">
                <a:latin typeface="Courier New" panose="02070309020205020404" pitchFamily="49" charset="0"/>
              </a:rPr>
              <a:t>First, on most browsers supporting this functionality, the page that bears scripts accessing the object needs to be retrieved via http: protocol, meaning that </a:t>
            </a:r>
            <a:r>
              <a:rPr lang="en-US" altLang="en-US" sz="1600" b="1" dirty="0">
                <a:latin typeface="Courier New" panose="02070309020205020404" pitchFamily="49" charset="0"/>
              </a:rPr>
              <a:t>you won't be able to test the pages from a local hard disk </a:t>
            </a:r>
            <a:r>
              <a:rPr lang="en-US" altLang="en-US" sz="1600" dirty="0">
                <a:latin typeface="Courier New" panose="02070309020205020404" pitchFamily="49" charset="0"/>
              </a:rPr>
              <a:t>(file: protocol) without some extra security issues cropping up, especially in Mozilla and IE on Windows. </a:t>
            </a:r>
          </a:p>
          <a:p>
            <a:pPr eaLnBrk="1" hangingPunct="1"/>
            <a:endParaRPr lang="en-US" altLang="en-US" sz="1600" dirty="0">
              <a:latin typeface="Courier New" panose="02070309020205020404" pitchFamily="49" charset="0"/>
            </a:endParaRPr>
          </a:p>
          <a:p>
            <a:pPr eaLnBrk="1" hangingPunct="1"/>
            <a:r>
              <a:rPr lang="en-US" altLang="en-US" sz="1600" dirty="0">
                <a:latin typeface="Courier New" panose="02070309020205020404" pitchFamily="49" charset="0"/>
              </a:rPr>
              <a:t>Second, the domain of the URL request destination must be the same as the one that serves up the page containing the script. This means, unfortunately, that client-side scripts cannot fetch web service data from other sources, and blend that data into a page. </a:t>
            </a:r>
            <a:r>
              <a:rPr lang="en-US" altLang="en-US" sz="1600" b="1" dirty="0">
                <a:latin typeface="Courier New" panose="02070309020205020404" pitchFamily="49" charset="0"/>
              </a:rPr>
              <a:t>Everything must come from the same domain.</a:t>
            </a:r>
            <a:r>
              <a:rPr lang="en-US" altLang="en-US" sz="1800" b="1" dirty="0">
                <a:latin typeface="Courier New" panose="02070309020205020404" pitchFamily="49"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E2690ECD-56FC-46AF-A5EE-5F5FA5853F1E}" type="slidenum">
              <a:rPr lang="en-US" altLang="en-US" sz="1400" smtClean="0">
                <a:latin typeface="Times New Roman" panose="02020603050405020304" pitchFamily="18" charset="0"/>
              </a:rPr>
              <a:pPr>
                <a:spcBef>
                  <a:spcPct val="0"/>
                </a:spcBef>
                <a:buFontTx/>
                <a:buNone/>
              </a:pPr>
              <a:t>24</a:t>
            </a:fld>
            <a:endParaRPr lang="en-US" altLang="en-US" sz="1400">
              <a:latin typeface="Times New Roman" panose="02020603050405020304" pitchFamily="18" charset="0"/>
            </a:endParaRPr>
          </a:p>
        </p:txBody>
      </p:sp>
      <p:sp>
        <p:nvSpPr>
          <p:cNvPr id="54275"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AJAX Cross Domain Security</a:t>
            </a:r>
          </a:p>
        </p:txBody>
      </p:sp>
      <p:sp>
        <p:nvSpPr>
          <p:cNvPr id="54276" name="Rectangle 4"/>
          <p:cNvSpPr>
            <a:spLocks noChangeArrowheads="1"/>
          </p:cNvSpPr>
          <p:nvPr/>
        </p:nvSpPr>
        <p:spPr bwMode="auto">
          <a:xfrm>
            <a:off x="533400" y="4191000"/>
            <a:ext cx="9906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4277" name="Rectangle 5"/>
          <p:cNvSpPr>
            <a:spLocks noChangeArrowheads="1"/>
          </p:cNvSpPr>
          <p:nvPr/>
        </p:nvSpPr>
        <p:spPr bwMode="auto">
          <a:xfrm>
            <a:off x="2057400" y="4191000"/>
            <a:ext cx="9906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4278" name="Rectangle 6"/>
          <p:cNvSpPr>
            <a:spLocks noChangeArrowheads="1"/>
          </p:cNvSpPr>
          <p:nvPr/>
        </p:nvSpPr>
        <p:spPr bwMode="auto">
          <a:xfrm>
            <a:off x="2057400" y="3124200"/>
            <a:ext cx="9906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4279" name="Rectangle 7"/>
          <p:cNvSpPr>
            <a:spLocks noChangeArrowheads="1"/>
          </p:cNvSpPr>
          <p:nvPr/>
        </p:nvSpPr>
        <p:spPr bwMode="auto">
          <a:xfrm>
            <a:off x="2057400" y="2057400"/>
            <a:ext cx="9906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4280" name="Rectangle 8"/>
          <p:cNvSpPr>
            <a:spLocks noChangeArrowheads="1"/>
          </p:cNvSpPr>
          <p:nvPr/>
        </p:nvSpPr>
        <p:spPr bwMode="auto">
          <a:xfrm>
            <a:off x="4953000" y="3124200"/>
            <a:ext cx="9906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4281" name="Rectangle 9"/>
          <p:cNvSpPr>
            <a:spLocks noChangeArrowheads="1"/>
          </p:cNvSpPr>
          <p:nvPr/>
        </p:nvSpPr>
        <p:spPr bwMode="auto">
          <a:xfrm>
            <a:off x="6705600" y="3124200"/>
            <a:ext cx="9906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4282" name="Rectangle 10"/>
          <p:cNvSpPr>
            <a:spLocks noChangeArrowheads="1"/>
          </p:cNvSpPr>
          <p:nvPr/>
        </p:nvSpPr>
        <p:spPr bwMode="auto">
          <a:xfrm>
            <a:off x="6705600" y="1905000"/>
            <a:ext cx="9906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4283" name="Text Box 11"/>
          <p:cNvSpPr txBox="1">
            <a:spLocks noChangeArrowheads="1"/>
          </p:cNvSpPr>
          <p:nvPr/>
        </p:nvSpPr>
        <p:spPr bwMode="auto">
          <a:xfrm>
            <a:off x="441325" y="5243513"/>
            <a:ext cx="29543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dirty="0">
                <a:latin typeface="Times New Roman" panose="02020603050405020304" pitchFamily="18" charset="0"/>
              </a:rPr>
              <a:t>For security reasons, scripts are</a:t>
            </a:r>
          </a:p>
          <a:p>
            <a:pPr eaLnBrk="1" hangingPunct="1">
              <a:spcBef>
                <a:spcPct val="0"/>
              </a:spcBef>
              <a:buFontTx/>
              <a:buNone/>
            </a:pPr>
            <a:r>
              <a:rPr lang="en-US" altLang="en-US" sz="1600" dirty="0">
                <a:latin typeface="Times New Roman" panose="02020603050405020304" pitchFamily="18" charset="0"/>
              </a:rPr>
              <a:t>only allowed to access data which</a:t>
            </a:r>
          </a:p>
          <a:p>
            <a:pPr eaLnBrk="1" hangingPunct="1">
              <a:spcBef>
                <a:spcPct val="0"/>
              </a:spcBef>
              <a:buFontTx/>
              <a:buNone/>
            </a:pPr>
            <a:r>
              <a:rPr lang="en-US" altLang="en-US" sz="1600" dirty="0">
                <a:latin typeface="Times New Roman" panose="02020603050405020304" pitchFamily="18" charset="0"/>
              </a:rPr>
              <a:t>comes from the same domain</a:t>
            </a:r>
          </a:p>
        </p:txBody>
      </p:sp>
      <p:sp>
        <p:nvSpPr>
          <p:cNvPr id="54284" name="Text Box 12"/>
          <p:cNvSpPr txBox="1">
            <a:spLocks noChangeArrowheads="1"/>
          </p:cNvSpPr>
          <p:nvPr/>
        </p:nvSpPr>
        <p:spPr bwMode="auto">
          <a:xfrm>
            <a:off x="4632325" y="4278313"/>
            <a:ext cx="38058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400" dirty="0">
                <a:latin typeface="Times New Roman" panose="02020603050405020304" pitchFamily="18" charset="0"/>
              </a:rPr>
              <a:t>The one exception is for </a:t>
            </a:r>
            <a:r>
              <a:rPr lang="en-US" altLang="en-US" sz="1400" dirty="0">
                <a:solidFill>
                  <a:srgbClr val="FF0000"/>
                </a:solidFill>
                <a:latin typeface="Times New Roman" panose="02020603050405020304" pitchFamily="18" charset="0"/>
              </a:rPr>
              <a:t>images</a:t>
            </a:r>
            <a:r>
              <a:rPr lang="en-US" altLang="en-US" sz="1400" dirty="0">
                <a:latin typeface="Times New Roman" panose="02020603050405020304" pitchFamily="18" charset="0"/>
              </a:rPr>
              <a:t>: images can</a:t>
            </a:r>
          </a:p>
          <a:p>
            <a:pPr eaLnBrk="1" hangingPunct="1">
              <a:spcBef>
                <a:spcPct val="0"/>
              </a:spcBef>
              <a:buFontTx/>
              <a:buNone/>
            </a:pPr>
            <a:r>
              <a:rPr lang="en-US" altLang="en-US" sz="1400" dirty="0">
                <a:latin typeface="Times New Roman" panose="02020603050405020304" pitchFamily="18" charset="0"/>
              </a:rPr>
              <a:t>come from any domain, without any security</a:t>
            </a:r>
          </a:p>
          <a:p>
            <a:pPr eaLnBrk="1" hangingPunct="1">
              <a:spcBef>
                <a:spcPct val="0"/>
              </a:spcBef>
              <a:buFontTx/>
              <a:buNone/>
            </a:pPr>
            <a:r>
              <a:rPr lang="en-US" altLang="en-US" sz="1400" dirty="0">
                <a:latin typeface="Times New Roman" panose="02020603050405020304" pitchFamily="18" charset="0"/>
              </a:rPr>
              <a:t>risk.</a:t>
            </a:r>
          </a:p>
          <a:p>
            <a:pPr eaLnBrk="1" hangingPunct="1">
              <a:spcBef>
                <a:spcPct val="0"/>
              </a:spcBef>
              <a:buFontTx/>
              <a:buNone/>
            </a:pPr>
            <a:endParaRPr lang="en-US" altLang="en-US" sz="1400" dirty="0">
              <a:latin typeface="Times New Roman" panose="02020603050405020304" pitchFamily="18" charset="0"/>
            </a:endParaRPr>
          </a:p>
          <a:p>
            <a:pPr eaLnBrk="1" hangingPunct="1">
              <a:spcBef>
                <a:spcPct val="0"/>
              </a:spcBef>
              <a:buFontTx/>
              <a:buNone/>
            </a:pPr>
            <a:r>
              <a:rPr lang="en-US" altLang="en-US" sz="1400" dirty="0">
                <a:latin typeface="Times New Roman" panose="02020603050405020304" pitchFamily="18" charset="0"/>
              </a:rPr>
              <a:t>This is why all the mash-up applications involve</a:t>
            </a:r>
          </a:p>
          <a:p>
            <a:pPr eaLnBrk="1" hangingPunct="1">
              <a:spcBef>
                <a:spcPct val="0"/>
              </a:spcBef>
              <a:buFontTx/>
              <a:buNone/>
            </a:pPr>
            <a:r>
              <a:rPr lang="en-US" altLang="en-US" sz="1400" dirty="0">
                <a:latin typeface="Times New Roman" panose="02020603050405020304" pitchFamily="18" charset="0"/>
              </a:rPr>
              <a:t>images</a:t>
            </a:r>
          </a:p>
          <a:p>
            <a:pPr eaLnBrk="1" hangingPunct="1">
              <a:spcBef>
                <a:spcPct val="0"/>
              </a:spcBef>
              <a:buFontTx/>
              <a:buNone/>
            </a:pPr>
            <a:endParaRPr lang="en-US" altLang="en-US" sz="1400" dirty="0">
              <a:latin typeface="Times New Roman" panose="02020603050405020304" pitchFamily="18" charset="0"/>
            </a:endParaRPr>
          </a:p>
          <a:p>
            <a:pPr eaLnBrk="1" hangingPunct="1">
              <a:spcBef>
                <a:spcPct val="0"/>
              </a:spcBef>
              <a:buFontTx/>
              <a:buNone/>
            </a:pPr>
            <a:r>
              <a:rPr lang="en-US" altLang="en-US" sz="1400" dirty="0">
                <a:latin typeface="Times New Roman" panose="02020603050405020304" pitchFamily="18" charset="0"/>
              </a:rPr>
              <a:t>They simply would not be possible for other kinds</a:t>
            </a:r>
          </a:p>
          <a:p>
            <a:pPr eaLnBrk="1" hangingPunct="1">
              <a:spcBef>
                <a:spcPct val="0"/>
              </a:spcBef>
              <a:buFontTx/>
              <a:buNone/>
            </a:pPr>
            <a:r>
              <a:rPr lang="en-US" altLang="en-US" sz="1400" dirty="0">
                <a:latin typeface="Times New Roman" panose="02020603050405020304" pitchFamily="18" charset="0"/>
              </a:rPr>
              <a:t>of data</a:t>
            </a:r>
          </a:p>
        </p:txBody>
      </p:sp>
      <p:sp>
        <p:nvSpPr>
          <p:cNvPr id="54285" name="Text Box 13"/>
          <p:cNvSpPr txBox="1">
            <a:spLocks noChangeArrowheads="1"/>
          </p:cNvSpPr>
          <p:nvPr/>
        </p:nvSpPr>
        <p:spPr bwMode="auto">
          <a:xfrm>
            <a:off x="517525" y="4303713"/>
            <a:ext cx="6746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browser</a:t>
            </a:r>
          </a:p>
        </p:txBody>
      </p:sp>
      <p:sp>
        <p:nvSpPr>
          <p:cNvPr id="54286" name="Text Box 14"/>
          <p:cNvSpPr txBox="1">
            <a:spLocks noChangeArrowheads="1"/>
          </p:cNvSpPr>
          <p:nvPr/>
        </p:nvSpPr>
        <p:spPr bwMode="auto">
          <a:xfrm>
            <a:off x="2041525" y="4327525"/>
            <a:ext cx="1023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latin typeface="Times New Roman" panose="02020603050405020304" pitchFamily="18" charset="0"/>
              </a:rPr>
              <a:t>www.myco.com</a:t>
            </a:r>
          </a:p>
        </p:txBody>
      </p:sp>
      <p:sp>
        <p:nvSpPr>
          <p:cNvPr id="54287" name="Text Box 15"/>
          <p:cNvSpPr txBox="1">
            <a:spLocks noChangeArrowheads="1"/>
          </p:cNvSpPr>
          <p:nvPr/>
        </p:nvSpPr>
        <p:spPr bwMode="auto">
          <a:xfrm>
            <a:off x="2041525" y="3260725"/>
            <a:ext cx="1023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latin typeface="Times New Roman" panose="02020603050405020304" pitchFamily="18" charset="0"/>
              </a:rPr>
              <a:t>www.myco.com</a:t>
            </a:r>
          </a:p>
        </p:txBody>
      </p:sp>
      <p:sp>
        <p:nvSpPr>
          <p:cNvPr id="54288" name="Text Box 16"/>
          <p:cNvSpPr txBox="1">
            <a:spLocks noChangeArrowheads="1"/>
          </p:cNvSpPr>
          <p:nvPr/>
        </p:nvSpPr>
        <p:spPr bwMode="auto">
          <a:xfrm>
            <a:off x="2041525" y="2193925"/>
            <a:ext cx="1001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latin typeface="Times New Roman" panose="02020603050405020304" pitchFamily="18" charset="0"/>
              </a:rPr>
              <a:t>www.other.com</a:t>
            </a:r>
          </a:p>
        </p:txBody>
      </p:sp>
      <p:sp>
        <p:nvSpPr>
          <p:cNvPr id="54289" name="Line 17"/>
          <p:cNvSpPr>
            <a:spLocks noChangeShapeType="1"/>
          </p:cNvSpPr>
          <p:nvPr/>
        </p:nvSpPr>
        <p:spPr bwMode="auto">
          <a:xfrm>
            <a:off x="1524000" y="4495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0" name="Line 18"/>
          <p:cNvSpPr>
            <a:spLocks noChangeShapeType="1"/>
          </p:cNvSpPr>
          <p:nvPr/>
        </p:nvSpPr>
        <p:spPr bwMode="auto">
          <a:xfrm flipH="1">
            <a:off x="1524000" y="48006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1" name="Line 19"/>
          <p:cNvSpPr>
            <a:spLocks noChangeShapeType="1"/>
          </p:cNvSpPr>
          <p:nvPr/>
        </p:nvSpPr>
        <p:spPr bwMode="auto">
          <a:xfrm flipH="1">
            <a:off x="1295400" y="2514600"/>
            <a:ext cx="7620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2" name="Line 20"/>
          <p:cNvSpPr>
            <a:spLocks noChangeShapeType="1"/>
          </p:cNvSpPr>
          <p:nvPr/>
        </p:nvSpPr>
        <p:spPr bwMode="auto">
          <a:xfrm>
            <a:off x="838200" y="35052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3" name="Line 21"/>
          <p:cNvSpPr>
            <a:spLocks noChangeShapeType="1"/>
          </p:cNvSpPr>
          <p:nvPr/>
        </p:nvSpPr>
        <p:spPr bwMode="auto">
          <a:xfrm flipH="1">
            <a:off x="1524000" y="37338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4" name="Line 22"/>
          <p:cNvSpPr>
            <a:spLocks noChangeShapeType="1"/>
          </p:cNvSpPr>
          <p:nvPr/>
        </p:nvSpPr>
        <p:spPr bwMode="auto">
          <a:xfrm>
            <a:off x="5943600" y="32766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5" name="Line 23"/>
          <p:cNvSpPr>
            <a:spLocks noChangeShapeType="1"/>
          </p:cNvSpPr>
          <p:nvPr/>
        </p:nvSpPr>
        <p:spPr bwMode="auto">
          <a:xfrm flipH="1">
            <a:off x="5943600" y="35814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6" name="Text Box 24"/>
          <p:cNvSpPr txBox="1">
            <a:spLocks noChangeArrowheads="1"/>
          </p:cNvSpPr>
          <p:nvPr/>
        </p:nvSpPr>
        <p:spPr bwMode="auto">
          <a:xfrm>
            <a:off x="4937125" y="3336925"/>
            <a:ext cx="593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latin typeface="Times New Roman" panose="02020603050405020304" pitchFamily="18" charset="0"/>
              </a:rPr>
              <a:t>browser</a:t>
            </a:r>
          </a:p>
        </p:txBody>
      </p:sp>
      <p:sp>
        <p:nvSpPr>
          <p:cNvPr id="54297" name="Text Box 25"/>
          <p:cNvSpPr txBox="1">
            <a:spLocks noChangeArrowheads="1"/>
          </p:cNvSpPr>
          <p:nvPr/>
        </p:nvSpPr>
        <p:spPr bwMode="auto">
          <a:xfrm>
            <a:off x="6689725" y="3260725"/>
            <a:ext cx="1023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latin typeface="Times New Roman" panose="02020603050405020304" pitchFamily="18" charset="0"/>
              </a:rPr>
              <a:t>www.myco.com</a:t>
            </a:r>
          </a:p>
        </p:txBody>
      </p:sp>
      <p:sp>
        <p:nvSpPr>
          <p:cNvPr id="54298" name="Text Box 26"/>
          <p:cNvSpPr txBox="1">
            <a:spLocks noChangeArrowheads="1"/>
          </p:cNvSpPr>
          <p:nvPr/>
        </p:nvSpPr>
        <p:spPr bwMode="auto">
          <a:xfrm>
            <a:off x="6689725" y="2193925"/>
            <a:ext cx="1001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latin typeface="Times New Roman" panose="02020603050405020304" pitchFamily="18" charset="0"/>
              </a:rPr>
              <a:t>www.other.com</a:t>
            </a:r>
          </a:p>
        </p:txBody>
      </p:sp>
      <p:sp>
        <p:nvSpPr>
          <p:cNvPr id="54299" name="Line 27"/>
          <p:cNvSpPr>
            <a:spLocks noChangeShapeType="1"/>
          </p:cNvSpPr>
          <p:nvPr/>
        </p:nvSpPr>
        <p:spPr bwMode="auto">
          <a:xfrm flipH="1">
            <a:off x="5943600" y="2590800"/>
            <a:ext cx="762000" cy="609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CEE085F3-6980-41E4-B876-03E018B8D997}" type="slidenum">
              <a:rPr lang="en-US" altLang="en-US" sz="1400" smtClean="0">
                <a:latin typeface="Times New Roman" panose="02020603050405020304" pitchFamily="18" charset="0"/>
              </a:rPr>
              <a:pPr>
                <a:spcBef>
                  <a:spcPct val="0"/>
                </a:spcBef>
                <a:buFontTx/>
                <a:buNone/>
              </a:pPr>
              <a:t>25</a:t>
            </a:fld>
            <a:endParaRPr lang="en-US" altLang="en-US" sz="1400">
              <a:latin typeface="Times New Roman" panose="02020603050405020304" pitchFamily="18" charset="0"/>
            </a:endParaRPr>
          </a:p>
        </p:txBody>
      </p:sp>
      <p:sp>
        <p:nvSpPr>
          <p:cNvPr id="56324" name="Rectangle 2"/>
          <p:cNvSpPr>
            <a:spLocks noGrp="1" noChangeArrowheads="1"/>
          </p:cNvSpPr>
          <p:nvPr>
            <p:ph type="title"/>
          </p:nvPr>
        </p:nvSpPr>
        <p:spPr/>
        <p:txBody>
          <a:bodyPr/>
          <a:lstStyle/>
          <a:p>
            <a:pPr eaLnBrk="1" hangingPunct="1"/>
            <a:r>
              <a:rPr lang="en-US" altLang="en-US" b="1" dirty="0">
                <a:latin typeface="Courier New" panose="02070309020205020404" pitchFamily="49" charset="0"/>
              </a:rPr>
              <a:t>Cross-domain Restrictions and A Solution</a:t>
            </a:r>
          </a:p>
        </p:txBody>
      </p:sp>
      <p:sp>
        <p:nvSpPr>
          <p:cNvPr id="32773" name="Rectangle 3"/>
          <p:cNvSpPr>
            <a:spLocks noGrp="1" noChangeArrowheads="1"/>
          </p:cNvSpPr>
          <p:nvPr>
            <p:ph type="body" idx="1"/>
          </p:nvPr>
        </p:nvSpPr>
        <p:spPr/>
        <p:txBody>
          <a:bodyPr/>
          <a:lstStyle/>
          <a:p>
            <a:pPr eaLnBrk="1" hangingPunct="1">
              <a:lnSpc>
                <a:spcPct val="90000"/>
              </a:lnSpc>
              <a:defRPr/>
            </a:pPr>
            <a:r>
              <a:rPr lang="en-US" altLang="en-US" sz="1600" dirty="0">
                <a:latin typeface="Courier New" panose="02070309020205020404" pitchFamily="49" charset="0"/>
              </a:rPr>
              <a:t>Browser security restrictions prevent your web application from opening network connections to domains other than the one your application came from. </a:t>
            </a:r>
          </a:p>
          <a:p>
            <a:pPr eaLnBrk="1" hangingPunct="1">
              <a:lnSpc>
                <a:spcPct val="90000"/>
              </a:lnSpc>
              <a:defRPr/>
            </a:pPr>
            <a:r>
              <a:rPr lang="en-US" altLang="en-US" sz="1600" dirty="0">
                <a:latin typeface="Courier New" panose="02070309020205020404" pitchFamily="49" charset="0"/>
              </a:rPr>
              <a:t>For example, suppose your web application wants to use data both from your site and from Yahoo!; normally this is not possible as it is a violation of browser cross-domain security policy. </a:t>
            </a:r>
          </a:p>
          <a:p>
            <a:pPr eaLnBrk="1" hangingPunct="1">
              <a:lnSpc>
                <a:spcPct val="90000"/>
              </a:lnSpc>
              <a:defRPr/>
            </a:pPr>
            <a:r>
              <a:rPr lang="en-US" altLang="en-US" sz="1600" b="1" dirty="0">
                <a:latin typeface="Courier New" panose="02070309020205020404" pitchFamily="49" charset="0"/>
              </a:rPr>
              <a:t>One way </a:t>
            </a:r>
            <a:r>
              <a:rPr lang="en-US" altLang="en-US" sz="1600" dirty="0">
                <a:latin typeface="Courier New" panose="02070309020205020404" pitchFamily="49" charset="0"/>
              </a:rPr>
              <a:t>to work around this issue is to install a web proxy on your server that will pass requests from your application to Yahoo! and the data back again.</a:t>
            </a:r>
          </a:p>
          <a:p>
            <a:pPr eaLnBrk="1" hangingPunct="1">
              <a:lnSpc>
                <a:spcPct val="90000"/>
              </a:lnSpc>
              <a:defRPr/>
            </a:pPr>
            <a:r>
              <a:rPr lang="en-US" altLang="en-US" sz="1600" dirty="0">
                <a:latin typeface="Courier New" panose="02070309020205020404" pitchFamily="49" charset="0"/>
              </a:rPr>
              <a:t>If you are using a proxy to relay requests from your web application to Yahoo!, the actual request URL you use from your web application is different, as you must relay your request through your web server proxy. </a:t>
            </a:r>
          </a:p>
          <a:p>
            <a:pPr eaLnBrk="1" hangingPunct="1">
              <a:lnSpc>
                <a:spcPct val="90000"/>
              </a:lnSpc>
              <a:defRPr/>
            </a:pPr>
            <a:r>
              <a:rPr lang="en-US" altLang="en-US" sz="1600" dirty="0">
                <a:latin typeface="Courier New" panose="02070309020205020404" pitchFamily="49" charset="0"/>
              </a:rPr>
              <a:t>For example, if you are using the PHP Proxy, the actual request looks something like this: </a:t>
            </a:r>
          </a:p>
          <a:p>
            <a:pPr eaLnBrk="1" hangingPunct="1">
              <a:lnSpc>
                <a:spcPct val="90000"/>
              </a:lnSpc>
              <a:buFontTx/>
              <a:buNone/>
              <a:defRPr/>
            </a:pPr>
            <a:r>
              <a:rPr lang="en-US" altLang="en-US" sz="1600" dirty="0">
                <a:latin typeface="Courier New" panose="02070309020205020404" pitchFamily="49" charset="0"/>
              </a:rPr>
              <a:t>http://www.</a:t>
            </a:r>
            <a:r>
              <a:rPr lang="en-US" altLang="en-US" sz="1600" i="1" dirty="0">
                <a:latin typeface="Courier New" panose="02070309020205020404" pitchFamily="49" charset="0"/>
              </a:rPr>
              <a:t>yourdomain</a:t>
            </a:r>
            <a:r>
              <a:rPr lang="en-US" altLang="en-US" sz="1600" dirty="0">
                <a:latin typeface="Courier New" panose="02070309020205020404" pitchFamily="49" charset="0"/>
              </a:rPr>
              <a:t>.com/php_proxy_simple.php?WebSearchService/V1/webSearch?appid=YahooDemo&amp;query=persimmon&amp;results=2</a:t>
            </a:r>
          </a:p>
          <a:p>
            <a:pPr marL="0" indent="0" eaLnBrk="1" hangingPunct="1">
              <a:lnSpc>
                <a:spcPct val="90000"/>
              </a:lnSpc>
              <a:buFontTx/>
              <a:buNone/>
              <a:defRPr/>
            </a:pPr>
            <a:r>
              <a:rPr lang="en-US" altLang="en-US" sz="1600" dirty="0">
                <a:latin typeface="Courier New" panose="02070309020205020404" pitchFamily="49" charset="0"/>
              </a:rPr>
              <a:t>where the latter part of the URL is used to access the data on Yahoo!</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583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1ED80BAB-1A4F-4FE5-A031-0ACC54F94E82}" type="slidenum">
              <a:rPr lang="en-US" altLang="en-US" sz="1400" smtClean="0">
                <a:latin typeface="Times New Roman" panose="02020603050405020304" pitchFamily="18" charset="0"/>
              </a:rPr>
              <a:pPr>
                <a:spcBef>
                  <a:spcPct val="0"/>
                </a:spcBef>
                <a:buFontTx/>
                <a:buNone/>
              </a:pPr>
              <a:t>26</a:t>
            </a:fld>
            <a:endParaRPr lang="en-US" altLang="en-US" sz="1400">
              <a:latin typeface="Times New Roman" panose="02020603050405020304" pitchFamily="18" charset="0"/>
            </a:endParaRPr>
          </a:p>
        </p:txBody>
      </p:sp>
      <p:sp>
        <p:nvSpPr>
          <p:cNvPr id="58372"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Why You Need a Proxy</a:t>
            </a:r>
          </a:p>
        </p:txBody>
      </p:sp>
      <p:pic>
        <p:nvPicPr>
          <p:cNvPr id="58373" name="Picture 3" descr="prox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3276600"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descr="proxy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276600"/>
            <a:ext cx="2820988"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descr="proxy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3581400"/>
            <a:ext cx="47529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83A9DBEE-304F-490E-B437-D6F815563049}" type="slidenum">
              <a:rPr lang="en-US" altLang="en-US" sz="1400" smtClean="0">
                <a:latin typeface="Times New Roman" panose="02020603050405020304" pitchFamily="18" charset="0"/>
              </a:rPr>
              <a:pPr>
                <a:spcBef>
                  <a:spcPct val="0"/>
                </a:spcBef>
                <a:buFontTx/>
                <a:buNone/>
              </a:pPr>
              <a:t>27</a:t>
            </a:fld>
            <a:endParaRPr lang="en-US" altLang="en-US" sz="1400">
              <a:latin typeface="Times New Roman" panose="02020603050405020304" pitchFamily="18" charset="0"/>
            </a:endParaRPr>
          </a:p>
        </p:txBody>
      </p:sp>
      <p:sp>
        <p:nvSpPr>
          <p:cNvPr id="60420"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A First Ajax Example – Using Ajax to Download Files</a:t>
            </a:r>
          </a:p>
        </p:txBody>
      </p:sp>
      <p:sp>
        <p:nvSpPr>
          <p:cNvPr id="60421" name="Rectangle 3"/>
          <p:cNvSpPr>
            <a:spLocks noGrp="1" noChangeArrowheads="1"/>
          </p:cNvSpPr>
          <p:nvPr>
            <p:ph type="body" idx="1"/>
          </p:nvPr>
        </p:nvSpPr>
        <p:spPr/>
        <p:txBody>
          <a:bodyPr/>
          <a:lstStyle/>
          <a:p>
            <a:pPr eaLnBrk="1" hangingPunct="1">
              <a:buFontTx/>
              <a:buNone/>
            </a:pPr>
            <a:r>
              <a:rPr lang="en-US" altLang="en-US" sz="1600" dirty="0">
                <a:latin typeface="Courier New" panose="02070309020205020404" pitchFamily="49" charset="0"/>
              </a:rPr>
              <a:t>&lt;!DOCTYPE html PUBLIC "-//W3C//DTD XHTML 1.0 Transitional//EN"&gt;</a:t>
            </a:r>
          </a:p>
          <a:p>
            <a:pPr eaLnBrk="1" hangingPunct="1">
              <a:buFontTx/>
              <a:buNone/>
            </a:pPr>
            <a:r>
              <a:rPr lang="en-US" altLang="en-US" sz="1600" dirty="0">
                <a:latin typeface="Courier New" panose="02070309020205020404" pitchFamily="49" charset="0"/>
              </a:rPr>
              <a:t>&lt;html&gt;&lt;head&gt;</a:t>
            </a:r>
          </a:p>
          <a:p>
            <a:pPr eaLnBrk="1" hangingPunct="1">
              <a:buFontTx/>
              <a:buNone/>
            </a:pPr>
            <a:r>
              <a:rPr lang="en-US" altLang="en-US" sz="1600" dirty="0">
                <a:latin typeface="Courier New" panose="02070309020205020404" pitchFamily="49" charset="0"/>
              </a:rPr>
              <a:t>	&lt;title&gt;First Ajax Script&lt;/title&gt;</a:t>
            </a:r>
          </a:p>
          <a:p>
            <a:pPr eaLnBrk="1" hangingPunct="1">
              <a:buFontTx/>
              <a:buNone/>
            </a:pPr>
            <a:r>
              <a:rPr lang="en-US" altLang="en-US" sz="1600" dirty="0">
                <a:latin typeface="Courier New" panose="02070309020205020404" pitchFamily="49" charset="0"/>
              </a:rPr>
              <a:t>	&lt;script </a:t>
            </a:r>
            <a:r>
              <a:rPr lang="en-US" altLang="en-US" sz="1600" dirty="0" err="1">
                <a:latin typeface="Courier New" panose="02070309020205020404" pitchFamily="49" charset="0"/>
              </a:rPr>
              <a:t>src</a:t>
            </a:r>
            <a:r>
              <a:rPr lang="en-US" altLang="en-US" sz="1600" dirty="0">
                <a:latin typeface="Courier New" panose="02070309020205020404" pitchFamily="49" charset="0"/>
              </a:rPr>
              <a:t>="script01.js" type="text/</a:t>
            </a:r>
            <a:r>
              <a:rPr lang="en-US" altLang="en-US" sz="1600" dirty="0" err="1">
                <a:latin typeface="Courier New" panose="02070309020205020404" pitchFamily="49" charset="0"/>
              </a:rPr>
              <a:t>javascript</a:t>
            </a:r>
            <a:r>
              <a:rPr lang="en-US" altLang="en-US" sz="1600" dirty="0">
                <a:latin typeface="Courier New" panose="02070309020205020404" pitchFamily="49" charset="0"/>
              </a:rPr>
              <a:t>" language="</a:t>
            </a:r>
            <a:r>
              <a:rPr lang="en-US" altLang="en-US" sz="1600" dirty="0" err="1">
                <a:latin typeface="Courier New" panose="02070309020205020404" pitchFamily="49" charset="0"/>
              </a:rPr>
              <a:t>Javascript</a:t>
            </a:r>
            <a:r>
              <a:rPr lang="en-US" altLang="en-US" sz="1600" dirty="0">
                <a:latin typeface="Courier New" panose="02070309020205020404" pitchFamily="49" charset="0"/>
              </a:rPr>
              <a:t>"&gt;</a:t>
            </a:r>
          </a:p>
          <a:p>
            <a:pPr eaLnBrk="1" hangingPunct="1">
              <a:buFontTx/>
              <a:buNone/>
            </a:pPr>
            <a:r>
              <a:rPr lang="en-US" altLang="en-US" sz="1600" dirty="0">
                <a:latin typeface="Courier New" panose="02070309020205020404" pitchFamily="49" charset="0"/>
              </a:rPr>
              <a:t>	&lt;/script&gt;</a:t>
            </a:r>
          </a:p>
          <a:p>
            <a:pPr eaLnBrk="1" hangingPunct="1">
              <a:buFontTx/>
              <a:buNone/>
            </a:pPr>
            <a:r>
              <a:rPr lang="en-US" altLang="en-US" sz="1600" dirty="0">
                <a:latin typeface="Courier New" panose="02070309020205020404" pitchFamily="49" charset="0"/>
              </a:rPr>
              <a:t>&lt;/head&gt;&lt;body&gt;</a:t>
            </a:r>
          </a:p>
          <a:p>
            <a:pPr eaLnBrk="1" hangingPunct="1">
              <a:buFontTx/>
              <a:buNone/>
            </a:pPr>
            <a:r>
              <a:rPr lang="en-US" altLang="en-US" sz="1600" dirty="0">
                <a:latin typeface="Courier New" panose="02070309020205020404" pitchFamily="49" charset="0"/>
              </a:rPr>
              <a:t>	&lt;p&gt;&lt;a id="</a:t>
            </a:r>
            <a:r>
              <a:rPr lang="en-US" altLang="en-US" sz="1600" dirty="0" err="1">
                <a:latin typeface="Courier New" panose="02070309020205020404" pitchFamily="49" charset="0"/>
              </a:rPr>
              <a:t>makeTextRequest</a:t>
            </a:r>
            <a:r>
              <a:rPr lang="en-US" altLang="en-US" sz="1600" dirty="0">
                <a:latin typeface="Courier New" panose="02070309020205020404" pitchFamily="49" charset="0"/>
              </a:rPr>
              <a:t>" </a:t>
            </a:r>
            <a:r>
              <a:rPr lang="en-US" altLang="en-US" sz="1600" dirty="0" err="1">
                <a:latin typeface="Courier New" panose="02070309020205020404" pitchFamily="49" charset="0"/>
              </a:rPr>
              <a:t>href</a:t>
            </a:r>
            <a:r>
              <a:rPr lang="en-US" altLang="en-US" sz="1600" dirty="0">
                <a:latin typeface="Courier New" panose="02070309020205020404" pitchFamily="49" charset="0"/>
              </a:rPr>
              <a:t>="gAddress.txt"&gt;Request a text file&lt;/a&gt;&lt;</a:t>
            </a:r>
            <a:r>
              <a:rPr lang="en-US" altLang="en-US" sz="1600" dirty="0" err="1">
                <a:latin typeface="Courier New" panose="02070309020205020404" pitchFamily="49" charset="0"/>
              </a:rPr>
              <a:t>br</a:t>
            </a:r>
            <a:r>
              <a:rPr lang="en-US" altLang="en-US" sz="1600" dirty="0">
                <a:latin typeface="Courier New" panose="02070309020205020404" pitchFamily="49" charset="0"/>
              </a:rPr>
              <a:t> /&gt;</a:t>
            </a:r>
          </a:p>
          <a:p>
            <a:pPr eaLnBrk="1" hangingPunct="1">
              <a:buFontTx/>
              <a:buNone/>
            </a:pPr>
            <a:r>
              <a:rPr lang="en-US" altLang="en-US" sz="1600" dirty="0">
                <a:latin typeface="Courier New" panose="02070309020205020404" pitchFamily="49" charset="0"/>
              </a:rPr>
              <a:t>	&lt;a id="</a:t>
            </a:r>
            <a:r>
              <a:rPr lang="en-US" altLang="en-US" sz="1600" dirty="0" err="1">
                <a:latin typeface="Courier New" panose="02070309020205020404" pitchFamily="49" charset="0"/>
              </a:rPr>
              <a:t>makeXMLRequest</a:t>
            </a:r>
            <a:r>
              <a:rPr lang="en-US" altLang="en-US" sz="1600" dirty="0">
                <a:latin typeface="Courier New" panose="02070309020205020404" pitchFamily="49" charset="0"/>
              </a:rPr>
              <a:t>" </a:t>
            </a:r>
            <a:r>
              <a:rPr lang="en-US" altLang="en-US" sz="1600" dirty="0" err="1">
                <a:latin typeface="Courier New" panose="02070309020205020404" pitchFamily="49" charset="0"/>
              </a:rPr>
              <a:t>href</a:t>
            </a:r>
            <a:r>
              <a:rPr lang="en-US" altLang="en-US" sz="1600" dirty="0">
                <a:latin typeface="Courier New" panose="02070309020205020404" pitchFamily="49" charset="0"/>
              </a:rPr>
              <a:t>="us-states.xml"&gt;</a:t>
            </a:r>
          </a:p>
          <a:p>
            <a:pPr eaLnBrk="1" hangingPunct="1">
              <a:buFontTx/>
              <a:buNone/>
            </a:pPr>
            <a:r>
              <a:rPr lang="en-US" altLang="en-US" sz="1600" dirty="0">
                <a:latin typeface="Courier New" panose="02070309020205020404" pitchFamily="49" charset="0"/>
              </a:rPr>
              <a:t>Request an XML file&lt;/a&gt;&lt;/p&gt;</a:t>
            </a:r>
          </a:p>
          <a:p>
            <a:pPr eaLnBrk="1" hangingPunct="1">
              <a:buFontTx/>
              <a:buNone/>
            </a:pPr>
            <a:r>
              <a:rPr lang="en-US" altLang="en-US" sz="1600" dirty="0">
                <a:latin typeface="Courier New" panose="02070309020205020404" pitchFamily="49" charset="0"/>
              </a:rPr>
              <a:t>	&lt;div id="</a:t>
            </a:r>
            <a:r>
              <a:rPr lang="en-US" altLang="en-US" sz="1600" dirty="0" err="1">
                <a:latin typeface="Courier New" panose="02070309020205020404" pitchFamily="49" charset="0"/>
              </a:rPr>
              <a:t>updateArea</a:t>
            </a:r>
            <a:r>
              <a:rPr lang="en-US" altLang="en-US" sz="1600" dirty="0">
                <a:latin typeface="Courier New" panose="02070309020205020404" pitchFamily="49" charset="0"/>
              </a:rPr>
              <a:t>"&gt;&amp;</a:t>
            </a:r>
            <a:r>
              <a:rPr lang="en-US" altLang="en-US" sz="1600" dirty="0" err="1">
                <a:latin typeface="Courier New" panose="02070309020205020404" pitchFamily="49" charset="0"/>
              </a:rPr>
              <a:t>nbsp</a:t>
            </a:r>
            <a:r>
              <a:rPr lang="en-US" altLang="en-US" sz="1600" dirty="0">
                <a:latin typeface="Courier New" panose="02070309020205020404" pitchFamily="49" charset="0"/>
              </a:rPr>
              <a:t>;&lt;/div&gt;</a:t>
            </a:r>
          </a:p>
          <a:p>
            <a:pPr eaLnBrk="1" hangingPunct="1">
              <a:buFontTx/>
              <a:buNone/>
            </a:pPr>
            <a:r>
              <a:rPr lang="en-US" altLang="en-US" sz="1600" dirty="0">
                <a:latin typeface="Courier New" panose="02070309020205020404" pitchFamily="49" charset="0"/>
              </a:rPr>
              <a:t>&lt;/body&gt;</a:t>
            </a:r>
          </a:p>
          <a:p>
            <a:pPr eaLnBrk="1" hangingPunct="1">
              <a:buFontTx/>
              <a:buNone/>
            </a:pPr>
            <a:r>
              <a:rPr lang="en-US" altLang="en-US" sz="1600" dirty="0">
                <a:latin typeface="Courier New" panose="02070309020205020404" pitchFamily="49" charset="0"/>
              </a:rPr>
              <a:t>&lt;/html&gt;</a:t>
            </a:r>
          </a:p>
        </p:txBody>
      </p:sp>
      <p:pic>
        <p:nvPicPr>
          <p:cNvPr id="604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4114800"/>
            <a:ext cx="22860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 Box 5"/>
          <p:cNvSpPr txBox="1">
            <a:spLocks noChangeArrowheads="1"/>
          </p:cNvSpPr>
          <p:nvPr/>
        </p:nvSpPr>
        <p:spPr bwMode="auto">
          <a:xfrm>
            <a:off x="5546725" y="1712913"/>
            <a:ext cx="254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The javascript file does all of the work</a:t>
            </a:r>
          </a:p>
        </p:txBody>
      </p:sp>
      <p:sp>
        <p:nvSpPr>
          <p:cNvPr id="60424" name="Line 6"/>
          <p:cNvSpPr>
            <a:spLocks noChangeShapeType="1"/>
          </p:cNvSpPr>
          <p:nvPr/>
        </p:nvSpPr>
        <p:spPr bwMode="auto">
          <a:xfrm flipH="1">
            <a:off x="4114800" y="1905000"/>
            <a:ext cx="1524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FFB"/>
            </a:gs>
            <a:gs pos="74001">
              <a:srgbClr val="75FFDD"/>
            </a:gs>
            <a:gs pos="83000">
              <a:srgbClr val="75FFDD"/>
            </a:gs>
            <a:gs pos="100000">
              <a:srgbClr val="A3FFE8"/>
            </a:gs>
          </a:gsLst>
          <a:lin ang="5400000" scaled="1"/>
        </a:gradFill>
        <a:effectLst/>
      </p:bgPr>
    </p:bg>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6E39B58E-3E84-40AB-8361-910E01FFF8A3}" type="slidenum">
              <a:rPr lang="en-US" altLang="en-US" sz="1400" smtClean="0">
                <a:latin typeface="Times New Roman" panose="02020603050405020304" pitchFamily="18" charset="0"/>
              </a:rPr>
              <a:pPr>
                <a:spcBef>
                  <a:spcPct val="0"/>
                </a:spcBef>
                <a:buFontTx/>
                <a:buNone/>
              </a:pPr>
              <a:t>28</a:t>
            </a:fld>
            <a:endParaRPr lang="en-US" altLang="en-US" sz="1400">
              <a:latin typeface="Times New Roman" panose="02020603050405020304" pitchFamily="18" charset="0"/>
            </a:endParaRPr>
          </a:p>
        </p:txBody>
      </p:sp>
      <p:sp>
        <p:nvSpPr>
          <p:cNvPr id="61443" name="Rectangle 2"/>
          <p:cNvSpPr>
            <a:spLocks noGrp="1" noChangeArrowheads="1"/>
          </p:cNvSpPr>
          <p:nvPr>
            <p:ph type="title"/>
          </p:nvPr>
        </p:nvSpPr>
        <p:spPr>
          <a:xfrm>
            <a:off x="609600" y="228600"/>
            <a:ext cx="7772400" cy="533400"/>
          </a:xfrm>
        </p:spPr>
        <p:txBody>
          <a:bodyPr/>
          <a:lstStyle/>
          <a:p>
            <a:pPr eaLnBrk="1" hangingPunct="1"/>
            <a:r>
              <a:rPr lang="en-US" altLang="en-US" b="1">
                <a:latin typeface="Courier New" panose="02070309020205020404" pitchFamily="49" charset="0"/>
              </a:rPr>
              <a:t>Imported JavaScript-script01.js</a:t>
            </a:r>
          </a:p>
        </p:txBody>
      </p:sp>
      <p:sp>
        <p:nvSpPr>
          <p:cNvPr id="61444" name="Rectangle 3"/>
          <p:cNvSpPr>
            <a:spLocks noGrp="1" noChangeArrowheads="1"/>
          </p:cNvSpPr>
          <p:nvPr>
            <p:ph type="body" idx="1"/>
          </p:nvPr>
        </p:nvSpPr>
        <p:spPr>
          <a:xfrm>
            <a:off x="685800" y="762000"/>
            <a:ext cx="8153400" cy="5334000"/>
          </a:xfrm>
        </p:spPr>
        <p:txBody>
          <a:bodyPr/>
          <a:lstStyle/>
          <a:p>
            <a:pPr eaLnBrk="1" hangingPunct="1">
              <a:buFontTx/>
              <a:buNone/>
            </a:pPr>
            <a:r>
              <a:rPr lang="en-US" altLang="en-US" sz="1200" dirty="0" err="1">
                <a:latin typeface="Courier New" panose="02070309020205020404" pitchFamily="49" charset="0"/>
              </a:rPr>
              <a:t>window.onload</a:t>
            </a:r>
            <a:r>
              <a:rPr lang="en-US" altLang="en-US" sz="1200" dirty="0">
                <a:latin typeface="Courier New" panose="02070309020205020404" pitchFamily="49" charset="0"/>
              </a:rPr>
              <a:t> = </a:t>
            </a:r>
            <a:r>
              <a:rPr lang="en-US" altLang="en-US" sz="1200" dirty="0" err="1">
                <a:latin typeface="Courier New" panose="02070309020205020404" pitchFamily="49" charset="0"/>
              </a:rPr>
              <a:t>initAll</a:t>
            </a:r>
            <a:r>
              <a:rPr lang="en-US" altLang="en-US" sz="1200" dirty="0">
                <a:latin typeface="Courier New" panose="02070309020205020404" pitchFamily="49" charset="0"/>
              </a:rPr>
              <a:t>;</a:t>
            </a:r>
          </a:p>
          <a:p>
            <a:pPr eaLnBrk="1" hangingPunct="1">
              <a:buFontTx/>
              <a:buNone/>
            </a:pP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xhr</a:t>
            </a:r>
            <a:r>
              <a:rPr lang="en-US" altLang="en-US" sz="1200" dirty="0">
                <a:latin typeface="Courier New" panose="02070309020205020404" pitchFamily="49" charset="0"/>
              </a:rPr>
              <a:t> = false;</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initAll</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makeTextRequest</a:t>
            </a:r>
            <a:r>
              <a:rPr lang="en-US" altLang="en-US" sz="1200" dirty="0">
                <a:latin typeface="Courier New" panose="02070309020205020404" pitchFamily="49" charset="0"/>
              </a:rPr>
              <a:t>").</a:t>
            </a:r>
            <a:r>
              <a:rPr lang="en-US" altLang="en-US" sz="1200" dirty="0" err="1">
                <a:latin typeface="Courier New" panose="02070309020205020404" pitchFamily="49" charset="0"/>
              </a:rPr>
              <a:t>onclick</a:t>
            </a:r>
            <a:r>
              <a:rPr lang="en-US" altLang="en-US" sz="1200" dirty="0">
                <a:latin typeface="Courier New" panose="02070309020205020404" pitchFamily="49" charset="0"/>
              </a:rPr>
              <a:t> = </a:t>
            </a:r>
            <a:r>
              <a:rPr lang="en-US" altLang="en-US" sz="1200" dirty="0" err="1">
                <a:latin typeface="Courier New" panose="02070309020205020404" pitchFamily="49" charset="0"/>
              </a:rPr>
              <a:t>getNewFile</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makeXMLRequest</a:t>
            </a:r>
            <a:r>
              <a:rPr lang="en-US" altLang="en-US" sz="1200" dirty="0">
                <a:latin typeface="Courier New" panose="02070309020205020404" pitchFamily="49" charset="0"/>
              </a:rPr>
              <a:t>").</a:t>
            </a:r>
            <a:r>
              <a:rPr lang="en-US" altLang="en-US" sz="1200" dirty="0" err="1">
                <a:latin typeface="Courier New" panose="02070309020205020404" pitchFamily="49" charset="0"/>
              </a:rPr>
              <a:t>onclick</a:t>
            </a:r>
            <a:r>
              <a:rPr lang="en-US" altLang="en-US" sz="1200" dirty="0">
                <a:latin typeface="Courier New" panose="02070309020205020404" pitchFamily="49" charset="0"/>
              </a:rPr>
              <a:t> = </a:t>
            </a:r>
            <a:r>
              <a:rPr lang="en-US" altLang="en-US" sz="1200" dirty="0" err="1">
                <a:latin typeface="Courier New" panose="02070309020205020404" pitchFamily="49" charset="0"/>
              </a:rPr>
              <a:t>getNewFile</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getNewFile</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makeRequest</a:t>
            </a:r>
            <a:r>
              <a:rPr lang="en-US" altLang="en-US" sz="1200" dirty="0">
                <a:latin typeface="Courier New" panose="02070309020205020404" pitchFamily="49" charset="0"/>
              </a:rPr>
              <a:t>(</a:t>
            </a:r>
            <a:r>
              <a:rPr lang="en-US" altLang="en-US" sz="1200" dirty="0" err="1">
                <a:latin typeface="Courier New" panose="02070309020205020404" pitchFamily="49" charset="0"/>
              </a:rPr>
              <a:t>this.href</a:t>
            </a:r>
            <a:r>
              <a:rPr lang="en-US" altLang="en-US" sz="1200" dirty="0">
                <a:latin typeface="Courier New" panose="02070309020205020404" pitchFamily="49" charset="0"/>
              </a:rPr>
              <a:t>);  return false;}</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makeRequest</a:t>
            </a:r>
            <a:r>
              <a:rPr lang="en-US" altLang="en-US" sz="1200" dirty="0">
                <a:latin typeface="Courier New" panose="02070309020205020404" pitchFamily="49" charset="0"/>
              </a:rPr>
              <a:t>(</a:t>
            </a:r>
            <a:r>
              <a:rPr lang="en-US" altLang="en-US" sz="1200" dirty="0" err="1">
                <a:latin typeface="Courier New" panose="02070309020205020404" pitchFamily="49" charset="0"/>
              </a:rPr>
              <a:t>url</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window.XMLHttpRequest</a:t>
            </a:r>
            <a:r>
              <a:rPr lang="en-US" altLang="en-US" sz="1200" dirty="0">
                <a:latin typeface="Courier New" panose="02070309020205020404" pitchFamily="49" charset="0"/>
              </a:rPr>
              <a:t>) {  </a:t>
            </a:r>
            <a:r>
              <a:rPr lang="en-US" altLang="en-US" sz="1200" dirty="0" err="1">
                <a:latin typeface="Courier New" panose="02070309020205020404" pitchFamily="49" charset="0"/>
              </a:rPr>
              <a:t>xhr</a:t>
            </a:r>
            <a:r>
              <a:rPr lang="en-US" altLang="en-US" sz="1200" dirty="0">
                <a:latin typeface="Courier New" panose="02070309020205020404" pitchFamily="49" charset="0"/>
              </a:rPr>
              <a:t> = new </a:t>
            </a:r>
            <a:r>
              <a:rPr lang="en-US" altLang="en-US" sz="1200" dirty="0" err="1">
                <a:latin typeface="Courier New" panose="02070309020205020404" pitchFamily="49" charset="0"/>
              </a:rPr>
              <a:t>XMLHttpRequest</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else { if (</a:t>
            </a:r>
            <a:r>
              <a:rPr lang="en-US" altLang="en-US" sz="1200" dirty="0" err="1">
                <a:latin typeface="Courier New" panose="02070309020205020404" pitchFamily="49" charset="0"/>
              </a:rPr>
              <a:t>window.ActiveXObject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try { </a:t>
            </a:r>
            <a:r>
              <a:rPr lang="en-US" altLang="en-US" sz="1200" dirty="0" err="1">
                <a:latin typeface="Courier New" panose="02070309020205020404" pitchFamily="49" charset="0"/>
              </a:rPr>
              <a:t>xhr</a:t>
            </a:r>
            <a:r>
              <a:rPr lang="en-US" altLang="en-US" sz="1200" dirty="0">
                <a:latin typeface="Courier New" panose="02070309020205020404" pitchFamily="49" charset="0"/>
              </a:rPr>
              <a:t> = new </a:t>
            </a:r>
            <a:r>
              <a:rPr lang="en-US" altLang="en-US" sz="1200" dirty="0" err="1">
                <a:latin typeface="Courier New" panose="02070309020205020404" pitchFamily="49" charset="0"/>
              </a:rPr>
              <a:t>ActiveXObject</a:t>
            </a:r>
            <a:r>
              <a:rPr lang="en-US" altLang="en-US" sz="1200" dirty="0">
                <a:latin typeface="Courier New" panose="02070309020205020404" pitchFamily="49" charset="0"/>
              </a:rPr>
              <a:t>("</a:t>
            </a:r>
            <a:r>
              <a:rPr lang="en-US" altLang="en-US" sz="1200" dirty="0" err="1">
                <a:latin typeface="Courier New" panose="02070309020205020404" pitchFamily="49" charset="0"/>
              </a:rPr>
              <a:t>Microsoft.XMLHTTP</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catch (e) { }</a:t>
            </a:r>
          </a:p>
          <a:p>
            <a:pPr eaLnBrk="1" hangingPunct="1">
              <a:buFontTx/>
              <a:buNone/>
            </a:pPr>
            <a:r>
              <a:rPr lang="en-US" altLang="en-US" sz="1200" dirty="0">
                <a:latin typeface="Courier New" panose="02070309020205020404" pitchFamily="49" charset="0"/>
              </a:rPr>
              <a:t>		}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a:t>
            </a:r>
            <a:r>
              <a:rPr lang="en-US" altLang="en-US" sz="1200" dirty="0">
                <a:latin typeface="Courier New" panose="02070309020205020404" pitchFamily="49" charset="0"/>
              </a:rPr>
              <a:t>) {  </a:t>
            </a:r>
            <a:r>
              <a:rPr lang="en-US" altLang="en-US" sz="1200" dirty="0" err="1">
                <a:latin typeface="Courier New" panose="02070309020205020404" pitchFamily="49" charset="0"/>
              </a:rPr>
              <a:t>xhr.onreadystatechange</a:t>
            </a:r>
            <a:r>
              <a:rPr lang="en-US" altLang="en-US" sz="1200" dirty="0">
                <a:latin typeface="Courier New" panose="02070309020205020404" pitchFamily="49" charset="0"/>
              </a:rPr>
              <a:t> = </a:t>
            </a:r>
            <a:r>
              <a:rPr lang="en-US" altLang="en-US" sz="1200" dirty="0" err="1">
                <a:latin typeface="Courier New" panose="02070309020205020404" pitchFamily="49" charset="0"/>
              </a:rPr>
              <a:t>showContents</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xhr.open</a:t>
            </a:r>
            <a:r>
              <a:rPr lang="en-US" altLang="en-US" sz="1200" dirty="0">
                <a:latin typeface="Courier New" panose="02070309020205020404" pitchFamily="49" charset="0"/>
              </a:rPr>
              <a:t>("GET", </a:t>
            </a:r>
            <a:r>
              <a:rPr lang="en-US" altLang="en-US" sz="1200" dirty="0" err="1">
                <a:latin typeface="Courier New" panose="02070309020205020404" pitchFamily="49" charset="0"/>
              </a:rPr>
              <a:t>url</a:t>
            </a:r>
            <a:r>
              <a:rPr lang="en-US" altLang="en-US" sz="1200" dirty="0">
                <a:latin typeface="Courier New" panose="02070309020205020404" pitchFamily="49" charset="0"/>
              </a:rPr>
              <a:t>, true);  </a:t>
            </a:r>
            <a:r>
              <a:rPr lang="en-US" altLang="en-US" sz="1200" dirty="0" err="1">
                <a:latin typeface="Courier New" panose="02070309020205020404" pitchFamily="49" charset="0"/>
              </a:rPr>
              <a:t>xhr.send</a:t>
            </a:r>
            <a:r>
              <a:rPr lang="en-US" altLang="en-US" sz="1200" dirty="0">
                <a:latin typeface="Courier New" panose="02070309020205020404" pitchFamily="49" charset="0"/>
              </a:rPr>
              <a:t>(null);  }</a:t>
            </a:r>
          </a:p>
          <a:p>
            <a:pPr eaLnBrk="1" hangingPunct="1">
              <a:buFontTx/>
              <a:buNone/>
            </a:pPr>
            <a:r>
              <a:rPr lang="en-US" altLang="en-US" sz="1200" dirty="0">
                <a:latin typeface="Courier New" panose="02070309020205020404" pitchFamily="49" charset="0"/>
              </a:rPr>
              <a:t>	else {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updateArea</a:t>
            </a:r>
            <a:r>
              <a:rPr lang="en-US" altLang="en-US" sz="1200" dirty="0">
                <a:latin typeface="Courier New" panose="02070309020205020404" pitchFamily="49" charset="0"/>
              </a:rPr>
              <a:t>").</a:t>
            </a:r>
            <a:r>
              <a:rPr lang="en-US" altLang="en-US" sz="1200" dirty="0" err="1">
                <a:latin typeface="Courier New" panose="02070309020205020404" pitchFamily="49" charset="0"/>
              </a:rPr>
              <a:t>innerHTML</a:t>
            </a:r>
            <a:r>
              <a:rPr lang="en-US" altLang="en-US" sz="1200" dirty="0">
                <a:latin typeface="Courier New" panose="02070309020205020404" pitchFamily="49" charset="0"/>
              </a:rPr>
              <a:t> = "Sorry, but I couldn't create an </a:t>
            </a:r>
            <a:r>
              <a:rPr lang="en-US" altLang="en-US" sz="1200" dirty="0" err="1">
                <a:latin typeface="Courier New" panose="02070309020205020404" pitchFamily="49" charset="0"/>
              </a:rPr>
              <a:t>XMLHttpRequest</a:t>
            </a:r>
            <a:r>
              <a:rPr lang="en-US" altLang="en-US" sz="1200" dirty="0">
                <a:latin typeface="Courier New" panose="02070309020205020404" pitchFamily="49" charset="0"/>
              </a:rPr>
              <a:t>";  }  }</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showContents</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xhr.readyState</a:t>
            </a:r>
            <a:r>
              <a:rPr lang="en-US" altLang="en-US" sz="1200" dirty="0">
                <a:latin typeface="Courier New" panose="02070309020205020404" pitchFamily="49" charset="0"/>
              </a:rPr>
              <a:t> == 4)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xhr.status</a:t>
            </a:r>
            <a:r>
              <a:rPr lang="en-US" altLang="en-US" sz="1200" dirty="0">
                <a:latin typeface="Courier New" panose="02070309020205020404" pitchFamily="49" charset="0"/>
              </a:rPr>
              <a:t> == 200)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outMsg</a:t>
            </a:r>
            <a:r>
              <a:rPr lang="en-US" altLang="en-US" sz="1200" dirty="0">
                <a:latin typeface="Courier New" panose="02070309020205020404" pitchFamily="49" charset="0"/>
              </a:rPr>
              <a:t> = (</a:t>
            </a:r>
            <a:r>
              <a:rPr lang="en-US" altLang="en-US" sz="1200" dirty="0" err="1">
                <a:latin typeface="Courier New" panose="02070309020205020404" pitchFamily="49" charset="0"/>
              </a:rPr>
              <a:t>xhr.responseXML</a:t>
            </a:r>
            <a:r>
              <a:rPr lang="en-US" altLang="en-US" sz="1200" dirty="0">
                <a:latin typeface="Courier New" panose="02070309020205020404" pitchFamily="49" charset="0"/>
              </a:rPr>
              <a:t> &amp;&amp; </a:t>
            </a:r>
            <a:r>
              <a:rPr lang="en-US" altLang="en-US" sz="1200" dirty="0" err="1">
                <a:latin typeface="Courier New" panose="02070309020205020404" pitchFamily="49" charset="0"/>
              </a:rPr>
              <a:t>xhr.responseXML.contentType</a:t>
            </a:r>
            <a:r>
              <a:rPr lang="en-US" altLang="en-US" sz="1200" dirty="0">
                <a:latin typeface="Courier New" panose="02070309020205020404" pitchFamily="49" charset="0"/>
              </a:rPr>
              <a:t>=="text/xml") ? </a:t>
            </a:r>
            <a:r>
              <a:rPr lang="en-US" altLang="en-US" sz="1200" dirty="0" err="1">
                <a:latin typeface="Courier New" panose="02070309020205020404" pitchFamily="49" charset="0"/>
              </a:rPr>
              <a:t>xhr.responseXML.getElementsByTagName</a:t>
            </a:r>
            <a:r>
              <a:rPr lang="en-US" altLang="en-US" sz="1200" dirty="0">
                <a:latin typeface="Courier New" panose="02070309020205020404" pitchFamily="49" charset="0"/>
              </a:rPr>
              <a:t>("choices")[0].</a:t>
            </a:r>
            <a:r>
              <a:rPr lang="en-US" altLang="en-US" sz="1200" dirty="0" err="1">
                <a:latin typeface="Courier New" panose="02070309020205020404" pitchFamily="49" charset="0"/>
              </a:rPr>
              <a:t>textContent</a:t>
            </a:r>
            <a:r>
              <a:rPr lang="en-US" altLang="en-US" sz="1200" dirty="0">
                <a:latin typeface="Courier New" panose="02070309020205020404" pitchFamily="49" charset="0"/>
              </a:rPr>
              <a:t> : </a:t>
            </a:r>
            <a:r>
              <a:rPr lang="en-US" altLang="en-US" sz="1200" dirty="0" err="1">
                <a:latin typeface="Courier New" panose="02070309020205020404" pitchFamily="49" charset="0"/>
              </a:rPr>
              <a:t>xhr.responseText</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 else {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outMsg</a:t>
            </a:r>
            <a:r>
              <a:rPr lang="en-US" altLang="en-US" sz="1200" dirty="0">
                <a:latin typeface="Courier New" panose="02070309020205020404" pitchFamily="49" charset="0"/>
              </a:rPr>
              <a:t> = "There was a problem with the request " + </a:t>
            </a:r>
            <a:r>
              <a:rPr lang="en-US" altLang="en-US" sz="1200" dirty="0" err="1">
                <a:latin typeface="Courier New" panose="02070309020205020404" pitchFamily="49" charset="0"/>
              </a:rPr>
              <a:t>xhr.status</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updateArea</a:t>
            </a:r>
            <a:r>
              <a:rPr lang="en-US" altLang="en-US" sz="1200" dirty="0">
                <a:latin typeface="Courier New" panose="02070309020205020404" pitchFamily="49" charset="0"/>
              </a:rPr>
              <a:t>").</a:t>
            </a:r>
            <a:r>
              <a:rPr lang="en-US" altLang="en-US" sz="1200" dirty="0" err="1">
                <a:latin typeface="Courier New" panose="02070309020205020404" pitchFamily="49" charset="0"/>
              </a:rPr>
              <a:t>innerHTML</a:t>
            </a:r>
            <a:r>
              <a:rPr lang="en-US" altLang="en-US" sz="1200" dirty="0">
                <a:latin typeface="Courier New" panose="02070309020205020404" pitchFamily="49" charset="0"/>
              </a:rPr>
              <a:t> = </a:t>
            </a:r>
            <a:r>
              <a:rPr lang="en-US" altLang="en-US" sz="1200" dirty="0" err="1">
                <a:latin typeface="Courier New" panose="02070309020205020404" pitchFamily="49" charset="0"/>
              </a:rPr>
              <a:t>outMsg</a:t>
            </a:r>
            <a:r>
              <a:rPr lang="en-US" altLang="en-US" sz="1200" dirty="0">
                <a:latin typeface="Courier New" panose="02070309020205020404" pitchFamily="49" charset="0"/>
              </a:rPr>
              <a:t>;	} }</a:t>
            </a:r>
          </a:p>
        </p:txBody>
      </p:sp>
      <p:sp>
        <p:nvSpPr>
          <p:cNvPr id="61445" name="Text Box 4"/>
          <p:cNvSpPr txBox="1">
            <a:spLocks noChangeArrowheads="1"/>
          </p:cNvSpPr>
          <p:nvPr/>
        </p:nvSpPr>
        <p:spPr bwMode="auto">
          <a:xfrm>
            <a:off x="4595813" y="762000"/>
            <a:ext cx="454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b="1">
                <a:latin typeface="Times New Roman" panose="02020603050405020304" pitchFamily="18" charset="0"/>
              </a:rPr>
              <a:t>On page load the onclick event is set to call the function</a:t>
            </a:r>
          </a:p>
          <a:p>
            <a:pPr eaLnBrk="1" hangingPunct="1">
              <a:spcBef>
                <a:spcPct val="0"/>
              </a:spcBef>
              <a:buFontTx/>
              <a:buNone/>
            </a:pPr>
            <a:r>
              <a:rPr lang="en-US" altLang="en-US" sz="1200" b="1">
                <a:latin typeface="Times New Roman" panose="02020603050405020304" pitchFamily="18" charset="0"/>
              </a:rPr>
              <a:t>When the click is made, getNewFile and makerequest are executed</a:t>
            </a:r>
            <a:r>
              <a:rPr lang="en-US" altLang="en-US" sz="1200">
                <a:latin typeface="Times New Roman" panose="02020603050405020304" pitchFamily="18" charset="0"/>
              </a:rPr>
              <a:t>.</a:t>
            </a:r>
          </a:p>
        </p:txBody>
      </p:sp>
      <p:sp>
        <p:nvSpPr>
          <p:cNvPr id="61446" name="Text Box 5"/>
          <p:cNvSpPr txBox="1">
            <a:spLocks noChangeArrowheads="1"/>
          </p:cNvSpPr>
          <p:nvPr/>
        </p:nvSpPr>
        <p:spPr bwMode="auto">
          <a:xfrm>
            <a:off x="5546725" y="4379913"/>
            <a:ext cx="3328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b="1">
                <a:latin typeface="Times New Roman" panose="02020603050405020304" pitchFamily="18" charset="0"/>
              </a:rPr>
              <a:t>showContents waits for a successful return of an</a:t>
            </a:r>
          </a:p>
          <a:p>
            <a:pPr eaLnBrk="1" hangingPunct="1">
              <a:spcBef>
                <a:spcPct val="0"/>
              </a:spcBef>
              <a:buFontTx/>
              <a:buNone/>
            </a:pPr>
            <a:r>
              <a:rPr lang="en-US" altLang="en-US" sz="1200" b="1">
                <a:latin typeface="Times New Roman" panose="02020603050405020304" pitchFamily="18" charset="0"/>
              </a:rPr>
              <a:t>file; it then prints the result in the browser</a:t>
            </a:r>
          </a:p>
        </p:txBody>
      </p:sp>
      <p:sp>
        <p:nvSpPr>
          <p:cNvPr id="61447" name="Line 6"/>
          <p:cNvSpPr>
            <a:spLocks noChangeShapeType="1"/>
          </p:cNvSpPr>
          <p:nvPr/>
        </p:nvSpPr>
        <p:spPr bwMode="auto">
          <a:xfrm flipH="1">
            <a:off x="5715000" y="4800600"/>
            <a:ext cx="1447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48" name="Line 7"/>
          <p:cNvSpPr>
            <a:spLocks noChangeShapeType="1"/>
          </p:cNvSpPr>
          <p:nvPr/>
        </p:nvSpPr>
        <p:spPr bwMode="auto">
          <a:xfrm flipH="1">
            <a:off x="3200400" y="9144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49" name="Line 8"/>
          <p:cNvSpPr>
            <a:spLocks noChangeShapeType="1"/>
          </p:cNvSpPr>
          <p:nvPr/>
        </p:nvSpPr>
        <p:spPr bwMode="auto">
          <a:xfrm flipH="1">
            <a:off x="5562600" y="1143000"/>
            <a:ext cx="1295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0" name="Line 9"/>
          <p:cNvSpPr>
            <a:spLocks noChangeShapeType="1"/>
          </p:cNvSpPr>
          <p:nvPr/>
        </p:nvSpPr>
        <p:spPr bwMode="auto">
          <a:xfrm flipH="1">
            <a:off x="4800600" y="1219200"/>
            <a:ext cx="2743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E2B8B59A-DE89-4902-9C1D-AD728F63D13A}" type="slidenum">
              <a:rPr lang="en-US" altLang="en-US" sz="1400" smtClean="0">
                <a:latin typeface="Times New Roman" panose="02020603050405020304" pitchFamily="18" charset="0"/>
              </a:rPr>
              <a:pPr>
                <a:spcBef>
                  <a:spcPct val="0"/>
                </a:spcBef>
                <a:buFontTx/>
                <a:buNone/>
              </a:pPr>
              <a:t>29</a:t>
            </a:fld>
            <a:endParaRPr lang="en-US" altLang="en-US" sz="1400">
              <a:latin typeface="Times New Roman" panose="02020603050405020304" pitchFamily="18" charset="0"/>
            </a:endParaRPr>
          </a:p>
        </p:txBody>
      </p:sp>
      <p:sp>
        <p:nvSpPr>
          <p:cNvPr id="62468"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Browser Output</a:t>
            </a:r>
          </a:p>
        </p:txBody>
      </p:sp>
      <p:pic>
        <p:nvPicPr>
          <p:cNvPr id="624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35814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 Box 4"/>
          <p:cNvSpPr txBox="1">
            <a:spLocks noChangeArrowheads="1"/>
          </p:cNvSpPr>
          <p:nvPr/>
        </p:nvSpPr>
        <p:spPr bwMode="auto">
          <a:xfrm>
            <a:off x="669925" y="4613275"/>
            <a:ext cx="318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latin typeface="Times New Roman" panose="02020603050405020304" pitchFamily="18" charset="0"/>
              </a:rPr>
              <a:t>Result of clicking on the</a:t>
            </a:r>
          </a:p>
          <a:p>
            <a:pPr eaLnBrk="1" hangingPunct="1">
              <a:spcBef>
                <a:spcPct val="0"/>
              </a:spcBef>
              <a:buFontTx/>
              <a:buNone/>
            </a:pPr>
            <a:r>
              <a:rPr lang="en-US" altLang="en-US" sz="2400" dirty="0">
                <a:latin typeface="Times New Roman" panose="02020603050405020304" pitchFamily="18" charset="0"/>
              </a:rPr>
              <a:t>first link</a:t>
            </a:r>
          </a:p>
        </p:txBody>
      </p:sp>
      <p:pic>
        <p:nvPicPr>
          <p:cNvPr id="624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143000"/>
            <a:ext cx="3576638"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2" name="Text Box 6"/>
          <p:cNvSpPr txBox="1">
            <a:spLocks noChangeArrowheads="1"/>
          </p:cNvSpPr>
          <p:nvPr/>
        </p:nvSpPr>
        <p:spPr bwMode="auto">
          <a:xfrm>
            <a:off x="4708525" y="4613275"/>
            <a:ext cx="318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latin typeface="Times New Roman" panose="02020603050405020304" pitchFamily="18" charset="0"/>
              </a:rPr>
              <a:t>Result of clicking on the</a:t>
            </a:r>
          </a:p>
          <a:p>
            <a:pPr eaLnBrk="1" hangingPunct="1">
              <a:spcBef>
                <a:spcPct val="0"/>
              </a:spcBef>
              <a:buFontTx/>
              <a:buNone/>
            </a:pPr>
            <a:r>
              <a:rPr lang="en-US" altLang="en-US" sz="2400" dirty="0">
                <a:latin typeface="Times New Roman" panose="02020603050405020304" pitchFamily="18" charset="0"/>
              </a:rPr>
              <a:t>second link</a:t>
            </a:r>
          </a:p>
        </p:txBody>
      </p:sp>
      <p:sp>
        <p:nvSpPr>
          <p:cNvPr id="62473" name="Text Box 4"/>
          <p:cNvSpPr txBox="1">
            <a:spLocks noChangeArrowheads="1"/>
          </p:cNvSpPr>
          <p:nvPr/>
        </p:nvSpPr>
        <p:spPr bwMode="auto">
          <a:xfrm>
            <a:off x="1905000" y="5562600"/>
            <a:ext cx="5568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600">
                <a:latin typeface="Times New Roman" panose="02020603050405020304" pitchFamily="18" charset="0"/>
              </a:rPr>
              <a:t>http://cs-server.usc.edu:45678/ajaxexamples/simple/script01.html</a:t>
            </a:r>
            <a:endParaRPr lang="en-US" altLang="en-US" sz="24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C06AB224-78F6-4464-A61D-CF4FE38DCB7A}" type="slidenum">
              <a:rPr lang="en-US" altLang="en-US" sz="1400" smtClean="0">
                <a:latin typeface="Times New Roman" panose="02020603050405020304" pitchFamily="18" charset="0"/>
              </a:rPr>
              <a:pPr>
                <a:spcBef>
                  <a:spcPct val="0"/>
                </a:spcBef>
                <a:buFontTx/>
                <a:buNone/>
              </a:pPr>
              <a:t>3</a:t>
            </a:fld>
            <a:endParaRPr lang="en-US" altLang="en-US" sz="1400">
              <a:latin typeface="Times New Roman" panose="02020603050405020304" pitchFamily="18" charset="0"/>
            </a:endParaRPr>
          </a:p>
        </p:txBody>
      </p:sp>
      <p:sp>
        <p:nvSpPr>
          <p:cNvPr id="12291"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Some History and Browsers Supporting Ajax</a:t>
            </a:r>
          </a:p>
        </p:txBody>
      </p:sp>
      <p:sp>
        <p:nvSpPr>
          <p:cNvPr id="12292" name="Rectangle 3"/>
          <p:cNvSpPr>
            <a:spLocks noGrp="1" noChangeArrowheads="1"/>
          </p:cNvSpPr>
          <p:nvPr>
            <p:ph type="body" idx="1"/>
          </p:nvPr>
        </p:nvSpPr>
        <p:spPr/>
        <p:txBody>
          <a:bodyPr/>
          <a:lstStyle/>
          <a:p>
            <a:pPr eaLnBrk="1" hangingPunct="1"/>
            <a:r>
              <a:rPr lang="en-US" altLang="en-US" sz="1600" dirty="0">
                <a:latin typeface="Courier New" panose="02070309020205020404" pitchFamily="49" charset="0"/>
              </a:rPr>
              <a:t>The </a:t>
            </a:r>
            <a:r>
              <a:rPr lang="en-US" altLang="en-US" sz="1600" dirty="0" err="1">
                <a:latin typeface="Courier New" panose="02070309020205020404" pitchFamily="49" charset="0"/>
              </a:rPr>
              <a:t>XMLHttpRequest</a:t>
            </a:r>
            <a:r>
              <a:rPr lang="en-US" altLang="en-US" sz="1600" dirty="0">
                <a:latin typeface="Courier New" panose="02070309020205020404" pitchFamily="49" charset="0"/>
              </a:rPr>
              <a:t> object is the main element of Ajax programming</a:t>
            </a:r>
          </a:p>
          <a:p>
            <a:pPr eaLnBrk="1" hangingPunct="1"/>
            <a:r>
              <a:rPr lang="en-US" altLang="en-US" sz="1600" dirty="0">
                <a:latin typeface="Courier New" panose="02070309020205020404" pitchFamily="49" charset="0"/>
              </a:rPr>
              <a:t>Microsoft first implemented the </a:t>
            </a:r>
            <a:r>
              <a:rPr lang="en-US" altLang="en-US" sz="1600" dirty="0" err="1">
                <a:latin typeface="Courier New" panose="02070309020205020404" pitchFamily="49" charset="0"/>
              </a:rPr>
              <a:t>XMLHttpRequest</a:t>
            </a:r>
            <a:r>
              <a:rPr lang="en-US" altLang="en-US" sz="1600" dirty="0">
                <a:latin typeface="Courier New" panose="02070309020205020404" pitchFamily="49" charset="0"/>
              </a:rPr>
              <a:t> object in Internet Explorer 5 for Windows as an ActiveX object.</a:t>
            </a:r>
          </a:p>
          <a:p>
            <a:pPr eaLnBrk="1" hangingPunct="1"/>
            <a:r>
              <a:rPr lang="en-US" altLang="en-US" sz="1600" dirty="0">
                <a:latin typeface="Courier New" panose="02070309020205020404" pitchFamily="49" charset="0"/>
              </a:rPr>
              <a:t>Similar functionality is covered in a recommended W3C standard, Document Object Model (DOM) Level 3 Load and Save Specification (April 2004):</a:t>
            </a:r>
          </a:p>
          <a:p>
            <a:pPr eaLnBrk="1" hangingPunct="1">
              <a:buFontTx/>
              <a:buNone/>
            </a:pPr>
            <a:r>
              <a:rPr lang="en-US" altLang="en-US" sz="1600" dirty="0">
                <a:latin typeface="Courier New" panose="02070309020205020404" pitchFamily="49" charset="0"/>
              </a:rPr>
              <a:t>	http://www.w3.org/TR/DOM-Level-3-LS</a:t>
            </a:r>
          </a:p>
          <a:p>
            <a:pPr eaLnBrk="1" hangingPunct="1"/>
            <a:r>
              <a:rPr lang="en-US" altLang="en-US" sz="1600" dirty="0">
                <a:latin typeface="Courier New" panose="02070309020205020404" pitchFamily="49" charset="0"/>
              </a:rPr>
              <a:t>Engineers on the Mozilla project implemented a compatible native version for Mozilla 1.0 (included in Netscape 7, Firefox 1.0 and later releases). Apple has done the same starting with Safari 1.2.</a:t>
            </a:r>
          </a:p>
          <a:p>
            <a:pPr eaLnBrk="1" hangingPunct="1"/>
            <a:r>
              <a:rPr lang="en-US" altLang="en-US" sz="1600" dirty="0">
                <a:latin typeface="Courier New" panose="02070309020205020404" pitchFamily="49" charset="0"/>
              </a:rPr>
              <a:t>Other browsers supporting </a:t>
            </a:r>
            <a:r>
              <a:rPr lang="en-US" altLang="en-US" sz="1600" dirty="0" err="1">
                <a:latin typeface="Courier New" panose="02070309020205020404" pitchFamily="49" charset="0"/>
              </a:rPr>
              <a:t>XMLHttpRequest</a:t>
            </a:r>
            <a:r>
              <a:rPr lang="en-US" altLang="en-US" sz="1600" dirty="0">
                <a:latin typeface="Courier New" panose="02070309020205020404" pitchFamily="49" charset="0"/>
              </a:rPr>
              <a:t> include:</a:t>
            </a:r>
          </a:p>
          <a:p>
            <a:pPr lvl="1" eaLnBrk="1" hangingPunct="1"/>
            <a:r>
              <a:rPr lang="en-US" altLang="en-US" sz="1600" dirty="0">
                <a:latin typeface="Courier New" panose="02070309020205020404" pitchFamily="49" charset="0"/>
              </a:rPr>
              <a:t>Opera 7.6+, Apple Safari 1.2+, All Mobile browsers</a:t>
            </a:r>
          </a:p>
          <a:p>
            <a:pPr eaLnBrk="1" hangingPunct="1"/>
            <a:r>
              <a:rPr lang="en-US" altLang="en-US" sz="1600" dirty="0" err="1">
                <a:latin typeface="Courier New" panose="02070309020205020404" pitchFamily="49" charset="0"/>
              </a:rPr>
              <a:t>XMLHttpRequest</a:t>
            </a:r>
            <a:r>
              <a:rPr lang="en-US" altLang="en-US" sz="1600" dirty="0">
                <a:latin typeface="Courier New" panose="02070309020205020404" pitchFamily="49" charset="0"/>
              </a:rPr>
              <a:t> is being standardized by the W3C. Working Draft for Level 1 available at:</a:t>
            </a:r>
          </a:p>
          <a:p>
            <a:pPr lvl="1" eaLnBrk="1" hangingPunct="1"/>
            <a:r>
              <a:rPr lang="en-US" altLang="en-US" sz="1600" dirty="0">
                <a:latin typeface="Courier New" panose="02070309020205020404" pitchFamily="49" charset="0"/>
              </a:rPr>
              <a:t>http://www.w3.org/TR/XMLHttpRequest/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E96A17C3-FA4F-4F0A-9B96-B6EFC5BB350D}" type="slidenum">
              <a:rPr lang="en-US" altLang="en-US" sz="1400" smtClean="0">
                <a:latin typeface="Times New Roman" panose="02020603050405020304" pitchFamily="18" charset="0"/>
              </a:rPr>
              <a:pPr>
                <a:spcBef>
                  <a:spcPct val="0"/>
                </a:spcBef>
                <a:buFontTx/>
                <a:buNone/>
              </a:pPr>
              <a:t>30</a:t>
            </a:fld>
            <a:endParaRPr lang="en-US" altLang="en-US" sz="1400">
              <a:latin typeface="Times New Roman" panose="02020603050405020304" pitchFamily="18" charset="0"/>
            </a:endParaRPr>
          </a:p>
        </p:txBody>
      </p:sp>
      <p:sp>
        <p:nvSpPr>
          <p:cNvPr id="63491" name="Rectangle 2"/>
          <p:cNvSpPr>
            <a:spLocks noGrp="1" noChangeArrowheads="1"/>
          </p:cNvSpPr>
          <p:nvPr>
            <p:ph type="title"/>
          </p:nvPr>
        </p:nvSpPr>
        <p:spPr>
          <a:xfrm>
            <a:off x="457200" y="228600"/>
            <a:ext cx="8458200" cy="457200"/>
          </a:xfrm>
        </p:spPr>
        <p:txBody>
          <a:bodyPr/>
          <a:lstStyle/>
          <a:p>
            <a:pPr eaLnBrk="1" hangingPunct="1"/>
            <a:r>
              <a:rPr lang="en-US" altLang="en-US" sz="1600" b="1">
                <a:latin typeface="Courier New" panose="02070309020205020404" pitchFamily="49" charset="0"/>
              </a:rPr>
              <a:t>Second Ajax Example – Using Ajax to Download Files from Flickr</a:t>
            </a:r>
          </a:p>
        </p:txBody>
      </p:sp>
      <p:sp>
        <p:nvSpPr>
          <p:cNvPr id="63492" name="Rectangle 3"/>
          <p:cNvSpPr>
            <a:spLocks noGrp="1" noChangeArrowheads="1"/>
          </p:cNvSpPr>
          <p:nvPr>
            <p:ph type="body" idx="1"/>
          </p:nvPr>
        </p:nvSpPr>
        <p:spPr>
          <a:xfrm>
            <a:off x="685800" y="762000"/>
            <a:ext cx="7772400" cy="5334000"/>
          </a:xfrm>
        </p:spPr>
        <p:txBody>
          <a:bodyPr/>
          <a:lstStyle/>
          <a:p>
            <a:pPr eaLnBrk="1" hangingPunct="1"/>
            <a:r>
              <a:rPr lang="en-US" altLang="en-US" sz="1200" b="1" dirty="0">
                <a:latin typeface="Courier New" panose="02070309020205020404" pitchFamily="49" charset="0"/>
              </a:rPr>
              <a:t>Here is the html file, which basically loads script02.js</a:t>
            </a:r>
          </a:p>
          <a:p>
            <a:pPr eaLnBrk="1" hangingPunct="1">
              <a:buFontTx/>
              <a:buNone/>
            </a:pPr>
            <a:r>
              <a:rPr lang="en-US" altLang="en-US" sz="1200" dirty="0">
                <a:latin typeface="Courier New" panose="02070309020205020404" pitchFamily="49" charset="0"/>
              </a:rPr>
              <a:t>&lt;!DOCTYPE html PUBLIC "-//W3C//DTD XHTML 1.0 Transitional//EN"&gt;</a:t>
            </a:r>
          </a:p>
          <a:p>
            <a:pPr eaLnBrk="1" hangingPunct="1">
              <a:buFontTx/>
              <a:buNone/>
            </a:pPr>
            <a:r>
              <a:rPr lang="en-US" altLang="en-US" sz="1200" dirty="0">
                <a:latin typeface="Courier New" panose="02070309020205020404" pitchFamily="49" charset="0"/>
              </a:rPr>
              <a:t>&lt;html&gt;&lt;head&gt;&lt;title&gt;Second Ajax Script&lt;/title&gt;</a:t>
            </a:r>
          </a:p>
          <a:p>
            <a:pPr eaLnBrk="1" hangingPunct="1">
              <a:buFontTx/>
              <a:buNone/>
            </a:pPr>
            <a:r>
              <a:rPr lang="en-US" altLang="en-US" sz="1200" dirty="0">
                <a:latin typeface="Courier New" panose="02070309020205020404" pitchFamily="49" charset="0"/>
              </a:rPr>
              <a:t>&lt;script </a:t>
            </a:r>
            <a:r>
              <a:rPr lang="en-US" altLang="en-US" sz="1200" dirty="0" err="1">
                <a:latin typeface="Courier New" panose="02070309020205020404" pitchFamily="49" charset="0"/>
              </a:rPr>
              <a:t>src</a:t>
            </a:r>
            <a:r>
              <a:rPr lang="en-US" altLang="en-US" sz="1200" dirty="0">
                <a:latin typeface="Courier New" panose="02070309020205020404" pitchFamily="49" charset="0"/>
              </a:rPr>
              <a:t>="script02.js" type="text/</a:t>
            </a:r>
            <a:r>
              <a:rPr lang="en-US" altLang="en-US" sz="1200" dirty="0" err="1">
                <a:latin typeface="Courier New" panose="02070309020205020404" pitchFamily="49" charset="0"/>
              </a:rPr>
              <a:t>javascript</a:t>
            </a:r>
            <a:r>
              <a:rPr lang="en-US" altLang="en-US" sz="1200" dirty="0">
                <a:latin typeface="Courier New" panose="02070309020205020404" pitchFamily="49" charset="0"/>
              </a:rPr>
              <a:t>" language="</a:t>
            </a:r>
            <a:r>
              <a:rPr lang="en-US" altLang="en-US" sz="1200" dirty="0" err="1">
                <a:latin typeface="Courier New" panose="02070309020205020404" pitchFamily="49" charset="0"/>
              </a:rPr>
              <a:t>Javascript</a:t>
            </a:r>
            <a:r>
              <a:rPr lang="en-US" altLang="en-US" sz="1200" dirty="0">
                <a:latin typeface="Courier New" panose="02070309020205020404" pitchFamily="49" charset="0"/>
              </a:rPr>
              <a:t>"&gt;&lt;/script&gt;</a:t>
            </a:r>
          </a:p>
          <a:p>
            <a:pPr eaLnBrk="1" hangingPunct="1">
              <a:buFontTx/>
              <a:buNone/>
            </a:pPr>
            <a:r>
              <a:rPr lang="en-US" altLang="en-US" sz="1200" dirty="0">
                <a:latin typeface="Courier New" panose="02070309020205020404" pitchFamily="49" charset="0"/>
              </a:rPr>
              <a:t>&lt;/head&gt;&lt;body&gt;&lt;div id="</a:t>
            </a:r>
            <a:r>
              <a:rPr lang="en-US" altLang="en-US" sz="1200" dirty="0" err="1">
                <a:latin typeface="Courier New" panose="02070309020205020404" pitchFamily="49" charset="0"/>
              </a:rPr>
              <a:t>pictureBar</a:t>
            </a:r>
            <a:r>
              <a:rPr lang="en-US" altLang="en-US" sz="1200" dirty="0">
                <a:latin typeface="Courier New" panose="02070309020205020404" pitchFamily="49" charset="0"/>
              </a:rPr>
              <a:t>"&gt; &lt;/div&gt;&lt;/body&gt;&lt;/html&gt;</a:t>
            </a:r>
          </a:p>
          <a:p>
            <a:pPr eaLnBrk="1" hangingPunct="1"/>
            <a:r>
              <a:rPr lang="en-US" altLang="en-US" sz="1200" b="1" dirty="0">
                <a:latin typeface="Courier New" panose="02070309020205020404" pitchFamily="49" charset="0"/>
              </a:rPr>
              <a:t>Here is script02.js</a:t>
            </a:r>
          </a:p>
          <a:p>
            <a:pPr eaLnBrk="1" hangingPunct="1">
              <a:buFontTx/>
              <a:buNone/>
            </a:pPr>
            <a:r>
              <a:rPr lang="en-US" altLang="en-US" sz="1200" dirty="0" err="1">
                <a:latin typeface="Courier New" panose="02070309020205020404" pitchFamily="49" charset="0"/>
              </a:rPr>
              <a:t>window.onload</a:t>
            </a:r>
            <a:r>
              <a:rPr lang="en-US" altLang="en-US" sz="1200" dirty="0">
                <a:latin typeface="Courier New" panose="02070309020205020404" pitchFamily="49" charset="0"/>
              </a:rPr>
              <a:t> = </a:t>
            </a:r>
            <a:r>
              <a:rPr lang="en-US" altLang="en-US" sz="1200" dirty="0" err="1">
                <a:latin typeface="Courier New" panose="02070309020205020404" pitchFamily="49" charset="0"/>
              </a:rPr>
              <a:t>initAll</a:t>
            </a:r>
            <a:r>
              <a:rPr lang="en-US" altLang="en-US" sz="1200" dirty="0">
                <a:latin typeface="Courier New" panose="02070309020205020404" pitchFamily="49" charset="0"/>
              </a:rPr>
              <a:t>;</a:t>
            </a:r>
          </a:p>
          <a:p>
            <a:pPr eaLnBrk="1" hangingPunct="1">
              <a:buFontTx/>
              <a:buNone/>
            </a:pP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xhr</a:t>
            </a:r>
            <a:r>
              <a:rPr lang="en-US" altLang="en-US" sz="1200" dirty="0">
                <a:latin typeface="Courier New" panose="02070309020205020404" pitchFamily="49" charset="0"/>
              </a:rPr>
              <a:t> = false;</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initAll</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window.XMLHttpRequest</a:t>
            </a:r>
            <a:r>
              <a:rPr lang="en-US" altLang="en-US" sz="1200" dirty="0">
                <a:latin typeface="Courier New" panose="02070309020205020404" pitchFamily="49" charset="0"/>
              </a:rPr>
              <a:t>) { </a:t>
            </a:r>
            <a:r>
              <a:rPr lang="en-US" altLang="en-US" sz="1200" dirty="0" err="1">
                <a:latin typeface="Courier New" panose="02070309020205020404" pitchFamily="49" charset="0"/>
              </a:rPr>
              <a:t>xhr</a:t>
            </a:r>
            <a:r>
              <a:rPr lang="en-US" altLang="en-US" sz="1200" dirty="0">
                <a:latin typeface="Courier New" panose="02070309020205020404" pitchFamily="49" charset="0"/>
              </a:rPr>
              <a:t> = new </a:t>
            </a:r>
            <a:r>
              <a:rPr lang="en-US" altLang="en-US" sz="1200" dirty="0" err="1">
                <a:latin typeface="Courier New" panose="02070309020205020404" pitchFamily="49" charset="0"/>
              </a:rPr>
              <a:t>XMLHttpRequest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else { if (</a:t>
            </a:r>
            <a:r>
              <a:rPr lang="en-US" altLang="en-US" sz="1200" dirty="0" err="1">
                <a:latin typeface="Courier New" panose="02070309020205020404" pitchFamily="49" charset="0"/>
              </a:rPr>
              <a:t>window.ActiveXObject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try { </a:t>
            </a:r>
            <a:r>
              <a:rPr lang="en-US" altLang="en-US" sz="1200" dirty="0" err="1">
                <a:latin typeface="Courier New" panose="02070309020205020404" pitchFamily="49" charset="0"/>
              </a:rPr>
              <a:t>xhr</a:t>
            </a:r>
            <a:r>
              <a:rPr lang="en-US" altLang="en-US" sz="1200" dirty="0">
                <a:latin typeface="Courier New" panose="02070309020205020404" pitchFamily="49" charset="0"/>
              </a:rPr>
              <a:t> = new </a:t>
            </a:r>
            <a:r>
              <a:rPr lang="en-US" altLang="en-US" sz="1200" dirty="0" err="1">
                <a:latin typeface="Courier New" panose="02070309020205020404" pitchFamily="49" charset="0"/>
              </a:rPr>
              <a:t>ActiveXObject</a:t>
            </a:r>
            <a:r>
              <a:rPr lang="en-US" altLang="en-US" sz="1200" dirty="0">
                <a:latin typeface="Courier New" panose="02070309020205020404" pitchFamily="49" charset="0"/>
              </a:rPr>
              <a:t>("</a:t>
            </a:r>
            <a:r>
              <a:rPr lang="en-US" altLang="en-US" sz="1200" dirty="0" err="1">
                <a:latin typeface="Courier New" panose="02070309020205020404" pitchFamily="49" charset="0"/>
              </a:rPr>
              <a:t>Microsoft.XMLHTTP</a:t>
            </a:r>
            <a:r>
              <a:rPr lang="en-US" altLang="en-US" sz="1200" dirty="0">
                <a:latin typeface="Courier New" panose="02070309020205020404" pitchFamily="49" charset="0"/>
              </a:rPr>
              <a:t>"); } catch (e) { }  }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a:t>
            </a:r>
            <a:r>
              <a:rPr lang="en-US" altLang="en-US" sz="1200" dirty="0">
                <a:latin typeface="Courier New" panose="02070309020205020404" pitchFamily="49" charset="0"/>
              </a:rPr>
              <a:t>) { </a:t>
            </a:r>
            <a:r>
              <a:rPr lang="en-US" altLang="en-US" sz="1200" dirty="0" err="1">
                <a:latin typeface="Courier New" panose="02070309020205020404" pitchFamily="49" charset="0"/>
              </a:rPr>
              <a:t>xhr.onreadystatechange</a:t>
            </a:r>
            <a:r>
              <a:rPr lang="en-US" altLang="en-US" sz="1200" dirty="0">
                <a:latin typeface="Courier New" panose="02070309020205020404" pitchFamily="49" charset="0"/>
              </a:rPr>
              <a:t> = </a:t>
            </a:r>
            <a:r>
              <a:rPr lang="en-US" altLang="en-US" sz="1200" dirty="0" err="1">
                <a:latin typeface="Courier New" panose="02070309020205020404" pitchFamily="49" charset="0"/>
              </a:rPr>
              <a:t>showPictures</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xhr.open</a:t>
            </a:r>
            <a:r>
              <a:rPr lang="en-US" altLang="en-US" sz="1200" dirty="0">
                <a:latin typeface="Courier New" panose="02070309020205020404" pitchFamily="49" charset="0"/>
              </a:rPr>
              <a:t>("GET", "flickrfeed.xml", true);   </a:t>
            </a:r>
            <a:r>
              <a:rPr lang="en-US" altLang="en-US" sz="1200" dirty="0" err="1">
                <a:latin typeface="Courier New" panose="02070309020205020404" pitchFamily="49" charset="0"/>
              </a:rPr>
              <a:t>xhr.send</a:t>
            </a:r>
            <a:r>
              <a:rPr lang="en-US" altLang="en-US" sz="1200" dirty="0">
                <a:latin typeface="Courier New" panose="02070309020205020404" pitchFamily="49" charset="0"/>
              </a:rPr>
              <a:t>(null);  }</a:t>
            </a:r>
          </a:p>
          <a:p>
            <a:pPr eaLnBrk="1" hangingPunct="1">
              <a:buFontTx/>
              <a:buNone/>
            </a:pPr>
            <a:r>
              <a:rPr lang="en-US" altLang="en-US" sz="1200" dirty="0">
                <a:latin typeface="Courier New" panose="02070309020205020404" pitchFamily="49" charset="0"/>
              </a:rPr>
              <a:t>	else {  alert("Sorry, but I couldn't create an </a:t>
            </a:r>
            <a:r>
              <a:rPr lang="en-US" altLang="en-US" sz="1200" dirty="0" err="1">
                <a:latin typeface="Courier New" panose="02070309020205020404" pitchFamily="49" charset="0"/>
              </a:rPr>
              <a:t>XMLHttpRequest</a:t>
            </a:r>
            <a:r>
              <a:rPr lang="en-US" altLang="en-US" sz="1200" dirty="0">
                <a:latin typeface="Courier New" panose="02070309020205020404" pitchFamily="49" charset="0"/>
              </a:rPr>
              <a:t>");	}  }</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showPictures</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tempDiv</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document.createElement</a:t>
            </a:r>
            <a:r>
              <a:rPr lang="en-US" altLang="en-US" sz="1200" dirty="0">
                <a:latin typeface="Courier New" panose="02070309020205020404" pitchFamily="49" charset="0"/>
              </a:rPr>
              <a:t>("div");</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pageDiv</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pictureBar</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xhr.readyState</a:t>
            </a:r>
            <a:r>
              <a:rPr lang="en-US" altLang="en-US" sz="1200" dirty="0">
                <a:latin typeface="Courier New" panose="02070309020205020404" pitchFamily="49" charset="0"/>
              </a:rPr>
              <a:t> == 4)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xhr.status</a:t>
            </a:r>
            <a:r>
              <a:rPr lang="en-US" altLang="en-US" sz="1200" dirty="0">
                <a:latin typeface="Courier New" panose="02070309020205020404" pitchFamily="49" charset="0"/>
              </a:rPr>
              <a:t> == 200)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tempDiv.innerHTML</a:t>
            </a:r>
            <a:r>
              <a:rPr lang="en-US" altLang="en-US" sz="1200" dirty="0">
                <a:latin typeface="Courier New" panose="02070309020205020404" pitchFamily="49" charset="0"/>
              </a:rPr>
              <a:t> = </a:t>
            </a:r>
            <a:r>
              <a:rPr lang="en-US" altLang="en-US" sz="1200" dirty="0" err="1">
                <a:latin typeface="Courier New" panose="02070309020205020404" pitchFamily="49" charset="0"/>
              </a:rPr>
              <a:t>xhr.responseText</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allLinks</a:t>
            </a:r>
            <a:r>
              <a:rPr lang="en-US" altLang="en-US" sz="1200" dirty="0">
                <a:latin typeface="Courier New" panose="02070309020205020404" pitchFamily="49" charset="0"/>
              </a:rPr>
              <a:t> = </a:t>
            </a:r>
            <a:r>
              <a:rPr lang="en-US" altLang="en-US" sz="1200" dirty="0" err="1">
                <a:latin typeface="Courier New" panose="02070309020205020404" pitchFamily="49" charset="0"/>
              </a:rPr>
              <a:t>tempDiv.getElementsByTagName</a:t>
            </a:r>
            <a:r>
              <a:rPr lang="en-US" altLang="en-US" sz="1200" dirty="0">
                <a:latin typeface="Courier New" panose="02070309020205020404" pitchFamily="49" charset="0"/>
              </a:rPr>
              <a:t>("a");</a:t>
            </a:r>
          </a:p>
          <a:p>
            <a:pPr eaLnBrk="1" hangingPunct="1">
              <a:buFontTx/>
              <a:buNone/>
            </a:pPr>
            <a:r>
              <a:rPr lang="en-US" altLang="en-US" sz="1200" dirty="0">
                <a:latin typeface="Courier New" panose="02070309020205020404" pitchFamily="49" charset="0"/>
              </a:rPr>
              <a:t>				for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=1; </a:t>
            </a:r>
            <a:r>
              <a:rPr lang="en-US" altLang="en-US" sz="1200" dirty="0" err="1">
                <a:latin typeface="Courier New" panose="02070309020205020404" pitchFamily="49" charset="0"/>
              </a:rPr>
              <a:t>i</a:t>
            </a:r>
            <a:r>
              <a:rPr lang="en-US" altLang="en-US" sz="1200" dirty="0">
                <a:latin typeface="Courier New" panose="02070309020205020404" pitchFamily="49" charset="0"/>
              </a:rPr>
              <a:t>&lt;</a:t>
            </a:r>
            <a:r>
              <a:rPr lang="en-US" altLang="en-US" sz="1200" dirty="0" err="1">
                <a:latin typeface="Courier New" panose="02070309020205020404" pitchFamily="49" charset="0"/>
              </a:rPr>
              <a:t>allLinks.length</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+=2)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pageDiv.appendChild</a:t>
            </a:r>
            <a:r>
              <a:rPr lang="en-US" altLang="en-US" sz="1200" dirty="0">
                <a:latin typeface="Courier New" panose="02070309020205020404" pitchFamily="49" charset="0"/>
              </a:rPr>
              <a:t>(</a:t>
            </a:r>
            <a:r>
              <a:rPr lang="en-US" altLang="en-US" sz="1200" dirty="0" err="1">
                <a:latin typeface="Courier New" panose="02070309020205020404" pitchFamily="49" charset="0"/>
              </a:rPr>
              <a:t>allLinks</a:t>
            </a:r>
            <a:r>
              <a:rPr lang="en-US" altLang="en-US" sz="1200" dirty="0">
                <a:latin typeface="Courier New" panose="02070309020205020404" pitchFamily="49" charset="0"/>
              </a:rPr>
              <a:t>[</a:t>
            </a:r>
            <a:r>
              <a:rPr lang="en-US" altLang="en-US" sz="1200" dirty="0" err="1">
                <a:latin typeface="Courier New" panose="02070309020205020404" pitchFamily="49" charset="0"/>
              </a:rPr>
              <a:t>i</a:t>
            </a:r>
            <a:r>
              <a:rPr lang="en-US" altLang="en-US" sz="1200" dirty="0">
                <a:latin typeface="Courier New" panose="02070309020205020404" pitchFamily="49" charset="0"/>
              </a:rPr>
              <a:t>].</a:t>
            </a:r>
            <a:r>
              <a:rPr lang="en-US" altLang="en-US" sz="1200" dirty="0" err="1">
                <a:latin typeface="Courier New" panose="02070309020205020404" pitchFamily="49" charset="0"/>
              </a:rPr>
              <a:t>cloneNode</a:t>
            </a:r>
            <a:r>
              <a:rPr lang="en-US" altLang="en-US" sz="1200" dirty="0">
                <a:latin typeface="Courier New" panose="02070309020205020404" pitchFamily="49" charset="0"/>
              </a:rPr>
              <a:t>(true)); }  }</a:t>
            </a:r>
          </a:p>
          <a:p>
            <a:pPr eaLnBrk="1" hangingPunct="1">
              <a:buFontTx/>
              <a:buNone/>
            </a:pPr>
            <a:r>
              <a:rPr lang="en-US" altLang="en-US" sz="1200" dirty="0">
                <a:latin typeface="Courier New" panose="02070309020205020404" pitchFamily="49" charset="0"/>
              </a:rPr>
              <a:t>	else { alert("There was a problem with the request " + </a:t>
            </a:r>
            <a:r>
              <a:rPr lang="en-US" altLang="en-US" sz="1200" dirty="0" err="1">
                <a:latin typeface="Courier New" panose="02070309020205020404" pitchFamily="49" charset="0"/>
              </a:rPr>
              <a:t>xhr.status</a:t>
            </a:r>
            <a:r>
              <a:rPr lang="en-US" altLang="en-US" sz="1200" dirty="0">
                <a:latin typeface="Courier New" panose="02070309020205020404" pitchFamily="49" charset="0"/>
              </a:rPr>
              <a:t>); }  }  }</a:t>
            </a:r>
          </a:p>
        </p:txBody>
      </p:sp>
      <p:sp>
        <p:nvSpPr>
          <p:cNvPr id="63493" name="Text Box 4"/>
          <p:cNvSpPr txBox="1">
            <a:spLocks noChangeArrowheads="1"/>
          </p:cNvSpPr>
          <p:nvPr/>
        </p:nvSpPr>
        <p:spPr bwMode="auto">
          <a:xfrm>
            <a:off x="6007100" y="4191000"/>
            <a:ext cx="29765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ShowPictures retrieves an file from flickr;</a:t>
            </a:r>
          </a:p>
          <a:p>
            <a:pPr eaLnBrk="1" hangingPunct="1">
              <a:spcBef>
                <a:spcPct val="0"/>
              </a:spcBef>
              <a:buFontTx/>
              <a:buNone/>
            </a:pPr>
            <a:r>
              <a:rPr lang="en-US" altLang="en-US" sz="1200">
                <a:latin typeface="Times New Roman" panose="02020603050405020304" pitchFamily="18" charset="0"/>
              </a:rPr>
              <a:t>The result is extracted from responseText and</a:t>
            </a:r>
          </a:p>
          <a:p>
            <a:pPr eaLnBrk="1" hangingPunct="1">
              <a:spcBef>
                <a:spcPct val="0"/>
              </a:spcBef>
              <a:buFontTx/>
              <a:buNone/>
            </a:pPr>
            <a:r>
              <a:rPr lang="en-US" altLang="en-US" sz="1200">
                <a:latin typeface="Times New Roman" panose="02020603050405020304" pitchFamily="18" charset="0"/>
              </a:rPr>
              <a:t>assigned to innerHTML property</a:t>
            </a:r>
          </a:p>
        </p:txBody>
      </p:sp>
      <p:sp>
        <p:nvSpPr>
          <p:cNvPr id="63494" name="Line 5"/>
          <p:cNvSpPr>
            <a:spLocks noChangeShapeType="1"/>
          </p:cNvSpPr>
          <p:nvPr/>
        </p:nvSpPr>
        <p:spPr bwMode="auto">
          <a:xfrm flipH="1">
            <a:off x="5562600" y="4648200"/>
            <a:ext cx="2362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3240E906-41A6-46D1-9E7B-4000514B74E5}" type="slidenum">
              <a:rPr lang="en-US" altLang="en-US" sz="1400" smtClean="0">
                <a:latin typeface="Times New Roman" panose="02020603050405020304" pitchFamily="18" charset="0"/>
              </a:rPr>
              <a:pPr>
                <a:spcBef>
                  <a:spcPct val="0"/>
                </a:spcBef>
                <a:buFontTx/>
                <a:buNone/>
              </a:pPr>
              <a:t>31</a:t>
            </a:fld>
            <a:endParaRPr lang="en-US" altLang="en-US" sz="1400">
              <a:latin typeface="Times New Roman" panose="02020603050405020304" pitchFamily="18" charset="0"/>
            </a:endParaRPr>
          </a:p>
        </p:txBody>
      </p:sp>
      <p:sp>
        <p:nvSpPr>
          <p:cNvPr id="64516"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Portion of Flickr XML file</a:t>
            </a:r>
          </a:p>
        </p:txBody>
      </p:sp>
      <p:sp>
        <p:nvSpPr>
          <p:cNvPr id="64517" name="Rectangle 3"/>
          <p:cNvSpPr>
            <a:spLocks noGrp="1" noChangeArrowheads="1"/>
          </p:cNvSpPr>
          <p:nvPr>
            <p:ph type="body" idx="1"/>
          </p:nvPr>
        </p:nvSpPr>
        <p:spPr/>
        <p:txBody>
          <a:bodyPr/>
          <a:lstStyle/>
          <a:p>
            <a:pPr eaLnBrk="1" hangingPunct="1">
              <a:buFontTx/>
              <a:buNone/>
            </a:pPr>
            <a:r>
              <a:rPr lang="en-US" altLang="en-US" sz="1200" dirty="0">
                <a:latin typeface="Courier New" panose="02070309020205020404" pitchFamily="49" charset="0"/>
              </a:rPr>
              <a:t>&lt;?xml version=</a:t>
            </a:r>
            <a:r>
              <a:rPr lang="ja-JP" altLang="en-US" sz="1200" dirty="0">
                <a:latin typeface="Courier New" panose="02070309020205020404" pitchFamily="49" charset="0"/>
              </a:rPr>
              <a:t>“</a:t>
            </a:r>
            <a:r>
              <a:rPr lang="en-US" altLang="ja-JP" sz="1200" dirty="0">
                <a:latin typeface="Courier New" panose="02070309020205020404" pitchFamily="49" charset="0"/>
              </a:rPr>
              <a:t>1.0</a:t>
            </a:r>
            <a:r>
              <a:rPr lang="ja-JP" altLang="en-US" sz="1200" dirty="0">
                <a:latin typeface="Courier New" panose="02070309020205020404" pitchFamily="49" charset="0"/>
              </a:rPr>
              <a:t>”</a:t>
            </a:r>
            <a:r>
              <a:rPr lang="en-US" altLang="ja-JP" sz="1200" dirty="0">
                <a:latin typeface="Courier New" panose="02070309020205020404" pitchFamily="49" charset="0"/>
              </a:rPr>
              <a:t> encoding=</a:t>
            </a:r>
            <a:r>
              <a:rPr lang="ja-JP" altLang="en-US" sz="1200" dirty="0">
                <a:latin typeface="Courier New" panose="02070309020205020404" pitchFamily="49" charset="0"/>
              </a:rPr>
              <a:t>“</a:t>
            </a:r>
            <a:r>
              <a:rPr lang="en-US" altLang="ja-JP" sz="1200" dirty="0">
                <a:latin typeface="Courier New" panose="02070309020205020404" pitchFamily="49" charset="0"/>
              </a:rPr>
              <a:t>utf-8</a:t>
            </a:r>
            <a:r>
              <a:rPr lang="ja-JP" altLang="en-US" sz="1200" dirty="0">
                <a:latin typeface="Courier New" panose="02070309020205020404" pitchFamily="49" charset="0"/>
              </a:rPr>
              <a:t>”</a:t>
            </a:r>
            <a:r>
              <a:rPr lang="en-US" altLang="ja-JP" sz="1200" dirty="0">
                <a:latin typeface="Courier New" panose="02070309020205020404" pitchFamily="49" charset="0"/>
              </a:rPr>
              <a:t> standalone=</a:t>
            </a:r>
            <a:r>
              <a:rPr lang="ja-JP" altLang="en-US" sz="1200" dirty="0">
                <a:latin typeface="Courier New" panose="02070309020205020404" pitchFamily="49" charset="0"/>
              </a:rPr>
              <a:t>“</a:t>
            </a:r>
            <a:r>
              <a:rPr lang="en-US" altLang="ja-JP" sz="1200" dirty="0">
                <a:latin typeface="Courier New" panose="02070309020205020404" pitchFamily="49" charset="0"/>
              </a:rPr>
              <a:t>yes</a:t>
            </a:r>
            <a:r>
              <a:rPr lang="ja-JP" altLang="en-US" sz="1200" dirty="0">
                <a:latin typeface="Courier New" panose="02070309020205020404" pitchFamily="49" charset="0"/>
              </a:rPr>
              <a:t>”</a:t>
            </a:r>
            <a:r>
              <a:rPr lang="en-US" altLang="ja-JP" sz="1200" dirty="0">
                <a:latin typeface="Courier New" panose="02070309020205020404" pitchFamily="49" charset="0"/>
              </a:rPr>
              <a:t>?&gt;</a:t>
            </a:r>
          </a:p>
          <a:p>
            <a:pPr eaLnBrk="1" hangingPunct="1">
              <a:buFontTx/>
              <a:buNone/>
            </a:pPr>
            <a:r>
              <a:rPr lang="en-US" altLang="en-US" sz="1200" dirty="0">
                <a:latin typeface="Courier New" panose="02070309020205020404" pitchFamily="49" charset="0"/>
              </a:rPr>
              <a:t>&lt;feed </a:t>
            </a:r>
            <a:r>
              <a:rPr lang="en-US" altLang="en-US" sz="1200" dirty="0" err="1">
                <a:latin typeface="Courier New" panose="02070309020205020404" pitchFamily="49" charset="0"/>
              </a:rPr>
              <a:t>xmlns</a:t>
            </a:r>
            <a:r>
              <a:rPr lang="en-US" altLang="en-US" sz="1200" dirty="0">
                <a:latin typeface="Courier New" panose="02070309020205020404" pitchFamily="49" charset="0"/>
              </a:rPr>
              <a:t>=http://www.w3.org/2005/Atom</a:t>
            </a:r>
          </a:p>
          <a:p>
            <a:pPr eaLnBrk="1" hangingPunct="1">
              <a:buFontTx/>
              <a:buNone/>
            </a:pPr>
            <a:r>
              <a:rPr lang="en-US" altLang="en-US" sz="1200" dirty="0" err="1">
                <a:latin typeface="Courier New" panose="02070309020205020404" pitchFamily="49" charset="0"/>
              </a:rPr>
              <a:t>Xmlns</a:t>
            </a:r>
            <a:r>
              <a:rPr lang="en-US" altLang="en-US" sz="1200" dirty="0">
                <a:latin typeface="Courier New" panose="02070309020205020404" pitchFamily="49" charset="0"/>
              </a:rPr>
              <a:t>=http://purl.org/dc/elements/1.1&gt;</a:t>
            </a:r>
          </a:p>
          <a:p>
            <a:pPr eaLnBrk="1" hangingPunct="1">
              <a:buFontTx/>
              <a:buNone/>
            </a:pPr>
            <a:r>
              <a:rPr lang="en-US" altLang="en-US" sz="1200" dirty="0">
                <a:latin typeface="Courier New" panose="02070309020205020404" pitchFamily="49" charset="0"/>
              </a:rPr>
              <a:t>&lt;title&gt;Dori </a:t>
            </a:r>
            <a:r>
              <a:rPr lang="en-US" altLang="en-US" sz="1200" dirty="0" err="1">
                <a:latin typeface="Courier New" panose="02070309020205020404" pitchFamily="49" charset="0"/>
              </a:rPr>
              <a:t>Simth</a:t>
            </a:r>
            <a:r>
              <a:rPr lang="ja-JP" altLang="en-US" sz="1200" dirty="0">
                <a:latin typeface="Courier New" panose="02070309020205020404" pitchFamily="49" charset="0"/>
              </a:rPr>
              <a:t>’</a:t>
            </a:r>
            <a:r>
              <a:rPr lang="en-US" altLang="ja-JP" sz="1200" dirty="0">
                <a:latin typeface="Courier New" panose="02070309020205020404" pitchFamily="49" charset="0"/>
              </a:rPr>
              <a:t>s Photos&lt;/title&gt;</a:t>
            </a:r>
          </a:p>
          <a:p>
            <a:pPr eaLnBrk="1" hangingPunct="1">
              <a:buFontTx/>
              <a:buNone/>
            </a:pPr>
            <a:r>
              <a:rPr lang="en-US" altLang="en-US" sz="1200" dirty="0">
                <a:latin typeface="Courier New" panose="02070309020205020404" pitchFamily="49" charset="0"/>
              </a:rPr>
              <a:t>&lt;link </a:t>
            </a:r>
            <a:r>
              <a:rPr lang="en-US" altLang="en-US" sz="1200" dirty="0" err="1">
                <a:latin typeface="Courier New" panose="02070309020205020404" pitchFamily="49" charset="0"/>
              </a:rPr>
              <a:t>rel</a:t>
            </a:r>
            <a:r>
              <a:rPr lang="en-US" altLang="en-US" sz="1200" dirty="0">
                <a:latin typeface="Courier New" panose="02070309020205020404" pitchFamily="49" charset="0"/>
              </a:rPr>
              <a:t>=</a:t>
            </a:r>
            <a:r>
              <a:rPr lang="ja-JP" altLang="en-US" sz="1200" dirty="0">
                <a:latin typeface="Courier New" panose="02070309020205020404" pitchFamily="49" charset="0"/>
              </a:rPr>
              <a:t>“</a:t>
            </a:r>
            <a:r>
              <a:rPr lang="en-US" altLang="ja-JP" sz="1200" dirty="0">
                <a:latin typeface="Courier New" panose="02070309020205020404" pitchFamily="49" charset="0"/>
              </a:rPr>
              <a:t>self</a:t>
            </a:r>
            <a:r>
              <a:rPr lang="ja-JP" altLang="en-US" sz="1200" dirty="0">
                <a:latin typeface="Courier New" panose="02070309020205020404" pitchFamily="49" charset="0"/>
              </a:rPr>
              <a:t>”</a:t>
            </a:r>
            <a:r>
              <a:rPr lang="en-US" altLang="ja-JP" sz="1200" dirty="0">
                <a:latin typeface="Courier New" panose="02070309020205020404" pitchFamily="49" charset="0"/>
              </a:rPr>
              <a:t> </a:t>
            </a:r>
            <a:r>
              <a:rPr lang="en-US" altLang="ja-JP" sz="1200" dirty="0" err="1">
                <a:latin typeface="Courier New" panose="02070309020205020404" pitchFamily="49" charset="0"/>
              </a:rPr>
              <a:t>href</a:t>
            </a:r>
            <a:r>
              <a:rPr lang="en-US" altLang="ja-JP" sz="1200" dirty="0">
                <a:latin typeface="Courier New" panose="02070309020205020404" pitchFamily="49" charset="0"/>
              </a:rPr>
              <a:t>=http://www.flickr.com/services/feeds/photos_public.gne?id=23922109@N00 /&gt;</a:t>
            </a:r>
          </a:p>
          <a:p>
            <a:pPr eaLnBrk="1" hangingPunct="1">
              <a:buFontTx/>
              <a:buNone/>
            </a:pPr>
            <a:r>
              <a:rPr lang="en-US" altLang="en-US" sz="1200" dirty="0">
                <a:latin typeface="Courier New" panose="02070309020205020404" pitchFamily="49" charset="0"/>
              </a:rPr>
              <a:t>&lt;link </a:t>
            </a:r>
            <a:r>
              <a:rPr lang="en-US" altLang="en-US" sz="1200" dirty="0" err="1">
                <a:latin typeface="Courier New" panose="02070309020205020404" pitchFamily="49" charset="0"/>
              </a:rPr>
              <a:t>rel</a:t>
            </a:r>
            <a:r>
              <a:rPr lang="en-US" altLang="en-US" sz="1200" dirty="0">
                <a:latin typeface="Courier New" panose="02070309020205020404" pitchFamily="49" charset="0"/>
              </a:rPr>
              <a:t>=</a:t>
            </a:r>
            <a:r>
              <a:rPr lang="ja-JP" altLang="en-US" sz="1200" dirty="0">
                <a:latin typeface="Courier New" panose="02070309020205020404" pitchFamily="49" charset="0"/>
              </a:rPr>
              <a:t>“</a:t>
            </a:r>
            <a:r>
              <a:rPr lang="en-US" altLang="ja-JP" sz="1200" dirty="0">
                <a:latin typeface="Courier New" panose="02070309020205020404" pitchFamily="49" charset="0"/>
              </a:rPr>
              <a:t>alternate</a:t>
            </a:r>
            <a:r>
              <a:rPr lang="ja-JP" altLang="en-US" sz="1200" dirty="0">
                <a:latin typeface="Courier New" panose="02070309020205020404" pitchFamily="49" charset="0"/>
              </a:rPr>
              <a:t>”</a:t>
            </a:r>
            <a:r>
              <a:rPr lang="en-US" altLang="ja-JP" sz="1200" dirty="0">
                <a:latin typeface="Courier New" panose="02070309020205020404" pitchFamily="49" charset="0"/>
              </a:rPr>
              <a:t> type=</a:t>
            </a:r>
            <a:r>
              <a:rPr lang="ja-JP" altLang="en-US" sz="1200" dirty="0">
                <a:latin typeface="Courier New" panose="02070309020205020404" pitchFamily="49" charset="0"/>
              </a:rPr>
              <a:t>“</a:t>
            </a:r>
            <a:r>
              <a:rPr lang="en-US" altLang="ja-JP" sz="1200" dirty="0">
                <a:latin typeface="Courier New" panose="02070309020205020404" pitchFamily="49" charset="0"/>
              </a:rPr>
              <a:t>text/html</a:t>
            </a:r>
            <a:r>
              <a:rPr lang="ja-JP" altLang="en-US" sz="1200" dirty="0">
                <a:latin typeface="Courier New" panose="02070309020205020404" pitchFamily="49" charset="0"/>
              </a:rPr>
              <a:t>”</a:t>
            </a:r>
            <a:r>
              <a:rPr lang="en-US" altLang="ja-JP" sz="1200" dirty="0">
                <a:latin typeface="Courier New" panose="02070309020205020404" pitchFamily="49" charset="0"/>
              </a:rPr>
              <a:t> </a:t>
            </a:r>
            <a:r>
              <a:rPr lang="en-US" altLang="ja-JP" sz="1200" dirty="0" err="1">
                <a:latin typeface="Courier New" panose="02070309020205020404" pitchFamily="49" charset="0"/>
              </a:rPr>
              <a:t>href</a:t>
            </a:r>
            <a:r>
              <a:rPr lang="en-US" altLang="ja-JP" sz="1200" dirty="0">
                <a:latin typeface="Courier New" panose="02070309020205020404" pitchFamily="49" charset="0"/>
              </a:rPr>
              <a:t>=http://www.flickr.com/photos/dorismith/ /&gt;</a:t>
            </a:r>
          </a:p>
          <a:p>
            <a:pPr eaLnBrk="1" hangingPunct="1">
              <a:buFontTx/>
              <a:buNone/>
            </a:pPr>
            <a:r>
              <a:rPr lang="en-US" altLang="en-US" sz="1200" dirty="0">
                <a:latin typeface="Courier New" panose="02070309020205020404" pitchFamily="49" charset="0"/>
              </a:rPr>
              <a:t>&lt;id&gt;tag:flickr.com,2005:/photos/public/116078&lt;/id&gt;</a:t>
            </a:r>
          </a:p>
          <a:p>
            <a:pPr eaLnBrk="1" hangingPunct="1">
              <a:buFontTx/>
              <a:buNone/>
            </a:pPr>
            <a:r>
              <a:rPr lang="en-US" altLang="en-US" sz="1200" dirty="0">
                <a:latin typeface="Courier New" panose="02070309020205020404" pitchFamily="49" charset="0"/>
              </a:rPr>
              <a:t>&lt;icon&gt;http://static.flickr.com/5/buddyicons/23922109@N00.jpg?1113973282&lt;/icon&gt;</a:t>
            </a:r>
          </a:p>
          <a:p>
            <a:pPr eaLnBrk="1" hangingPunct="1">
              <a:buFontTx/>
              <a:buNone/>
            </a:pPr>
            <a:r>
              <a:rPr lang="en-US" altLang="en-US" sz="1200" dirty="0">
                <a:latin typeface="Courier New" panose="02070309020205020404" pitchFamily="49" charset="0"/>
              </a:rPr>
              <a:t>&lt;subtitle&gt;A feed of Dori Smith</a:t>
            </a:r>
            <a:r>
              <a:rPr lang="ja-JP" altLang="en-US" sz="1200" dirty="0">
                <a:latin typeface="Courier New" panose="02070309020205020404" pitchFamily="49" charset="0"/>
              </a:rPr>
              <a:t>’</a:t>
            </a:r>
            <a:r>
              <a:rPr lang="en-US" altLang="ja-JP" sz="1200" dirty="0">
                <a:latin typeface="Courier New" panose="02070309020205020404" pitchFamily="49" charset="0"/>
              </a:rPr>
              <a:t>s Photos&lt;/subtitle&gt;</a:t>
            </a:r>
          </a:p>
          <a:p>
            <a:pPr eaLnBrk="1" hangingPunct="1">
              <a:buFontTx/>
              <a:buNone/>
            </a:pPr>
            <a:r>
              <a:rPr lang="en-US" altLang="en-US" sz="1200" dirty="0">
                <a:latin typeface="Courier New" panose="02070309020205020404" pitchFamily="49" charset="0"/>
              </a:rPr>
              <a:t>&lt;updated&gt;2006-03-22T20:12:44Z&lt;/updated&gt;</a:t>
            </a:r>
          </a:p>
          <a:p>
            <a:pPr eaLnBrk="1" hangingPunct="1">
              <a:buFontTx/>
              <a:buNone/>
            </a:pPr>
            <a:r>
              <a:rPr lang="en-US" altLang="en-US" sz="1200" dirty="0">
                <a:latin typeface="Courier New" panose="02070309020205020404" pitchFamily="49" charset="0"/>
              </a:rPr>
              <a:t>&lt;generator </a:t>
            </a:r>
            <a:r>
              <a:rPr lang="en-US" altLang="en-US" sz="1200" dirty="0" err="1">
                <a:latin typeface="Courier New" panose="02070309020205020404" pitchFamily="49" charset="0"/>
              </a:rPr>
              <a:t>uri</a:t>
            </a:r>
            <a:r>
              <a:rPr lang="en-US" altLang="en-US" sz="1200" dirty="0">
                <a:latin typeface="Courier New" panose="02070309020205020404" pitchFamily="49" charset="0"/>
              </a:rPr>
              <a:t>=http://www.flickr.com/&gt;Flickr&lt;/generator&gt;</a:t>
            </a:r>
          </a:p>
          <a:p>
            <a:pPr eaLnBrk="1" hangingPunct="1">
              <a:buFontTx/>
              <a:buNone/>
            </a:pPr>
            <a:r>
              <a:rPr lang="en-US" altLang="en-US" sz="1200" dirty="0">
                <a:latin typeface="Courier New" panose="02070309020205020404" pitchFamily="49" charset="0"/>
              </a:rPr>
              <a:t>&lt;entry&gt;</a:t>
            </a:r>
          </a:p>
          <a:p>
            <a:pPr eaLnBrk="1" hangingPunct="1">
              <a:buFontTx/>
              <a:buNone/>
            </a:pPr>
            <a:r>
              <a:rPr lang="en-US" altLang="en-US" sz="1200" dirty="0">
                <a:latin typeface="Courier New" panose="02070309020205020404" pitchFamily="49" charset="0"/>
              </a:rPr>
              <a:t>&lt;title&gt;Mash note&lt;/title&gt;</a:t>
            </a:r>
          </a:p>
          <a:p>
            <a:pPr eaLnBrk="1" hangingPunct="1">
              <a:buFontTx/>
              <a:buNone/>
            </a:pPr>
            <a:r>
              <a:rPr lang="en-US" altLang="en-US" sz="1200" dirty="0">
                <a:latin typeface="Courier New" panose="02070309020205020404" pitchFamily="49" charset="0"/>
              </a:rPr>
              <a:t>&lt;link </a:t>
            </a:r>
            <a:r>
              <a:rPr lang="en-US" altLang="en-US" sz="1200" dirty="0" err="1">
                <a:latin typeface="Courier New" panose="02070309020205020404" pitchFamily="49" charset="0"/>
              </a:rPr>
              <a:t>rel</a:t>
            </a:r>
            <a:r>
              <a:rPr lang="en-US" altLang="en-US" sz="1200" dirty="0">
                <a:latin typeface="Courier New" panose="02070309020205020404" pitchFamily="49" charset="0"/>
              </a:rPr>
              <a:t>=</a:t>
            </a:r>
            <a:r>
              <a:rPr lang="ja-JP" altLang="en-US" sz="1200" dirty="0">
                <a:latin typeface="Courier New" panose="02070309020205020404" pitchFamily="49" charset="0"/>
              </a:rPr>
              <a:t>“</a:t>
            </a:r>
            <a:r>
              <a:rPr lang="en-US" altLang="ja-JP" sz="1200" dirty="0">
                <a:latin typeface="Courier New" panose="02070309020205020404" pitchFamily="49" charset="0"/>
              </a:rPr>
              <a:t>alternate</a:t>
            </a:r>
            <a:r>
              <a:rPr lang="ja-JP" altLang="en-US" sz="1200" dirty="0">
                <a:latin typeface="Courier New" panose="02070309020205020404" pitchFamily="49" charset="0"/>
              </a:rPr>
              <a:t>”</a:t>
            </a:r>
            <a:r>
              <a:rPr lang="en-US" altLang="ja-JP" sz="1200" dirty="0">
                <a:latin typeface="Courier New" panose="02070309020205020404" pitchFamily="49" charset="0"/>
              </a:rPr>
              <a:t> type=</a:t>
            </a:r>
            <a:r>
              <a:rPr lang="ja-JP" altLang="en-US" sz="1200" dirty="0">
                <a:latin typeface="Courier New" panose="02070309020205020404" pitchFamily="49" charset="0"/>
              </a:rPr>
              <a:t>“</a:t>
            </a:r>
            <a:r>
              <a:rPr lang="en-US" altLang="ja-JP" sz="1200" dirty="0">
                <a:latin typeface="Courier New" panose="02070309020205020404" pitchFamily="49" charset="0"/>
              </a:rPr>
              <a:t>text/html</a:t>
            </a:r>
            <a:r>
              <a:rPr lang="ja-JP" altLang="en-US" sz="1200" dirty="0">
                <a:latin typeface="Courier New" panose="02070309020205020404" pitchFamily="49" charset="0"/>
              </a:rPr>
              <a:t>”</a:t>
            </a:r>
            <a:r>
              <a:rPr lang="en-US" altLang="ja-JP" sz="1200" dirty="0">
                <a:latin typeface="Courier New" panose="02070309020205020404" pitchFamily="49" charset="0"/>
              </a:rPr>
              <a:t> </a:t>
            </a:r>
            <a:r>
              <a:rPr lang="en-US" altLang="ja-JP" sz="1200" dirty="0" err="1">
                <a:latin typeface="Courier New" panose="02070309020205020404" pitchFamily="49" charset="0"/>
              </a:rPr>
              <a:t>href</a:t>
            </a:r>
            <a:r>
              <a:rPr lang="en-US" altLang="ja-JP" sz="1200" dirty="0">
                <a:latin typeface="Courier New" panose="02070309020205020404" pitchFamily="49" charset="0"/>
              </a:rPr>
              <a:t>=http://www.flickr.com/photos/dorismith/116463569/ /&gt;</a:t>
            </a:r>
          </a:p>
          <a:p>
            <a:pPr eaLnBrk="1" hangingPunct="1">
              <a:buFontTx/>
              <a:buNone/>
            </a:pPr>
            <a:r>
              <a:rPr lang="en-US" altLang="en-US" sz="1200" dirty="0">
                <a:latin typeface="Courier New" panose="02070309020205020404" pitchFamily="49" charset="0"/>
              </a:rPr>
              <a:t>OTHER STUFF</a:t>
            </a:r>
          </a:p>
          <a:p>
            <a:pPr eaLnBrk="1" hangingPunct="1">
              <a:buFontTx/>
              <a:buNone/>
            </a:pPr>
            <a:r>
              <a:rPr lang="en-US" altLang="en-US" sz="1200" dirty="0">
                <a:latin typeface="Courier New" panose="02070309020205020404" pitchFamily="49" charset="0"/>
              </a:rPr>
              <a:t>&lt;p&gt; </a:t>
            </a:r>
            <a:r>
              <a:rPr lang="en-US" altLang="en-US" sz="1200" dirty="0">
                <a:solidFill>
                  <a:srgbClr val="FF3300"/>
                </a:solidFill>
                <a:latin typeface="Courier New" panose="02070309020205020404" pitchFamily="49" charset="0"/>
              </a:rPr>
              <a:t>&lt;a </a:t>
            </a:r>
            <a:r>
              <a:rPr lang="en-US" altLang="en-US" sz="1200" dirty="0" err="1">
                <a:solidFill>
                  <a:srgbClr val="FF3300"/>
                </a:solidFill>
                <a:latin typeface="Courier New" panose="02070309020205020404" pitchFamily="49" charset="0"/>
              </a:rPr>
              <a:t>href</a:t>
            </a:r>
            <a:r>
              <a:rPr lang="en-US" altLang="en-US" sz="1200" dirty="0">
                <a:solidFill>
                  <a:srgbClr val="FF3300"/>
                </a:solidFill>
                <a:latin typeface="Courier New" panose="02070309020205020404" pitchFamily="49" charset="0"/>
              </a:rPr>
              <a:t>=http://www.flickr.com/photos/dorismith/116463569/ title=</a:t>
            </a:r>
            <a:r>
              <a:rPr lang="ja-JP" altLang="en-US" sz="1200" dirty="0">
                <a:solidFill>
                  <a:srgbClr val="FF3300"/>
                </a:solidFill>
                <a:latin typeface="Courier New" panose="02070309020205020404" pitchFamily="49" charset="0"/>
              </a:rPr>
              <a:t>“</a:t>
            </a:r>
            <a:r>
              <a:rPr lang="en-US" altLang="ja-JP" sz="1200" dirty="0">
                <a:solidFill>
                  <a:srgbClr val="FF3300"/>
                </a:solidFill>
                <a:latin typeface="Courier New" panose="02070309020205020404" pitchFamily="49" charset="0"/>
              </a:rPr>
              <a:t>Mash note</a:t>
            </a:r>
            <a:r>
              <a:rPr lang="ja-JP" altLang="en-US" sz="1200" dirty="0">
                <a:solidFill>
                  <a:srgbClr val="FF3300"/>
                </a:solidFill>
                <a:latin typeface="Courier New" panose="02070309020205020404" pitchFamily="49" charset="0"/>
              </a:rPr>
              <a:t>”</a:t>
            </a:r>
            <a:r>
              <a:rPr lang="en-US" altLang="ja-JP" sz="1200" dirty="0">
                <a:solidFill>
                  <a:srgbClr val="FF3300"/>
                </a:solidFill>
                <a:latin typeface="Courier New" panose="02070309020205020404" pitchFamily="49" charset="0"/>
              </a:rPr>
              <a:t>&gt;&lt;</a:t>
            </a:r>
            <a:r>
              <a:rPr lang="en-US" altLang="ja-JP" sz="1200" dirty="0" err="1">
                <a:solidFill>
                  <a:srgbClr val="FF3300"/>
                </a:solidFill>
                <a:latin typeface="Courier New" panose="02070309020205020404" pitchFamily="49" charset="0"/>
              </a:rPr>
              <a:t>img</a:t>
            </a:r>
            <a:r>
              <a:rPr lang="en-US" altLang="ja-JP" sz="1200" dirty="0">
                <a:solidFill>
                  <a:srgbClr val="FF3300"/>
                </a:solidFill>
                <a:latin typeface="Courier New" panose="02070309020205020404" pitchFamily="49" charset="0"/>
              </a:rPr>
              <a:t> </a:t>
            </a:r>
            <a:r>
              <a:rPr lang="en-US" altLang="ja-JP" sz="1200" dirty="0" err="1">
                <a:solidFill>
                  <a:srgbClr val="FF3300"/>
                </a:solidFill>
                <a:latin typeface="Courier New" panose="02070309020205020404" pitchFamily="49" charset="0"/>
              </a:rPr>
              <a:t>src</a:t>
            </a:r>
            <a:r>
              <a:rPr lang="en-US" altLang="ja-JP" sz="1200" dirty="0">
                <a:solidFill>
                  <a:srgbClr val="FF3300"/>
                </a:solidFill>
                <a:latin typeface="Courier New" panose="02070309020205020404" pitchFamily="49" charset="0"/>
              </a:rPr>
              <a:t>=http://static.flickr.com/44/116463569_483fd4ee7c_s.jpg width=</a:t>
            </a:r>
            <a:r>
              <a:rPr lang="ja-JP" altLang="en-US" sz="1200" dirty="0">
                <a:solidFill>
                  <a:srgbClr val="FF3300"/>
                </a:solidFill>
                <a:latin typeface="Courier New" panose="02070309020205020404" pitchFamily="49" charset="0"/>
              </a:rPr>
              <a:t>“</a:t>
            </a:r>
            <a:r>
              <a:rPr lang="en-US" altLang="ja-JP" sz="1200" dirty="0">
                <a:solidFill>
                  <a:srgbClr val="FF3300"/>
                </a:solidFill>
                <a:latin typeface="Courier New" panose="02070309020205020404" pitchFamily="49" charset="0"/>
              </a:rPr>
              <a:t>75</a:t>
            </a:r>
            <a:r>
              <a:rPr lang="ja-JP" altLang="en-US" sz="1200" dirty="0">
                <a:solidFill>
                  <a:srgbClr val="FF3300"/>
                </a:solidFill>
                <a:latin typeface="Courier New" panose="02070309020205020404" pitchFamily="49" charset="0"/>
              </a:rPr>
              <a:t>”</a:t>
            </a:r>
            <a:r>
              <a:rPr lang="en-US" altLang="ja-JP" sz="1200" dirty="0">
                <a:solidFill>
                  <a:srgbClr val="FF3300"/>
                </a:solidFill>
                <a:latin typeface="Courier New" panose="02070309020205020404" pitchFamily="49" charset="0"/>
              </a:rPr>
              <a:t> height=</a:t>
            </a:r>
            <a:r>
              <a:rPr lang="ja-JP" altLang="en-US" sz="1200" dirty="0">
                <a:solidFill>
                  <a:srgbClr val="FF3300"/>
                </a:solidFill>
                <a:latin typeface="Courier New" panose="02070309020205020404" pitchFamily="49" charset="0"/>
              </a:rPr>
              <a:t>“</a:t>
            </a:r>
            <a:r>
              <a:rPr lang="en-US" altLang="ja-JP" sz="1200" dirty="0">
                <a:solidFill>
                  <a:srgbClr val="FF3300"/>
                </a:solidFill>
                <a:latin typeface="Courier New" panose="02070309020205020404" pitchFamily="49" charset="0"/>
              </a:rPr>
              <a:t>75</a:t>
            </a:r>
            <a:r>
              <a:rPr lang="ja-JP" altLang="en-US" sz="1200" dirty="0">
                <a:solidFill>
                  <a:srgbClr val="FF3300"/>
                </a:solidFill>
                <a:latin typeface="Courier New" panose="02070309020205020404" pitchFamily="49" charset="0"/>
              </a:rPr>
              <a:t>”</a:t>
            </a:r>
            <a:r>
              <a:rPr lang="en-US" altLang="ja-JP" sz="1200" dirty="0">
                <a:solidFill>
                  <a:srgbClr val="FF3300"/>
                </a:solidFill>
                <a:latin typeface="Courier New" panose="02070309020205020404" pitchFamily="49" charset="0"/>
              </a:rPr>
              <a:t> alt=</a:t>
            </a:r>
            <a:r>
              <a:rPr lang="ja-JP" altLang="en-US" sz="1200" dirty="0">
                <a:solidFill>
                  <a:srgbClr val="FF3300"/>
                </a:solidFill>
                <a:latin typeface="Courier New" panose="02070309020205020404" pitchFamily="49" charset="0"/>
              </a:rPr>
              <a:t>“</a:t>
            </a:r>
            <a:r>
              <a:rPr lang="en-US" altLang="ja-JP" sz="1200" dirty="0">
                <a:solidFill>
                  <a:srgbClr val="FF3300"/>
                </a:solidFill>
                <a:latin typeface="Courier New" panose="02070309020205020404" pitchFamily="49" charset="0"/>
              </a:rPr>
              <a:t>Mash note</a:t>
            </a:r>
            <a:r>
              <a:rPr lang="ja-JP" altLang="en-US" sz="1200" dirty="0">
                <a:solidFill>
                  <a:srgbClr val="FF3300"/>
                </a:solidFill>
                <a:latin typeface="Courier New" panose="02070309020205020404" pitchFamily="49" charset="0"/>
              </a:rPr>
              <a:t>”</a:t>
            </a:r>
            <a:r>
              <a:rPr lang="en-US" altLang="ja-JP" sz="1200" dirty="0">
                <a:solidFill>
                  <a:srgbClr val="FF3300"/>
                </a:solidFill>
                <a:latin typeface="Courier New" panose="02070309020205020404" pitchFamily="49" charset="0"/>
              </a:rPr>
              <a:t> style=</a:t>
            </a:r>
            <a:r>
              <a:rPr lang="ja-JP" altLang="en-US" sz="1200" dirty="0">
                <a:solidFill>
                  <a:srgbClr val="FF3300"/>
                </a:solidFill>
                <a:latin typeface="Courier New" panose="02070309020205020404" pitchFamily="49" charset="0"/>
              </a:rPr>
              <a:t>“</a:t>
            </a:r>
            <a:r>
              <a:rPr lang="en-US" altLang="ja-JP" sz="1200" dirty="0">
                <a:solidFill>
                  <a:srgbClr val="FF3300"/>
                </a:solidFill>
                <a:latin typeface="Courier New" panose="02070309020205020404" pitchFamily="49" charset="0"/>
              </a:rPr>
              <a:t>border: 5px solid #</a:t>
            </a:r>
            <a:r>
              <a:rPr lang="en-US" altLang="ja-JP" sz="1200" dirty="0" err="1">
                <a:solidFill>
                  <a:srgbClr val="FF3300"/>
                </a:solidFill>
                <a:latin typeface="Courier New" panose="02070309020205020404" pitchFamily="49" charset="0"/>
              </a:rPr>
              <a:t>ddd</a:t>
            </a:r>
            <a:r>
              <a:rPr lang="en-US" altLang="ja-JP" sz="1200" dirty="0">
                <a:solidFill>
                  <a:srgbClr val="FF3300"/>
                </a:solidFill>
                <a:latin typeface="Courier New" panose="02070309020205020404" pitchFamily="49" charset="0"/>
              </a:rPr>
              <a:t>;</a:t>
            </a:r>
            <a:r>
              <a:rPr lang="ja-JP" altLang="en-US" sz="1200" dirty="0">
                <a:solidFill>
                  <a:srgbClr val="FF3300"/>
                </a:solidFill>
                <a:latin typeface="Courier New" panose="02070309020205020404" pitchFamily="49" charset="0"/>
              </a:rPr>
              <a:t>”</a:t>
            </a:r>
            <a:r>
              <a:rPr lang="en-US" altLang="ja-JP" sz="1200" dirty="0">
                <a:solidFill>
                  <a:srgbClr val="FF3300"/>
                </a:solidFill>
                <a:latin typeface="Courier New" panose="02070309020205020404" pitchFamily="49" charset="0"/>
              </a:rPr>
              <a:t> /&gt;&lt;/a&gt;</a:t>
            </a:r>
            <a:r>
              <a:rPr lang="en-US" altLang="ja-JP" sz="1200" dirty="0">
                <a:latin typeface="Courier New" panose="02070309020205020404" pitchFamily="49" charset="0"/>
              </a:rPr>
              <a:t> &lt;/p&gt;</a:t>
            </a:r>
          </a:p>
          <a:p>
            <a:pPr eaLnBrk="1" hangingPunct="1">
              <a:buFontTx/>
              <a:buNone/>
            </a:pPr>
            <a:endParaRPr lang="en-US" altLang="en-US" sz="1200" dirty="0">
              <a:latin typeface="Courier New" panose="02070309020205020404" pitchFamily="49" charset="0"/>
            </a:endParaRPr>
          </a:p>
        </p:txBody>
      </p:sp>
      <p:sp>
        <p:nvSpPr>
          <p:cNvPr id="64518" name="Text Box 4"/>
          <p:cNvSpPr txBox="1">
            <a:spLocks noChangeArrowheads="1"/>
          </p:cNvSpPr>
          <p:nvPr/>
        </p:nvSpPr>
        <p:spPr bwMode="auto">
          <a:xfrm>
            <a:off x="6172200" y="3429000"/>
            <a:ext cx="30495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Each &lt;entry&gt; node has two links;</a:t>
            </a:r>
          </a:p>
          <a:p>
            <a:pPr eaLnBrk="1" hangingPunct="1">
              <a:spcBef>
                <a:spcPct val="0"/>
              </a:spcBef>
              <a:buFontTx/>
              <a:buNone/>
            </a:pPr>
            <a:r>
              <a:rPr lang="en-US" altLang="en-US" sz="1200">
                <a:latin typeface="Times New Roman" panose="02020603050405020304" pitchFamily="18" charset="0"/>
              </a:rPr>
              <a:t>This application uses the second link so</a:t>
            </a:r>
          </a:p>
          <a:p>
            <a:pPr eaLnBrk="1" hangingPunct="1">
              <a:spcBef>
                <a:spcPct val="0"/>
              </a:spcBef>
              <a:buFontTx/>
              <a:buNone/>
            </a:pPr>
            <a:r>
              <a:rPr lang="en-US" altLang="en-US" sz="1200">
                <a:latin typeface="Times New Roman" panose="02020603050405020304" pitchFamily="18" charset="0"/>
              </a:rPr>
              <a:t>the showPictures loop starts with 1 rather </a:t>
            </a:r>
          </a:p>
          <a:p>
            <a:pPr eaLnBrk="1" hangingPunct="1">
              <a:spcBef>
                <a:spcPct val="0"/>
              </a:spcBef>
              <a:buFontTx/>
              <a:buNone/>
            </a:pPr>
            <a:r>
              <a:rPr lang="en-US" altLang="en-US" sz="1200">
                <a:latin typeface="Times New Roman" panose="02020603050405020304" pitchFamily="18" charset="0"/>
              </a:rPr>
              <a:t>than 0 and increments by 2; each link contains </a:t>
            </a:r>
          </a:p>
          <a:p>
            <a:pPr eaLnBrk="1" hangingPunct="1">
              <a:spcBef>
                <a:spcPct val="0"/>
              </a:spcBef>
              <a:buFontTx/>
              <a:buNone/>
            </a:pPr>
            <a:r>
              <a:rPr lang="en-US" altLang="en-US" sz="1200">
                <a:latin typeface="Times New Roman" panose="02020603050405020304" pitchFamily="18" charset="0"/>
              </a:rPr>
              <a:t>the thumbnail image inside it; every </a:t>
            </a:r>
          </a:p>
          <a:p>
            <a:pPr eaLnBrk="1" hangingPunct="1">
              <a:spcBef>
                <a:spcPct val="0"/>
              </a:spcBef>
              <a:buFontTx/>
              <a:buNone/>
            </a:pPr>
            <a:r>
              <a:rPr lang="en-US" altLang="en-US" sz="1200">
                <a:latin typeface="Times New Roman" panose="02020603050405020304" pitchFamily="18" charset="0"/>
              </a:rPr>
              <a:t>thumbnail is a link back to the original photo </a:t>
            </a:r>
          </a:p>
        </p:txBody>
      </p:sp>
      <p:sp>
        <p:nvSpPr>
          <p:cNvPr id="64519" name="Line 5"/>
          <p:cNvSpPr>
            <a:spLocks noChangeShapeType="1"/>
          </p:cNvSpPr>
          <p:nvPr/>
        </p:nvSpPr>
        <p:spPr bwMode="auto">
          <a:xfrm flipH="1">
            <a:off x="7162800" y="4495800"/>
            <a:ext cx="990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5BA8BC80-A2B4-43D4-A3F7-4CB88EA707D8}" type="slidenum">
              <a:rPr lang="en-US" altLang="en-US" sz="1400" smtClean="0">
                <a:latin typeface="Times New Roman" panose="02020603050405020304" pitchFamily="18" charset="0"/>
              </a:rPr>
              <a:pPr>
                <a:spcBef>
                  <a:spcPct val="0"/>
                </a:spcBef>
                <a:buFontTx/>
                <a:buNone/>
              </a:pPr>
              <a:t>32</a:t>
            </a:fld>
            <a:endParaRPr lang="en-US" altLang="en-US" sz="1400">
              <a:latin typeface="Times New Roman" panose="02020603050405020304" pitchFamily="18" charset="0"/>
            </a:endParaRPr>
          </a:p>
        </p:txBody>
      </p:sp>
      <p:sp>
        <p:nvSpPr>
          <p:cNvPr id="65540"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Browser Output</a:t>
            </a:r>
          </a:p>
        </p:txBody>
      </p:sp>
      <p:pic>
        <p:nvPicPr>
          <p:cNvPr id="655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86763"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 Box 6"/>
          <p:cNvSpPr txBox="1">
            <a:spLocks noChangeArrowheads="1"/>
          </p:cNvSpPr>
          <p:nvPr/>
        </p:nvSpPr>
        <p:spPr bwMode="auto">
          <a:xfrm>
            <a:off x="1279525" y="5151438"/>
            <a:ext cx="6242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latin typeface="Times New Roman" panose="02020603050405020304" pitchFamily="18" charset="0"/>
              </a:rPr>
              <a:t>http://cs-server.usc.edu:45678/ajaxexamples/simple/script02.html</a:t>
            </a:r>
            <a:endParaRPr lang="en-US" altLang="en-US" sz="2400"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A4AEDB1F-A550-402B-9604-F630D4905F25}" type="slidenum">
              <a:rPr lang="en-US" altLang="en-US" sz="1400" smtClean="0">
                <a:latin typeface="Times New Roman" panose="02020603050405020304" pitchFamily="18" charset="0"/>
              </a:rPr>
              <a:pPr>
                <a:spcBef>
                  <a:spcPct val="0"/>
                </a:spcBef>
                <a:buFontTx/>
                <a:buNone/>
              </a:pPr>
              <a:t>33</a:t>
            </a:fld>
            <a:endParaRPr lang="en-US" altLang="en-US" sz="1400">
              <a:latin typeface="Times New Roman" panose="02020603050405020304" pitchFamily="18" charset="0"/>
            </a:endParaRPr>
          </a:p>
        </p:txBody>
      </p:sp>
      <p:sp>
        <p:nvSpPr>
          <p:cNvPr id="66563" name="Rectangle 2"/>
          <p:cNvSpPr>
            <a:spLocks noGrp="1" noChangeArrowheads="1"/>
          </p:cNvSpPr>
          <p:nvPr>
            <p:ph type="title"/>
          </p:nvPr>
        </p:nvSpPr>
        <p:spPr>
          <a:xfrm>
            <a:off x="457200" y="228600"/>
            <a:ext cx="8305800" cy="609600"/>
          </a:xfrm>
        </p:spPr>
        <p:txBody>
          <a:bodyPr/>
          <a:lstStyle/>
          <a:p>
            <a:pPr eaLnBrk="1" hangingPunct="1"/>
            <a:r>
              <a:rPr lang="en-US" altLang="en-US" b="1">
                <a:latin typeface="Courier New" panose="02070309020205020404" pitchFamily="49" charset="0"/>
              </a:rPr>
              <a:t>Third Ajax Example - Refreshing Server Data</a:t>
            </a:r>
          </a:p>
        </p:txBody>
      </p:sp>
      <p:sp>
        <p:nvSpPr>
          <p:cNvPr id="66564" name="Rectangle 3"/>
          <p:cNvSpPr>
            <a:spLocks noGrp="1" noChangeArrowheads="1"/>
          </p:cNvSpPr>
          <p:nvPr>
            <p:ph type="body" idx="1"/>
          </p:nvPr>
        </p:nvSpPr>
        <p:spPr>
          <a:xfrm>
            <a:off x="457200" y="838200"/>
            <a:ext cx="8458200" cy="5257800"/>
          </a:xfrm>
        </p:spPr>
        <p:txBody>
          <a:bodyPr/>
          <a:lstStyle/>
          <a:p>
            <a:pPr eaLnBrk="1" hangingPunct="1"/>
            <a:r>
              <a:rPr lang="en-US" altLang="en-US" sz="1400" dirty="0">
                <a:latin typeface="Courier New" panose="02070309020205020404" pitchFamily="49" charset="0"/>
              </a:rPr>
              <a:t>This extension retrieves a new version of the data from the server, refreshing the page; </a:t>
            </a:r>
            <a:r>
              <a:rPr lang="en-US" altLang="en-US" sz="1400" b="1" dirty="0">
                <a:latin typeface="Courier New" panose="02070309020205020404" pitchFamily="49" charset="0"/>
              </a:rPr>
              <a:t>here is the html accessing </a:t>
            </a:r>
            <a:r>
              <a:rPr lang="en-US" altLang="en-US" sz="1400" b="1" dirty="0" err="1">
                <a:latin typeface="Courier New" panose="02070309020205020404" pitchFamily="49" charset="0"/>
              </a:rPr>
              <a:t>javascript</a:t>
            </a:r>
            <a:endParaRPr lang="en-US" altLang="en-US" sz="1400" b="1" dirty="0">
              <a:latin typeface="Courier New" panose="02070309020205020404" pitchFamily="49" charset="0"/>
            </a:endParaRPr>
          </a:p>
          <a:p>
            <a:pPr eaLnBrk="1" hangingPunct="1">
              <a:buFontTx/>
              <a:buNone/>
            </a:pPr>
            <a:r>
              <a:rPr lang="en-US" altLang="en-US" sz="1200" dirty="0">
                <a:latin typeface="Courier New" panose="02070309020205020404" pitchFamily="49" charset="0"/>
              </a:rPr>
              <a:t>&lt;!DOCTYPE html PUBLIC "-//W3C//DTD XHTML 1.0 Transitional//EN"&gt;</a:t>
            </a:r>
          </a:p>
          <a:p>
            <a:pPr eaLnBrk="1" hangingPunct="1">
              <a:buFontTx/>
              <a:buNone/>
            </a:pPr>
            <a:r>
              <a:rPr lang="en-US" altLang="en-US" sz="1200" dirty="0">
                <a:latin typeface="Courier New" panose="02070309020205020404" pitchFamily="49" charset="0"/>
              </a:rPr>
              <a:t>&lt;html&gt;&lt;head&gt;&lt;title&gt;My Third Ajax Script&lt;/title&gt;</a:t>
            </a:r>
          </a:p>
          <a:p>
            <a:pPr eaLnBrk="1" hangingPunct="1">
              <a:buFontTx/>
              <a:buNone/>
            </a:pPr>
            <a:r>
              <a:rPr lang="en-US" altLang="en-US" sz="1200" dirty="0">
                <a:latin typeface="Courier New" panose="02070309020205020404" pitchFamily="49" charset="0"/>
              </a:rPr>
              <a:t>&lt;script </a:t>
            </a:r>
            <a:r>
              <a:rPr lang="en-US" altLang="en-US" sz="1200" dirty="0" err="1">
                <a:latin typeface="Courier New" panose="02070309020205020404" pitchFamily="49" charset="0"/>
              </a:rPr>
              <a:t>src</a:t>
            </a:r>
            <a:r>
              <a:rPr lang="en-US" altLang="en-US" sz="1200" dirty="0">
                <a:latin typeface="Courier New" panose="02070309020205020404" pitchFamily="49" charset="0"/>
              </a:rPr>
              <a:t>="script03.js" type="text/</a:t>
            </a:r>
            <a:r>
              <a:rPr lang="en-US" altLang="en-US" sz="1200" dirty="0" err="1">
                <a:latin typeface="Courier New" panose="02070309020205020404" pitchFamily="49" charset="0"/>
              </a:rPr>
              <a:t>javascript</a:t>
            </a:r>
            <a:r>
              <a:rPr lang="en-US" altLang="en-US" sz="1200" dirty="0">
                <a:latin typeface="Courier New" panose="02070309020205020404" pitchFamily="49" charset="0"/>
              </a:rPr>
              <a:t>" language="</a:t>
            </a:r>
            <a:r>
              <a:rPr lang="en-US" altLang="en-US" sz="1200" dirty="0" err="1">
                <a:latin typeface="Courier New" panose="02070309020205020404" pitchFamily="49" charset="0"/>
              </a:rPr>
              <a:t>Javascript</a:t>
            </a:r>
            <a:r>
              <a:rPr lang="en-US" altLang="en-US" sz="1200" dirty="0">
                <a:latin typeface="Courier New" panose="02070309020205020404" pitchFamily="49" charset="0"/>
              </a:rPr>
              <a:t>"&gt;&lt;/script&gt;&lt;/head&gt;</a:t>
            </a:r>
          </a:p>
          <a:p>
            <a:pPr eaLnBrk="1" hangingPunct="1">
              <a:buFontTx/>
              <a:buNone/>
            </a:pPr>
            <a:r>
              <a:rPr lang="en-US" altLang="en-US" sz="1200" dirty="0">
                <a:latin typeface="Courier New" panose="02070309020205020404" pitchFamily="49" charset="0"/>
              </a:rPr>
              <a:t>&lt;body&gt;&lt;div id="</a:t>
            </a:r>
            <a:r>
              <a:rPr lang="en-US" altLang="en-US" sz="1200" dirty="0" err="1">
                <a:latin typeface="Courier New" panose="02070309020205020404" pitchFamily="49" charset="0"/>
              </a:rPr>
              <a:t>pictureBar</a:t>
            </a:r>
            <a:r>
              <a:rPr lang="en-US" altLang="en-US" sz="1200" dirty="0">
                <a:latin typeface="Courier New" panose="02070309020205020404" pitchFamily="49" charset="0"/>
              </a:rPr>
              <a:t>"&gt; &lt;/div&gt;&lt;/body&gt;&lt;/html&gt;</a:t>
            </a:r>
          </a:p>
          <a:p>
            <a:pPr eaLnBrk="1" hangingPunct="1"/>
            <a:r>
              <a:rPr lang="en-US" altLang="en-US" sz="1200" b="1" dirty="0">
                <a:latin typeface="Courier New" panose="02070309020205020404" pitchFamily="49" charset="0"/>
              </a:rPr>
              <a:t>And here is the source for script03.js</a:t>
            </a:r>
          </a:p>
          <a:p>
            <a:pPr eaLnBrk="1" hangingPunct="1">
              <a:buFontTx/>
              <a:buNone/>
            </a:pPr>
            <a:r>
              <a:rPr lang="en-US" altLang="en-US" sz="1200" dirty="0" err="1">
                <a:latin typeface="Courier New" panose="02070309020205020404" pitchFamily="49" charset="0"/>
              </a:rPr>
              <a:t>window.onload</a:t>
            </a:r>
            <a:r>
              <a:rPr lang="en-US" altLang="en-US" sz="1200" dirty="0">
                <a:latin typeface="Courier New" panose="02070309020205020404" pitchFamily="49" charset="0"/>
              </a:rPr>
              <a:t> = </a:t>
            </a:r>
            <a:r>
              <a:rPr lang="en-US" altLang="en-US" sz="1200" dirty="0" err="1">
                <a:latin typeface="Courier New" panose="02070309020205020404" pitchFamily="49" charset="0"/>
              </a:rPr>
              <a:t>initAll</a:t>
            </a:r>
            <a:r>
              <a:rPr lang="en-US" altLang="en-US" sz="1200" dirty="0">
                <a:latin typeface="Courier New" panose="02070309020205020404" pitchFamily="49" charset="0"/>
              </a:rPr>
              <a:t>;</a:t>
            </a:r>
          </a:p>
          <a:p>
            <a:pPr eaLnBrk="1" hangingPunct="1">
              <a:buFontTx/>
              <a:buNone/>
            </a:pP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xhr</a:t>
            </a:r>
            <a:r>
              <a:rPr lang="en-US" altLang="en-US" sz="1200" dirty="0">
                <a:latin typeface="Courier New" panose="02070309020205020404" pitchFamily="49" charset="0"/>
              </a:rPr>
              <a:t> = false;</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initAll</a:t>
            </a:r>
            <a:r>
              <a:rPr lang="en-US" altLang="en-US" sz="1200" dirty="0">
                <a:latin typeface="Courier New" panose="02070309020205020404" pitchFamily="49" charset="0"/>
              </a:rPr>
              <a:t>() {  same as previously except it calls </a:t>
            </a:r>
            <a:r>
              <a:rPr lang="en-US" altLang="en-US" sz="1200" dirty="0" err="1">
                <a:latin typeface="Courier New" panose="02070309020205020404" pitchFamily="49" charset="0"/>
              </a:rPr>
              <a:t>getPix</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getPix</a:t>
            </a:r>
            <a:r>
              <a:rPr lang="en-US" altLang="en-US" sz="1200" dirty="0">
                <a:latin typeface="Courier New" panose="02070309020205020404" pitchFamily="49" charset="0"/>
              </a:rPr>
              <a:t>() {  </a:t>
            </a:r>
            <a:r>
              <a:rPr lang="en-US" altLang="en-US" sz="1200" dirty="0" err="1">
                <a:latin typeface="Courier New" panose="02070309020205020404" pitchFamily="49" charset="0"/>
              </a:rPr>
              <a:t>xhr.open</a:t>
            </a:r>
            <a:r>
              <a:rPr lang="en-US" altLang="en-US" sz="1200" dirty="0">
                <a:latin typeface="Courier New" panose="02070309020205020404" pitchFamily="49" charset="0"/>
              </a:rPr>
              <a:t>("GET", "flickrfeed.xml", true);</a:t>
            </a:r>
          </a:p>
          <a:p>
            <a:pPr eaLnBrk="1" hangingPunct="1">
              <a:buFontTx/>
              <a:buNone/>
            </a:pPr>
            <a:r>
              <a:rPr lang="en-US" altLang="en-US" sz="1200" dirty="0" err="1">
                <a:latin typeface="Courier New" panose="02070309020205020404" pitchFamily="49" charset="0"/>
              </a:rPr>
              <a:t>xhr.onreadystatechange</a:t>
            </a:r>
            <a:r>
              <a:rPr lang="en-US" altLang="en-US" sz="1200" dirty="0">
                <a:latin typeface="Courier New" panose="02070309020205020404" pitchFamily="49" charset="0"/>
              </a:rPr>
              <a:t> = </a:t>
            </a:r>
            <a:r>
              <a:rPr lang="en-US" altLang="en-US" sz="1200" dirty="0" err="1">
                <a:latin typeface="Courier New" panose="02070309020205020404" pitchFamily="49" charset="0"/>
              </a:rPr>
              <a:t>showPictures</a:t>
            </a:r>
            <a:r>
              <a:rPr lang="en-US" altLang="en-US" sz="1200" dirty="0">
                <a:latin typeface="Courier New" panose="02070309020205020404" pitchFamily="49" charset="0"/>
              </a:rPr>
              <a:t>;  </a:t>
            </a:r>
            <a:r>
              <a:rPr lang="en-US" altLang="en-US" sz="1200" dirty="0" err="1">
                <a:latin typeface="Courier New" panose="02070309020205020404" pitchFamily="49" charset="0"/>
              </a:rPr>
              <a:t>xhr.send</a:t>
            </a:r>
            <a:r>
              <a:rPr lang="en-US" altLang="en-US" sz="1200" dirty="0">
                <a:latin typeface="Courier New" panose="02070309020205020404" pitchFamily="49" charset="0"/>
              </a:rPr>
              <a:t>(null);</a:t>
            </a:r>
            <a:r>
              <a:rPr lang="en-US" altLang="en-US" sz="1200" dirty="0" err="1">
                <a:latin typeface="Courier New" panose="02070309020205020404" pitchFamily="49" charset="0"/>
              </a:rPr>
              <a:t>setTimeout</a:t>
            </a:r>
            <a:r>
              <a:rPr lang="en-US" altLang="en-US" sz="1200" dirty="0">
                <a:latin typeface="Courier New" panose="02070309020205020404" pitchFamily="49" charset="0"/>
              </a:rPr>
              <a:t>("</a:t>
            </a:r>
            <a:r>
              <a:rPr lang="en-US" altLang="en-US" sz="1200" dirty="0" err="1">
                <a:latin typeface="Courier New" panose="02070309020205020404" pitchFamily="49" charset="0"/>
              </a:rPr>
              <a:t>getPix</a:t>
            </a:r>
            <a:r>
              <a:rPr lang="en-US" altLang="en-US" sz="1200" dirty="0">
                <a:latin typeface="Courier New" panose="02070309020205020404" pitchFamily="49" charset="0"/>
              </a:rPr>
              <a:t>()",5 * 1000); }</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showPictures</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tempDiv</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document.createElement</a:t>
            </a:r>
            <a:r>
              <a:rPr lang="en-US" altLang="en-US" sz="1200" dirty="0">
                <a:latin typeface="Courier New" panose="02070309020205020404" pitchFamily="49" charset="0"/>
              </a:rPr>
              <a:t>("div");</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tempDiv2 = </a:t>
            </a:r>
            <a:r>
              <a:rPr lang="en-US" altLang="en-US" sz="1200" dirty="0" err="1">
                <a:latin typeface="Courier New" panose="02070309020205020404" pitchFamily="49" charset="0"/>
              </a:rPr>
              <a:t>document.createElement</a:t>
            </a:r>
            <a:r>
              <a:rPr lang="en-US" altLang="en-US" sz="1200" dirty="0">
                <a:latin typeface="Courier New" panose="02070309020205020404" pitchFamily="49" charset="0"/>
              </a:rPr>
              <a:t>("div");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xhr.readyState</a:t>
            </a:r>
            <a:r>
              <a:rPr lang="en-US" altLang="en-US" sz="1200" dirty="0">
                <a:latin typeface="Courier New" panose="02070309020205020404" pitchFamily="49" charset="0"/>
              </a:rPr>
              <a:t> == 4)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xhr.status</a:t>
            </a:r>
            <a:r>
              <a:rPr lang="en-US" altLang="en-US" sz="1200" dirty="0">
                <a:latin typeface="Courier New" panose="02070309020205020404" pitchFamily="49" charset="0"/>
              </a:rPr>
              <a:t> == 200)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tempDiv.innerHTML</a:t>
            </a:r>
            <a:r>
              <a:rPr lang="en-US" altLang="en-US" sz="1200" dirty="0">
                <a:latin typeface="Courier New" panose="02070309020205020404" pitchFamily="49" charset="0"/>
              </a:rPr>
              <a:t> = </a:t>
            </a:r>
            <a:r>
              <a:rPr lang="en-US" altLang="en-US" sz="1200" dirty="0" err="1">
                <a:latin typeface="Courier New" panose="02070309020205020404" pitchFamily="49" charset="0"/>
              </a:rPr>
              <a:t>xhr.responseText</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allLinks</a:t>
            </a:r>
            <a:r>
              <a:rPr lang="en-US" altLang="en-US" sz="1200" dirty="0">
                <a:latin typeface="Courier New" panose="02070309020205020404" pitchFamily="49" charset="0"/>
              </a:rPr>
              <a:t> = </a:t>
            </a:r>
            <a:r>
              <a:rPr lang="en-US" altLang="en-US" sz="1200" dirty="0" err="1">
                <a:latin typeface="Courier New" panose="02070309020205020404" pitchFamily="49" charset="0"/>
              </a:rPr>
              <a:t>tempDiv.getElementsByTagName</a:t>
            </a:r>
            <a:r>
              <a:rPr lang="en-US" altLang="en-US" sz="1200" dirty="0">
                <a:latin typeface="Courier New" panose="02070309020205020404" pitchFamily="49" charset="0"/>
              </a:rPr>
              <a:t>("a");</a:t>
            </a:r>
          </a:p>
          <a:p>
            <a:pPr eaLnBrk="1" hangingPunct="1">
              <a:buFontTx/>
              <a:buNone/>
            </a:pPr>
            <a:r>
              <a:rPr lang="en-US" altLang="en-US" sz="1200" dirty="0">
                <a:latin typeface="Courier New" panose="02070309020205020404" pitchFamily="49" charset="0"/>
              </a:rPr>
              <a:t>		for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=1; </a:t>
            </a:r>
            <a:r>
              <a:rPr lang="en-US" altLang="en-US" sz="1200" dirty="0" err="1">
                <a:latin typeface="Courier New" panose="02070309020205020404" pitchFamily="49" charset="0"/>
              </a:rPr>
              <a:t>i</a:t>
            </a:r>
            <a:r>
              <a:rPr lang="en-US" altLang="en-US" sz="1200" dirty="0">
                <a:latin typeface="Courier New" panose="02070309020205020404" pitchFamily="49" charset="0"/>
              </a:rPr>
              <a:t>&lt;</a:t>
            </a:r>
            <a:r>
              <a:rPr lang="en-US" altLang="en-US" sz="1200" dirty="0" err="1">
                <a:latin typeface="Courier New" panose="02070309020205020404" pitchFamily="49" charset="0"/>
              </a:rPr>
              <a:t>allLinks.length</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+=2) {</a:t>
            </a:r>
          </a:p>
          <a:p>
            <a:pPr eaLnBrk="1" hangingPunct="1">
              <a:buFontTx/>
              <a:buNone/>
            </a:pPr>
            <a:r>
              <a:rPr lang="en-US" altLang="en-US" sz="1200" dirty="0">
                <a:latin typeface="Courier New" panose="02070309020205020404" pitchFamily="49" charset="0"/>
              </a:rPr>
              <a:t>			tempDiv2.appendChild(</a:t>
            </a:r>
            <a:r>
              <a:rPr lang="en-US" altLang="en-US" sz="1200" dirty="0" err="1">
                <a:latin typeface="Courier New" panose="02070309020205020404" pitchFamily="49" charset="0"/>
              </a:rPr>
              <a:t>allLinks</a:t>
            </a:r>
            <a:r>
              <a:rPr lang="en-US" altLang="en-US" sz="1200" dirty="0">
                <a:latin typeface="Courier New" panose="02070309020205020404" pitchFamily="49" charset="0"/>
              </a:rPr>
              <a:t>[</a:t>
            </a:r>
            <a:r>
              <a:rPr lang="en-US" altLang="en-US" sz="1200" dirty="0" err="1">
                <a:latin typeface="Courier New" panose="02070309020205020404" pitchFamily="49" charset="0"/>
              </a:rPr>
              <a:t>i</a:t>
            </a:r>
            <a:r>
              <a:rPr lang="en-US" altLang="en-US" sz="1200" dirty="0">
                <a:latin typeface="Courier New" panose="02070309020205020404" pitchFamily="49" charset="0"/>
              </a:rPr>
              <a:t>].</a:t>
            </a:r>
            <a:r>
              <a:rPr lang="en-US" altLang="en-US" sz="1200" dirty="0" err="1">
                <a:latin typeface="Courier New" panose="02070309020205020404" pitchFamily="49" charset="0"/>
              </a:rPr>
              <a:t>cloneNode</a:t>
            </a:r>
            <a:r>
              <a:rPr lang="en-US" altLang="en-US" sz="1200" dirty="0">
                <a:latin typeface="Courier New" panose="02070309020205020404" pitchFamily="49" charset="0"/>
              </a:rPr>
              <a:t>(true));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allLinks</a:t>
            </a:r>
            <a:r>
              <a:rPr lang="en-US" altLang="en-US" sz="1200" dirty="0">
                <a:latin typeface="Courier New" panose="02070309020205020404" pitchFamily="49" charset="0"/>
              </a:rPr>
              <a:t> = tempDiv2.getElementsByTagName("a");</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randomImg</a:t>
            </a:r>
            <a:r>
              <a:rPr lang="en-US" altLang="en-US" sz="1200" dirty="0">
                <a:latin typeface="Courier New" panose="02070309020205020404" pitchFamily="49" charset="0"/>
              </a:rPr>
              <a:t> = </a:t>
            </a:r>
            <a:r>
              <a:rPr lang="en-US" altLang="en-US" sz="1200" dirty="0" err="1">
                <a:latin typeface="Courier New" panose="02070309020205020404" pitchFamily="49" charset="0"/>
              </a:rPr>
              <a:t>Math.floor</a:t>
            </a:r>
            <a:r>
              <a:rPr lang="en-US" altLang="en-US" sz="1200" dirty="0">
                <a:latin typeface="Courier New" panose="02070309020205020404" pitchFamily="49" charset="0"/>
              </a:rPr>
              <a:t>(</a:t>
            </a:r>
            <a:r>
              <a:rPr lang="en-US" altLang="en-US" sz="1200" dirty="0" err="1">
                <a:latin typeface="Courier New" panose="02070309020205020404" pitchFamily="49" charset="0"/>
              </a:rPr>
              <a:t>Math.random</a:t>
            </a:r>
            <a:r>
              <a:rPr lang="en-US" altLang="en-US" sz="1200" dirty="0">
                <a:latin typeface="Courier New" panose="02070309020205020404" pitchFamily="49" charset="0"/>
              </a:rPr>
              <a:t>() * </a:t>
            </a:r>
            <a:r>
              <a:rPr lang="en-US" altLang="en-US" sz="1200" dirty="0" err="1">
                <a:latin typeface="Courier New" panose="02070309020205020404" pitchFamily="49" charset="0"/>
              </a:rPr>
              <a:t>allLinks.length</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pictureBar</a:t>
            </a:r>
            <a:r>
              <a:rPr lang="en-US" altLang="en-US" sz="1200" dirty="0">
                <a:latin typeface="Courier New" panose="02070309020205020404" pitchFamily="49" charset="0"/>
              </a:rPr>
              <a:t>").</a:t>
            </a:r>
            <a:r>
              <a:rPr lang="en-US" altLang="en-US" sz="1200" dirty="0" err="1">
                <a:latin typeface="Courier New" panose="02070309020205020404" pitchFamily="49" charset="0"/>
              </a:rPr>
              <a:t>innerHTML</a:t>
            </a:r>
            <a:r>
              <a:rPr lang="en-US" altLang="en-US" sz="1200" dirty="0">
                <a:latin typeface="Courier New" panose="02070309020205020404" pitchFamily="49" charset="0"/>
              </a:rPr>
              <a:t> = </a:t>
            </a:r>
            <a:r>
              <a:rPr lang="en-US" altLang="en-US" sz="1200" dirty="0" err="1">
                <a:latin typeface="Courier New" panose="02070309020205020404" pitchFamily="49" charset="0"/>
              </a:rPr>
              <a:t>allLinks</a:t>
            </a:r>
            <a:r>
              <a:rPr lang="en-US" altLang="en-US" sz="1200" dirty="0">
                <a:latin typeface="Courier New" panose="02070309020205020404" pitchFamily="49" charset="0"/>
              </a:rPr>
              <a:t>[</a:t>
            </a:r>
            <a:r>
              <a:rPr lang="en-US" altLang="en-US" sz="1200" dirty="0" err="1">
                <a:latin typeface="Courier New" panose="02070309020205020404" pitchFamily="49" charset="0"/>
              </a:rPr>
              <a:t>randomImg</a:t>
            </a:r>
            <a:r>
              <a:rPr lang="en-US" altLang="en-US" sz="1200" dirty="0">
                <a:latin typeface="Courier New" panose="02070309020205020404" pitchFamily="49" charset="0"/>
              </a:rPr>
              <a:t>].</a:t>
            </a:r>
            <a:r>
              <a:rPr lang="en-US" altLang="en-US" sz="1200" dirty="0" err="1">
                <a:latin typeface="Courier New" panose="02070309020205020404" pitchFamily="49" charset="0"/>
              </a:rPr>
              <a:t>innerHTML</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 else { alert("There was a problem with the request " + </a:t>
            </a:r>
            <a:r>
              <a:rPr lang="en-US" altLang="en-US" sz="1200" dirty="0" err="1">
                <a:latin typeface="Courier New" panose="02070309020205020404" pitchFamily="49" charset="0"/>
              </a:rPr>
              <a:t>xhr.status</a:t>
            </a:r>
            <a:r>
              <a:rPr lang="en-US" altLang="en-US" sz="1200" dirty="0">
                <a:latin typeface="Courier New" panose="02070309020205020404" pitchFamily="49" charset="0"/>
              </a:rPr>
              <a:t>); } }  }</a:t>
            </a:r>
          </a:p>
        </p:txBody>
      </p:sp>
      <p:sp>
        <p:nvSpPr>
          <p:cNvPr id="66565" name="Text Box 4"/>
          <p:cNvSpPr txBox="1">
            <a:spLocks noChangeArrowheads="1"/>
          </p:cNvSpPr>
          <p:nvPr/>
        </p:nvSpPr>
        <p:spPr bwMode="auto">
          <a:xfrm>
            <a:off x="5334000" y="3657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66566" name="Text Box 5"/>
          <p:cNvSpPr txBox="1">
            <a:spLocks noChangeArrowheads="1"/>
          </p:cNvSpPr>
          <p:nvPr/>
        </p:nvSpPr>
        <p:spPr bwMode="auto">
          <a:xfrm>
            <a:off x="5241925" y="3617913"/>
            <a:ext cx="3565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The call to getPix is placed in setTimeout which causes</a:t>
            </a:r>
          </a:p>
          <a:p>
            <a:pPr eaLnBrk="1" hangingPunct="1">
              <a:spcBef>
                <a:spcPct val="0"/>
              </a:spcBef>
              <a:buFontTx/>
              <a:buNone/>
            </a:pPr>
            <a:r>
              <a:rPr lang="en-US" altLang="en-US" sz="1200">
                <a:latin typeface="Times New Roman" panose="02020603050405020304" pitchFamily="18" charset="0"/>
              </a:rPr>
              <a:t>repeated execution, every 5 seconds;</a:t>
            </a:r>
          </a:p>
          <a:p>
            <a:pPr eaLnBrk="1" hangingPunct="1">
              <a:spcBef>
                <a:spcPct val="0"/>
              </a:spcBef>
              <a:buFontTx/>
              <a:buNone/>
            </a:pPr>
            <a:r>
              <a:rPr lang="en-US" altLang="en-US" sz="1200">
                <a:latin typeface="Times New Roman" panose="02020603050405020304" pitchFamily="18" charset="0"/>
              </a:rPr>
              <a:t>An array of links of photographs is created, a random </a:t>
            </a:r>
          </a:p>
          <a:p>
            <a:pPr eaLnBrk="1" hangingPunct="1">
              <a:spcBef>
                <a:spcPct val="0"/>
              </a:spcBef>
              <a:buFontTx/>
              <a:buNone/>
            </a:pPr>
            <a:r>
              <a:rPr lang="en-US" altLang="en-US" sz="1200">
                <a:latin typeface="Times New Roman" panose="02020603050405020304" pitchFamily="18" charset="0"/>
              </a:rPr>
              <a:t>number computed, and use it as an index into the array</a:t>
            </a:r>
          </a:p>
        </p:txBody>
      </p:sp>
      <p:sp>
        <p:nvSpPr>
          <p:cNvPr id="66567" name="Line 6"/>
          <p:cNvSpPr>
            <a:spLocks noChangeShapeType="1"/>
          </p:cNvSpPr>
          <p:nvPr/>
        </p:nvSpPr>
        <p:spPr bwMode="auto">
          <a:xfrm flipH="1" flipV="1">
            <a:off x="6324600" y="35052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262E9F03-1210-4007-8187-6D2906F6A7D7}" type="slidenum">
              <a:rPr lang="en-US" altLang="en-US" sz="1400" smtClean="0">
                <a:latin typeface="Times New Roman" panose="02020603050405020304" pitchFamily="18" charset="0"/>
              </a:rPr>
              <a:pPr>
                <a:spcBef>
                  <a:spcPct val="0"/>
                </a:spcBef>
                <a:buFontTx/>
                <a:buNone/>
              </a:pPr>
              <a:t>34</a:t>
            </a:fld>
            <a:endParaRPr lang="en-US" altLang="en-US" sz="1400">
              <a:latin typeface="Times New Roman" panose="02020603050405020304" pitchFamily="18" charset="0"/>
            </a:endParaRPr>
          </a:p>
        </p:txBody>
      </p:sp>
      <p:sp>
        <p:nvSpPr>
          <p:cNvPr id="67588"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Browser Output</a:t>
            </a:r>
          </a:p>
        </p:txBody>
      </p:sp>
      <p:pic>
        <p:nvPicPr>
          <p:cNvPr id="6758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2590800"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066800"/>
            <a:ext cx="2638425"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066800"/>
            <a:ext cx="26670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2" name="Text Box 6"/>
          <p:cNvSpPr txBox="1">
            <a:spLocks noChangeArrowheads="1"/>
          </p:cNvSpPr>
          <p:nvPr/>
        </p:nvSpPr>
        <p:spPr bwMode="auto">
          <a:xfrm>
            <a:off x="2346325" y="3775075"/>
            <a:ext cx="5568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latin typeface="Times New Roman" panose="02020603050405020304" pitchFamily="18" charset="0"/>
              </a:rPr>
              <a:t>Three consecutive outputs</a:t>
            </a:r>
          </a:p>
          <a:p>
            <a:pPr eaLnBrk="1" hangingPunct="1">
              <a:spcBef>
                <a:spcPct val="0"/>
              </a:spcBef>
              <a:buFontTx/>
              <a:buNone/>
            </a:pPr>
            <a:r>
              <a:rPr lang="en-US" altLang="en-US" sz="1600" dirty="0">
                <a:latin typeface="Times New Roman" panose="02020603050405020304" pitchFamily="18" charset="0"/>
              </a:rPr>
              <a:t>http://cs-server.usc.edu:45678/ajaxexamples/simple/script03.html</a:t>
            </a:r>
            <a:endParaRPr lang="en-US" altLang="en-US" sz="2400" dirty="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432A8D5C-51CD-47EA-9E42-6A5DE24CF5B8}" type="slidenum">
              <a:rPr lang="en-US" altLang="en-US" sz="1400" smtClean="0">
                <a:latin typeface="Times New Roman" panose="02020603050405020304" pitchFamily="18" charset="0"/>
              </a:rPr>
              <a:pPr>
                <a:spcBef>
                  <a:spcPct val="0"/>
                </a:spcBef>
                <a:buFontTx/>
                <a:buNone/>
              </a:pPr>
              <a:t>35</a:t>
            </a:fld>
            <a:endParaRPr lang="en-US" altLang="en-US" sz="1400">
              <a:latin typeface="Times New Roman" panose="02020603050405020304" pitchFamily="18" charset="0"/>
            </a:endParaRPr>
          </a:p>
        </p:txBody>
      </p:sp>
      <p:sp>
        <p:nvSpPr>
          <p:cNvPr id="68612" name="Rectangle 2"/>
          <p:cNvSpPr>
            <a:spLocks noGrp="1" noChangeArrowheads="1"/>
          </p:cNvSpPr>
          <p:nvPr>
            <p:ph type="title"/>
          </p:nvPr>
        </p:nvSpPr>
        <p:spPr>
          <a:xfrm>
            <a:off x="152400" y="381000"/>
            <a:ext cx="8839200" cy="685800"/>
          </a:xfrm>
        </p:spPr>
        <p:txBody>
          <a:bodyPr/>
          <a:lstStyle/>
          <a:p>
            <a:pPr eaLnBrk="1" hangingPunct="1"/>
            <a:r>
              <a:rPr lang="en-US" altLang="en-US" b="1">
                <a:latin typeface="Courier New" panose="02070309020205020404" pitchFamily="49" charset="0"/>
              </a:rPr>
              <a:t>Fourth Ajax Example - Previewing Links</a:t>
            </a:r>
          </a:p>
        </p:txBody>
      </p:sp>
      <p:sp>
        <p:nvSpPr>
          <p:cNvPr id="68613" name="Rectangle 3"/>
          <p:cNvSpPr>
            <a:spLocks noGrp="1" noChangeArrowheads="1"/>
          </p:cNvSpPr>
          <p:nvPr>
            <p:ph type="body" idx="1"/>
          </p:nvPr>
        </p:nvSpPr>
        <p:spPr>
          <a:xfrm>
            <a:off x="381000" y="1219200"/>
            <a:ext cx="4800600" cy="4876800"/>
          </a:xfrm>
        </p:spPr>
        <p:txBody>
          <a:bodyPr/>
          <a:lstStyle/>
          <a:p>
            <a:pPr eaLnBrk="1" hangingPunct="1">
              <a:buFontTx/>
              <a:buNone/>
            </a:pPr>
            <a:r>
              <a:rPr lang="en-US" altLang="en-US" sz="1200" dirty="0">
                <a:latin typeface="Courier New" panose="02070309020205020404" pitchFamily="49" charset="0"/>
              </a:rPr>
              <a:t>&lt;!DOCTYPE html PUBLIC "-//W3C//DTD XHTML 1.0 Transitional//EN"&gt;</a:t>
            </a:r>
          </a:p>
          <a:p>
            <a:pPr eaLnBrk="1" hangingPunct="1">
              <a:buFontTx/>
              <a:buNone/>
            </a:pPr>
            <a:r>
              <a:rPr lang="en-US" altLang="en-US" sz="1200" dirty="0">
                <a:latin typeface="Courier New" panose="02070309020205020404" pitchFamily="49" charset="0"/>
              </a:rPr>
              <a:t>&lt;html&gt;&lt;head&gt;</a:t>
            </a:r>
          </a:p>
          <a:p>
            <a:pPr eaLnBrk="1" hangingPunct="1">
              <a:buFontTx/>
              <a:buNone/>
            </a:pPr>
            <a:r>
              <a:rPr lang="en-US" altLang="en-US" sz="1200" dirty="0">
                <a:latin typeface="Courier New" panose="02070309020205020404" pitchFamily="49" charset="0"/>
              </a:rPr>
              <a:t>	&lt;title&gt;My Fourth Ajax Script&lt;/title&gt;</a:t>
            </a:r>
          </a:p>
          <a:p>
            <a:pPr eaLnBrk="1" hangingPunct="1">
              <a:buFontTx/>
              <a:buNone/>
            </a:pPr>
            <a:r>
              <a:rPr lang="en-US" altLang="en-US" sz="1200" dirty="0">
                <a:latin typeface="Courier New" panose="02070309020205020404" pitchFamily="49" charset="0"/>
              </a:rPr>
              <a:t>	&lt;link </a:t>
            </a:r>
            <a:r>
              <a:rPr lang="en-US" altLang="en-US" sz="1200" dirty="0" err="1">
                <a:latin typeface="Courier New" panose="02070309020205020404" pitchFamily="49" charset="0"/>
              </a:rPr>
              <a:t>rel</a:t>
            </a:r>
            <a:r>
              <a:rPr lang="en-US" altLang="en-US" sz="1200" dirty="0">
                <a:latin typeface="Courier New" panose="02070309020205020404" pitchFamily="49" charset="0"/>
              </a:rPr>
              <a:t>="stylesheet" rev="stylesheet" </a:t>
            </a:r>
            <a:r>
              <a:rPr lang="en-US" altLang="en-US" sz="1200" dirty="0" err="1">
                <a:latin typeface="Courier New" panose="02070309020205020404" pitchFamily="49" charset="0"/>
              </a:rPr>
              <a:t>href</a:t>
            </a:r>
            <a:r>
              <a:rPr lang="en-US" altLang="en-US" sz="1200" dirty="0">
                <a:latin typeface="Courier New" panose="02070309020205020404" pitchFamily="49" charset="0"/>
              </a:rPr>
              <a:t>="script04.css" /&gt;</a:t>
            </a:r>
          </a:p>
          <a:p>
            <a:pPr eaLnBrk="1" hangingPunct="1">
              <a:buFontTx/>
              <a:buNone/>
            </a:pPr>
            <a:r>
              <a:rPr lang="en-US" altLang="en-US" sz="1200" dirty="0">
                <a:latin typeface="Courier New" panose="02070309020205020404" pitchFamily="49" charset="0"/>
              </a:rPr>
              <a:t>	&lt;script </a:t>
            </a:r>
            <a:r>
              <a:rPr lang="en-US" altLang="en-US" sz="1200" dirty="0" err="1">
                <a:latin typeface="Courier New" panose="02070309020205020404" pitchFamily="49" charset="0"/>
              </a:rPr>
              <a:t>src</a:t>
            </a:r>
            <a:r>
              <a:rPr lang="en-US" altLang="en-US" sz="1200" dirty="0">
                <a:latin typeface="Courier New" panose="02070309020205020404" pitchFamily="49" charset="0"/>
              </a:rPr>
              <a:t>="script04.js" type="text/</a:t>
            </a:r>
            <a:r>
              <a:rPr lang="en-US" altLang="en-US" sz="1200" dirty="0" err="1">
                <a:latin typeface="Courier New" panose="02070309020205020404" pitchFamily="49" charset="0"/>
              </a:rPr>
              <a:t>javascript</a:t>
            </a:r>
            <a:r>
              <a:rPr lang="en-US" altLang="en-US" sz="1200" dirty="0">
                <a:latin typeface="Courier New" panose="02070309020205020404" pitchFamily="49" charset="0"/>
              </a:rPr>
              <a:t>" language="</a:t>
            </a:r>
            <a:r>
              <a:rPr lang="en-US" altLang="en-US" sz="1200" dirty="0" err="1">
                <a:latin typeface="Courier New" panose="02070309020205020404" pitchFamily="49" charset="0"/>
              </a:rPr>
              <a:t>Javascript</a:t>
            </a:r>
            <a:r>
              <a:rPr lang="en-US" altLang="en-US" sz="1200" dirty="0">
                <a:latin typeface="Courier New" panose="02070309020205020404" pitchFamily="49" charset="0"/>
              </a:rPr>
              <a:t>"&gt;</a:t>
            </a:r>
          </a:p>
          <a:p>
            <a:pPr eaLnBrk="1" hangingPunct="1">
              <a:buFontTx/>
              <a:buNone/>
            </a:pPr>
            <a:r>
              <a:rPr lang="en-US" altLang="en-US" sz="1200" dirty="0">
                <a:latin typeface="Courier New" panose="02070309020205020404" pitchFamily="49" charset="0"/>
              </a:rPr>
              <a:t>	&lt;/script&gt;</a:t>
            </a:r>
          </a:p>
          <a:p>
            <a:pPr eaLnBrk="1" hangingPunct="1">
              <a:buFontTx/>
              <a:buNone/>
            </a:pPr>
            <a:r>
              <a:rPr lang="en-US" altLang="en-US" sz="1200" dirty="0">
                <a:latin typeface="Courier New" panose="02070309020205020404" pitchFamily="49" charset="0"/>
              </a:rPr>
              <a:t>&lt;/head&gt;&lt;body&gt;</a:t>
            </a:r>
          </a:p>
          <a:p>
            <a:pPr eaLnBrk="1" hangingPunct="1">
              <a:buFontTx/>
              <a:buNone/>
            </a:pPr>
            <a:r>
              <a:rPr lang="en-US" altLang="en-US" sz="1200" dirty="0">
                <a:latin typeface="Courier New" panose="02070309020205020404" pitchFamily="49" charset="0"/>
              </a:rPr>
              <a:t>&lt;h2&gt;A Gentle Introduction to JavaScript&lt;/h2&gt;</a:t>
            </a:r>
          </a:p>
          <a:p>
            <a:pPr eaLnBrk="1" hangingPunct="1">
              <a:buFontTx/>
              <a:buNone/>
            </a:pPr>
            <a:r>
              <a:rPr lang="en-US" altLang="en-US" sz="1200" dirty="0">
                <a:latin typeface="Courier New" panose="02070309020205020404" pitchFamily="49" charset="0"/>
              </a:rPr>
              <a:t>&lt;</a:t>
            </a:r>
            <a:r>
              <a:rPr lang="en-US" altLang="en-US" sz="1200" dirty="0" err="1">
                <a:latin typeface="Courier New" panose="02070309020205020404" pitchFamily="49" charset="0"/>
              </a:rPr>
              <a:t>ul</a:t>
            </a:r>
            <a:r>
              <a:rPr lang="en-US" altLang="en-US" sz="1200" dirty="0">
                <a:latin typeface="Courier New" panose="02070309020205020404" pitchFamily="49" charset="0"/>
              </a:rPr>
              <a:t>&gt;</a:t>
            </a:r>
          </a:p>
          <a:p>
            <a:pPr eaLnBrk="1" hangingPunct="1">
              <a:buFontTx/>
              <a:buNone/>
            </a:pPr>
            <a:r>
              <a:rPr lang="en-US" altLang="en-US" sz="1200" dirty="0">
                <a:latin typeface="Courier New" panose="02070309020205020404" pitchFamily="49" charset="0"/>
              </a:rPr>
              <a:t>	&lt;li&gt;&lt;a </a:t>
            </a:r>
            <a:r>
              <a:rPr lang="en-US" altLang="en-US" sz="1200" dirty="0" err="1">
                <a:latin typeface="Courier New" panose="02070309020205020404" pitchFamily="49" charset="0"/>
              </a:rPr>
              <a:t>href</a:t>
            </a:r>
            <a:r>
              <a:rPr lang="en-US" altLang="en-US" sz="1200" dirty="0">
                <a:latin typeface="Courier New" panose="02070309020205020404" pitchFamily="49" charset="0"/>
              </a:rPr>
              <a:t>="</a:t>
            </a:r>
            <a:r>
              <a:rPr lang="en-US" altLang="en-US" sz="1200" dirty="0" err="1">
                <a:latin typeface="Courier New" panose="02070309020205020404" pitchFamily="49" charset="0"/>
              </a:rPr>
              <a:t>jsintro</a:t>
            </a:r>
            <a:r>
              <a:rPr lang="en-US" altLang="en-US" sz="1200" dirty="0">
                <a:latin typeface="Courier New" panose="02070309020205020404" pitchFamily="49" charset="0"/>
              </a:rPr>
              <a:t>/2000-08.html"&gt;August column&lt;/a&gt;&lt;/li&gt;</a:t>
            </a:r>
          </a:p>
          <a:p>
            <a:pPr eaLnBrk="1" hangingPunct="1">
              <a:buFontTx/>
              <a:buNone/>
            </a:pPr>
            <a:r>
              <a:rPr lang="en-US" altLang="en-US" sz="1200" dirty="0">
                <a:latin typeface="Courier New" panose="02070309020205020404" pitchFamily="49" charset="0"/>
              </a:rPr>
              <a:t>	&lt;li&gt;&lt;a </a:t>
            </a:r>
            <a:r>
              <a:rPr lang="en-US" altLang="en-US" sz="1200" dirty="0" err="1">
                <a:latin typeface="Courier New" panose="02070309020205020404" pitchFamily="49" charset="0"/>
              </a:rPr>
              <a:t>href</a:t>
            </a:r>
            <a:r>
              <a:rPr lang="en-US" altLang="en-US" sz="1200" dirty="0">
                <a:latin typeface="Courier New" panose="02070309020205020404" pitchFamily="49" charset="0"/>
              </a:rPr>
              <a:t>="</a:t>
            </a:r>
            <a:r>
              <a:rPr lang="en-US" altLang="en-US" sz="1200" dirty="0" err="1">
                <a:latin typeface="Courier New" panose="02070309020205020404" pitchFamily="49" charset="0"/>
              </a:rPr>
              <a:t>jsintro</a:t>
            </a:r>
            <a:r>
              <a:rPr lang="en-US" altLang="en-US" sz="1200" dirty="0">
                <a:latin typeface="Courier New" panose="02070309020205020404" pitchFamily="49" charset="0"/>
              </a:rPr>
              <a:t>/2000-09.html"&gt;September column&lt;/a&gt;&lt;/li&gt;</a:t>
            </a:r>
          </a:p>
          <a:p>
            <a:pPr eaLnBrk="1" hangingPunct="1">
              <a:buFontTx/>
              <a:buNone/>
            </a:pPr>
            <a:r>
              <a:rPr lang="en-US" altLang="en-US" sz="1200" dirty="0">
                <a:latin typeface="Courier New" panose="02070309020205020404" pitchFamily="49" charset="0"/>
              </a:rPr>
              <a:t>	&lt;li&gt;&lt;a </a:t>
            </a:r>
            <a:r>
              <a:rPr lang="en-US" altLang="en-US" sz="1200" dirty="0" err="1">
                <a:latin typeface="Courier New" panose="02070309020205020404" pitchFamily="49" charset="0"/>
              </a:rPr>
              <a:t>href</a:t>
            </a:r>
            <a:r>
              <a:rPr lang="en-US" altLang="en-US" sz="1200" dirty="0">
                <a:latin typeface="Courier New" panose="02070309020205020404" pitchFamily="49" charset="0"/>
              </a:rPr>
              <a:t>="</a:t>
            </a:r>
            <a:r>
              <a:rPr lang="en-US" altLang="en-US" sz="1200" dirty="0" err="1">
                <a:latin typeface="Courier New" panose="02070309020205020404" pitchFamily="49" charset="0"/>
              </a:rPr>
              <a:t>jsintro</a:t>
            </a:r>
            <a:r>
              <a:rPr lang="en-US" altLang="en-US" sz="1200" dirty="0">
                <a:latin typeface="Courier New" panose="02070309020205020404" pitchFamily="49" charset="0"/>
              </a:rPr>
              <a:t>/2000-10.html"&gt;October column&lt;/a&gt;&lt;/li&gt;</a:t>
            </a:r>
          </a:p>
          <a:p>
            <a:pPr eaLnBrk="1" hangingPunct="1">
              <a:buFontTx/>
              <a:buNone/>
            </a:pPr>
            <a:r>
              <a:rPr lang="en-US" altLang="en-US" sz="1200" dirty="0">
                <a:latin typeface="Courier New" panose="02070309020205020404" pitchFamily="49" charset="0"/>
              </a:rPr>
              <a:t>	&lt;li&gt;&lt;a </a:t>
            </a:r>
            <a:r>
              <a:rPr lang="en-US" altLang="en-US" sz="1200" dirty="0" err="1">
                <a:latin typeface="Courier New" panose="02070309020205020404" pitchFamily="49" charset="0"/>
              </a:rPr>
              <a:t>href</a:t>
            </a:r>
            <a:r>
              <a:rPr lang="en-US" altLang="en-US" sz="1200" dirty="0">
                <a:latin typeface="Courier New" panose="02070309020205020404" pitchFamily="49" charset="0"/>
              </a:rPr>
              <a:t>="</a:t>
            </a:r>
            <a:r>
              <a:rPr lang="en-US" altLang="en-US" sz="1200" dirty="0" err="1">
                <a:latin typeface="Courier New" panose="02070309020205020404" pitchFamily="49" charset="0"/>
              </a:rPr>
              <a:t>jsintro</a:t>
            </a:r>
            <a:r>
              <a:rPr lang="en-US" altLang="en-US" sz="1200" dirty="0">
                <a:latin typeface="Courier New" panose="02070309020205020404" pitchFamily="49" charset="0"/>
              </a:rPr>
              <a:t>/2000-11.html"&gt;November column&lt;/a&gt;&lt;/li&gt;</a:t>
            </a:r>
          </a:p>
          <a:p>
            <a:pPr eaLnBrk="1" hangingPunct="1">
              <a:buFontTx/>
              <a:buNone/>
            </a:pPr>
            <a:r>
              <a:rPr lang="en-US" altLang="en-US" sz="1200" dirty="0">
                <a:latin typeface="Courier New" panose="02070309020205020404" pitchFamily="49" charset="0"/>
              </a:rPr>
              <a:t>&lt;/</a:t>
            </a:r>
            <a:r>
              <a:rPr lang="en-US" altLang="en-US" sz="1200" dirty="0" err="1">
                <a:latin typeface="Courier New" panose="02070309020205020404" pitchFamily="49" charset="0"/>
              </a:rPr>
              <a:t>ul</a:t>
            </a:r>
            <a:r>
              <a:rPr lang="en-US" altLang="en-US" sz="1200" dirty="0">
                <a:latin typeface="Courier New" panose="02070309020205020404" pitchFamily="49" charset="0"/>
              </a:rPr>
              <a:t>&gt;</a:t>
            </a:r>
          </a:p>
          <a:p>
            <a:pPr eaLnBrk="1" hangingPunct="1">
              <a:buFontTx/>
              <a:buNone/>
            </a:pPr>
            <a:r>
              <a:rPr lang="en-US" altLang="en-US" sz="1200" dirty="0">
                <a:latin typeface="Courier New" panose="02070309020205020404" pitchFamily="49" charset="0"/>
              </a:rPr>
              <a:t>&lt;div id="</a:t>
            </a:r>
            <a:r>
              <a:rPr lang="en-US" altLang="en-US" sz="1200" dirty="0" err="1">
                <a:latin typeface="Courier New" panose="02070309020205020404" pitchFamily="49" charset="0"/>
              </a:rPr>
              <a:t>previewWin</a:t>
            </a:r>
            <a:r>
              <a:rPr lang="en-US" altLang="en-US" sz="1200" dirty="0">
                <a:latin typeface="Courier New" panose="02070309020205020404" pitchFamily="49" charset="0"/>
              </a:rPr>
              <a:t>"&gt; &lt;/div&gt;</a:t>
            </a:r>
          </a:p>
          <a:p>
            <a:pPr eaLnBrk="1" hangingPunct="1">
              <a:buFontTx/>
              <a:buNone/>
            </a:pPr>
            <a:r>
              <a:rPr lang="en-US" altLang="en-US" sz="1200" dirty="0">
                <a:latin typeface="Courier New" panose="02070309020205020404" pitchFamily="49" charset="0"/>
              </a:rPr>
              <a:t>&lt;/body&gt;</a:t>
            </a:r>
          </a:p>
          <a:p>
            <a:pPr eaLnBrk="1" hangingPunct="1">
              <a:buFontTx/>
              <a:buNone/>
            </a:pPr>
            <a:r>
              <a:rPr lang="en-US" altLang="en-US" sz="1200" dirty="0">
                <a:latin typeface="Courier New" panose="02070309020205020404" pitchFamily="49" charset="0"/>
              </a:rPr>
              <a:t>&lt;/html&gt;</a:t>
            </a:r>
          </a:p>
        </p:txBody>
      </p:sp>
      <p:pic>
        <p:nvPicPr>
          <p:cNvPr id="686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219200"/>
            <a:ext cx="3200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Text Box 7"/>
          <p:cNvSpPr txBox="1">
            <a:spLocks noChangeArrowheads="1"/>
          </p:cNvSpPr>
          <p:nvPr/>
        </p:nvSpPr>
        <p:spPr bwMode="auto">
          <a:xfrm>
            <a:off x="4724400" y="5638800"/>
            <a:ext cx="4224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http://cs-server.usc.edu:45678/ajaxexamples/simple/script04.html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FC2984A0-28E0-402B-BE21-D460F0A8BEC8}" type="slidenum">
              <a:rPr lang="en-US" altLang="en-US" sz="1400" smtClean="0">
                <a:latin typeface="Times New Roman" panose="02020603050405020304" pitchFamily="18" charset="0"/>
              </a:rPr>
              <a:pPr>
                <a:spcBef>
                  <a:spcPct val="0"/>
                </a:spcBef>
                <a:buFontTx/>
                <a:buNone/>
              </a:pPr>
              <a:t>36</a:t>
            </a:fld>
            <a:endParaRPr lang="en-US" altLang="en-US" sz="1400">
              <a:latin typeface="Times New Roman" panose="02020603050405020304" pitchFamily="18" charset="0"/>
            </a:endParaRPr>
          </a:p>
        </p:txBody>
      </p:sp>
      <p:sp>
        <p:nvSpPr>
          <p:cNvPr id="69636"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The stylesheet</a:t>
            </a:r>
          </a:p>
        </p:txBody>
      </p:sp>
      <p:sp>
        <p:nvSpPr>
          <p:cNvPr id="69637" name="Rectangle 3"/>
          <p:cNvSpPr>
            <a:spLocks noGrp="1" noChangeArrowheads="1"/>
          </p:cNvSpPr>
          <p:nvPr>
            <p:ph type="body" idx="1"/>
          </p:nvPr>
        </p:nvSpPr>
        <p:spPr/>
        <p:txBody>
          <a:bodyPr/>
          <a:lstStyle/>
          <a:p>
            <a:pPr eaLnBrk="1" hangingPunct="1">
              <a:buFontTx/>
              <a:buNone/>
            </a:pPr>
            <a:r>
              <a:rPr lang="en-US" altLang="en-US" sz="1400">
                <a:latin typeface="Courier New" panose="02070309020205020404" pitchFamily="49" charset="0"/>
              </a:rPr>
              <a:t>#previewWin {</a:t>
            </a:r>
          </a:p>
          <a:p>
            <a:pPr eaLnBrk="1" hangingPunct="1">
              <a:buFontTx/>
              <a:buNone/>
            </a:pPr>
            <a:r>
              <a:rPr lang="en-US" altLang="en-US" sz="1400">
                <a:latin typeface="Courier New" panose="02070309020205020404" pitchFamily="49" charset="0"/>
              </a:rPr>
              <a:t>	background-color: #FF9;</a:t>
            </a:r>
          </a:p>
          <a:p>
            <a:pPr eaLnBrk="1" hangingPunct="1">
              <a:buFontTx/>
              <a:buNone/>
            </a:pPr>
            <a:r>
              <a:rPr lang="en-US" altLang="en-US" sz="1400">
                <a:latin typeface="Courier New" panose="02070309020205020404" pitchFamily="49" charset="0"/>
              </a:rPr>
              <a:t>	width: 400px;</a:t>
            </a:r>
          </a:p>
          <a:p>
            <a:pPr eaLnBrk="1" hangingPunct="1">
              <a:buFontTx/>
              <a:buNone/>
            </a:pPr>
            <a:r>
              <a:rPr lang="en-US" altLang="en-US" sz="1400">
                <a:latin typeface="Courier New" panose="02070309020205020404" pitchFamily="49" charset="0"/>
              </a:rPr>
              <a:t>	height: 100px;</a:t>
            </a:r>
          </a:p>
          <a:p>
            <a:pPr eaLnBrk="1" hangingPunct="1">
              <a:buFontTx/>
              <a:buNone/>
            </a:pPr>
            <a:r>
              <a:rPr lang="en-US" altLang="en-US" sz="1400">
                <a:latin typeface="Courier New" panose="02070309020205020404" pitchFamily="49" charset="0"/>
              </a:rPr>
              <a:t>	font: .8em arial, helvetica, sans-serif;</a:t>
            </a:r>
          </a:p>
          <a:p>
            <a:pPr eaLnBrk="1" hangingPunct="1">
              <a:buFontTx/>
              <a:buNone/>
            </a:pPr>
            <a:r>
              <a:rPr lang="en-US" altLang="en-US" sz="1400">
                <a:latin typeface="Courier New" panose="02070309020205020404" pitchFamily="49" charset="0"/>
              </a:rPr>
              <a:t>	padding: 5px;</a:t>
            </a:r>
          </a:p>
          <a:p>
            <a:pPr eaLnBrk="1" hangingPunct="1">
              <a:buFontTx/>
              <a:buNone/>
            </a:pPr>
            <a:r>
              <a:rPr lang="en-US" altLang="en-US" sz="1400">
                <a:latin typeface="Courier New" panose="02070309020205020404" pitchFamily="49" charset="0"/>
              </a:rPr>
              <a:t>	position: absolute;</a:t>
            </a:r>
          </a:p>
          <a:p>
            <a:pPr eaLnBrk="1" hangingPunct="1">
              <a:buFontTx/>
              <a:buNone/>
            </a:pPr>
            <a:r>
              <a:rPr lang="en-US" altLang="en-US" sz="1400">
                <a:latin typeface="Courier New" panose="02070309020205020404" pitchFamily="49" charset="0"/>
              </a:rPr>
              <a:t>	visibility: hidden;</a:t>
            </a:r>
          </a:p>
          <a:p>
            <a:pPr eaLnBrk="1" hangingPunct="1">
              <a:buFontTx/>
              <a:buNone/>
            </a:pPr>
            <a:r>
              <a:rPr lang="en-US" altLang="en-US" sz="1400">
                <a:latin typeface="Courier New" panose="02070309020205020404" pitchFamily="49" charset="0"/>
              </a:rPr>
              <a:t>	top: 10px;</a:t>
            </a:r>
          </a:p>
          <a:p>
            <a:pPr eaLnBrk="1" hangingPunct="1">
              <a:buFontTx/>
              <a:buNone/>
            </a:pPr>
            <a:r>
              <a:rPr lang="en-US" altLang="en-US" sz="1400">
                <a:latin typeface="Courier New" panose="02070309020205020404" pitchFamily="49" charset="0"/>
              </a:rPr>
              <a:t>	left: 10px;</a:t>
            </a:r>
          </a:p>
          <a:p>
            <a:pPr eaLnBrk="1" hangingPunct="1">
              <a:buFontTx/>
              <a:buNone/>
            </a:pPr>
            <a:r>
              <a:rPr lang="en-US" altLang="en-US" sz="1400">
                <a:latin typeface="Courier New" panose="02070309020205020404" pitchFamily="49" charset="0"/>
              </a:rPr>
              <a:t>	border: 1px #CC0 solid;</a:t>
            </a:r>
          </a:p>
          <a:p>
            <a:pPr eaLnBrk="1" hangingPunct="1">
              <a:buFontTx/>
              <a:buNone/>
            </a:pPr>
            <a:r>
              <a:rPr lang="en-US" altLang="en-US" sz="1400">
                <a:latin typeface="Courier New" panose="02070309020205020404" pitchFamily="49" charset="0"/>
              </a:rPr>
              <a:t>	clip: auto;</a:t>
            </a:r>
          </a:p>
          <a:p>
            <a:pPr eaLnBrk="1" hangingPunct="1">
              <a:buFontTx/>
              <a:buNone/>
            </a:pPr>
            <a:r>
              <a:rPr lang="en-US" altLang="en-US" sz="1400">
                <a:latin typeface="Courier New" panose="02070309020205020404" pitchFamily="49" charset="0"/>
              </a:rPr>
              <a:t>	overflow: hidden;</a:t>
            </a:r>
          </a:p>
          <a:p>
            <a:pPr eaLnBrk="1" hangingPunct="1">
              <a:buFontTx/>
              <a:buNone/>
            </a:pPr>
            <a:r>
              <a:rPr lang="en-US" altLang="en-US" sz="1400">
                <a:latin typeface="Courier New" panose="02070309020205020404" pitchFamily="49" charset="0"/>
              </a:rPr>
              <a:t>}</a:t>
            </a:r>
          </a:p>
          <a:p>
            <a:pPr eaLnBrk="1" hangingPunct="1">
              <a:buFontTx/>
              <a:buNone/>
            </a:pPr>
            <a:endParaRPr lang="en-US" altLang="en-US" sz="1400">
              <a:latin typeface="Courier New" panose="02070309020205020404" pitchFamily="49" charset="0"/>
            </a:endParaRPr>
          </a:p>
          <a:p>
            <a:pPr eaLnBrk="1" hangingPunct="1">
              <a:buFontTx/>
              <a:buNone/>
            </a:pPr>
            <a:r>
              <a:rPr lang="en-US" altLang="en-US" sz="1400">
                <a:latin typeface="Courier New" panose="02070309020205020404" pitchFamily="49" charset="0"/>
              </a:rPr>
              <a:t>#previewWin h1, #previewWin h2 {</a:t>
            </a:r>
          </a:p>
          <a:p>
            <a:pPr eaLnBrk="1" hangingPunct="1">
              <a:buFontTx/>
              <a:buNone/>
            </a:pPr>
            <a:r>
              <a:rPr lang="en-US" altLang="en-US" sz="1400">
                <a:latin typeface="Courier New" panose="02070309020205020404" pitchFamily="49" charset="0"/>
              </a:rPr>
              <a:t>	font-size: 1.0em;</a:t>
            </a:r>
          </a:p>
          <a:p>
            <a:pPr eaLnBrk="1" hangingPunct="1">
              <a:buFontTx/>
              <a:buNone/>
            </a:pPr>
            <a:r>
              <a:rPr lang="en-US" altLang="en-US" sz="1400">
                <a:latin typeface="Courier New" panose="02070309020205020404" pitchFamily="49" charset="0"/>
              </a:rPr>
              <a:t>}</a:t>
            </a:r>
          </a:p>
          <a:p>
            <a:pPr eaLnBrk="1" hangingPunct="1"/>
            <a:endParaRPr lang="en-US" altLang="en-US" sz="1400">
              <a:latin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2B9FF9E4-FA90-4642-981F-A57C6E1B16CD}" type="slidenum">
              <a:rPr lang="en-US" altLang="en-US" sz="1400" smtClean="0">
                <a:latin typeface="Times New Roman" panose="02020603050405020304" pitchFamily="18" charset="0"/>
              </a:rPr>
              <a:pPr>
                <a:spcBef>
                  <a:spcPct val="0"/>
                </a:spcBef>
                <a:buFontTx/>
                <a:buNone/>
              </a:pPr>
              <a:t>37</a:t>
            </a:fld>
            <a:endParaRPr lang="en-US" altLang="en-US" sz="1400">
              <a:latin typeface="Times New Roman" panose="02020603050405020304" pitchFamily="18" charset="0"/>
            </a:endParaRPr>
          </a:p>
        </p:txBody>
      </p:sp>
      <p:sp>
        <p:nvSpPr>
          <p:cNvPr id="70660" name="Rectangle 2"/>
          <p:cNvSpPr>
            <a:spLocks noGrp="1" noChangeArrowheads="1"/>
          </p:cNvSpPr>
          <p:nvPr>
            <p:ph type="title"/>
          </p:nvPr>
        </p:nvSpPr>
        <p:spPr>
          <a:xfrm>
            <a:off x="609600" y="152400"/>
            <a:ext cx="7772400" cy="533400"/>
          </a:xfrm>
        </p:spPr>
        <p:txBody>
          <a:bodyPr/>
          <a:lstStyle/>
          <a:p>
            <a:pPr eaLnBrk="1" hangingPunct="1"/>
            <a:r>
              <a:rPr lang="en-US" altLang="en-US" b="1">
                <a:latin typeface="Courier New" panose="02070309020205020404" pitchFamily="49" charset="0"/>
              </a:rPr>
              <a:t>The javascript source</a:t>
            </a:r>
          </a:p>
        </p:txBody>
      </p:sp>
      <p:sp>
        <p:nvSpPr>
          <p:cNvPr id="70661" name="Rectangle 3"/>
          <p:cNvSpPr>
            <a:spLocks noGrp="1" noChangeArrowheads="1"/>
          </p:cNvSpPr>
          <p:nvPr>
            <p:ph type="body" idx="1"/>
          </p:nvPr>
        </p:nvSpPr>
        <p:spPr>
          <a:xfrm>
            <a:off x="304800" y="685800"/>
            <a:ext cx="8153400" cy="5410200"/>
          </a:xfrm>
        </p:spPr>
        <p:txBody>
          <a:bodyPr/>
          <a:lstStyle/>
          <a:p>
            <a:pPr eaLnBrk="1" hangingPunct="1">
              <a:buFontTx/>
              <a:buNone/>
            </a:pPr>
            <a:r>
              <a:rPr lang="en-US" altLang="en-US" sz="1200" dirty="0" err="1">
                <a:latin typeface="Courier New" panose="02070309020205020404" pitchFamily="49" charset="0"/>
              </a:rPr>
              <a:t>window.onload</a:t>
            </a:r>
            <a:r>
              <a:rPr lang="en-US" altLang="en-US" sz="1200" dirty="0">
                <a:latin typeface="Courier New" panose="02070309020205020404" pitchFamily="49" charset="0"/>
              </a:rPr>
              <a:t> = </a:t>
            </a:r>
            <a:r>
              <a:rPr lang="en-US" altLang="en-US" sz="1200" dirty="0" err="1">
                <a:latin typeface="Courier New" panose="02070309020205020404" pitchFamily="49" charset="0"/>
              </a:rPr>
              <a:t>initAll</a:t>
            </a:r>
            <a:r>
              <a:rPr lang="en-US" altLang="en-US" sz="1200" dirty="0">
                <a:latin typeface="Courier New" panose="02070309020205020404" pitchFamily="49" charset="0"/>
              </a:rPr>
              <a:t>;</a:t>
            </a:r>
          </a:p>
          <a:p>
            <a:pPr eaLnBrk="1" hangingPunct="1">
              <a:buFontTx/>
              <a:buNone/>
            </a:pP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xhr</a:t>
            </a:r>
            <a:r>
              <a:rPr lang="en-US" altLang="en-US" sz="1200" dirty="0">
                <a:latin typeface="Courier New" panose="02070309020205020404" pitchFamily="49" charset="0"/>
              </a:rPr>
              <a:t> = false;</a:t>
            </a:r>
          </a:p>
          <a:p>
            <a:pPr eaLnBrk="1" hangingPunct="1">
              <a:buFontTx/>
              <a:buNone/>
            </a:pP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xPos</a:t>
            </a:r>
            <a:r>
              <a:rPr lang="en-US" altLang="en-US" sz="1200" dirty="0">
                <a:latin typeface="Courier New" panose="02070309020205020404" pitchFamily="49" charset="0"/>
              </a:rPr>
              <a:t>, </a:t>
            </a:r>
            <a:r>
              <a:rPr lang="en-US" altLang="en-US" sz="1200" dirty="0" err="1">
                <a:latin typeface="Courier New" panose="02070309020205020404" pitchFamily="49" charset="0"/>
              </a:rPr>
              <a:t>yPos</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initAll</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allLinks</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document.getElementsByTagName</a:t>
            </a:r>
            <a:r>
              <a:rPr lang="en-US" altLang="en-US" sz="1200" dirty="0">
                <a:latin typeface="Courier New" panose="02070309020205020404" pitchFamily="49" charset="0"/>
              </a:rPr>
              <a:t>("a");</a:t>
            </a:r>
          </a:p>
          <a:p>
            <a:pPr eaLnBrk="1" hangingPunct="1">
              <a:buFontTx/>
              <a:buNone/>
            </a:pPr>
            <a:r>
              <a:rPr lang="en-US" altLang="en-US" sz="1200" dirty="0">
                <a:latin typeface="Courier New" panose="02070309020205020404" pitchFamily="49" charset="0"/>
              </a:rPr>
              <a:t>	for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=0; </a:t>
            </a:r>
            <a:r>
              <a:rPr lang="en-US" altLang="en-US" sz="1200" dirty="0" err="1">
                <a:latin typeface="Courier New" panose="02070309020205020404" pitchFamily="49" charset="0"/>
              </a:rPr>
              <a:t>i</a:t>
            </a:r>
            <a:r>
              <a:rPr lang="en-US" altLang="en-US" sz="1200" dirty="0">
                <a:latin typeface="Courier New" panose="02070309020205020404" pitchFamily="49" charset="0"/>
              </a:rPr>
              <a:t>&lt; </a:t>
            </a:r>
            <a:r>
              <a:rPr lang="en-US" altLang="en-US" sz="1200" dirty="0" err="1">
                <a:latin typeface="Courier New" panose="02070309020205020404" pitchFamily="49" charset="0"/>
              </a:rPr>
              <a:t>allLinks.length</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allLinks</a:t>
            </a:r>
            <a:r>
              <a:rPr lang="en-US" altLang="en-US" sz="1200" dirty="0">
                <a:latin typeface="Courier New" panose="02070309020205020404" pitchFamily="49" charset="0"/>
              </a:rPr>
              <a:t>[</a:t>
            </a:r>
            <a:r>
              <a:rPr lang="en-US" altLang="en-US" sz="1200" dirty="0" err="1">
                <a:latin typeface="Courier New" panose="02070309020205020404" pitchFamily="49" charset="0"/>
              </a:rPr>
              <a:t>i</a:t>
            </a:r>
            <a:r>
              <a:rPr lang="en-US" altLang="en-US" sz="1200" dirty="0">
                <a:latin typeface="Courier New" panose="02070309020205020404" pitchFamily="49" charset="0"/>
              </a:rPr>
              <a:t>].</a:t>
            </a:r>
            <a:r>
              <a:rPr lang="en-US" altLang="en-US" sz="1200" dirty="0" err="1">
                <a:latin typeface="Courier New" panose="02070309020205020404" pitchFamily="49" charset="0"/>
              </a:rPr>
              <a:t>onmouseover</a:t>
            </a:r>
            <a:r>
              <a:rPr lang="en-US" altLang="en-US" sz="1200" dirty="0">
                <a:latin typeface="Courier New" panose="02070309020205020404" pitchFamily="49" charset="0"/>
              </a:rPr>
              <a:t> = </a:t>
            </a:r>
            <a:r>
              <a:rPr lang="en-US" altLang="en-US" sz="1200" dirty="0" err="1">
                <a:latin typeface="Courier New" panose="02070309020205020404" pitchFamily="49" charset="0"/>
              </a:rPr>
              <a:t>showPreview</a:t>
            </a:r>
            <a:r>
              <a:rPr lang="en-US" altLang="en-US" sz="1200" dirty="0">
                <a:latin typeface="Courier New" panose="02070309020205020404" pitchFamily="49" charset="0"/>
              </a:rPr>
              <a:t>; } }</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showPreview</a:t>
            </a:r>
            <a:r>
              <a:rPr lang="en-US" altLang="en-US" sz="1200" dirty="0">
                <a:latin typeface="Courier New" panose="02070309020205020404" pitchFamily="49" charset="0"/>
              </a:rPr>
              <a:t>(</a:t>
            </a:r>
            <a:r>
              <a:rPr lang="en-US" altLang="en-US" sz="1200" dirty="0" err="1">
                <a:latin typeface="Courier New" panose="02070309020205020404" pitchFamily="49" charset="0"/>
              </a:rPr>
              <a:t>evt</a:t>
            </a:r>
            <a:r>
              <a:rPr lang="en-US" altLang="en-US" sz="1200" dirty="0">
                <a:latin typeface="Courier New" panose="02070309020205020404" pitchFamily="49" charset="0"/>
              </a:rPr>
              <a:t>) { </a:t>
            </a:r>
            <a:r>
              <a:rPr lang="en-US" altLang="en-US" sz="1200" dirty="0" err="1">
                <a:latin typeface="Courier New" panose="02070309020205020404" pitchFamily="49" charset="0"/>
              </a:rPr>
              <a:t>getPreview</a:t>
            </a:r>
            <a:r>
              <a:rPr lang="en-US" altLang="en-US" sz="1200" dirty="0">
                <a:latin typeface="Courier New" panose="02070309020205020404" pitchFamily="49" charset="0"/>
              </a:rPr>
              <a:t>(</a:t>
            </a:r>
            <a:r>
              <a:rPr lang="en-US" altLang="en-US" sz="1200" dirty="0" err="1">
                <a:latin typeface="Courier New" panose="02070309020205020404" pitchFamily="49" charset="0"/>
              </a:rPr>
              <a:t>evt</a:t>
            </a:r>
            <a:r>
              <a:rPr lang="en-US" altLang="en-US" sz="1200" dirty="0">
                <a:latin typeface="Courier New" panose="02070309020205020404" pitchFamily="49" charset="0"/>
              </a:rPr>
              <a:t>); return false; }</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hidePreview</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previewWin</a:t>
            </a:r>
            <a:r>
              <a:rPr lang="en-US" altLang="en-US" sz="1200" dirty="0">
                <a:latin typeface="Courier New" panose="02070309020205020404" pitchFamily="49" charset="0"/>
              </a:rPr>
              <a:t>").</a:t>
            </a:r>
            <a:r>
              <a:rPr lang="en-US" altLang="en-US" sz="1200" dirty="0" err="1">
                <a:latin typeface="Courier New" panose="02070309020205020404" pitchFamily="49" charset="0"/>
              </a:rPr>
              <a:t>style.visibility</a:t>
            </a:r>
            <a:r>
              <a:rPr lang="en-US" altLang="en-US" sz="1200" dirty="0">
                <a:latin typeface="Courier New" panose="02070309020205020404" pitchFamily="49" charset="0"/>
              </a:rPr>
              <a:t> = "hidden"; }</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getPreview</a:t>
            </a:r>
            <a:r>
              <a:rPr lang="en-US" altLang="en-US" sz="1200" dirty="0">
                <a:latin typeface="Courier New" panose="02070309020205020404" pitchFamily="49" charset="0"/>
              </a:rPr>
              <a:t>(</a:t>
            </a:r>
            <a:r>
              <a:rPr lang="en-US" altLang="en-US" sz="1200" dirty="0" err="1">
                <a:latin typeface="Courier New" panose="02070309020205020404" pitchFamily="49" charset="0"/>
              </a:rPr>
              <a:t>evt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evt</a:t>
            </a:r>
            <a:r>
              <a:rPr lang="en-US" altLang="en-US" sz="1200" dirty="0">
                <a:latin typeface="Courier New" panose="02070309020205020404" pitchFamily="49" charset="0"/>
              </a:rPr>
              <a:t>) {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url</a:t>
            </a:r>
            <a:r>
              <a:rPr lang="en-US" altLang="en-US" sz="1200" dirty="0">
                <a:latin typeface="Courier New" panose="02070309020205020404" pitchFamily="49" charset="0"/>
              </a:rPr>
              <a:t> = </a:t>
            </a:r>
            <a:r>
              <a:rPr lang="en-US" altLang="en-US" sz="1200" dirty="0" err="1">
                <a:latin typeface="Courier New" panose="02070309020205020404" pitchFamily="49" charset="0"/>
              </a:rPr>
              <a:t>evt.target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else { </a:t>
            </a:r>
            <a:r>
              <a:rPr lang="en-US" altLang="en-US" sz="1200" dirty="0" err="1">
                <a:latin typeface="Courier New" panose="02070309020205020404" pitchFamily="49" charset="0"/>
              </a:rPr>
              <a:t>evt</a:t>
            </a:r>
            <a:r>
              <a:rPr lang="en-US" altLang="en-US" sz="1200" dirty="0">
                <a:latin typeface="Courier New" panose="02070309020205020404" pitchFamily="49" charset="0"/>
              </a:rPr>
              <a:t> = </a:t>
            </a:r>
            <a:r>
              <a:rPr lang="en-US" altLang="en-US" sz="1200" dirty="0" err="1">
                <a:latin typeface="Courier New" panose="02070309020205020404" pitchFamily="49" charset="0"/>
              </a:rPr>
              <a:t>window.event</a:t>
            </a: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url</a:t>
            </a:r>
            <a:r>
              <a:rPr lang="en-US" altLang="en-US" sz="1200" dirty="0">
                <a:latin typeface="Courier New" panose="02070309020205020404" pitchFamily="49" charset="0"/>
              </a:rPr>
              <a:t> = </a:t>
            </a:r>
            <a:r>
              <a:rPr lang="en-US" altLang="en-US" sz="1200" dirty="0" err="1">
                <a:latin typeface="Courier New" panose="02070309020205020404" pitchFamily="49" charset="0"/>
              </a:rPr>
              <a:t>evt.srcElement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xPos</a:t>
            </a:r>
            <a:r>
              <a:rPr lang="en-US" altLang="en-US" sz="1200" dirty="0">
                <a:latin typeface="Courier New" panose="02070309020205020404" pitchFamily="49" charset="0"/>
              </a:rPr>
              <a:t> = </a:t>
            </a:r>
            <a:r>
              <a:rPr lang="en-US" altLang="en-US" sz="1200" dirty="0" err="1">
                <a:latin typeface="Courier New" panose="02070309020205020404" pitchFamily="49" charset="0"/>
              </a:rPr>
              <a:t>evt.clientX</a:t>
            </a:r>
            <a:r>
              <a:rPr lang="en-US" altLang="en-US" sz="1200" dirty="0">
                <a:latin typeface="Courier New" panose="02070309020205020404" pitchFamily="49" charset="0"/>
              </a:rPr>
              <a:t>;  </a:t>
            </a:r>
            <a:r>
              <a:rPr lang="en-US" altLang="en-US" sz="1200" dirty="0" err="1">
                <a:latin typeface="Courier New" panose="02070309020205020404" pitchFamily="49" charset="0"/>
              </a:rPr>
              <a:t>yPos</a:t>
            </a:r>
            <a:r>
              <a:rPr lang="en-US" altLang="en-US" sz="1200" dirty="0">
                <a:latin typeface="Courier New" panose="02070309020205020404" pitchFamily="49" charset="0"/>
              </a:rPr>
              <a:t> = </a:t>
            </a:r>
            <a:r>
              <a:rPr lang="en-US" altLang="en-US" sz="1200" dirty="0" err="1">
                <a:latin typeface="Courier New" panose="02070309020205020404" pitchFamily="49" charset="0"/>
              </a:rPr>
              <a:t>evt.clientY</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window.XMLHttpRequest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xhr</a:t>
            </a:r>
            <a:r>
              <a:rPr lang="en-US" altLang="en-US" sz="1200" dirty="0">
                <a:latin typeface="Courier New" panose="02070309020205020404" pitchFamily="49" charset="0"/>
              </a:rPr>
              <a:t> = new </a:t>
            </a:r>
            <a:r>
              <a:rPr lang="en-US" altLang="en-US" sz="1200" dirty="0" err="1">
                <a:latin typeface="Courier New" panose="02070309020205020404" pitchFamily="49" charset="0"/>
              </a:rPr>
              <a:t>XMLHttpRequest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else { if (</a:t>
            </a:r>
            <a:r>
              <a:rPr lang="en-US" altLang="en-US" sz="1200" dirty="0" err="1">
                <a:latin typeface="Courier New" panose="02070309020205020404" pitchFamily="49" charset="0"/>
              </a:rPr>
              <a:t>window.ActiveXObject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try {  </a:t>
            </a:r>
            <a:r>
              <a:rPr lang="en-US" altLang="en-US" sz="1200" dirty="0" err="1">
                <a:latin typeface="Courier New" panose="02070309020205020404" pitchFamily="49" charset="0"/>
              </a:rPr>
              <a:t>xhr</a:t>
            </a:r>
            <a:r>
              <a:rPr lang="en-US" altLang="en-US" sz="1200" dirty="0">
                <a:latin typeface="Courier New" panose="02070309020205020404" pitchFamily="49" charset="0"/>
              </a:rPr>
              <a:t> = new </a:t>
            </a:r>
            <a:r>
              <a:rPr lang="en-US" altLang="en-US" sz="1200" dirty="0" err="1">
                <a:latin typeface="Courier New" panose="02070309020205020404" pitchFamily="49" charset="0"/>
              </a:rPr>
              <a:t>ActiveXObject</a:t>
            </a:r>
            <a:r>
              <a:rPr lang="en-US" altLang="en-US" sz="1200" dirty="0">
                <a:latin typeface="Courier New" panose="02070309020205020404" pitchFamily="49" charset="0"/>
              </a:rPr>
              <a:t>("</a:t>
            </a:r>
            <a:r>
              <a:rPr lang="en-US" altLang="en-US" sz="1200" dirty="0" err="1">
                <a:latin typeface="Courier New" panose="02070309020205020404" pitchFamily="49" charset="0"/>
              </a:rPr>
              <a:t>Microsoft.XMLHTTP</a:t>
            </a:r>
            <a:r>
              <a:rPr lang="en-US" altLang="en-US" sz="1200" dirty="0">
                <a:latin typeface="Courier New" panose="02070309020205020404" pitchFamily="49" charset="0"/>
              </a:rPr>
              <a:t>"); }  catch (e) { }  }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a:t>
            </a:r>
            <a:r>
              <a:rPr lang="en-US" altLang="en-US" sz="1200" dirty="0">
                <a:latin typeface="Courier New" panose="02070309020205020404" pitchFamily="49" charset="0"/>
              </a:rPr>
              <a:t>) { </a:t>
            </a:r>
            <a:r>
              <a:rPr lang="en-US" altLang="en-US" sz="1200" dirty="0" err="1">
                <a:latin typeface="Courier New" panose="02070309020205020404" pitchFamily="49" charset="0"/>
              </a:rPr>
              <a:t>xhr.onreadystatechange</a:t>
            </a:r>
            <a:r>
              <a:rPr lang="en-US" altLang="en-US" sz="1200" dirty="0">
                <a:latin typeface="Courier New" panose="02070309020205020404" pitchFamily="49" charset="0"/>
              </a:rPr>
              <a:t> = </a:t>
            </a:r>
            <a:r>
              <a:rPr lang="en-US" altLang="en-US" sz="1200" dirty="0" err="1">
                <a:latin typeface="Courier New" panose="02070309020205020404" pitchFamily="49" charset="0"/>
              </a:rPr>
              <a:t>showContents</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xhr.open</a:t>
            </a:r>
            <a:r>
              <a:rPr lang="en-US" altLang="en-US" sz="1200" dirty="0">
                <a:latin typeface="Courier New" panose="02070309020205020404" pitchFamily="49" charset="0"/>
              </a:rPr>
              <a:t>("GET", </a:t>
            </a:r>
            <a:r>
              <a:rPr lang="en-US" altLang="en-US" sz="1200" dirty="0" err="1">
                <a:latin typeface="Courier New" panose="02070309020205020404" pitchFamily="49" charset="0"/>
              </a:rPr>
              <a:t>url</a:t>
            </a:r>
            <a:r>
              <a:rPr lang="en-US" altLang="en-US" sz="1200" dirty="0">
                <a:latin typeface="Courier New" panose="02070309020205020404" pitchFamily="49" charset="0"/>
              </a:rPr>
              <a:t>, true);  </a:t>
            </a:r>
            <a:r>
              <a:rPr lang="en-US" altLang="en-US" sz="1200" dirty="0" err="1">
                <a:latin typeface="Courier New" panose="02070309020205020404" pitchFamily="49" charset="0"/>
              </a:rPr>
              <a:t>xhr.send</a:t>
            </a:r>
            <a:r>
              <a:rPr lang="en-US" altLang="en-US" sz="1200" dirty="0">
                <a:latin typeface="Courier New" panose="02070309020205020404" pitchFamily="49" charset="0"/>
              </a:rPr>
              <a:t>(null);</a:t>
            </a:r>
          </a:p>
          <a:p>
            <a:pPr eaLnBrk="1" hangingPunct="1">
              <a:buFontTx/>
              <a:buNone/>
            </a:pPr>
            <a:r>
              <a:rPr lang="en-US" altLang="en-US" sz="1200" dirty="0">
                <a:latin typeface="Courier New" panose="02070309020205020404" pitchFamily="49" charset="0"/>
              </a:rPr>
              <a:t>	} else { alert("Sorry, but I couldn't create an </a:t>
            </a:r>
            <a:r>
              <a:rPr lang="en-US" altLang="en-US" sz="1200" dirty="0" err="1">
                <a:latin typeface="Courier New" panose="02070309020205020404" pitchFamily="49" charset="0"/>
              </a:rPr>
              <a:t>XMLHttpRequest</a:t>
            </a:r>
            <a:r>
              <a:rPr lang="en-US" altLang="en-US" sz="1200" dirty="0">
                <a:latin typeface="Courier New" panose="02070309020205020404" pitchFamily="49" charset="0"/>
              </a:rPr>
              <a:t>"); }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DC261256-86C8-44D5-B600-1F6E46ABC7D3}" type="slidenum">
              <a:rPr lang="en-US" altLang="en-US" sz="1400" smtClean="0">
                <a:latin typeface="Times New Roman" panose="02020603050405020304" pitchFamily="18" charset="0"/>
              </a:rPr>
              <a:pPr>
                <a:spcBef>
                  <a:spcPct val="0"/>
                </a:spcBef>
                <a:buFontTx/>
                <a:buNone/>
              </a:pPr>
              <a:t>38</a:t>
            </a:fld>
            <a:endParaRPr lang="en-US" altLang="en-US" sz="1400">
              <a:latin typeface="Times New Roman" panose="02020603050405020304" pitchFamily="18" charset="0"/>
            </a:endParaRPr>
          </a:p>
        </p:txBody>
      </p:sp>
      <p:sp>
        <p:nvSpPr>
          <p:cNvPr id="71684"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The javascript source cont</a:t>
            </a:r>
            <a:r>
              <a:rPr lang="ja-JP" altLang="en-US" b="1">
                <a:latin typeface="Courier New" panose="02070309020205020404" pitchFamily="49" charset="0"/>
              </a:rPr>
              <a:t>’</a:t>
            </a:r>
            <a:r>
              <a:rPr lang="en-US" altLang="ja-JP" b="1">
                <a:latin typeface="Courier New" panose="02070309020205020404" pitchFamily="49" charset="0"/>
              </a:rPr>
              <a:t>d</a:t>
            </a:r>
            <a:endParaRPr lang="en-US" altLang="en-US" b="1">
              <a:latin typeface="Courier New" panose="02070309020205020404" pitchFamily="49" charset="0"/>
            </a:endParaRPr>
          </a:p>
        </p:txBody>
      </p:sp>
      <p:sp>
        <p:nvSpPr>
          <p:cNvPr id="71685" name="Rectangle 3"/>
          <p:cNvSpPr>
            <a:spLocks noGrp="1" noChangeArrowheads="1"/>
          </p:cNvSpPr>
          <p:nvPr>
            <p:ph type="body" idx="1"/>
          </p:nvPr>
        </p:nvSpPr>
        <p:spPr>
          <a:xfrm>
            <a:off x="685800" y="1219200"/>
            <a:ext cx="7467600" cy="2133600"/>
          </a:xfrm>
        </p:spPr>
        <p:txBody>
          <a:bodyPr/>
          <a:lstStyle/>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showContents</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prevWin</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previewWin</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xhr.readyState</a:t>
            </a:r>
            <a:r>
              <a:rPr lang="en-US" altLang="en-US" sz="1200" dirty="0">
                <a:latin typeface="Courier New" panose="02070309020205020404" pitchFamily="49" charset="0"/>
              </a:rPr>
              <a:t> == 4)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prevWin.innerHTML</a:t>
            </a:r>
            <a:r>
              <a:rPr lang="en-US" altLang="en-US" sz="1200" dirty="0">
                <a:latin typeface="Courier New" panose="02070309020205020404" pitchFamily="49" charset="0"/>
              </a:rPr>
              <a:t> = (</a:t>
            </a:r>
            <a:r>
              <a:rPr lang="en-US" altLang="en-US" sz="1200" dirty="0" err="1">
                <a:latin typeface="Courier New" panose="02070309020205020404" pitchFamily="49" charset="0"/>
              </a:rPr>
              <a:t>xhr.status</a:t>
            </a:r>
            <a:r>
              <a:rPr lang="en-US" altLang="en-US" sz="1200" dirty="0">
                <a:latin typeface="Courier New" panose="02070309020205020404" pitchFamily="49" charset="0"/>
              </a:rPr>
              <a:t> == 200) ? </a:t>
            </a:r>
            <a:r>
              <a:rPr lang="en-US" altLang="en-US" sz="1200" dirty="0" err="1">
                <a:latin typeface="Courier New" panose="02070309020205020404" pitchFamily="49" charset="0"/>
              </a:rPr>
              <a:t>xhr.responseText</a:t>
            </a:r>
            <a:r>
              <a:rPr lang="en-US" altLang="en-US" sz="1200" dirty="0">
                <a:latin typeface="Courier New" panose="02070309020205020404" pitchFamily="49" charset="0"/>
              </a:rPr>
              <a:t> : "There was a problem with the request " + </a:t>
            </a:r>
            <a:r>
              <a:rPr lang="en-US" altLang="en-US" sz="1200" dirty="0" err="1">
                <a:latin typeface="Courier New" panose="02070309020205020404" pitchFamily="49" charset="0"/>
              </a:rPr>
              <a:t>xhr.status</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prevWin.style.top</a:t>
            </a:r>
            <a:r>
              <a:rPr lang="en-US" altLang="en-US" sz="1200" dirty="0">
                <a:latin typeface="Courier New" panose="02070309020205020404" pitchFamily="49" charset="0"/>
              </a:rPr>
              <a:t> = </a:t>
            </a:r>
            <a:r>
              <a:rPr lang="en-US" altLang="en-US" sz="1200" dirty="0" err="1">
                <a:latin typeface="Courier New" panose="02070309020205020404" pitchFamily="49" charset="0"/>
              </a:rPr>
              <a:t>parseInt</a:t>
            </a:r>
            <a:r>
              <a:rPr lang="en-US" altLang="en-US" sz="1200" dirty="0">
                <a:latin typeface="Courier New" panose="02070309020205020404" pitchFamily="49" charset="0"/>
              </a:rPr>
              <a:t>(</a:t>
            </a:r>
            <a:r>
              <a:rPr lang="en-US" altLang="en-US" sz="1200" dirty="0" err="1">
                <a:latin typeface="Courier New" panose="02070309020205020404" pitchFamily="49" charset="0"/>
              </a:rPr>
              <a:t>yPos</a:t>
            </a:r>
            <a:r>
              <a:rPr lang="en-US" altLang="en-US" sz="1200" dirty="0">
                <a:latin typeface="Courier New" panose="02070309020205020404" pitchFamily="49" charset="0"/>
              </a:rPr>
              <a:t>)+2 + "</a:t>
            </a:r>
            <a:r>
              <a:rPr lang="en-US" altLang="en-US" sz="1200" dirty="0" err="1">
                <a:latin typeface="Courier New" panose="02070309020205020404" pitchFamily="49" charset="0"/>
              </a:rPr>
              <a:t>px</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prevWin.style.left</a:t>
            </a:r>
            <a:r>
              <a:rPr lang="en-US" altLang="en-US" sz="1200" dirty="0">
                <a:latin typeface="Courier New" panose="02070309020205020404" pitchFamily="49" charset="0"/>
              </a:rPr>
              <a:t> = </a:t>
            </a:r>
            <a:r>
              <a:rPr lang="en-US" altLang="en-US" sz="1200" dirty="0" err="1">
                <a:latin typeface="Courier New" panose="02070309020205020404" pitchFamily="49" charset="0"/>
              </a:rPr>
              <a:t>parseInt</a:t>
            </a:r>
            <a:r>
              <a:rPr lang="en-US" altLang="en-US" sz="1200" dirty="0">
                <a:latin typeface="Courier New" panose="02070309020205020404" pitchFamily="49" charset="0"/>
              </a:rPr>
              <a:t>(</a:t>
            </a:r>
            <a:r>
              <a:rPr lang="en-US" altLang="en-US" sz="1200" dirty="0" err="1">
                <a:latin typeface="Courier New" panose="02070309020205020404" pitchFamily="49" charset="0"/>
              </a:rPr>
              <a:t>xPos</a:t>
            </a:r>
            <a:r>
              <a:rPr lang="en-US" altLang="en-US" sz="1200" dirty="0">
                <a:latin typeface="Courier New" panose="02070309020205020404" pitchFamily="49" charset="0"/>
              </a:rPr>
              <a:t>)+2 + "</a:t>
            </a:r>
            <a:r>
              <a:rPr lang="en-US" altLang="en-US" sz="1200" dirty="0" err="1">
                <a:latin typeface="Courier New" panose="02070309020205020404" pitchFamily="49" charset="0"/>
              </a:rPr>
              <a:t>px</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prevWin.style.visibility</a:t>
            </a:r>
            <a:r>
              <a:rPr lang="en-US" altLang="en-US" sz="1200" dirty="0">
                <a:latin typeface="Courier New" panose="02070309020205020404" pitchFamily="49" charset="0"/>
              </a:rPr>
              <a:t> = "visible";</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prevWin.onmouseout</a:t>
            </a:r>
            <a:r>
              <a:rPr lang="en-US" altLang="en-US" sz="1200" dirty="0">
                <a:latin typeface="Courier New" panose="02070309020205020404" pitchFamily="49" charset="0"/>
              </a:rPr>
              <a:t> = </a:t>
            </a:r>
            <a:r>
              <a:rPr lang="en-US" altLang="en-US" sz="1200" dirty="0" err="1">
                <a:latin typeface="Courier New" panose="02070309020205020404" pitchFamily="49" charset="0"/>
              </a:rPr>
              <a:t>hidePreview</a:t>
            </a:r>
            <a:r>
              <a:rPr lang="en-US" altLang="en-US" sz="1200" dirty="0">
                <a:latin typeface="Courier New" panose="02070309020205020404" pitchFamily="49" charset="0"/>
              </a:rPr>
              <a:t>; }}</a:t>
            </a:r>
          </a:p>
          <a:p>
            <a:pPr eaLnBrk="1" hangingPunct="1">
              <a:buFontTx/>
              <a:buNone/>
            </a:pPr>
            <a:endParaRPr lang="en-US" altLang="en-US" dirty="0">
              <a:latin typeface="Courier New" panose="02070309020205020404" pitchFamily="49" charset="0"/>
            </a:endParaRPr>
          </a:p>
        </p:txBody>
      </p:sp>
      <p:sp>
        <p:nvSpPr>
          <p:cNvPr id="71686" name="Text Box 4"/>
          <p:cNvSpPr txBox="1">
            <a:spLocks noChangeArrowheads="1"/>
          </p:cNvSpPr>
          <p:nvPr/>
        </p:nvSpPr>
        <p:spPr bwMode="auto">
          <a:xfrm>
            <a:off x="517525" y="3490913"/>
            <a:ext cx="842327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dirty="0">
                <a:latin typeface="Times New Roman" panose="02020603050405020304" pitchFamily="18" charset="0"/>
              </a:rPr>
              <a:t>Notes: </a:t>
            </a:r>
            <a:r>
              <a:rPr lang="en-US" altLang="en-US" sz="1600" dirty="0" err="1">
                <a:latin typeface="Times New Roman" panose="02020603050405020304" pitchFamily="18" charset="0"/>
              </a:rPr>
              <a:t>initall</a:t>
            </a:r>
            <a:r>
              <a:rPr lang="en-US" altLang="en-US" sz="1600" dirty="0">
                <a:latin typeface="Times New Roman" panose="02020603050405020304" pitchFamily="18" charset="0"/>
              </a:rPr>
              <a:t> goes through all of the links and adds an </a:t>
            </a:r>
            <a:r>
              <a:rPr lang="en-US" altLang="en-US" sz="1600" dirty="0" err="1">
                <a:latin typeface="Times New Roman" panose="02020603050405020304" pitchFamily="18" charset="0"/>
              </a:rPr>
              <a:t>onmouseover</a:t>
            </a:r>
            <a:r>
              <a:rPr lang="en-US" altLang="en-US" sz="1600" dirty="0">
                <a:latin typeface="Times New Roman" panose="02020603050405020304" pitchFamily="18" charset="0"/>
              </a:rPr>
              <a:t> event;</a:t>
            </a:r>
          </a:p>
          <a:p>
            <a:pPr eaLnBrk="1" hangingPunct="1">
              <a:spcBef>
                <a:spcPct val="0"/>
              </a:spcBef>
              <a:buFontTx/>
              <a:buNone/>
            </a:pPr>
            <a:r>
              <a:rPr lang="en-US" altLang="en-US" sz="1600" dirty="0" err="1">
                <a:latin typeface="Times New Roman" panose="02020603050405020304" pitchFamily="18" charset="0"/>
              </a:rPr>
              <a:t>showPreview</a:t>
            </a:r>
            <a:r>
              <a:rPr lang="en-US" altLang="en-US" sz="1600" dirty="0">
                <a:latin typeface="Times New Roman" panose="02020603050405020304" pitchFamily="18" charset="0"/>
              </a:rPr>
              <a:t>( ) and </a:t>
            </a:r>
            <a:r>
              <a:rPr lang="en-US" altLang="en-US" sz="1600" dirty="0" err="1">
                <a:latin typeface="Times New Roman" panose="02020603050405020304" pitchFamily="18" charset="0"/>
              </a:rPr>
              <a:t>hidePreview</a:t>
            </a:r>
            <a:r>
              <a:rPr lang="en-US" altLang="en-US" sz="1600" dirty="0">
                <a:latin typeface="Times New Roman" panose="02020603050405020304" pitchFamily="18" charset="0"/>
              </a:rPr>
              <a:t>( ) are both needed; the latter sets the preview window</a:t>
            </a:r>
          </a:p>
          <a:p>
            <a:pPr eaLnBrk="1" hangingPunct="1">
              <a:spcBef>
                <a:spcPct val="0"/>
              </a:spcBef>
              <a:buFontTx/>
              <a:buNone/>
            </a:pPr>
            <a:r>
              <a:rPr lang="en-US" altLang="en-US" sz="1600" dirty="0">
                <a:latin typeface="Times New Roman" panose="02020603050405020304" pitchFamily="18" charset="0"/>
              </a:rPr>
              <a:t>back to hidden; </a:t>
            </a:r>
          </a:p>
          <a:p>
            <a:pPr eaLnBrk="1" hangingPunct="1">
              <a:spcBef>
                <a:spcPct val="0"/>
              </a:spcBef>
              <a:buFontTx/>
              <a:buNone/>
            </a:pPr>
            <a:r>
              <a:rPr lang="en-US" altLang="en-US" sz="1600" dirty="0">
                <a:latin typeface="Times New Roman" panose="02020603050405020304" pitchFamily="18" charset="0"/>
              </a:rPr>
              <a:t>In </a:t>
            </a:r>
            <a:r>
              <a:rPr lang="en-US" altLang="en-US" sz="1600" dirty="0" err="1">
                <a:latin typeface="Times New Roman" panose="02020603050405020304" pitchFamily="18" charset="0"/>
              </a:rPr>
              <a:t>getPreview</a:t>
            </a:r>
            <a:r>
              <a:rPr lang="en-US" altLang="en-US" sz="1600" dirty="0">
                <a:latin typeface="Times New Roman" panose="02020603050405020304" pitchFamily="18" charset="0"/>
              </a:rPr>
              <a:t>( ), depending upon the browser, the URL is in either </a:t>
            </a:r>
            <a:r>
              <a:rPr lang="en-US" altLang="en-US" sz="1600" dirty="0" err="1">
                <a:latin typeface="Times New Roman" panose="02020603050405020304" pitchFamily="18" charset="0"/>
              </a:rPr>
              <a:t>evt.target</a:t>
            </a:r>
            <a:r>
              <a:rPr lang="en-US" altLang="en-US" sz="1600" dirty="0">
                <a:latin typeface="Times New Roman" panose="02020603050405020304" pitchFamily="18" charset="0"/>
              </a:rPr>
              <a:t> or </a:t>
            </a:r>
          </a:p>
          <a:p>
            <a:pPr eaLnBrk="1" hangingPunct="1">
              <a:spcBef>
                <a:spcPct val="0"/>
              </a:spcBef>
              <a:buFontTx/>
              <a:buNone/>
            </a:pPr>
            <a:r>
              <a:rPr lang="en-US" altLang="en-US" sz="1600" dirty="0">
                <a:latin typeface="Times New Roman" panose="02020603050405020304" pitchFamily="18" charset="0"/>
              </a:rPr>
              <a:t>in </a:t>
            </a:r>
            <a:r>
              <a:rPr lang="en-US" altLang="en-US" sz="1600" dirty="0" err="1">
                <a:latin typeface="Times New Roman" panose="02020603050405020304" pitchFamily="18" charset="0"/>
              </a:rPr>
              <a:t>window.event.srcElement</a:t>
            </a:r>
            <a:r>
              <a:rPr lang="en-US" altLang="en-US" sz="1600" dirty="0">
                <a:latin typeface="Times New Roman" panose="02020603050405020304" pitchFamily="18" charset="0"/>
              </a:rPr>
              <a:t>; the (</a:t>
            </a:r>
            <a:r>
              <a:rPr lang="en-US" altLang="en-US" sz="1600" dirty="0" err="1">
                <a:latin typeface="Times New Roman" panose="02020603050405020304" pitchFamily="18" charset="0"/>
              </a:rPr>
              <a:t>x,y</a:t>
            </a:r>
            <a:r>
              <a:rPr lang="en-US" altLang="en-US" sz="1600" dirty="0">
                <a:latin typeface="Times New Roman" panose="02020603050405020304" pitchFamily="18" charset="0"/>
              </a:rPr>
              <a:t>) position is extracted;</a:t>
            </a:r>
          </a:p>
          <a:p>
            <a:pPr eaLnBrk="1" hangingPunct="1">
              <a:spcBef>
                <a:spcPct val="0"/>
              </a:spcBef>
              <a:buFontTx/>
              <a:buNone/>
            </a:pPr>
            <a:r>
              <a:rPr lang="en-US" altLang="en-US" sz="1600" dirty="0">
                <a:latin typeface="Times New Roman" panose="02020603050405020304" pitchFamily="18" charset="0"/>
              </a:rPr>
              <a:t>In </a:t>
            </a:r>
            <a:r>
              <a:rPr lang="en-US" altLang="en-US" sz="1600" dirty="0" err="1">
                <a:latin typeface="Times New Roman" panose="02020603050405020304" pitchFamily="18" charset="0"/>
              </a:rPr>
              <a:t>showContents</a:t>
            </a:r>
            <a:r>
              <a:rPr lang="en-US" altLang="en-US" sz="1600" dirty="0">
                <a:latin typeface="Times New Roman" panose="02020603050405020304" pitchFamily="18" charset="0"/>
              </a:rPr>
              <a:t>( ) the data is placed in </a:t>
            </a:r>
            <a:r>
              <a:rPr lang="en-US" altLang="en-US" sz="1600" dirty="0" err="1">
                <a:latin typeface="Times New Roman" panose="02020603050405020304" pitchFamily="18" charset="0"/>
              </a:rPr>
              <a:t>prevWin.innerHTML</a:t>
            </a:r>
            <a:r>
              <a:rPr lang="en-US" altLang="en-US" sz="1600" dirty="0">
                <a:latin typeface="Times New Roman" panose="02020603050405020304" pitchFamily="18" charset="0"/>
              </a:rPr>
              <a:t> from </a:t>
            </a:r>
            <a:r>
              <a:rPr lang="en-US" altLang="en-US" sz="1600" dirty="0" err="1">
                <a:latin typeface="Times New Roman" panose="02020603050405020304" pitchFamily="18" charset="0"/>
              </a:rPr>
              <a:t>responseText</a:t>
            </a:r>
            <a:r>
              <a:rPr lang="en-US" altLang="en-US" sz="1600" dirty="0">
                <a:latin typeface="Times New Roman" panose="02020603050405020304" pitchFamily="18" charset="0"/>
              </a:rPr>
              <a:t>;</a:t>
            </a:r>
          </a:p>
          <a:p>
            <a:pPr eaLnBrk="1" hangingPunct="1">
              <a:spcBef>
                <a:spcPct val="0"/>
              </a:spcBef>
              <a:buFontTx/>
              <a:buNone/>
            </a:pPr>
            <a:r>
              <a:rPr lang="en-US" altLang="en-US" sz="1600" dirty="0">
                <a:latin typeface="Times New Roman" panose="02020603050405020304" pitchFamily="18" charset="0"/>
              </a:rPr>
              <a:t>The preview window is placed just below and to the right of the cursor position that triggered the call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AC4DF24A-E3DB-4854-BCED-FAEF4B26AFEA}" type="slidenum">
              <a:rPr lang="en-US" altLang="en-US" sz="1400" smtClean="0">
                <a:latin typeface="Times New Roman" panose="02020603050405020304" pitchFamily="18" charset="0"/>
              </a:rPr>
              <a:pPr>
                <a:spcBef>
                  <a:spcPct val="0"/>
                </a:spcBef>
                <a:buFontTx/>
                <a:buNone/>
              </a:pPr>
              <a:t>39</a:t>
            </a:fld>
            <a:endParaRPr lang="en-US" altLang="en-US" sz="1400">
              <a:latin typeface="Times New Roman" panose="02020603050405020304" pitchFamily="18" charset="0"/>
            </a:endParaRPr>
          </a:p>
        </p:txBody>
      </p:sp>
      <p:sp>
        <p:nvSpPr>
          <p:cNvPr id="72708"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Fifth Ajax Example, Auto Completion</a:t>
            </a:r>
          </a:p>
        </p:txBody>
      </p:sp>
      <p:sp>
        <p:nvSpPr>
          <p:cNvPr id="72709" name="Rectangle 3"/>
          <p:cNvSpPr>
            <a:spLocks noGrp="1" noChangeArrowheads="1"/>
          </p:cNvSpPr>
          <p:nvPr>
            <p:ph type="body" idx="1"/>
          </p:nvPr>
        </p:nvSpPr>
        <p:spPr/>
        <p:txBody>
          <a:bodyPr/>
          <a:lstStyle/>
          <a:p>
            <a:pPr eaLnBrk="1" hangingPunct="1">
              <a:buFontTx/>
              <a:buNone/>
            </a:pPr>
            <a:r>
              <a:rPr lang="en-US" altLang="en-US" sz="1400" dirty="0">
                <a:latin typeface="Courier New" panose="02070309020205020404" pitchFamily="49" charset="0"/>
              </a:rPr>
              <a:t>&lt;!DOCTYPE html PUBLIC "-//W3C//DTD XHTML 1.0 Transitional//EN"&gt;</a:t>
            </a:r>
          </a:p>
          <a:p>
            <a:pPr eaLnBrk="1" hangingPunct="1">
              <a:buFontTx/>
              <a:buNone/>
            </a:pPr>
            <a:r>
              <a:rPr lang="en-US" altLang="en-US" sz="1400" dirty="0">
                <a:latin typeface="Courier New" panose="02070309020205020404" pitchFamily="49" charset="0"/>
              </a:rPr>
              <a:t>&lt;html&gt;&lt;head&gt;&lt;title&gt;My Fifth Ajax Script&lt;/title&gt;</a:t>
            </a:r>
          </a:p>
          <a:p>
            <a:pPr eaLnBrk="1" hangingPunct="1">
              <a:buFontTx/>
              <a:buNone/>
            </a:pPr>
            <a:r>
              <a:rPr lang="en-US" altLang="en-US" sz="1400" dirty="0">
                <a:latin typeface="Courier New" panose="02070309020205020404" pitchFamily="49" charset="0"/>
              </a:rPr>
              <a:t>	&lt;link </a:t>
            </a:r>
            <a:r>
              <a:rPr lang="en-US" altLang="en-US" sz="1400" dirty="0" err="1">
                <a:latin typeface="Courier New" panose="02070309020205020404" pitchFamily="49" charset="0"/>
              </a:rPr>
              <a:t>rel</a:t>
            </a:r>
            <a:r>
              <a:rPr lang="en-US" altLang="en-US" sz="1400" dirty="0">
                <a:latin typeface="Courier New" panose="02070309020205020404" pitchFamily="49" charset="0"/>
              </a:rPr>
              <a:t>="stylesheet" rev="stylesheet" </a:t>
            </a:r>
            <a:r>
              <a:rPr lang="en-US" altLang="en-US" sz="1400" dirty="0" err="1">
                <a:latin typeface="Courier New" panose="02070309020205020404" pitchFamily="49" charset="0"/>
              </a:rPr>
              <a:t>href</a:t>
            </a:r>
            <a:r>
              <a:rPr lang="en-US" altLang="en-US" sz="1400" dirty="0">
                <a:latin typeface="Courier New" panose="02070309020205020404" pitchFamily="49" charset="0"/>
              </a:rPr>
              <a:t>="script05.css" /&gt;</a:t>
            </a:r>
          </a:p>
          <a:p>
            <a:pPr eaLnBrk="1" hangingPunct="1">
              <a:buFontTx/>
              <a:buNone/>
            </a:pPr>
            <a:r>
              <a:rPr lang="en-US" altLang="en-US" sz="1400" dirty="0">
                <a:latin typeface="Courier New" panose="02070309020205020404" pitchFamily="49" charset="0"/>
              </a:rPr>
              <a:t>	&lt;script </a:t>
            </a:r>
            <a:r>
              <a:rPr lang="en-US" altLang="en-US" sz="1400" dirty="0" err="1">
                <a:latin typeface="Courier New" panose="02070309020205020404" pitchFamily="49" charset="0"/>
              </a:rPr>
              <a:t>src</a:t>
            </a:r>
            <a:r>
              <a:rPr lang="en-US" altLang="en-US" sz="1400" dirty="0">
                <a:latin typeface="Courier New" panose="02070309020205020404" pitchFamily="49" charset="0"/>
              </a:rPr>
              <a:t>="script05.js" type="text/</a:t>
            </a:r>
            <a:r>
              <a:rPr lang="en-US" altLang="en-US" sz="1400" dirty="0" err="1">
                <a:latin typeface="Courier New" panose="02070309020205020404" pitchFamily="49" charset="0"/>
              </a:rPr>
              <a:t>javascript</a:t>
            </a:r>
            <a:r>
              <a:rPr lang="en-US" altLang="en-US" sz="1400" dirty="0">
                <a:latin typeface="Courier New" panose="02070309020205020404" pitchFamily="49" charset="0"/>
              </a:rPr>
              <a:t>" language="</a:t>
            </a:r>
            <a:r>
              <a:rPr lang="en-US" altLang="en-US" sz="1400" dirty="0" err="1">
                <a:latin typeface="Courier New" panose="02070309020205020404" pitchFamily="49" charset="0"/>
              </a:rPr>
              <a:t>Javascript</a:t>
            </a:r>
            <a:r>
              <a:rPr lang="en-US" altLang="en-US" sz="1400" dirty="0">
                <a:latin typeface="Courier New" panose="02070309020205020404" pitchFamily="49" charset="0"/>
              </a:rPr>
              <a:t>"&gt;</a:t>
            </a:r>
          </a:p>
          <a:p>
            <a:pPr eaLnBrk="1" hangingPunct="1">
              <a:buFontTx/>
              <a:buNone/>
            </a:pPr>
            <a:r>
              <a:rPr lang="en-US" altLang="en-US" sz="1400" dirty="0">
                <a:latin typeface="Courier New" panose="02070309020205020404" pitchFamily="49" charset="0"/>
              </a:rPr>
              <a:t>	&lt;/script&gt;</a:t>
            </a:r>
          </a:p>
          <a:p>
            <a:pPr eaLnBrk="1" hangingPunct="1">
              <a:buFontTx/>
              <a:buNone/>
            </a:pPr>
            <a:r>
              <a:rPr lang="en-US" altLang="en-US" sz="1400" dirty="0">
                <a:latin typeface="Courier New" panose="02070309020205020404" pitchFamily="49" charset="0"/>
              </a:rPr>
              <a:t>&lt;/head&gt;&lt;body&gt;</a:t>
            </a:r>
          </a:p>
          <a:p>
            <a:pPr eaLnBrk="1" hangingPunct="1">
              <a:buFontTx/>
              <a:buNone/>
            </a:pPr>
            <a:r>
              <a:rPr lang="en-US" altLang="en-US" sz="1400" dirty="0">
                <a:latin typeface="Courier New" panose="02070309020205020404" pitchFamily="49" charset="0"/>
              </a:rPr>
              <a:t>	&lt;form action="#"&gt;</a:t>
            </a:r>
          </a:p>
          <a:p>
            <a:pPr eaLnBrk="1" hangingPunct="1">
              <a:buFontTx/>
              <a:buNone/>
            </a:pPr>
            <a:r>
              <a:rPr lang="en-US" altLang="en-US" sz="1400" dirty="0">
                <a:latin typeface="Courier New" panose="02070309020205020404" pitchFamily="49" charset="0"/>
              </a:rPr>
              <a:t>	Please enter your state:&lt;</a:t>
            </a:r>
            <a:r>
              <a:rPr lang="en-US" altLang="en-US" sz="1400" dirty="0" err="1">
                <a:latin typeface="Courier New" panose="02070309020205020404" pitchFamily="49" charset="0"/>
              </a:rPr>
              <a:t>br</a:t>
            </a:r>
            <a:r>
              <a:rPr lang="en-US" altLang="en-US" sz="1400" dirty="0">
                <a:latin typeface="Courier New" panose="02070309020205020404" pitchFamily="49" charset="0"/>
              </a:rPr>
              <a:t> /&gt;</a:t>
            </a:r>
          </a:p>
          <a:p>
            <a:pPr eaLnBrk="1" hangingPunct="1">
              <a:buFontTx/>
              <a:buNone/>
            </a:pPr>
            <a:r>
              <a:rPr lang="en-US" altLang="en-US" sz="1400" dirty="0">
                <a:latin typeface="Courier New" panose="02070309020205020404" pitchFamily="49" charset="0"/>
              </a:rPr>
              <a:t>	&lt;input type="text" id="</a:t>
            </a:r>
            <a:r>
              <a:rPr lang="en-US" altLang="en-US" sz="1400" dirty="0" err="1">
                <a:latin typeface="Courier New" panose="02070309020205020404" pitchFamily="49" charset="0"/>
              </a:rPr>
              <a:t>searchField</a:t>
            </a:r>
            <a:r>
              <a:rPr lang="en-US" altLang="en-US" sz="1400" dirty="0">
                <a:latin typeface="Courier New" panose="02070309020205020404" pitchFamily="49" charset="0"/>
              </a:rPr>
              <a:t>" autocomplete="off" /&gt;&lt;</a:t>
            </a:r>
            <a:r>
              <a:rPr lang="en-US" altLang="en-US" sz="1400" dirty="0" err="1">
                <a:latin typeface="Courier New" panose="02070309020205020404" pitchFamily="49" charset="0"/>
              </a:rPr>
              <a:t>br</a:t>
            </a:r>
            <a:r>
              <a:rPr lang="en-US" altLang="en-US" sz="1400" dirty="0">
                <a:latin typeface="Courier New" panose="02070309020205020404" pitchFamily="49" charset="0"/>
              </a:rPr>
              <a:t> /&gt;</a:t>
            </a:r>
          </a:p>
          <a:p>
            <a:pPr eaLnBrk="1" hangingPunct="1">
              <a:buFontTx/>
              <a:buNone/>
            </a:pPr>
            <a:r>
              <a:rPr lang="en-US" altLang="en-US" sz="1400" dirty="0">
                <a:latin typeface="Courier New" panose="02070309020205020404" pitchFamily="49" charset="0"/>
              </a:rPr>
              <a:t>		&lt;div id="popups"&gt; &lt;/div&gt;</a:t>
            </a:r>
          </a:p>
          <a:p>
            <a:pPr eaLnBrk="1" hangingPunct="1">
              <a:buFontTx/>
              <a:buNone/>
            </a:pPr>
            <a:r>
              <a:rPr lang="en-US" altLang="en-US" sz="1400" dirty="0">
                <a:latin typeface="Courier New" panose="02070309020205020404" pitchFamily="49" charset="0"/>
              </a:rPr>
              <a:t>	&lt;/form&gt;&lt;/body&gt;&lt;/html&gt;</a:t>
            </a:r>
          </a:p>
        </p:txBody>
      </p:sp>
      <p:pic>
        <p:nvPicPr>
          <p:cNvPr id="727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810000"/>
            <a:ext cx="24384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Text Box 5"/>
          <p:cNvSpPr txBox="1">
            <a:spLocks noChangeArrowheads="1"/>
          </p:cNvSpPr>
          <p:nvPr/>
        </p:nvSpPr>
        <p:spPr bwMode="auto">
          <a:xfrm>
            <a:off x="2422525" y="5603875"/>
            <a:ext cx="176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a:latin typeface="Times New Roman" panose="02020603050405020304" pitchFamily="18" charset="0"/>
              </a:rPr>
              <a:t>Initial screen</a:t>
            </a:r>
          </a:p>
        </p:txBody>
      </p:sp>
      <p:sp>
        <p:nvSpPr>
          <p:cNvPr id="72712" name="Line 6"/>
          <p:cNvSpPr>
            <a:spLocks noChangeShapeType="1"/>
          </p:cNvSpPr>
          <p:nvPr/>
        </p:nvSpPr>
        <p:spPr bwMode="auto">
          <a:xfrm>
            <a:off x="4191000" y="5867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3" name="Text Box 7"/>
          <p:cNvSpPr txBox="1">
            <a:spLocks noChangeArrowheads="1"/>
          </p:cNvSpPr>
          <p:nvPr/>
        </p:nvSpPr>
        <p:spPr bwMode="auto">
          <a:xfrm>
            <a:off x="5089525" y="2398713"/>
            <a:ext cx="355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Autocomplete attribute is set to off to prevent browsers</a:t>
            </a:r>
          </a:p>
          <a:p>
            <a:pPr eaLnBrk="1" hangingPunct="1">
              <a:spcBef>
                <a:spcPct val="0"/>
              </a:spcBef>
              <a:buFontTx/>
              <a:buNone/>
            </a:pPr>
            <a:r>
              <a:rPr lang="en-US" altLang="en-US" sz="1200">
                <a:latin typeface="Times New Roman" panose="02020603050405020304" pitchFamily="18" charset="0"/>
              </a:rPr>
              <a:t>from trying to autocomplete the field</a:t>
            </a:r>
          </a:p>
        </p:txBody>
      </p:sp>
      <p:sp>
        <p:nvSpPr>
          <p:cNvPr id="72714" name="Line 8"/>
          <p:cNvSpPr>
            <a:spLocks noChangeShapeType="1"/>
          </p:cNvSpPr>
          <p:nvPr/>
        </p:nvSpPr>
        <p:spPr bwMode="auto">
          <a:xfrm>
            <a:off x="5562600" y="28194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600" y="76200"/>
            <a:ext cx="7772400" cy="533400"/>
          </a:xfrm>
        </p:spPr>
        <p:txBody>
          <a:bodyPr/>
          <a:lstStyle/>
          <a:p>
            <a:r>
              <a:rPr lang="en-US" altLang="en-US" b="1">
                <a:latin typeface="Courier New" panose="02070309020205020404" pitchFamily="49" charset="0"/>
              </a:rPr>
              <a:t>An Example Using Ajax - Google Maps</a:t>
            </a:r>
          </a:p>
        </p:txBody>
      </p:sp>
      <p:sp>
        <p:nvSpPr>
          <p:cNvPr id="1433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98CBC594-B928-44BB-B364-80596A97FC29}" type="slidenum">
              <a:rPr lang="en-US" altLang="en-US" sz="1400" smtClean="0">
                <a:latin typeface="Times New Roman" panose="02020603050405020304" pitchFamily="18" charset="0"/>
              </a:rPr>
              <a:pPr>
                <a:spcBef>
                  <a:spcPct val="0"/>
                </a:spcBef>
                <a:buFontTx/>
                <a:buNone/>
              </a:pPr>
              <a:t>4</a:t>
            </a:fld>
            <a:endParaRPr lang="en-US" altLang="en-US" sz="1400">
              <a:latin typeface="Times New Roman" panose="02020603050405020304" pitchFamily="18" charset="0"/>
            </a:endParaRPr>
          </a:p>
        </p:txBody>
      </p:sp>
      <p:pic>
        <p:nvPicPr>
          <p:cNvPr id="1434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25495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7363" y="854075"/>
            <a:ext cx="253365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34050" y="817563"/>
            <a:ext cx="25717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Box 7"/>
          <p:cNvSpPr txBox="1">
            <a:spLocks noChangeArrowheads="1"/>
          </p:cNvSpPr>
          <p:nvPr/>
        </p:nvSpPr>
        <p:spPr bwMode="auto">
          <a:xfrm>
            <a:off x="533400" y="3657600"/>
            <a:ext cx="7681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a:latin typeface="Times New Roman" panose="02020603050405020304" pitchFamily="18" charset="0"/>
              </a:rPr>
              <a:t>Initial screen                   zoom 3 times            drag map east</a:t>
            </a:r>
          </a:p>
          <a:p>
            <a:pPr eaLnBrk="1" hangingPunct="1">
              <a:spcBef>
                <a:spcPct val="0"/>
              </a:spcBef>
              <a:buFontTx/>
              <a:buNone/>
            </a:pPr>
            <a:r>
              <a:rPr lang="en-US" altLang="en-US" sz="2400">
                <a:latin typeface="Times New Roman" panose="02020603050405020304" pitchFamily="18" charset="0"/>
              </a:rPr>
              <a:t>                                                                         and zoom</a:t>
            </a:r>
          </a:p>
        </p:txBody>
      </p:sp>
      <p:sp>
        <p:nvSpPr>
          <p:cNvPr id="14345" name="TextBox 8"/>
          <p:cNvSpPr txBox="1">
            <a:spLocks noChangeArrowheads="1"/>
          </p:cNvSpPr>
          <p:nvPr/>
        </p:nvSpPr>
        <p:spPr bwMode="auto">
          <a:xfrm>
            <a:off x="533400" y="5029200"/>
            <a:ext cx="6149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a:latin typeface="Times New Roman" panose="02020603050405020304" pitchFamily="18" charset="0"/>
              </a:rPr>
              <a:t>Notice that the page is never explicitly refreshed</a:t>
            </a:r>
          </a:p>
          <a:p>
            <a:pPr eaLnBrk="1" hangingPunct="1">
              <a:spcBef>
                <a:spcPct val="0"/>
              </a:spcBef>
              <a:buFontTx/>
              <a:buNone/>
            </a:pPr>
            <a:r>
              <a:rPr lang="en-US" altLang="en-US" sz="2400">
                <a:latin typeface="Times New Roman" panose="02020603050405020304" pitchFamily="18" charset="0"/>
              </a:rPr>
              <a:t>View source and search for XMLHttpRequest;</a:t>
            </a:r>
          </a:p>
          <a:p>
            <a:pPr eaLnBrk="1" hangingPunct="1">
              <a:spcBef>
                <a:spcPct val="0"/>
              </a:spcBef>
              <a:buFontTx/>
              <a:buNone/>
            </a:pPr>
            <a:r>
              <a:rPr lang="en-US" altLang="en-US" sz="2400">
                <a:latin typeface="Times New Roman" panose="02020603050405020304" pitchFamily="18" charset="0"/>
              </a:rPr>
              <a:t>You will find multiple occurrences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D6CBB1B3-3C87-482D-A3BE-F1853CBC9ECD}" type="slidenum">
              <a:rPr lang="en-US" altLang="en-US" sz="1400" smtClean="0">
                <a:latin typeface="Times New Roman" panose="02020603050405020304" pitchFamily="18" charset="0"/>
              </a:rPr>
              <a:pPr>
                <a:spcBef>
                  <a:spcPct val="0"/>
                </a:spcBef>
                <a:buFontTx/>
                <a:buNone/>
              </a:pPr>
              <a:t>40</a:t>
            </a:fld>
            <a:endParaRPr lang="en-US" altLang="en-US" sz="1400">
              <a:latin typeface="Times New Roman" panose="02020603050405020304" pitchFamily="18" charset="0"/>
            </a:endParaRPr>
          </a:p>
        </p:txBody>
      </p:sp>
      <p:sp>
        <p:nvSpPr>
          <p:cNvPr id="73732"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The stylesheet</a:t>
            </a:r>
          </a:p>
        </p:txBody>
      </p:sp>
      <p:sp>
        <p:nvSpPr>
          <p:cNvPr id="73733" name="Rectangle 3"/>
          <p:cNvSpPr>
            <a:spLocks noGrp="1" noChangeArrowheads="1"/>
          </p:cNvSpPr>
          <p:nvPr>
            <p:ph type="body" idx="1"/>
          </p:nvPr>
        </p:nvSpPr>
        <p:spPr/>
        <p:txBody>
          <a:bodyPr/>
          <a:lstStyle/>
          <a:p>
            <a:pPr eaLnBrk="1" hangingPunct="1">
              <a:buFontTx/>
              <a:buNone/>
            </a:pPr>
            <a:r>
              <a:rPr lang="en-US" altLang="en-US" sz="1400" dirty="0">
                <a:latin typeface="Courier New" panose="02070309020205020404" pitchFamily="49" charset="0"/>
              </a:rPr>
              <a:t>body, #</a:t>
            </a:r>
            <a:r>
              <a:rPr lang="en-US" altLang="en-US" sz="1400" dirty="0" err="1">
                <a:latin typeface="Courier New" panose="02070309020205020404" pitchFamily="49" charset="0"/>
              </a:rPr>
              <a:t>searchfield</a:t>
            </a:r>
            <a:r>
              <a:rPr lang="en-US" altLang="en-US" sz="1400" dirty="0">
                <a:latin typeface="Courier New" panose="02070309020205020404" pitchFamily="49" charset="0"/>
              </a:rPr>
              <a:t> {</a:t>
            </a:r>
          </a:p>
          <a:p>
            <a:pPr eaLnBrk="1" hangingPunct="1">
              <a:buFontTx/>
              <a:buNone/>
            </a:pPr>
            <a:r>
              <a:rPr lang="en-US" altLang="en-US" sz="1400" dirty="0">
                <a:latin typeface="Courier New" panose="02070309020205020404" pitchFamily="49" charset="0"/>
              </a:rPr>
              <a:t>	font: 1.2em </a:t>
            </a:r>
            <a:r>
              <a:rPr lang="en-US" altLang="en-US" sz="1400" dirty="0" err="1">
                <a:latin typeface="Courier New" panose="02070309020205020404" pitchFamily="49" charset="0"/>
              </a:rPr>
              <a:t>arial</a:t>
            </a:r>
            <a:r>
              <a:rPr lang="en-US" altLang="en-US" sz="1400" dirty="0">
                <a:latin typeface="Courier New" panose="02070309020205020404" pitchFamily="49" charset="0"/>
              </a:rPr>
              <a:t>, </a:t>
            </a:r>
            <a:r>
              <a:rPr lang="en-US" altLang="en-US" sz="1400" dirty="0" err="1">
                <a:latin typeface="Courier New" panose="02070309020205020404" pitchFamily="49" charset="0"/>
              </a:rPr>
              <a:t>helvetica</a:t>
            </a:r>
            <a:r>
              <a:rPr lang="en-US" altLang="en-US" sz="1400" dirty="0">
                <a:latin typeface="Courier New" panose="02070309020205020404" pitchFamily="49" charset="0"/>
              </a:rPr>
              <a:t>, sans-serif;</a:t>
            </a:r>
          </a:p>
          <a:p>
            <a:pPr eaLnBrk="1" hangingPunct="1">
              <a:buFontTx/>
              <a:buNone/>
            </a:pPr>
            <a:r>
              <a:rPr lang="en-US" altLang="en-US" sz="1400" dirty="0">
                <a:latin typeface="Courier New" panose="02070309020205020404" pitchFamily="49" charset="0"/>
              </a:rPr>
              <a:t>}</a:t>
            </a:r>
          </a:p>
          <a:p>
            <a:pPr eaLnBrk="1" hangingPunct="1">
              <a:buFontTx/>
              <a:buNone/>
            </a:pPr>
            <a:r>
              <a:rPr lang="en-US" altLang="en-US" sz="1400" dirty="0">
                <a:latin typeface="Courier New" panose="02070309020205020404" pitchFamily="49" charset="0"/>
              </a:rPr>
              <a:t>.suggestions {</a:t>
            </a:r>
          </a:p>
          <a:p>
            <a:pPr eaLnBrk="1" hangingPunct="1">
              <a:buFontTx/>
              <a:buNone/>
            </a:pPr>
            <a:r>
              <a:rPr lang="en-US" altLang="en-US" sz="1400" dirty="0">
                <a:latin typeface="Courier New" panose="02070309020205020404" pitchFamily="49" charset="0"/>
              </a:rPr>
              <a:t>	background-color: #FFF;</a:t>
            </a:r>
          </a:p>
          <a:p>
            <a:pPr eaLnBrk="1" hangingPunct="1">
              <a:buFontTx/>
              <a:buNone/>
            </a:pPr>
            <a:r>
              <a:rPr lang="en-US" altLang="en-US" sz="1400" dirty="0">
                <a:latin typeface="Courier New" panose="02070309020205020404" pitchFamily="49" charset="0"/>
              </a:rPr>
              <a:t>	padding: 2px 6px;</a:t>
            </a:r>
          </a:p>
          <a:p>
            <a:pPr eaLnBrk="1" hangingPunct="1">
              <a:buFontTx/>
              <a:buNone/>
            </a:pPr>
            <a:r>
              <a:rPr lang="en-US" altLang="en-US" sz="1400" dirty="0">
                <a:latin typeface="Courier New" panose="02070309020205020404" pitchFamily="49" charset="0"/>
              </a:rPr>
              <a:t>	border: 1px solid #000;</a:t>
            </a:r>
          </a:p>
          <a:p>
            <a:pPr eaLnBrk="1" hangingPunct="1">
              <a:buFontTx/>
              <a:buNone/>
            </a:pPr>
            <a:r>
              <a:rPr lang="en-US" altLang="en-US" sz="1400" dirty="0">
                <a:latin typeface="Courier New" panose="02070309020205020404" pitchFamily="49" charset="0"/>
              </a:rPr>
              <a:t>}</a:t>
            </a:r>
          </a:p>
          <a:p>
            <a:pPr eaLnBrk="1" hangingPunct="1">
              <a:buFontTx/>
              <a:buNone/>
            </a:pPr>
            <a:r>
              <a:rPr lang="en-US" altLang="en-US" sz="1400" dirty="0">
                <a:latin typeface="Courier New" panose="02070309020205020404" pitchFamily="49" charset="0"/>
              </a:rPr>
              <a:t>.</a:t>
            </a:r>
            <a:r>
              <a:rPr lang="en-US" altLang="en-US" sz="1400" dirty="0" err="1">
                <a:latin typeface="Courier New" panose="02070309020205020404" pitchFamily="49" charset="0"/>
              </a:rPr>
              <a:t>suggestions:hover</a:t>
            </a:r>
            <a:r>
              <a:rPr lang="en-US" altLang="en-US" sz="1400" dirty="0">
                <a:latin typeface="Courier New" panose="02070309020205020404" pitchFamily="49" charset="0"/>
              </a:rPr>
              <a:t> {</a:t>
            </a:r>
          </a:p>
          <a:p>
            <a:pPr eaLnBrk="1" hangingPunct="1">
              <a:buFontTx/>
              <a:buNone/>
            </a:pPr>
            <a:r>
              <a:rPr lang="en-US" altLang="en-US" sz="1400" dirty="0">
                <a:latin typeface="Courier New" panose="02070309020205020404" pitchFamily="49" charset="0"/>
              </a:rPr>
              <a:t>	background-color: #69F;</a:t>
            </a:r>
          </a:p>
          <a:p>
            <a:pPr eaLnBrk="1" hangingPunct="1">
              <a:buFontTx/>
              <a:buNone/>
            </a:pPr>
            <a:r>
              <a:rPr lang="en-US" altLang="en-US" sz="1400" dirty="0">
                <a:latin typeface="Courier New" panose="02070309020205020404" pitchFamily="49" charset="0"/>
              </a:rPr>
              <a:t>}</a:t>
            </a:r>
          </a:p>
          <a:p>
            <a:pPr eaLnBrk="1" hangingPunct="1">
              <a:buFontTx/>
              <a:buNone/>
            </a:pPr>
            <a:r>
              <a:rPr lang="en-US" altLang="en-US" sz="1400" dirty="0">
                <a:latin typeface="Courier New" panose="02070309020205020404" pitchFamily="49" charset="0"/>
              </a:rPr>
              <a:t>#popups {</a:t>
            </a:r>
          </a:p>
          <a:p>
            <a:pPr eaLnBrk="1" hangingPunct="1">
              <a:buFontTx/>
              <a:buNone/>
            </a:pPr>
            <a:r>
              <a:rPr lang="en-US" altLang="en-US" sz="1400" dirty="0">
                <a:latin typeface="Courier New" panose="02070309020205020404" pitchFamily="49" charset="0"/>
              </a:rPr>
              <a:t>	position: absolute;</a:t>
            </a:r>
          </a:p>
          <a:p>
            <a:pPr eaLnBrk="1" hangingPunct="1">
              <a:buFontTx/>
              <a:buNone/>
            </a:pPr>
            <a:r>
              <a:rPr lang="en-US" altLang="en-US" sz="1400" dirty="0">
                <a:latin typeface="Courier New" panose="02070309020205020404" pitchFamily="49" charset="0"/>
              </a:rPr>
              <a:t>}</a:t>
            </a:r>
          </a:p>
          <a:p>
            <a:pPr eaLnBrk="1" hangingPunct="1">
              <a:buFontTx/>
              <a:buNone/>
            </a:pPr>
            <a:r>
              <a:rPr lang="en-US" altLang="en-US" sz="1400" dirty="0">
                <a:latin typeface="Courier New" panose="02070309020205020404" pitchFamily="49" charset="0"/>
              </a:rPr>
              <a:t>#</a:t>
            </a:r>
            <a:r>
              <a:rPr lang="en-US" altLang="en-US" sz="1400" dirty="0" err="1">
                <a:latin typeface="Courier New" panose="02070309020205020404" pitchFamily="49" charset="0"/>
              </a:rPr>
              <a:t>searchField.error</a:t>
            </a:r>
            <a:r>
              <a:rPr lang="en-US" altLang="en-US" sz="1400" dirty="0">
                <a:latin typeface="Courier New" panose="02070309020205020404" pitchFamily="49" charset="0"/>
              </a:rPr>
              <a:t> {</a:t>
            </a:r>
          </a:p>
          <a:p>
            <a:pPr eaLnBrk="1" hangingPunct="1">
              <a:buFontTx/>
              <a:buNone/>
            </a:pPr>
            <a:r>
              <a:rPr lang="en-US" altLang="en-US" sz="1400" dirty="0">
                <a:latin typeface="Courier New" panose="02070309020205020404" pitchFamily="49" charset="0"/>
              </a:rPr>
              <a:t>	background-color: #FFC;</a:t>
            </a:r>
          </a:p>
          <a:p>
            <a:pPr eaLnBrk="1" hangingPunct="1">
              <a:buFontTx/>
              <a:buNone/>
            </a:pPr>
            <a:r>
              <a:rPr lang="en-US" altLang="en-US" sz="1400" dirty="0">
                <a:latin typeface="Courier New" panose="02070309020205020404" pitchFamily="49" charset="0"/>
              </a:rPr>
              <a:t>}</a:t>
            </a:r>
          </a:p>
          <a:p>
            <a:pPr eaLnBrk="1" hangingPunct="1"/>
            <a:endParaRPr lang="en-US" altLang="en-US" sz="1400" dirty="0">
              <a:latin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A75C06F0-4AF2-47A0-926D-CF1B088766EA}" type="slidenum">
              <a:rPr lang="en-US" altLang="en-US" sz="1400" smtClean="0">
                <a:latin typeface="Times New Roman" panose="02020603050405020304" pitchFamily="18" charset="0"/>
              </a:rPr>
              <a:pPr>
                <a:spcBef>
                  <a:spcPct val="0"/>
                </a:spcBef>
                <a:buFontTx/>
                <a:buNone/>
              </a:pPr>
              <a:t>41</a:t>
            </a:fld>
            <a:endParaRPr lang="en-US" altLang="en-US" sz="1400">
              <a:latin typeface="Times New Roman" panose="02020603050405020304" pitchFamily="18" charset="0"/>
            </a:endParaRPr>
          </a:p>
        </p:txBody>
      </p:sp>
      <p:sp>
        <p:nvSpPr>
          <p:cNvPr id="74756"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The JavaScript Source</a:t>
            </a:r>
          </a:p>
        </p:txBody>
      </p:sp>
      <p:sp>
        <p:nvSpPr>
          <p:cNvPr id="74757" name="Rectangle 3"/>
          <p:cNvSpPr>
            <a:spLocks noGrp="1" noChangeArrowheads="1"/>
          </p:cNvSpPr>
          <p:nvPr>
            <p:ph type="body" idx="1"/>
          </p:nvPr>
        </p:nvSpPr>
        <p:spPr>
          <a:xfrm>
            <a:off x="685800" y="1219200"/>
            <a:ext cx="8001000" cy="4876800"/>
          </a:xfrm>
        </p:spPr>
        <p:txBody>
          <a:bodyPr/>
          <a:lstStyle/>
          <a:p>
            <a:pPr eaLnBrk="1" hangingPunct="1">
              <a:buFontTx/>
              <a:buNone/>
            </a:pPr>
            <a:r>
              <a:rPr lang="en-US" altLang="en-US" sz="1200" dirty="0" err="1">
                <a:latin typeface="Courier New" panose="02070309020205020404" pitchFamily="49" charset="0"/>
              </a:rPr>
              <a:t>window.onload</a:t>
            </a:r>
            <a:r>
              <a:rPr lang="en-US" altLang="en-US" sz="1200" dirty="0">
                <a:latin typeface="Courier New" panose="02070309020205020404" pitchFamily="49" charset="0"/>
              </a:rPr>
              <a:t> = </a:t>
            </a:r>
            <a:r>
              <a:rPr lang="en-US" altLang="en-US" sz="1200" dirty="0" err="1">
                <a:latin typeface="Courier New" panose="02070309020205020404" pitchFamily="49" charset="0"/>
              </a:rPr>
              <a:t>initAll</a:t>
            </a:r>
            <a:r>
              <a:rPr lang="en-US" altLang="en-US" sz="1200" dirty="0">
                <a:latin typeface="Courier New" panose="02070309020205020404" pitchFamily="49" charset="0"/>
              </a:rPr>
              <a:t>;</a:t>
            </a:r>
          </a:p>
          <a:p>
            <a:pPr eaLnBrk="1" hangingPunct="1">
              <a:buFontTx/>
              <a:buNone/>
            </a:pP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xhr</a:t>
            </a:r>
            <a:r>
              <a:rPr lang="en-US" altLang="en-US" sz="1200" dirty="0">
                <a:latin typeface="Courier New" panose="02070309020205020404" pitchFamily="49" charset="0"/>
              </a:rPr>
              <a:t> = false;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statesArray</a:t>
            </a:r>
            <a:r>
              <a:rPr lang="en-US" altLang="en-US" sz="1200" dirty="0">
                <a:latin typeface="Courier New" panose="02070309020205020404" pitchFamily="49" charset="0"/>
              </a:rPr>
              <a:t> = new Array();</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initAll</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searchField</a:t>
            </a:r>
            <a:r>
              <a:rPr lang="en-US" altLang="en-US" sz="1200" dirty="0">
                <a:latin typeface="Courier New" panose="02070309020205020404" pitchFamily="49" charset="0"/>
              </a:rPr>
              <a:t>").</a:t>
            </a:r>
            <a:r>
              <a:rPr lang="en-US" altLang="en-US" sz="1200" dirty="0" err="1">
                <a:latin typeface="Courier New" panose="02070309020205020404" pitchFamily="49" charset="0"/>
              </a:rPr>
              <a:t>onkeyup</a:t>
            </a:r>
            <a:r>
              <a:rPr lang="en-US" altLang="en-US" sz="1200" dirty="0">
                <a:latin typeface="Courier New" panose="02070309020205020404" pitchFamily="49" charset="0"/>
              </a:rPr>
              <a:t> = </a:t>
            </a:r>
            <a:r>
              <a:rPr lang="en-US" altLang="en-US" sz="1200" dirty="0" err="1">
                <a:latin typeface="Courier New" panose="02070309020205020404" pitchFamily="49" charset="0"/>
              </a:rPr>
              <a:t>searchSuggest</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window.XMLHttpRequest</a:t>
            </a:r>
            <a:r>
              <a:rPr lang="en-US" altLang="en-US" sz="1200" dirty="0">
                <a:latin typeface="Courier New" panose="02070309020205020404" pitchFamily="49" charset="0"/>
              </a:rPr>
              <a:t>) {  </a:t>
            </a:r>
            <a:r>
              <a:rPr lang="en-US" altLang="en-US" sz="1200" dirty="0" err="1">
                <a:latin typeface="Courier New" panose="02070309020205020404" pitchFamily="49" charset="0"/>
              </a:rPr>
              <a:t>xhr</a:t>
            </a:r>
            <a:r>
              <a:rPr lang="en-US" altLang="en-US" sz="1200" dirty="0">
                <a:latin typeface="Courier New" panose="02070309020205020404" pitchFamily="49" charset="0"/>
              </a:rPr>
              <a:t> = new </a:t>
            </a:r>
            <a:r>
              <a:rPr lang="en-US" altLang="en-US" sz="1200" dirty="0" err="1">
                <a:latin typeface="Courier New" panose="02070309020205020404" pitchFamily="49" charset="0"/>
              </a:rPr>
              <a:t>XMLHttpRequest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else { if (</a:t>
            </a:r>
            <a:r>
              <a:rPr lang="en-US" altLang="en-US" sz="1200" dirty="0" err="1">
                <a:latin typeface="Courier New" panose="02070309020205020404" pitchFamily="49" charset="0"/>
              </a:rPr>
              <a:t>window.ActiveXObject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try { </a:t>
            </a:r>
            <a:r>
              <a:rPr lang="en-US" altLang="en-US" sz="1200" dirty="0" err="1">
                <a:latin typeface="Courier New" panose="02070309020205020404" pitchFamily="49" charset="0"/>
              </a:rPr>
              <a:t>xhr</a:t>
            </a:r>
            <a:r>
              <a:rPr lang="en-US" altLang="en-US" sz="1200" dirty="0">
                <a:latin typeface="Courier New" panose="02070309020205020404" pitchFamily="49" charset="0"/>
              </a:rPr>
              <a:t> = new </a:t>
            </a:r>
            <a:r>
              <a:rPr lang="en-US" altLang="en-US" sz="1200" dirty="0" err="1">
                <a:latin typeface="Courier New" panose="02070309020205020404" pitchFamily="49" charset="0"/>
              </a:rPr>
              <a:t>ActiveXObject</a:t>
            </a:r>
            <a:r>
              <a:rPr lang="en-US" altLang="en-US" sz="1200" dirty="0">
                <a:latin typeface="Courier New" panose="02070309020205020404" pitchFamily="49" charset="0"/>
              </a:rPr>
              <a:t>("</a:t>
            </a:r>
            <a:r>
              <a:rPr lang="en-US" altLang="en-US" sz="1200" dirty="0" err="1">
                <a:latin typeface="Courier New" panose="02070309020205020404" pitchFamily="49" charset="0"/>
              </a:rPr>
              <a:t>Microsoft.XMLHTTP</a:t>
            </a:r>
            <a:r>
              <a:rPr lang="en-US" altLang="en-US" sz="1200" dirty="0">
                <a:latin typeface="Courier New" panose="02070309020205020404" pitchFamily="49" charset="0"/>
              </a:rPr>
              <a:t>"); } catch (e) { }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xhr.onreadystatechange</a:t>
            </a:r>
            <a:r>
              <a:rPr lang="en-US" altLang="en-US" sz="1200" dirty="0">
                <a:latin typeface="Courier New" panose="02070309020205020404" pitchFamily="49" charset="0"/>
              </a:rPr>
              <a:t> = </a:t>
            </a:r>
            <a:r>
              <a:rPr lang="en-US" altLang="en-US" sz="1200" dirty="0" err="1">
                <a:latin typeface="Courier New" panose="02070309020205020404" pitchFamily="49" charset="0"/>
              </a:rPr>
              <a:t>setStatesArray</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xhr.open</a:t>
            </a:r>
            <a:r>
              <a:rPr lang="en-US" altLang="en-US" sz="1200" dirty="0">
                <a:latin typeface="Courier New" panose="02070309020205020404" pitchFamily="49" charset="0"/>
              </a:rPr>
              <a:t>("GET", "us-states.xml", true); </a:t>
            </a:r>
            <a:r>
              <a:rPr lang="en-US" altLang="en-US" sz="1200" dirty="0" err="1">
                <a:latin typeface="Courier New" panose="02070309020205020404" pitchFamily="49" charset="0"/>
              </a:rPr>
              <a:t>xhr.send</a:t>
            </a:r>
            <a:r>
              <a:rPr lang="en-US" altLang="en-US" sz="1200" dirty="0">
                <a:latin typeface="Courier New" panose="02070309020205020404" pitchFamily="49" charset="0"/>
              </a:rPr>
              <a:t>(null);</a:t>
            </a:r>
          </a:p>
          <a:p>
            <a:pPr eaLnBrk="1" hangingPunct="1">
              <a:buFontTx/>
              <a:buNone/>
            </a:pPr>
            <a:r>
              <a:rPr lang="en-US" altLang="en-US" sz="1200" dirty="0">
                <a:latin typeface="Courier New" panose="02070309020205020404" pitchFamily="49" charset="0"/>
              </a:rPr>
              <a:t>	} else { alert("Sorry, but I couldn't create an </a:t>
            </a:r>
            <a:r>
              <a:rPr lang="en-US" altLang="en-US" sz="1200" dirty="0" err="1">
                <a:latin typeface="Courier New" panose="02070309020205020404" pitchFamily="49" charset="0"/>
              </a:rPr>
              <a:t>XMLHttpRequest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setStatesArray</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xhr.readyState</a:t>
            </a:r>
            <a:r>
              <a:rPr lang="en-US" altLang="en-US" sz="1200" dirty="0">
                <a:latin typeface="Courier New" panose="02070309020205020404" pitchFamily="49" charset="0"/>
              </a:rPr>
              <a:t> == 4)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xhr.status</a:t>
            </a:r>
            <a:r>
              <a:rPr lang="en-US" altLang="en-US" sz="1200" dirty="0">
                <a:latin typeface="Courier New" panose="02070309020205020404" pitchFamily="49" charset="0"/>
              </a:rPr>
              <a:t> == 200)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xhr.responseXML</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allStates</a:t>
            </a:r>
            <a:r>
              <a:rPr lang="en-US" altLang="en-US" sz="1200" dirty="0">
                <a:latin typeface="Courier New" panose="02070309020205020404" pitchFamily="49" charset="0"/>
              </a:rPr>
              <a:t> = </a:t>
            </a:r>
            <a:r>
              <a:rPr lang="en-US" altLang="en-US" sz="1200" dirty="0" err="1">
                <a:latin typeface="Courier New" panose="02070309020205020404" pitchFamily="49" charset="0"/>
              </a:rPr>
              <a:t>xhr.responseXML.getElementsByTagName</a:t>
            </a:r>
            <a:r>
              <a:rPr lang="en-US" altLang="en-US" sz="1200" dirty="0">
                <a:latin typeface="Courier New" panose="02070309020205020404" pitchFamily="49" charset="0"/>
              </a:rPr>
              <a:t>("item");</a:t>
            </a:r>
          </a:p>
          <a:p>
            <a:pPr eaLnBrk="1" hangingPunct="1">
              <a:buFontTx/>
              <a:buNone/>
            </a:pPr>
            <a:r>
              <a:rPr lang="en-US" altLang="en-US" sz="1200" dirty="0">
                <a:latin typeface="Courier New" panose="02070309020205020404" pitchFamily="49" charset="0"/>
              </a:rPr>
              <a:t>				for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=0; </a:t>
            </a:r>
            <a:r>
              <a:rPr lang="en-US" altLang="en-US" sz="1200" dirty="0" err="1">
                <a:latin typeface="Courier New" panose="02070309020205020404" pitchFamily="49" charset="0"/>
              </a:rPr>
              <a:t>i</a:t>
            </a:r>
            <a:r>
              <a:rPr lang="en-US" altLang="en-US" sz="1200" dirty="0">
                <a:latin typeface="Courier New" panose="02070309020205020404" pitchFamily="49" charset="0"/>
              </a:rPr>
              <a:t>&lt;</a:t>
            </a:r>
            <a:r>
              <a:rPr lang="en-US" altLang="en-US" sz="1200" dirty="0" err="1">
                <a:latin typeface="Courier New" panose="02070309020205020404" pitchFamily="49" charset="0"/>
              </a:rPr>
              <a:t>allStates.length</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statesArray</a:t>
            </a:r>
            <a:r>
              <a:rPr lang="en-US" altLang="en-US" sz="1200" dirty="0">
                <a:latin typeface="Courier New" panose="02070309020205020404" pitchFamily="49" charset="0"/>
              </a:rPr>
              <a:t>[</a:t>
            </a:r>
            <a:r>
              <a:rPr lang="en-US" altLang="en-US" sz="1200" dirty="0" err="1">
                <a:latin typeface="Courier New" panose="02070309020205020404" pitchFamily="49" charset="0"/>
              </a:rPr>
              <a:t>i</a:t>
            </a:r>
            <a:r>
              <a:rPr lang="en-US" altLang="en-US" sz="1200" dirty="0">
                <a:latin typeface="Courier New" panose="02070309020205020404" pitchFamily="49" charset="0"/>
              </a:rPr>
              <a:t>] = </a:t>
            </a:r>
            <a:r>
              <a:rPr lang="en-US" altLang="en-US" sz="1200" dirty="0" err="1">
                <a:latin typeface="Courier New" panose="02070309020205020404" pitchFamily="49" charset="0"/>
              </a:rPr>
              <a:t>allStates</a:t>
            </a:r>
            <a:r>
              <a:rPr lang="en-US" altLang="en-US" sz="1200" dirty="0">
                <a:latin typeface="Courier New" panose="02070309020205020404" pitchFamily="49" charset="0"/>
              </a:rPr>
              <a:t>[</a:t>
            </a:r>
            <a:r>
              <a:rPr lang="en-US" altLang="en-US" sz="1200" dirty="0" err="1">
                <a:latin typeface="Courier New" panose="02070309020205020404" pitchFamily="49" charset="0"/>
              </a:rPr>
              <a:t>i</a:t>
            </a:r>
            <a:r>
              <a:rPr lang="en-US" altLang="en-US" sz="1200" dirty="0">
                <a:latin typeface="Courier New" panose="02070309020205020404" pitchFamily="49" charset="0"/>
              </a:rPr>
              <a:t>].</a:t>
            </a:r>
            <a:r>
              <a:rPr lang="en-US" altLang="en-US" sz="1200" dirty="0" err="1">
                <a:latin typeface="Courier New" panose="02070309020205020404" pitchFamily="49" charset="0"/>
              </a:rPr>
              <a:t>getElementsByTagName</a:t>
            </a:r>
            <a:r>
              <a:rPr lang="en-US" altLang="en-US" sz="1200" dirty="0">
                <a:latin typeface="Courier New" panose="02070309020205020404" pitchFamily="49" charset="0"/>
              </a:rPr>
              <a:t>("label")[0].</a:t>
            </a:r>
            <a:r>
              <a:rPr lang="en-US" altLang="en-US" sz="1200" dirty="0" err="1">
                <a:latin typeface="Courier New" panose="02070309020205020404" pitchFamily="49" charset="0"/>
              </a:rPr>
              <a:t>firstChild</a:t>
            </a:r>
            <a:r>
              <a:rPr lang="en-US" altLang="en-US" sz="1200" dirty="0">
                <a:latin typeface="Courier New" panose="02070309020205020404" pitchFamily="49" charset="0"/>
              </a:rPr>
              <a:t>; } }  }</a:t>
            </a:r>
          </a:p>
          <a:p>
            <a:pPr eaLnBrk="1" hangingPunct="1">
              <a:buFontTx/>
              <a:buNone/>
            </a:pPr>
            <a:r>
              <a:rPr lang="en-US" altLang="en-US" sz="1200" dirty="0">
                <a:latin typeface="Courier New" panose="02070309020205020404" pitchFamily="49" charset="0"/>
              </a:rPr>
              <a:t>	else { alert("There was a problem with the request " + </a:t>
            </a:r>
            <a:r>
              <a:rPr lang="en-US" altLang="en-US" sz="1200" dirty="0" err="1">
                <a:latin typeface="Courier New" panose="02070309020205020404" pitchFamily="49" charset="0"/>
              </a:rPr>
              <a:t>xhr.status</a:t>
            </a:r>
            <a:r>
              <a:rPr lang="en-US" altLang="en-US" sz="1200" dirty="0">
                <a:latin typeface="Courier New" panose="02070309020205020404" pitchFamily="49" charset="0"/>
              </a:rPr>
              <a:t>); } }  }</a:t>
            </a:r>
          </a:p>
        </p:txBody>
      </p:sp>
      <p:sp>
        <p:nvSpPr>
          <p:cNvPr id="74758" name="Text Box 4"/>
          <p:cNvSpPr txBox="1">
            <a:spLocks noChangeArrowheads="1"/>
          </p:cNvSpPr>
          <p:nvPr/>
        </p:nvSpPr>
        <p:spPr bwMode="auto">
          <a:xfrm>
            <a:off x="5699125" y="1027113"/>
            <a:ext cx="2381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Onkeyup captures single keystrokes</a:t>
            </a:r>
          </a:p>
        </p:txBody>
      </p:sp>
      <p:sp>
        <p:nvSpPr>
          <p:cNvPr id="74759" name="Line 5"/>
          <p:cNvSpPr>
            <a:spLocks noChangeShapeType="1"/>
          </p:cNvSpPr>
          <p:nvPr/>
        </p:nvSpPr>
        <p:spPr bwMode="auto">
          <a:xfrm flipH="1">
            <a:off x="5257800" y="1295400"/>
            <a:ext cx="762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0" name="Text Box 6"/>
          <p:cNvSpPr txBox="1">
            <a:spLocks noChangeArrowheads="1"/>
          </p:cNvSpPr>
          <p:nvPr/>
        </p:nvSpPr>
        <p:spPr bwMode="auto">
          <a:xfrm>
            <a:off x="5775325" y="2932113"/>
            <a:ext cx="30368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The example uses the xml file listing the states</a:t>
            </a:r>
          </a:p>
        </p:txBody>
      </p:sp>
      <p:sp>
        <p:nvSpPr>
          <p:cNvPr id="74761" name="Line 7"/>
          <p:cNvSpPr>
            <a:spLocks noChangeShapeType="1"/>
          </p:cNvSpPr>
          <p:nvPr/>
        </p:nvSpPr>
        <p:spPr bwMode="auto">
          <a:xfrm flipH="1">
            <a:off x="4572000" y="3048000"/>
            <a:ext cx="1295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2" name="Text Box 8"/>
          <p:cNvSpPr txBox="1">
            <a:spLocks noChangeArrowheads="1"/>
          </p:cNvSpPr>
          <p:nvPr/>
        </p:nvSpPr>
        <p:spPr bwMode="auto">
          <a:xfrm>
            <a:off x="5470525" y="3770313"/>
            <a:ext cx="310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Here we read the list of states and place them in</a:t>
            </a:r>
          </a:p>
          <a:p>
            <a:pPr eaLnBrk="1" hangingPunct="1">
              <a:spcBef>
                <a:spcPct val="0"/>
              </a:spcBef>
              <a:buFontTx/>
              <a:buNone/>
            </a:pPr>
            <a:r>
              <a:rPr lang="en-US" altLang="en-US" sz="1200">
                <a:latin typeface="Times New Roman" panose="02020603050405020304" pitchFamily="18" charset="0"/>
              </a:rPr>
              <a:t>an array</a:t>
            </a:r>
          </a:p>
        </p:txBody>
      </p:sp>
      <p:sp>
        <p:nvSpPr>
          <p:cNvPr id="74763" name="Line 9"/>
          <p:cNvSpPr>
            <a:spLocks noChangeShapeType="1"/>
          </p:cNvSpPr>
          <p:nvPr/>
        </p:nvSpPr>
        <p:spPr bwMode="auto">
          <a:xfrm flipH="1">
            <a:off x="4800600" y="4114800"/>
            <a:ext cx="762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61B85204-E29C-4670-8EB7-C87065A78320}" type="slidenum">
              <a:rPr lang="en-US" altLang="en-US" sz="1400" smtClean="0">
                <a:latin typeface="Times New Roman" panose="02020603050405020304" pitchFamily="18" charset="0"/>
              </a:rPr>
              <a:pPr>
                <a:spcBef>
                  <a:spcPct val="0"/>
                </a:spcBef>
                <a:buFontTx/>
                <a:buNone/>
              </a:pPr>
              <a:t>42</a:t>
            </a:fld>
            <a:endParaRPr lang="en-US" altLang="en-US" sz="1400">
              <a:latin typeface="Times New Roman" panose="02020603050405020304" pitchFamily="18" charset="0"/>
            </a:endParaRPr>
          </a:p>
        </p:txBody>
      </p:sp>
      <p:sp>
        <p:nvSpPr>
          <p:cNvPr id="75780" name="Rectangle 2"/>
          <p:cNvSpPr>
            <a:spLocks noGrp="1" noChangeArrowheads="1"/>
          </p:cNvSpPr>
          <p:nvPr>
            <p:ph type="title"/>
          </p:nvPr>
        </p:nvSpPr>
        <p:spPr>
          <a:xfrm>
            <a:off x="609600" y="152400"/>
            <a:ext cx="7772400" cy="609600"/>
          </a:xfrm>
        </p:spPr>
        <p:txBody>
          <a:bodyPr/>
          <a:lstStyle/>
          <a:p>
            <a:pPr eaLnBrk="1" hangingPunct="1"/>
            <a:r>
              <a:rPr lang="en-US" altLang="en-US" b="1">
                <a:latin typeface="Courier New" panose="02070309020205020404" pitchFamily="49" charset="0"/>
              </a:rPr>
              <a:t>The JavaScript Source cont</a:t>
            </a:r>
            <a:r>
              <a:rPr lang="ja-JP" altLang="en-US" b="1">
                <a:latin typeface="Courier New" panose="02070309020205020404" pitchFamily="49" charset="0"/>
              </a:rPr>
              <a:t>’</a:t>
            </a:r>
            <a:r>
              <a:rPr lang="en-US" altLang="ja-JP" b="1">
                <a:latin typeface="Courier New" panose="02070309020205020404" pitchFamily="49" charset="0"/>
              </a:rPr>
              <a:t>d</a:t>
            </a:r>
            <a:endParaRPr lang="en-US" altLang="en-US" b="1">
              <a:latin typeface="Courier New" panose="02070309020205020404" pitchFamily="49" charset="0"/>
            </a:endParaRPr>
          </a:p>
        </p:txBody>
      </p:sp>
      <p:sp>
        <p:nvSpPr>
          <p:cNvPr id="75781" name="Rectangle 3"/>
          <p:cNvSpPr>
            <a:spLocks noGrp="1" noChangeArrowheads="1"/>
          </p:cNvSpPr>
          <p:nvPr>
            <p:ph type="body" idx="1"/>
          </p:nvPr>
        </p:nvSpPr>
        <p:spPr>
          <a:xfrm>
            <a:off x="685800" y="762000"/>
            <a:ext cx="7772400" cy="5486400"/>
          </a:xfrm>
        </p:spPr>
        <p:txBody>
          <a:bodyPr/>
          <a:lstStyle/>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searchSuggest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str</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searchField</a:t>
            </a:r>
            <a:r>
              <a:rPr lang="en-US" altLang="en-US" sz="1200" dirty="0">
                <a:latin typeface="Courier New" panose="02070309020205020404" pitchFamily="49" charset="0"/>
              </a:rPr>
              <a:t>").value;</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searchField</a:t>
            </a:r>
            <a:r>
              <a:rPr lang="en-US" altLang="en-US" sz="1200" dirty="0">
                <a:latin typeface="Courier New" panose="02070309020205020404" pitchFamily="49" charset="0"/>
              </a:rPr>
              <a:t>").</a:t>
            </a:r>
            <a:r>
              <a:rPr lang="en-US" altLang="en-US" sz="1200" dirty="0" err="1">
                <a:latin typeface="Courier New" panose="02070309020205020404" pitchFamily="49" charset="0"/>
              </a:rPr>
              <a:t>className</a:t>
            </a:r>
            <a:r>
              <a:rPr lang="en-US" altLang="en-US" sz="1200" dirty="0">
                <a:latin typeface="Courier New" panose="02070309020205020404" pitchFamily="49" charset="0"/>
              </a:rPr>
              <a:t> =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str</a:t>
            </a:r>
            <a:r>
              <a:rPr lang="en-US" altLang="en-US" sz="1200" dirty="0">
                <a:latin typeface="Courier New" panose="02070309020205020404" pitchFamily="49" charset="0"/>
              </a:rPr>
              <a:t> != "")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("popups").</a:t>
            </a:r>
            <a:r>
              <a:rPr lang="en-US" altLang="en-US" sz="1200" dirty="0" err="1">
                <a:latin typeface="Courier New" panose="02070309020205020404" pitchFamily="49" charset="0"/>
              </a:rPr>
              <a:t>innerHTML</a:t>
            </a:r>
            <a:r>
              <a:rPr lang="en-US" altLang="en-US" sz="1200" dirty="0">
                <a:latin typeface="Courier New" panose="02070309020205020404" pitchFamily="49" charset="0"/>
              </a:rPr>
              <a:t> = "";</a:t>
            </a:r>
          </a:p>
          <a:p>
            <a:pPr eaLnBrk="1" hangingPunct="1">
              <a:buFontTx/>
              <a:buNone/>
            </a:pPr>
            <a:r>
              <a:rPr lang="en-US" altLang="en-US" sz="1200" dirty="0">
                <a:latin typeface="Courier New" panose="02070309020205020404" pitchFamily="49" charset="0"/>
              </a:rPr>
              <a:t>		for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=0; </a:t>
            </a:r>
            <a:r>
              <a:rPr lang="en-US" altLang="en-US" sz="1200" dirty="0" err="1">
                <a:latin typeface="Courier New" panose="02070309020205020404" pitchFamily="49" charset="0"/>
              </a:rPr>
              <a:t>i</a:t>
            </a:r>
            <a:r>
              <a:rPr lang="en-US" altLang="en-US" sz="1200" dirty="0">
                <a:latin typeface="Courier New" panose="02070309020205020404" pitchFamily="49" charset="0"/>
              </a:rPr>
              <a:t>&lt;</a:t>
            </a:r>
            <a:r>
              <a:rPr lang="en-US" altLang="en-US" sz="1200" dirty="0" err="1">
                <a:latin typeface="Courier New" panose="02070309020205020404" pitchFamily="49" charset="0"/>
              </a:rPr>
              <a:t>statesArray.length</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thisState</a:t>
            </a:r>
            <a:r>
              <a:rPr lang="en-US" altLang="en-US" sz="1200" dirty="0">
                <a:latin typeface="Courier New" panose="02070309020205020404" pitchFamily="49" charset="0"/>
              </a:rPr>
              <a:t> = </a:t>
            </a:r>
            <a:r>
              <a:rPr lang="en-US" altLang="en-US" sz="1200" dirty="0" err="1">
                <a:latin typeface="Courier New" panose="02070309020205020404" pitchFamily="49" charset="0"/>
              </a:rPr>
              <a:t>statesArray</a:t>
            </a:r>
            <a:r>
              <a:rPr lang="en-US" altLang="en-US" sz="1200" dirty="0">
                <a:latin typeface="Courier New" panose="02070309020205020404" pitchFamily="49" charset="0"/>
              </a:rPr>
              <a:t>[</a:t>
            </a:r>
            <a:r>
              <a:rPr lang="en-US" altLang="en-US" sz="1200" dirty="0" err="1">
                <a:latin typeface="Courier New" panose="02070309020205020404" pitchFamily="49" charset="0"/>
              </a:rPr>
              <a:t>i</a:t>
            </a:r>
            <a:r>
              <a:rPr lang="en-US" altLang="en-US" sz="1200" dirty="0">
                <a:latin typeface="Courier New" panose="02070309020205020404" pitchFamily="49" charset="0"/>
              </a:rPr>
              <a:t>].</a:t>
            </a:r>
            <a:r>
              <a:rPr lang="en-US" altLang="en-US" sz="1200" dirty="0" err="1">
                <a:latin typeface="Courier New" panose="02070309020205020404" pitchFamily="49" charset="0"/>
              </a:rPr>
              <a:t>nodeValue</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thisState.toLowerCase</a:t>
            </a:r>
            <a:r>
              <a:rPr lang="en-US" altLang="en-US" sz="1200" dirty="0">
                <a:latin typeface="Courier New" panose="02070309020205020404" pitchFamily="49" charset="0"/>
              </a:rPr>
              <a:t>().</a:t>
            </a:r>
            <a:r>
              <a:rPr lang="en-US" altLang="en-US" sz="1200" dirty="0" err="1">
                <a:latin typeface="Courier New" panose="02070309020205020404" pitchFamily="49" charset="0"/>
              </a:rPr>
              <a:t>indexOf</a:t>
            </a:r>
            <a:r>
              <a:rPr lang="en-US" altLang="en-US" sz="1200" dirty="0">
                <a:latin typeface="Courier New" panose="02070309020205020404" pitchFamily="49" charset="0"/>
              </a:rPr>
              <a:t>(</a:t>
            </a:r>
            <a:r>
              <a:rPr lang="en-US" altLang="en-US" sz="1200" dirty="0" err="1">
                <a:latin typeface="Courier New" panose="02070309020205020404" pitchFamily="49" charset="0"/>
              </a:rPr>
              <a:t>str.toLowerCase</a:t>
            </a:r>
            <a:r>
              <a:rPr lang="en-US" altLang="en-US" sz="1200" dirty="0">
                <a:latin typeface="Courier New" panose="02070309020205020404" pitchFamily="49" charset="0"/>
              </a:rPr>
              <a:t>()) == 0)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tempDiv</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document.createElement</a:t>
            </a:r>
            <a:r>
              <a:rPr lang="en-US" altLang="en-US" sz="1200" dirty="0">
                <a:latin typeface="Courier New" panose="02070309020205020404" pitchFamily="49" charset="0"/>
              </a:rPr>
              <a:t>("div");</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tempDiv.innerHTML</a:t>
            </a:r>
            <a:r>
              <a:rPr lang="en-US" altLang="en-US" sz="1200" dirty="0">
                <a:latin typeface="Courier New" panose="02070309020205020404" pitchFamily="49" charset="0"/>
              </a:rPr>
              <a:t> = </a:t>
            </a:r>
            <a:r>
              <a:rPr lang="en-US" altLang="en-US" sz="1200" dirty="0" err="1">
                <a:latin typeface="Courier New" panose="02070309020205020404" pitchFamily="49" charset="0"/>
              </a:rPr>
              <a:t>thisState</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tempDiv.onclick</a:t>
            </a:r>
            <a:r>
              <a:rPr lang="en-US" altLang="en-US" sz="1200" dirty="0">
                <a:latin typeface="Courier New" panose="02070309020205020404" pitchFamily="49" charset="0"/>
              </a:rPr>
              <a:t> = </a:t>
            </a:r>
            <a:r>
              <a:rPr lang="en-US" altLang="en-US" sz="1200" dirty="0" err="1">
                <a:latin typeface="Courier New" panose="02070309020205020404" pitchFamily="49" charset="0"/>
              </a:rPr>
              <a:t>makeChoice</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tempDiv.className</a:t>
            </a:r>
            <a:r>
              <a:rPr lang="en-US" altLang="en-US" sz="1200" dirty="0">
                <a:latin typeface="Courier New" panose="02070309020205020404" pitchFamily="49" charset="0"/>
              </a:rPr>
              <a:t> = "suggestions";</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("popups").</a:t>
            </a:r>
            <a:r>
              <a:rPr lang="en-US" altLang="en-US" sz="1200" dirty="0" err="1">
                <a:latin typeface="Courier New" panose="02070309020205020404" pitchFamily="49" charset="0"/>
              </a:rPr>
              <a:t>appendChild</a:t>
            </a:r>
            <a:r>
              <a:rPr lang="en-US" altLang="en-US" sz="1200" dirty="0">
                <a:latin typeface="Courier New" panose="02070309020205020404" pitchFamily="49" charset="0"/>
              </a:rPr>
              <a:t>(</a:t>
            </a:r>
            <a:r>
              <a:rPr lang="en-US" altLang="en-US" sz="1200" dirty="0" err="1">
                <a:latin typeface="Courier New" panose="02070309020205020404" pitchFamily="49" charset="0"/>
              </a:rPr>
              <a:t>tempDiv</a:t>
            </a:r>
            <a:r>
              <a:rPr lang="en-US" altLang="en-US" sz="1200" dirty="0">
                <a:latin typeface="Courier New" panose="02070309020205020404" pitchFamily="49" charset="0"/>
              </a:rPr>
              <a:t>); }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foundCt</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("popups").</a:t>
            </a:r>
            <a:r>
              <a:rPr lang="en-US" altLang="en-US" sz="1200" dirty="0" err="1">
                <a:latin typeface="Courier New" panose="02070309020205020404" pitchFamily="49" charset="0"/>
              </a:rPr>
              <a:t>childNodes.length</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foundCt</a:t>
            </a:r>
            <a:r>
              <a:rPr lang="en-US" altLang="en-US" sz="1200" dirty="0">
                <a:latin typeface="Courier New" panose="02070309020205020404" pitchFamily="49" charset="0"/>
              </a:rPr>
              <a:t> == 0)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searchField</a:t>
            </a:r>
            <a:r>
              <a:rPr lang="en-US" altLang="en-US" sz="1200" dirty="0">
                <a:latin typeface="Courier New" panose="02070309020205020404" pitchFamily="49" charset="0"/>
              </a:rPr>
              <a:t>").</a:t>
            </a:r>
            <a:r>
              <a:rPr lang="en-US" altLang="en-US" sz="1200" dirty="0" err="1">
                <a:latin typeface="Courier New" panose="02070309020205020404" pitchFamily="49" charset="0"/>
              </a:rPr>
              <a:t>className</a:t>
            </a:r>
            <a:r>
              <a:rPr lang="en-US" altLang="en-US" sz="1200" dirty="0">
                <a:latin typeface="Courier New" panose="02070309020205020404" pitchFamily="49" charset="0"/>
              </a:rPr>
              <a:t> = "error"; }</a:t>
            </a:r>
          </a:p>
          <a:p>
            <a:pPr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foundCt</a:t>
            </a:r>
            <a:r>
              <a:rPr lang="en-US" altLang="en-US" sz="1200" dirty="0">
                <a:latin typeface="Courier New" panose="02070309020205020404" pitchFamily="49" charset="0"/>
              </a:rPr>
              <a:t> == 1)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searchField</a:t>
            </a:r>
            <a:r>
              <a:rPr lang="en-US" altLang="en-US" sz="1200" dirty="0">
                <a:latin typeface="Courier New" panose="02070309020205020404" pitchFamily="49" charset="0"/>
              </a:rPr>
              <a:t>").value =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("popups").</a:t>
            </a:r>
            <a:r>
              <a:rPr lang="en-US" altLang="en-US" sz="1200" dirty="0" err="1">
                <a:latin typeface="Courier New" panose="02070309020205020404" pitchFamily="49" charset="0"/>
              </a:rPr>
              <a:t>firstChild.innerHTML</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("popups").</a:t>
            </a:r>
            <a:r>
              <a:rPr lang="en-US" altLang="en-US" sz="1200" dirty="0" err="1">
                <a:latin typeface="Courier New" panose="02070309020205020404" pitchFamily="49" charset="0"/>
              </a:rPr>
              <a:t>innerHTML</a:t>
            </a:r>
            <a:r>
              <a:rPr lang="en-US" altLang="en-US" sz="1200" dirty="0">
                <a:latin typeface="Courier New" panose="02070309020205020404" pitchFamily="49" charset="0"/>
              </a:rPr>
              <a:t> = ""; }  }  }</a:t>
            </a:r>
          </a:p>
          <a:p>
            <a:pPr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makeChoice</a:t>
            </a:r>
            <a:r>
              <a:rPr lang="en-US" altLang="en-US" sz="1200" dirty="0">
                <a:latin typeface="Courier New" panose="02070309020205020404" pitchFamily="49" charset="0"/>
              </a:rPr>
              <a:t>(</a:t>
            </a:r>
            <a:r>
              <a:rPr lang="en-US" altLang="en-US" sz="1200" dirty="0" err="1">
                <a:latin typeface="Courier New" panose="02070309020205020404" pitchFamily="49" charset="0"/>
              </a:rPr>
              <a:t>evt</a:t>
            </a:r>
            <a:r>
              <a:rPr lang="en-US" altLang="en-US" sz="1200" dirty="0">
                <a:latin typeface="Courier New" panose="02070309020205020404" pitchFamily="49" charset="0"/>
              </a:rPr>
              <a:t>) {</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thisDiv</a:t>
            </a:r>
            <a:r>
              <a:rPr lang="en-US" altLang="en-US" sz="1200" dirty="0">
                <a:latin typeface="Courier New" panose="02070309020205020404" pitchFamily="49" charset="0"/>
              </a:rPr>
              <a:t> = (</a:t>
            </a:r>
            <a:r>
              <a:rPr lang="en-US" altLang="en-US" sz="1200" dirty="0" err="1">
                <a:latin typeface="Courier New" panose="02070309020205020404" pitchFamily="49" charset="0"/>
              </a:rPr>
              <a:t>evt</a:t>
            </a:r>
            <a:r>
              <a:rPr lang="en-US" altLang="en-US" sz="1200" dirty="0">
                <a:latin typeface="Courier New" panose="02070309020205020404" pitchFamily="49" charset="0"/>
              </a:rPr>
              <a:t>) ? </a:t>
            </a:r>
            <a:r>
              <a:rPr lang="en-US" altLang="en-US" sz="1200" dirty="0" err="1">
                <a:latin typeface="Courier New" panose="02070309020205020404" pitchFamily="49" charset="0"/>
              </a:rPr>
              <a:t>evt.target</a:t>
            </a:r>
            <a:r>
              <a:rPr lang="en-US" altLang="en-US" sz="1200" dirty="0">
                <a:latin typeface="Courier New" panose="02070309020205020404" pitchFamily="49" charset="0"/>
              </a:rPr>
              <a:t> : </a:t>
            </a:r>
            <a:r>
              <a:rPr lang="en-US" altLang="en-US" sz="1200" dirty="0" err="1">
                <a:latin typeface="Courier New" panose="02070309020205020404" pitchFamily="49" charset="0"/>
              </a:rPr>
              <a:t>window.event.srcElement</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a:t>
            </a:r>
            <a:r>
              <a:rPr lang="en-US" altLang="en-US" sz="1200" dirty="0" err="1">
                <a:latin typeface="Courier New" panose="02070309020205020404" pitchFamily="49" charset="0"/>
              </a:rPr>
              <a:t>searchField</a:t>
            </a:r>
            <a:r>
              <a:rPr lang="en-US" altLang="en-US" sz="1200" dirty="0">
                <a:latin typeface="Courier New" panose="02070309020205020404" pitchFamily="49" charset="0"/>
              </a:rPr>
              <a:t>").value = </a:t>
            </a:r>
            <a:r>
              <a:rPr lang="en-US" altLang="en-US" sz="1200" dirty="0" err="1">
                <a:latin typeface="Courier New" panose="02070309020205020404" pitchFamily="49" charset="0"/>
              </a:rPr>
              <a:t>thisDiv.innerHTML</a:t>
            </a:r>
            <a:r>
              <a:rPr lang="en-US" altLang="en-US" sz="1200" dirty="0">
                <a:latin typeface="Courier New" panose="02070309020205020404" pitchFamily="49" charset="0"/>
              </a:rPr>
              <a:t>;</a:t>
            </a:r>
          </a:p>
          <a:p>
            <a:pPr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("popups").</a:t>
            </a:r>
            <a:r>
              <a:rPr lang="en-US" altLang="en-US" sz="1200" dirty="0" err="1">
                <a:latin typeface="Courier New" panose="02070309020205020404" pitchFamily="49" charset="0"/>
              </a:rPr>
              <a:t>innerHTML</a:t>
            </a:r>
            <a:r>
              <a:rPr lang="en-US" altLang="en-US" sz="1200" dirty="0">
                <a:latin typeface="Courier New" panose="02070309020205020404" pitchFamily="49" charset="0"/>
              </a:rPr>
              <a:t> = ""; }</a:t>
            </a:r>
            <a:endParaRPr lang="en-US" altLang="en-US" dirty="0">
              <a:latin typeface="Courier New" panose="02070309020205020404" pitchFamily="49" charset="0"/>
            </a:endParaRPr>
          </a:p>
        </p:txBody>
      </p:sp>
      <p:sp>
        <p:nvSpPr>
          <p:cNvPr id="75782" name="Text Box 4"/>
          <p:cNvSpPr txBox="1">
            <a:spLocks noChangeArrowheads="1"/>
          </p:cNvSpPr>
          <p:nvPr/>
        </p:nvSpPr>
        <p:spPr bwMode="auto">
          <a:xfrm>
            <a:off x="6232525" y="798513"/>
            <a:ext cx="23383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dirty="0">
                <a:latin typeface="Times New Roman" panose="02020603050405020304" pitchFamily="18" charset="0"/>
              </a:rPr>
              <a:t>This routine is called on a key up;</a:t>
            </a:r>
          </a:p>
          <a:p>
            <a:pPr eaLnBrk="1" hangingPunct="1">
              <a:spcBef>
                <a:spcPct val="0"/>
              </a:spcBef>
              <a:buFontTx/>
              <a:buNone/>
            </a:pPr>
            <a:r>
              <a:rPr lang="en-US" altLang="en-US" sz="1200" dirty="0">
                <a:latin typeface="Times New Roman" panose="02020603050405020304" pitchFamily="18" charset="0"/>
              </a:rPr>
              <a:t>The value in the search field is first</a:t>
            </a:r>
          </a:p>
          <a:p>
            <a:pPr eaLnBrk="1" hangingPunct="1">
              <a:spcBef>
                <a:spcPct val="0"/>
              </a:spcBef>
              <a:buFontTx/>
              <a:buNone/>
            </a:pPr>
            <a:r>
              <a:rPr lang="en-US" altLang="en-US" sz="1200" dirty="0">
                <a:latin typeface="Times New Roman" panose="02020603050405020304" pitchFamily="18" charset="0"/>
              </a:rPr>
              <a:t>extracted; if nothing is entered, do</a:t>
            </a:r>
          </a:p>
          <a:p>
            <a:pPr eaLnBrk="1" hangingPunct="1">
              <a:spcBef>
                <a:spcPct val="0"/>
              </a:spcBef>
              <a:buFontTx/>
              <a:buNone/>
            </a:pPr>
            <a:r>
              <a:rPr lang="en-US" altLang="en-US" sz="1200" dirty="0">
                <a:latin typeface="Times New Roman" panose="02020603050405020304" pitchFamily="18" charset="0"/>
              </a:rPr>
              <a:t>nothing;  </a:t>
            </a:r>
          </a:p>
        </p:txBody>
      </p:sp>
      <p:sp>
        <p:nvSpPr>
          <p:cNvPr id="75783" name="Text Box 5"/>
          <p:cNvSpPr txBox="1">
            <a:spLocks noChangeArrowheads="1"/>
          </p:cNvSpPr>
          <p:nvPr/>
        </p:nvSpPr>
        <p:spPr bwMode="auto">
          <a:xfrm>
            <a:off x="6384925" y="2093913"/>
            <a:ext cx="25923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If indexof returns 0, then we have a hit;</a:t>
            </a:r>
          </a:p>
        </p:txBody>
      </p:sp>
      <p:sp>
        <p:nvSpPr>
          <p:cNvPr id="75784" name="Text Box 6"/>
          <p:cNvSpPr txBox="1">
            <a:spLocks noChangeArrowheads="1"/>
          </p:cNvSpPr>
          <p:nvPr/>
        </p:nvSpPr>
        <p:spPr bwMode="auto">
          <a:xfrm>
            <a:off x="5470525" y="2932113"/>
            <a:ext cx="163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Add a state to the list of</a:t>
            </a:r>
          </a:p>
          <a:p>
            <a:pPr eaLnBrk="1" hangingPunct="1">
              <a:spcBef>
                <a:spcPct val="0"/>
              </a:spcBef>
              <a:buFontTx/>
              <a:buNone/>
            </a:pPr>
            <a:r>
              <a:rPr lang="en-US" altLang="en-US" sz="1200">
                <a:latin typeface="Times New Roman" panose="02020603050405020304" pitchFamily="18" charset="0"/>
              </a:rPr>
              <a:t>possibilities</a:t>
            </a:r>
          </a:p>
        </p:txBody>
      </p:sp>
      <p:sp>
        <p:nvSpPr>
          <p:cNvPr id="75785" name="Line 7"/>
          <p:cNvSpPr>
            <a:spLocks noChangeShapeType="1"/>
          </p:cNvSpPr>
          <p:nvPr/>
        </p:nvSpPr>
        <p:spPr bwMode="auto">
          <a:xfrm flipH="1">
            <a:off x="4572000" y="32766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6" name="Text Box 8"/>
          <p:cNvSpPr txBox="1">
            <a:spLocks noChangeArrowheads="1"/>
          </p:cNvSpPr>
          <p:nvPr/>
        </p:nvSpPr>
        <p:spPr bwMode="auto">
          <a:xfrm>
            <a:off x="7299325" y="3389313"/>
            <a:ext cx="1550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Foundct is the number</a:t>
            </a:r>
          </a:p>
          <a:p>
            <a:pPr eaLnBrk="1" hangingPunct="1">
              <a:spcBef>
                <a:spcPct val="0"/>
              </a:spcBef>
              <a:buFontTx/>
              <a:buNone/>
            </a:pPr>
            <a:r>
              <a:rPr lang="en-US" altLang="en-US" sz="1200">
                <a:latin typeface="Times New Roman" panose="02020603050405020304" pitchFamily="18" charset="0"/>
              </a:rPr>
              <a:t>of matches</a:t>
            </a:r>
          </a:p>
        </p:txBody>
      </p:sp>
      <p:sp>
        <p:nvSpPr>
          <p:cNvPr id="75787" name="Line 9"/>
          <p:cNvSpPr>
            <a:spLocks noChangeShapeType="1"/>
          </p:cNvSpPr>
          <p:nvPr/>
        </p:nvSpPr>
        <p:spPr bwMode="auto">
          <a:xfrm flipH="1">
            <a:off x="6781800" y="3733800"/>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8" name="Text Box 10"/>
          <p:cNvSpPr txBox="1">
            <a:spLocks noChangeArrowheads="1"/>
          </p:cNvSpPr>
          <p:nvPr/>
        </p:nvSpPr>
        <p:spPr bwMode="auto">
          <a:xfrm>
            <a:off x="3946525" y="4456113"/>
            <a:ext cx="2305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Unique hit, place it in proper place</a:t>
            </a:r>
          </a:p>
        </p:txBody>
      </p:sp>
      <p:sp>
        <p:nvSpPr>
          <p:cNvPr id="75789" name="Line 11"/>
          <p:cNvSpPr>
            <a:spLocks noChangeShapeType="1"/>
          </p:cNvSpPr>
          <p:nvPr/>
        </p:nvSpPr>
        <p:spPr bwMode="auto">
          <a:xfrm flipH="1">
            <a:off x="3505200" y="4572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A933AE19-98E5-4BA3-A66D-223D424E0B05}" type="slidenum">
              <a:rPr lang="en-US" altLang="en-US" sz="1400" smtClean="0">
                <a:latin typeface="Times New Roman" panose="02020603050405020304" pitchFamily="18" charset="0"/>
              </a:rPr>
              <a:pPr>
                <a:spcBef>
                  <a:spcPct val="0"/>
                </a:spcBef>
                <a:buFontTx/>
                <a:buNone/>
              </a:pPr>
              <a:t>43</a:t>
            </a:fld>
            <a:endParaRPr lang="en-US" altLang="en-US" sz="1400">
              <a:latin typeface="Times New Roman" panose="02020603050405020304" pitchFamily="18" charset="0"/>
            </a:endParaRPr>
          </a:p>
        </p:txBody>
      </p:sp>
      <p:sp>
        <p:nvSpPr>
          <p:cNvPr id="76804"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Browser Output</a:t>
            </a:r>
          </a:p>
        </p:txBody>
      </p:sp>
      <p:pic>
        <p:nvPicPr>
          <p:cNvPr id="7680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20383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43000"/>
            <a:ext cx="20383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43000"/>
            <a:ext cx="20399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143000"/>
            <a:ext cx="20399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9" name="Text Box 7"/>
          <p:cNvSpPr txBox="1">
            <a:spLocks noChangeArrowheads="1"/>
          </p:cNvSpPr>
          <p:nvPr/>
        </p:nvSpPr>
        <p:spPr bwMode="auto">
          <a:xfrm>
            <a:off x="441325" y="3317875"/>
            <a:ext cx="176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a:latin typeface="Times New Roman" panose="02020603050405020304" pitchFamily="18" charset="0"/>
              </a:rPr>
              <a:t>Initial screen</a:t>
            </a:r>
          </a:p>
        </p:txBody>
      </p:sp>
      <p:sp>
        <p:nvSpPr>
          <p:cNvPr id="76810" name="Text Box 8"/>
          <p:cNvSpPr txBox="1">
            <a:spLocks noChangeArrowheads="1"/>
          </p:cNvSpPr>
          <p:nvPr/>
        </p:nvSpPr>
        <p:spPr bwMode="auto">
          <a:xfrm>
            <a:off x="4022725" y="3317875"/>
            <a:ext cx="1563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a:latin typeface="Times New Roman" panose="02020603050405020304" pitchFamily="18" charset="0"/>
              </a:rPr>
              <a:t>3 examples</a:t>
            </a:r>
          </a:p>
        </p:txBody>
      </p:sp>
      <p:sp>
        <p:nvSpPr>
          <p:cNvPr id="76811" name="Text Box 11"/>
          <p:cNvSpPr txBox="1">
            <a:spLocks noChangeArrowheads="1"/>
          </p:cNvSpPr>
          <p:nvPr/>
        </p:nvSpPr>
        <p:spPr bwMode="auto">
          <a:xfrm>
            <a:off x="2133600" y="4419600"/>
            <a:ext cx="4895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400">
                <a:latin typeface="Times New Roman" panose="02020603050405020304" pitchFamily="18" charset="0"/>
              </a:rPr>
              <a:t>http://cs-server.usc.edu:45678/ajaxexamples/simple/script05.html</a:t>
            </a:r>
            <a:endParaRPr lang="en-US" altLang="en-US" sz="240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5538657C-A4AC-45A5-86A3-DCACD48FBB80}" type="slidenum">
              <a:rPr lang="en-US" altLang="en-US" sz="1400" smtClean="0">
                <a:latin typeface="Times New Roman" panose="02020603050405020304" pitchFamily="18" charset="0"/>
              </a:rPr>
              <a:pPr>
                <a:spcBef>
                  <a:spcPct val="0"/>
                </a:spcBef>
                <a:buFontTx/>
                <a:buNone/>
              </a:pPr>
              <a:t>44</a:t>
            </a:fld>
            <a:endParaRPr lang="en-US" altLang="en-US" sz="1400">
              <a:latin typeface="Times New Roman" panose="02020603050405020304" pitchFamily="18" charset="0"/>
            </a:endParaRPr>
          </a:p>
        </p:txBody>
      </p:sp>
      <p:sp>
        <p:nvSpPr>
          <p:cNvPr id="77828"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Ajax Slide Show Example</a:t>
            </a:r>
          </a:p>
        </p:txBody>
      </p:sp>
      <p:sp>
        <p:nvSpPr>
          <p:cNvPr id="77829" name="Rectangle 3"/>
          <p:cNvSpPr>
            <a:spLocks noGrp="1" noChangeArrowheads="1"/>
          </p:cNvSpPr>
          <p:nvPr>
            <p:ph type="body" idx="1"/>
          </p:nvPr>
        </p:nvSpPr>
        <p:spPr>
          <a:xfrm>
            <a:off x="457200" y="1295400"/>
            <a:ext cx="8229600" cy="4830763"/>
          </a:xfrm>
        </p:spPr>
        <p:txBody>
          <a:bodyPr/>
          <a:lstStyle/>
          <a:p>
            <a:pPr eaLnBrk="1" hangingPunct="1"/>
            <a:r>
              <a:rPr lang="en-US" altLang="en-US" sz="1600" dirty="0">
                <a:latin typeface="Courier New" panose="02070309020205020404" pitchFamily="49" charset="0"/>
              </a:rPr>
              <a:t>We want to create an application that downloads a set of jpg images from a server and shows them in a slide show</a:t>
            </a:r>
          </a:p>
          <a:p>
            <a:pPr eaLnBrk="1" hangingPunct="1"/>
            <a:r>
              <a:rPr lang="en-US" altLang="en-US" sz="1600" dirty="0">
                <a:latin typeface="Courier New" panose="02070309020205020404" pitchFamily="49" charset="0"/>
              </a:rPr>
              <a:t>We want to avoid the delay that comes from downloading each slide one-at-a-time across the Internet</a:t>
            </a:r>
          </a:p>
          <a:p>
            <a:pPr eaLnBrk="1" hangingPunct="1"/>
            <a:r>
              <a:rPr lang="en-US" altLang="en-US" sz="1600" dirty="0">
                <a:latin typeface="Courier New" panose="02070309020205020404" pitchFamily="49" charset="0"/>
              </a:rPr>
              <a:t>We use Ajax to control the downloading of slides so that the slide show appears to work smoothly</a:t>
            </a:r>
          </a:p>
          <a:p>
            <a:pPr eaLnBrk="1" hangingPunct="1"/>
            <a:endParaRPr lang="en-US" altLang="en-US" sz="1600" dirty="0">
              <a:latin typeface="Courier New" panose="02070309020205020404" pitchFamily="49" charset="0"/>
            </a:endParaRPr>
          </a:p>
          <a:p>
            <a:pPr eaLnBrk="1" hangingPunct="1"/>
            <a:endParaRPr lang="en-US" altLang="en-US" sz="1600" dirty="0">
              <a:latin typeface="Courier New" panose="02070309020205020404" pitchFamily="49" charset="0"/>
            </a:endParaRPr>
          </a:p>
          <a:p>
            <a:pPr eaLnBrk="1" hangingPunct="1"/>
            <a:endParaRPr lang="en-US" altLang="en-US" sz="1400" dirty="0">
              <a:latin typeface="Courier New" panose="02070309020205020404" pitchFamily="49" charset="0"/>
            </a:endParaRPr>
          </a:p>
          <a:p>
            <a:pPr eaLnBrk="1" hangingPunct="1"/>
            <a:endParaRPr lang="en-US" altLang="en-US" sz="1400" dirty="0">
              <a:latin typeface="Courier New" panose="02070309020205020404" pitchFamily="49" charset="0"/>
            </a:endParaRPr>
          </a:p>
          <a:p>
            <a:pPr eaLnBrk="1" hangingPunct="1"/>
            <a:endParaRPr lang="en-US" altLang="en-US" sz="1400" dirty="0">
              <a:latin typeface="Courier New" panose="020703090202050204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2A7303C3-3253-4E7A-BC4B-3EF650573BE3}" type="slidenum">
              <a:rPr lang="en-US" altLang="en-US" sz="1400" smtClean="0">
                <a:latin typeface="Times New Roman" panose="02020603050405020304" pitchFamily="18" charset="0"/>
              </a:rPr>
              <a:pPr>
                <a:spcBef>
                  <a:spcPct val="0"/>
                </a:spcBef>
                <a:buFontTx/>
                <a:buNone/>
              </a:pPr>
              <a:t>45</a:t>
            </a:fld>
            <a:endParaRPr lang="en-US" altLang="en-US" sz="1400">
              <a:latin typeface="Times New Roman" panose="02020603050405020304" pitchFamily="18" charset="0"/>
            </a:endParaRPr>
          </a:p>
        </p:txBody>
      </p:sp>
      <p:sp>
        <p:nvSpPr>
          <p:cNvPr id="79876" name="Rectangle 2"/>
          <p:cNvSpPr>
            <a:spLocks noGrp="1" noChangeArrowheads="1"/>
          </p:cNvSpPr>
          <p:nvPr>
            <p:ph type="title"/>
          </p:nvPr>
        </p:nvSpPr>
        <p:spPr>
          <a:xfrm>
            <a:off x="609600" y="152400"/>
            <a:ext cx="7772400" cy="685800"/>
          </a:xfrm>
        </p:spPr>
        <p:txBody>
          <a:bodyPr/>
          <a:lstStyle/>
          <a:p>
            <a:pPr eaLnBrk="1" hangingPunct="1"/>
            <a:r>
              <a:rPr lang="en-US" altLang="en-US" b="1">
                <a:latin typeface="Courier New" panose="02070309020205020404" pitchFamily="49" charset="0"/>
              </a:rPr>
              <a:t>PHP Script to Extract Slides</a:t>
            </a:r>
          </a:p>
        </p:txBody>
      </p:sp>
      <p:sp>
        <p:nvSpPr>
          <p:cNvPr id="79877" name="Rectangle 3"/>
          <p:cNvSpPr>
            <a:spLocks noGrp="1" noChangeArrowheads="1"/>
          </p:cNvSpPr>
          <p:nvPr>
            <p:ph type="body" idx="1"/>
          </p:nvPr>
        </p:nvSpPr>
        <p:spPr>
          <a:xfrm>
            <a:off x="457200" y="609600"/>
            <a:ext cx="8229600" cy="5867400"/>
          </a:xfrm>
        </p:spPr>
        <p:txBody>
          <a:bodyPr/>
          <a:lstStyle/>
          <a:p>
            <a:pPr marL="0" indent="0" eaLnBrk="1" hangingPunct="1"/>
            <a:r>
              <a:rPr lang="en-US" altLang="en-US" sz="1000" dirty="0">
                <a:latin typeface="Courier New" panose="02070309020205020404" pitchFamily="49" charset="0"/>
              </a:rPr>
              <a:t> </a:t>
            </a:r>
            <a:r>
              <a:rPr lang="en-US" altLang="en-US" sz="1400" dirty="0">
                <a:latin typeface="Courier New" panose="02070309020205020404" pitchFamily="49" charset="0"/>
              </a:rPr>
              <a:t>we begin by creating a </a:t>
            </a:r>
            <a:r>
              <a:rPr lang="en-US" altLang="en-US" sz="1400" dirty="0" err="1">
                <a:latin typeface="Courier New" panose="02070309020205020404" pitchFamily="49" charset="0"/>
              </a:rPr>
              <a:t>PhP</a:t>
            </a:r>
            <a:r>
              <a:rPr lang="en-US" altLang="en-US" sz="1400" dirty="0">
                <a:latin typeface="Courier New" panose="02070309020205020404" pitchFamily="49" charset="0"/>
              </a:rPr>
              <a:t> script for accessing the jpg images</a:t>
            </a:r>
          </a:p>
          <a:p>
            <a:pPr marL="0" indent="0" eaLnBrk="1" hangingPunct="1"/>
            <a:r>
              <a:rPr lang="en-US" altLang="en-US" sz="1400" dirty="0">
                <a:latin typeface="Courier New" panose="02070309020205020404" pitchFamily="49" charset="0"/>
              </a:rPr>
              <a:t> this script can be thought of as providing a simple </a:t>
            </a:r>
            <a:r>
              <a:rPr lang="en-US" altLang="en-US" sz="1400" i="1" dirty="0">
                <a:latin typeface="Courier New" panose="02070309020205020404" pitchFamily="49" charset="0"/>
              </a:rPr>
              <a:t>web service</a:t>
            </a:r>
            <a:r>
              <a:rPr lang="en-US" altLang="en-US" sz="1400" dirty="0">
                <a:latin typeface="Courier New" panose="02070309020205020404" pitchFamily="49" charset="0"/>
              </a:rPr>
              <a:t>, namely delivering an xml file of images</a:t>
            </a:r>
          </a:p>
          <a:p>
            <a:pPr marL="0" indent="0" eaLnBrk="1" hangingPunct="1"/>
            <a:r>
              <a:rPr lang="en-US" altLang="en-US" sz="1400" dirty="0">
                <a:latin typeface="Courier New" panose="02070309020205020404" pitchFamily="49" charset="0"/>
              </a:rPr>
              <a:t> all images have file names of the form name_width_height.jpg where width and height are numerical values</a:t>
            </a:r>
          </a:p>
          <a:p>
            <a:pPr marL="0" indent="0" eaLnBrk="1" hangingPunct="1">
              <a:buFontTx/>
              <a:buNone/>
            </a:pPr>
            <a:r>
              <a:rPr lang="en-US" altLang="en-US" sz="1200" dirty="0">
                <a:latin typeface="Courier New" panose="02070309020205020404" pitchFamily="49" charset="0"/>
              </a:rPr>
              <a:t>&lt;?</a:t>
            </a:r>
            <a:r>
              <a:rPr lang="en-US" altLang="en-US" sz="1200" dirty="0" err="1">
                <a:latin typeface="Courier New" panose="02070309020205020404" pitchFamily="49" charset="0"/>
              </a:rPr>
              <a:t>php</a:t>
            </a:r>
            <a:endParaRPr lang="en-US" altLang="en-US" sz="1200" dirty="0">
              <a:latin typeface="Courier New" panose="02070309020205020404" pitchFamily="49" charset="0"/>
            </a:endParaRPr>
          </a:p>
          <a:p>
            <a:pPr marL="0" indent="0" eaLnBrk="1" hangingPunct="1">
              <a:buFontTx/>
              <a:buNone/>
            </a:pPr>
            <a:r>
              <a:rPr lang="en-US" altLang="en-US" sz="1200" dirty="0">
                <a:latin typeface="Courier New" panose="02070309020205020404" pitchFamily="49" charset="0"/>
              </a:rPr>
              <a:t>header( "Content-type: text/xml" );</a:t>
            </a:r>
          </a:p>
          <a:p>
            <a:pPr marL="0" indent="0" eaLnBrk="1" hangingPunct="1">
              <a:buFontTx/>
              <a:buNone/>
            </a:pPr>
            <a:r>
              <a:rPr lang="en-US" altLang="en-US" sz="1200" dirty="0">
                <a:latin typeface="Courier New" panose="02070309020205020404" pitchFamily="49" charset="0"/>
              </a:rPr>
              <a:t>?&gt;</a:t>
            </a:r>
          </a:p>
          <a:p>
            <a:pPr marL="0" indent="0" eaLnBrk="1" hangingPunct="1">
              <a:buFontTx/>
              <a:buNone/>
            </a:pPr>
            <a:r>
              <a:rPr lang="en-US" altLang="en-US" sz="1200" dirty="0">
                <a:latin typeface="Courier New" panose="02070309020205020404" pitchFamily="49" charset="0"/>
              </a:rPr>
              <a:t>&lt;slides&gt;</a:t>
            </a:r>
          </a:p>
          <a:p>
            <a:pPr marL="0" indent="0" eaLnBrk="1" hangingPunct="1">
              <a:buFontTx/>
              <a:buNone/>
            </a:pPr>
            <a:r>
              <a:rPr lang="en-US" altLang="en-US" sz="1200" dirty="0">
                <a:latin typeface="Courier New" panose="02070309020205020404" pitchFamily="49" charset="0"/>
              </a:rPr>
              <a:t>&lt;?</a:t>
            </a:r>
            <a:r>
              <a:rPr lang="en-US" altLang="en-US" sz="1200" dirty="0" err="1">
                <a:latin typeface="Courier New" panose="02070309020205020404" pitchFamily="49" charset="0"/>
              </a:rPr>
              <a:t>php</a:t>
            </a:r>
            <a:endParaRPr lang="en-US" altLang="en-US" sz="1200" dirty="0">
              <a:latin typeface="Courier New" panose="02070309020205020404" pitchFamily="49" charset="0"/>
            </a:endParaRPr>
          </a:p>
          <a:p>
            <a:pPr marL="0" indent="0" eaLnBrk="1" hangingPunct="1">
              <a:buFontTx/>
              <a:buNone/>
            </a:pPr>
            <a:r>
              <a:rPr lang="en-US" altLang="en-US" sz="1200" dirty="0">
                <a:latin typeface="Courier New" panose="02070309020205020404" pitchFamily="49" charset="0"/>
              </a:rPr>
              <a:t>if ($handle = </a:t>
            </a:r>
            <a:r>
              <a:rPr lang="en-US" altLang="en-US" sz="1200" dirty="0" err="1">
                <a:latin typeface="Courier New" panose="02070309020205020404" pitchFamily="49" charset="0"/>
              </a:rPr>
              <a:t>opendir</a:t>
            </a:r>
            <a:r>
              <a:rPr lang="en-US" altLang="en-US" sz="1200" dirty="0">
                <a:latin typeface="Courier New" panose="02070309020205020404" pitchFamily="49" charset="0"/>
              </a:rPr>
              <a:t>('images')) {</a:t>
            </a:r>
          </a:p>
          <a:p>
            <a:pPr marL="0" indent="0" eaLnBrk="1" hangingPunct="1">
              <a:buFontTx/>
              <a:buNone/>
            </a:pPr>
            <a:r>
              <a:rPr lang="en-US" altLang="en-US" sz="1200" dirty="0">
                <a:latin typeface="Courier New" panose="02070309020205020404" pitchFamily="49" charset="0"/>
              </a:rPr>
              <a:t>while (false !== ($file = </a:t>
            </a:r>
            <a:r>
              <a:rPr lang="en-US" altLang="en-US" sz="1200" dirty="0" err="1">
                <a:latin typeface="Courier New" panose="02070309020205020404" pitchFamily="49" charset="0"/>
              </a:rPr>
              <a:t>readdir</a:t>
            </a:r>
            <a:r>
              <a:rPr lang="en-US" altLang="en-US" sz="1200" dirty="0">
                <a:latin typeface="Courier New" panose="02070309020205020404" pitchFamily="49" charset="0"/>
              </a:rPr>
              <a:t>($handle)))</a:t>
            </a:r>
          </a:p>
          <a:p>
            <a:pPr marL="0" indent="0" eaLnBrk="1" hangingPunct="1">
              <a:buFontTx/>
              <a:buNone/>
            </a:pPr>
            <a:r>
              <a:rPr lang="en-US" altLang="en-US" sz="1200" dirty="0">
                <a:latin typeface="Courier New" panose="02070309020205020404" pitchFamily="49" charset="0"/>
              </a:rPr>
              <a:t>{</a:t>
            </a:r>
          </a:p>
          <a:p>
            <a:pPr marL="0" indent="0" eaLnBrk="1" hangingPunct="1">
              <a:buFontTx/>
              <a:buNone/>
            </a:pPr>
            <a:r>
              <a:rPr lang="en-US" altLang="en-US" sz="1200" dirty="0">
                <a:latin typeface="Courier New" panose="02070309020205020404" pitchFamily="49" charset="0"/>
              </a:rPr>
              <a:t>        if ( </a:t>
            </a:r>
            <a:r>
              <a:rPr lang="en-US" altLang="en-US" sz="1200" dirty="0" err="1">
                <a:latin typeface="Courier New" panose="02070309020205020404" pitchFamily="49" charset="0"/>
              </a:rPr>
              <a:t>preg_match</a:t>
            </a:r>
            <a:r>
              <a:rPr lang="en-US" altLang="en-US" sz="1200" dirty="0">
                <a:latin typeface="Courier New" panose="02070309020205020404" pitchFamily="49" charset="0"/>
              </a:rPr>
              <a:t>( "/[.]jpg$/", $file )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preg_match</a:t>
            </a:r>
            <a:r>
              <a:rPr lang="en-US" altLang="en-US" sz="1200" dirty="0">
                <a:latin typeface="Courier New" panose="02070309020205020404" pitchFamily="49" charset="0"/>
              </a:rPr>
              <a:t>( "/_(\d+)_(\d+)[.]/", $file, $found );</a:t>
            </a:r>
          </a:p>
          <a:p>
            <a:pPr marL="0" indent="0" eaLnBrk="1" hangingPunct="1">
              <a:buFontTx/>
              <a:buNone/>
            </a:pPr>
            <a:r>
              <a:rPr lang="en-US" altLang="en-US" sz="1200" dirty="0">
                <a:latin typeface="Courier New" panose="02070309020205020404" pitchFamily="49" charset="0"/>
              </a:rPr>
              <a:t>?&gt;</a:t>
            </a:r>
          </a:p>
          <a:p>
            <a:pPr marL="0" indent="0" eaLnBrk="1" hangingPunct="1">
              <a:buFontTx/>
              <a:buNone/>
            </a:pPr>
            <a:r>
              <a:rPr lang="en-US" altLang="en-US" sz="1200" dirty="0">
                <a:latin typeface="Courier New" panose="02070309020205020404" pitchFamily="49" charset="0"/>
              </a:rPr>
              <a:t>&lt;slide </a:t>
            </a:r>
            <a:r>
              <a:rPr lang="en-US" altLang="en-US" sz="1200" dirty="0" err="1">
                <a:latin typeface="Courier New" panose="02070309020205020404" pitchFamily="49" charset="0"/>
              </a:rPr>
              <a:t>src</a:t>
            </a:r>
            <a:r>
              <a:rPr lang="en-US" altLang="en-US" sz="1200" dirty="0">
                <a:latin typeface="Courier New" panose="02070309020205020404" pitchFamily="49" charset="0"/>
              </a:rPr>
              <a:t>="images/&lt;?</a:t>
            </a:r>
            <a:r>
              <a:rPr lang="en-US" altLang="en-US" sz="1200" dirty="0" err="1">
                <a:latin typeface="Courier New" panose="02070309020205020404" pitchFamily="49" charset="0"/>
              </a:rPr>
              <a:t>php</a:t>
            </a:r>
            <a:r>
              <a:rPr lang="en-US" altLang="en-US" sz="1200" dirty="0">
                <a:latin typeface="Courier New" panose="02070309020205020404" pitchFamily="49" charset="0"/>
              </a:rPr>
              <a:t> echo $file; ?&gt;"</a:t>
            </a:r>
          </a:p>
          <a:p>
            <a:pPr marL="0" indent="0" eaLnBrk="1" hangingPunct="1">
              <a:buFontTx/>
              <a:buNone/>
            </a:pPr>
            <a:r>
              <a:rPr lang="en-US" altLang="en-US" sz="1200" dirty="0">
                <a:latin typeface="Courier New" panose="02070309020205020404" pitchFamily="49" charset="0"/>
              </a:rPr>
              <a:t>  width="&lt;?</a:t>
            </a:r>
            <a:r>
              <a:rPr lang="en-US" altLang="en-US" sz="1200" dirty="0" err="1">
                <a:latin typeface="Courier New" panose="02070309020205020404" pitchFamily="49" charset="0"/>
              </a:rPr>
              <a:t>php</a:t>
            </a:r>
            <a:r>
              <a:rPr lang="en-US" altLang="en-US" sz="1200" dirty="0">
                <a:latin typeface="Courier New" panose="02070309020205020404" pitchFamily="49" charset="0"/>
              </a:rPr>
              <a:t> echo $found[1]; ?&gt;"</a:t>
            </a:r>
          </a:p>
          <a:p>
            <a:pPr marL="0" indent="0" eaLnBrk="1" hangingPunct="1">
              <a:buFontTx/>
              <a:buNone/>
            </a:pPr>
            <a:r>
              <a:rPr lang="en-US" altLang="en-US" sz="1200" dirty="0">
                <a:latin typeface="Courier New" panose="02070309020205020404" pitchFamily="49" charset="0"/>
              </a:rPr>
              <a:t>  height="&lt;?</a:t>
            </a:r>
            <a:r>
              <a:rPr lang="en-US" altLang="en-US" sz="1200" dirty="0" err="1">
                <a:latin typeface="Courier New" panose="02070309020205020404" pitchFamily="49" charset="0"/>
              </a:rPr>
              <a:t>php</a:t>
            </a:r>
            <a:r>
              <a:rPr lang="en-US" altLang="en-US" sz="1200" dirty="0">
                <a:latin typeface="Courier New" panose="02070309020205020404" pitchFamily="49" charset="0"/>
              </a:rPr>
              <a:t> echo $found[2]; ?&gt;" /&gt;&lt;?</a:t>
            </a:r>
            <a:r>
              <a:rPr lang="en-US" altLang="en-US" sz="1200" dirty="0" err="1">
                <a:latin typeface="Courier New" panose="02070309020205020404" pitchFamily="49" charset="0"/>
              </a:rPr>
              <a:t>php</a:t>
            </a:r>
            <a:r>
              <a:rPr lang="en-US" altLang="en-US" sz="1200" dirty="0">
                <a:latin typeface="Courier New" panose="02070309020205020404" pitchFamily="49" charset="0"/>
              </a:rPr>
              <a:t> echo( "\n" ); ?&gt;</a:t>
            </a:r>
          </a:p>
          <a:p>
            <a:pPr marL="0" indent="0" eaLnBrk="1" hangingPunct="1">
              <a:buFontTx/>
              <a:buNone/>
            </a:pPr>
            <a:r>
              <a:rPr lang="en-US" altLang="en-US" sz="1200" dirty="0">
                <a:latin typeface="Courier New" panose="02070309020205020404" pitchFamily="49" charset="0"/>
              </a:rPr>
              <a:t>&lt;?</a:t>
            </a:r>
            <a:r>
              <a:rPr lang="en-US" altLang="en-US" sz="1200" dirty="0" err="1">
                <a:latin typeface="Courier New" panose="02070309020205020404" pitchFamily="49" charset="0"/>
              </a:rPr>
              <a:t>php</a:t>
            </a:r>
            <a:endParaRPr lang="en-US" altLang="en-US" sz="1200" dirty="0">
              <a:latin typeface="Courier New" panose="02070309020205020404" pitchFamily="49" charset="0"/>
            </a:endParaRPr>
          </a:p>
          <a:p>
            <a:pPr marL="0" indent="0" eaLnBrk="1" hangingPunct="1">
              <a:buFontTx/>
              <a:buNone/>
            </a:pPr>
            <a:r>
              <a:rPr lang="en-US" altLang="en-US" sz="1200" dirty="0">
                <a:latin typeface="Courier New" panose="02070309020205020404" pitchFamily="49" charset="0"/>
              </a:rPr>
              <a:t>        }</a:t>
            </a:r>
          </a:p>
          <a:p>
            <a:pPr marL="0" indent="0" eaLnBrk="1" hangingPunct="1">
              <a:buFontTx/>
              <a:buNone/>
            </a:pPr>
            <a:r>
              <a:rPr lang="en-US" altLang="en-US" sz="1200" dirty="0">
                <a:latin typeface="Courier New" panose="02070309020205020404" pitchFamily="49" charset="0"/>
              </a:rPr>
              <a:t>}</a:t>
            </a:r>
          </a:p>
          <a:p>
            <a:pPr marL="0" indent="0" eaLnBrk="1" hangingPunct="1">
              <a:buFontTx/>
              <a:buNone/>
            </a:pPr>
            <a:r>
              <a:rPr lang="en-US" altLang="en-US" sz="1200" dirty="0" err="1">
                <a:latin typeface="Courier New" panose="02070309020205020404" pitchFamily="49" charset="0"/>
              </a:rPr>
              <a:t>closedir</a:t>
            </a:r>
            <a:r>
              <a:rPr lang="en-US" altLang="en-US" sz="1200" dirty="0">
                <a:latin typeface="Courier New" panose="02070309020205020404" pitchFamily="49" charset="0"/>
              </a:rPr>
              <a:t>($handle);</a:t>
            </a:r>
          </a:p>
          <a:p>
            <a:pPr marL="0" indent="0" eaLnBrk="1" hangingPunct="1">
              <a:buFontTx/>
              <a:buNone/>
            </a:pPr>
            <a:r>
              <a:rPr lang="en-US" altLang="en-US" sz="1200" dirty="0">
                <a:latin typeface="Courier New" panose="02070309020205020404" pitchFamily="49" charset="0"/>
              </a:rPr>
              <a:t>}</a:t>
            </a:r>
          </a:p>
          <a:p>
            <a:pPr marL="0" indent="0" eaLnBrk="1" hangingPunct="1">
              <a:buFontTx/>
              <a:buNone/>
            </a:pPr>
            <a:r>
              <a:rPr lang="en-US" altLang="en-US" sz="1200" dirty="0">
                <a:latin typeface="Courier New" panose="02070309020205020404" pitchFamily="49" charset="0"/>
              </a:rPr>
              <a:t>?&gt;</a:t>
            </a:r>
          </a:p>
          <a:p>
            <a:pPr marL="0" indent="0" eaLnBrk="1" hangingPunct="1">
              <a:buFontTx/>
              <a:buNone/>
            </a:pPr>
            <a:r>
              <a:rPr lang="en-US" altLang="en-US" sz="1200" dirty="0">
                <a:latin typeface="Courier New" panose="02070309020205020404" pitchFamily="49" charset="0"/>
              </a:rPr>
              <a:t>&lt;/slides&gt;</a:t>
            </a:r>
          </a:p>
          <a:p>
            <a:pPr marL="0" indent="0" eaLnBrk="1" hangingPunct="1"/>
            <a:endParaRPr lang="en-US" altLang="en-US" sz="1400" dirty="0">
              <a:latin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BEC2397B-D338-4583-B51E-1EA14D1449CF}" type="slidenum">
              <a:rPr lang="en-US" altLang="en-US" sz="1400" smtClean="0">
                <a:latin typeface="Times New Roman" panose="02020603050405020304" pitchFamily="18" charset="0"/>
              </a:rPr>
              <a:pPr>
                <a:spcBef>
                  <a:spcPct val="0"/>
                </a:spcBef>
                <a:buFontTx/>
                <a:buNone/>
              </a:pPr>
              <a:t>46</a:t>
            </a:fld>
            <a:endParaRPr lang="en-US" altLang="en-US" sz="1400">
              <a:latin typeface="Times New Roman" panose="02020603050405020304" pitchFamily="18" charset="0"/>
            </a:endParaRPr>
          </a:p>
        </p:txBody>
      </p:sp>
      <p:sp>
        <p:nvSpPr>
          <p:cNvPr id="81924" name="Rectangle 2"/>
          <p:cNvSpPr>
            <a:spLocks noGrp="1" noChangeArrowheads="1"/>
          </p:cNvSpPr>
          <p:nvPr>
            <p:ph type="title"/>
          </p:nvPr>
        </p:nvSpPr>
        <p:spPr/>
        <p:txBody>
          <a:bodyPr/>
          <a:lstStyle/>
          <a:p>
            <a:pPr eaLnBrk="1" hangingPunct="1"/>
            <a:r>
              <a:rPr lang="en-US" altLang="en-US" b="1" dirty="0">
                <a:latin typeface="Courier New" panose="02070309020205020404" pitchFamily="49" charset="0"/>
              </a:rPr>
              <a:t>Browser output</a:t>
            </a:r>
          </a:p>
        </p:txBody>
      </p:sp>
      <p:pic>
        <p:nvPicPr>
          <p:cNvPr id="819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1828800"/>
            <a:ext cx="48387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D548A7C0-6440-45BD-96BA-911610F3FF2B}" type="slidenum">
              <a:rPr lang="en-US" altLang="en-US" sz="1400" smtClean="0">
                <a:latin typeface="Times New Roman" panose="02020603050405020304" pitchFamily="18" charset="0"/>
              </a:rPr>
              <a:pPr>
                <a:spcBef>
                  <a:spcPct val="0"/>
                </a:spcBef>
                <a:buFontTx/>
                <a:buNone/>
              </a:pPr>
              <a:t>47</a:t>
            </a:fld>
            <a:endParaRPr lang="en-US" altLang="en-US" sz="1400">
              <a:latin typeface="Times New Roman" panose="02020603050405020304" pitchFamily="18" charset="0"/>
            </a:endParaRPr>
          </a:p>
        </p:txBody>
      </p:sp>
      <p:sp>
        <p:nvSpPr>
          <p:cNvPr id="83972" name="Rectangle 2"/>
          <p:cNvSpPr>
            <a:spLocks noGrp="1" noChangeArrowheads="1"/>
          </p:cNvSpPr>
          <p:nvPr>
            <p:ph type="title"/>
          </p:nvPr>
        </p:nvSpPr>
        <p:spPr>
          <a:xfrm>
            <a:off x="609600" y="381000"/>
            <a:ext cx="7772400" cy="338138"/>
          </a:xfrm>
        </p:spPr>
        <p:txBody>
          <a:bodyPr/>
          <a:lstStyle/>
          <a:p>
            <a:pPr eaLnBrk="1" hangingPunct="1"/>
            <a:r>
              <a:rPr lang="en-US" altLang="en-US" sz="1800" b="1">
                <a:latin typeface="Courier New" panose="02070309020205020404" pitchFamily="49" charset="0"/>
              </a:rPr>
              <a:t>Simple Program to Read Data from the service using Ajax Connection</a:t>
            </a:r>
          </a:p>
        </p:txBody>
      </p:sp>
      <p:sp>
        <p:nvSpPr>
          <p:cNvPr id="83973" name="Rectangle 3"/>
          <p:cNvSpPr>
            <a:spLocks noGrp="1" noChangeArrowheads="1"/>
          </p:cNvSpPr>
          <p:nvPr>
            <p:ph type="body" idx="1"/>
          </p:nvPr>
        </p:nvSpPr>
        <p:spPr>
          <a:xfrm>
            <a:off x="457200" y="914400"/>
            <a:ext cx="8229600" cy="5211763"/>
          </a:xfrm>
        </p:spPr>
        <p:txBody>
          <a:bodyPr/>
          <a:lstStyle/>
          <a:p>
            <a:pPr marL="0" indent="0" eaLnBrk="1" hangingPunct="1">
              <a:buFontTx/>
              <a:buNone/>
            </a:pPr>
            <a:r>
              <a:rPr lang="en-US" altLang="en-US" sz="1200" dirty="0">
                <a:latin typeface="Courier New" panose="02070309020205020404" pitchFamily="49" charset="0"/>
              </a:rPr>
              <a:t>&lt;html&gt; &lt;body&gt; &lt;script&gt; </a:t>
            </a:r>
          </a:p>
          <a:p>
            <a:pPr marL="0" indent="0"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processReqChange</a:t>
            </a:r>
            <a:r>
              <a:rPr lang="en-US" altLang="en-US" sz="1200" dirty="0">
                <a:latin typeface="Courier New" panose="02070309020205020404" pitchFamily="49" charset="0"/>
              </a:rPr>
              <a:t>() { </a:t>
            </a:r>
          </a:p>
          <a:p>
            <a:pPr marL="0" indent="0"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req.readyState</a:t>
            </a:r>
            <a:r>
              <a:rPr lang="en-US" altLang="en-US" sz="1200" dirty="0">
                <a:latin typeface="Courier New" panose="02070309020205020404" pitchFamily="49" charset="0"/>
              </a:rPr>
              <a:t> == 4 &amp;&amp; </a:t>
            </a:r>
            <a:r>
              <a:rPr lang="en-US" altLang="en-US" sz="1200" dirty="0" err="1">
                <a:latin typeface="Courier New" panose="02070309020205020404" pitchFamily="49" charset="0"/>
              </a:rPr>
              <a:t>req.status</a:t>
            </a:r>
            <a:r>
              <a:rPr lang="en-US" altLang="en-US" sz="1200" dirty="0">
                <a:latin typeface="Courier New" panose="02070309020205020404" pitchFamily="49" charset="0"/>
              </a:rPr>
              <a:t> == 200 &amp;&amp; </a:t>
            </a:r>
            <a:r>
              <a:rPr lang="en-US" altLang="en-US" sz="1200" dirty="0" err="1">
                <a:latin typeface="Courier New" panose="02070309020205020404" pitchFamily="49" charset="0"/>
              </a:rPr>
              <a:t>req.responseXML</a:t>
            </a:r>
            <a:r>
              <a:rPr lang="en-US" altLang="en-US" sz="1200" dirty="0">
                <a:latin typeface="Courier New" panose="02070309020205020404" pitchFamily="49" charset="0"/>
              </a:rPr>
              <a:t> != null)</a:t>
            </a:r>
          </a:p>
          <a:p>
            <a:pPr marL="0" indent="0" eaLnBrk="1" hangingPunct="1">
              <a:buFontTx/>
              <a:buNone/>
            </a:pPr>
            <a:r>
              <a:rPr lang="en-US" altLang="en-US" sz="1200" dirty="0">
                <a:latin typeface="Courier New" panose="02070309020205020404" pitchFamily="49" charset="0"/>
              </a:rPr>
              <a:t>   { alert( </a:t>
            </a:r>
            <a:r>
              <a:rPr lang="en-US" altLang="en-US" sz="1200" dirty="0" err="1">
                <a:latin typeface="Courier New" panose="02070309020205020404" pitchFamily="49" charset="0"/>
              </a:rPr>
              <a:t>req.responseText</a:t>
            </a:r>
            <a:r>
              <a:rPr lang="en-US" altLang="en-US" sz="1200" dirty="0">
                <a:latin typeface="Courier New" panose="02070309020205020404" pitchFamily="49" charset="0"/>
              </a:rPr>
              <a:t> ); } } </a:t>
            </a:r>
          </a:p>
          <a:p>
            <a:pPr marL="0" indent="0" eaLnBrk="1" hangingPunct="1">
              <a:buFontTx/>
              <a:buNone/>
            </a:pPr>
            <a:r>
              <a:rPr lang="en-US" altLang="en-US" sz="1200" dirty="0">
                <a:latin typeface="Courier New" panose="02070309020205020404" pitchFamily="49" charset="0"/>
              </a:rPr>
              <a:t>function </a:t>
            </a:r>
            <a:r>
              <a:rPr lang="en-US" altLang="en-US" sz="1200" dirty="0" err="1">
                <a:latin typeface="Courier New" panose="02070309020205020404" pitchFamily="49" charset="0"/>
              </a:rPr>
              <a:t>loadXMLDoc</a:t>
            </a:r>
            <a:r>
              <a:rPr lang="en-US" altLang="en-US" sz="1200" dirty="0">
                <a:latin typeface="Courier New" panose="02070309020205020404" pitchFamily="49" charset="0"/>
              </a:rPr>
              <a:t>( </a:t>
            </a:r>
            <a:r>
              <a:rPr lang="en-US" altLang="en-US" sz="1200" dirty="0" err="1">
                <a:latin typeface="Courier New" panose="02070309020205020404" pitchFamily="49" charset="0"/>
              </a:rPr>
              <a:t>url</a:t>
            </a:r>
            <a:r>
              <a:rPr lang="en-US" altLang="en-US" sz="1200" dirty="0">
                <a:latin typeface="Courier New" panose="02070309020205020404" pitchFamily="49" charset="0"/>
              </a:rPr>
              <a:t> )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req</a:t>
            </a:r>
            <a:r>
              <a:rPr lang="en-US" altLang="en-US" sz="1200" dirty="0">
                <a:latin typeface="Courier New" panose="02070309020205020404" pitchFamily="49" charset="0"/>
              </a:rPr>
              <a:t> = false; </a:t>
            </a:r>
          </a:p>
          <a:p>
            <a:pPr marL="0" indent="0" eaLnBrk="1" hangingPunct="1">
              <a:buFontTx/>
              <a:buNone/>
            </a:pPr>
            <a:r>
              <a:rPr lang="en-US" altLang="en-US" sz="1200" dirty="0">
                <a:latin typeface="Courier New" panose="02070309020205020404" pitchFamily="49" charset="0"/>
              </a:rPr>
              <a:t>  if(</a:t>
            </a:r>
            <a:r>
              <a:rPr lang="en-US" altLang="en-US" sz="1200" dirty="0" err="1">
                <a:latin typeface="Courier New" panose="02070309020205020404" pitchFamily="49" charset="0"/>
              </a:rPr>
              <a:t>window.XMLHttpRequest</a:t>
            </a:r>
            <a:r>
              <a:rPr lang="en-US" altLang="en-US" sz="1200" dirty="0">
                <a:latin typeface="Courier New" panose="02070309020205020404" pitchFamily="49" charset="0"/>
              </a:rPr>
              <a:t>) { try { </a:t>
            </a:r>
            <a:r>
              <a:rPr lang="en-US" altLang="en-US" sz="1200" dirty="0" err="1">
                <a:latin typeface="Courier New" panose="02070309020205020404" pitchFamily="49" charset="0"/>
              </a:rPr>
              <a:t>req</a:t>
            </a:r>
            <a:r>
              <a:rPr lang="en-US" altLang="en-US" sz="1200" dirty="0">
                <a:latin typeface="Courier New" panose="02070309020205020404" pitchFamily="49" charset="0"/>
              </a:rPr>
              <a:t> = new </a:t>
            </a:r>
            <a:r>
              <a:rPr lang="en-US" altLang="en-US" sz="1200" dirty="0" err="1">
                <a:latin typeface="Courier New" panose="02070309020205020404" pitchFamily="49" charset="0"/>
              </a:rPr>
              <a:t>XMLHttpRequest</a:t>
            </a:r>
            <a:r>
              <a:rPr lang="en-US" altLang="en-US" sz="1200" dirty="0">
                <a:latin typeface="Courier New" panose="02070309020205020404" pitchFamily="49" charset="0"/>
              </a:rPr>
              <a:t>(); </a:t>
            </a:r>
          </a:p>
          <a:p>
            <a:pPr marL="0" indent="0" eaLnBrk="1" hangingPunct="1">
              <a:buFontTx/>
              <a:buNone/>
            </a:pPr>
            <a:r>
              <a:rPr lang="en-US" altLang="en-US" sz="1200" dirty="0">
                <a:latin typeface="Courier New" panose="02070309020205020404" pitchFamily="49" charset="0"/>
              </a:rPr>
              <a:t>    } catch(e) { </a:t>
            </a:r>
            <a:r>
              <a:rPr lang="en-US" altLang="en-US" sz="1200" dirty="0" err="1">
                <a:latin typeface="Courier New" panose="02070309020205020404" pitchFamily="49" charset="0"/>
              </a:rPr>
              <a:t>req</a:t>
            </a:r>
            <a:r>
              <a:rPr lang="en-US" altLang="en-US" sz="1200" dirty="0">
                <a:latin typeface="Courier New" panose="02070309020205020404" pitchFamily="49" charset="0"/>
              </a:rPr>
              <a:t> = false; } </a:t>
            </a:r>
          </a:p>
          <a:p>
            <a:pPr marL="0" indent="0" eaLnBrk="1" hangingPunct="1">
              <a:buFontTx/>
              <a:buNone/>
            </a:pPr>
            <a:r>
              <a:rPr lang="en-US" altLang="en-US" sz="1200" dirty="0">
                <a:latin typeface="Courier New" panose="02070309020205020404" pitchFamily="49" charset="0"/>
              </a:rPr>
              <a:t>} else if(</a:t>
            </a:r>
            <a:r>
              <a:rPr lang="en-US" altLang="en-US" sz="1200" dirty="0" err="1">
                <a:latin typeface="Courier New" panose="02070309020205020404" pitchFamily="49" charset="0"/>
              </a:rPr>
              <a:t>window.ActiveXObject</a:t>
            </a:r>
            <a:r>
              <a:rPr lang="en-US" altLang="en-US" sz="1200" dirty="0">
                <a:latin typeface="Courier New" panose="02070309020205020404" pitchFamily="49" charset="0"/>
              </a:rPr>
              <a:t>) </a:t>
            </a:r>
          </a:p>
          <a:p>
            <a:pPr marL="0" indent="0" eaLnBrk="1" hangingPunct="1">
              <a:buFontTx/>
              <a:buNone/>
            </a:pPr>
            <a:r>
              <a:rPr lang="en-US" altLang="en-US" sz="1200" dirty="0">
                <a:latin typeface="Courier New" panose="02070309020205020404" pitchFamily="49" charset="0"/>
              </a:rPr>
              <a:t>  { try { </a:t>
            </a:r>
            <a:r>
              <a:rPr lang="en-US" altLang="en-US" sz="1200" dirty="0" err="1">
                <a:latin typeface="Courier New" panose="02070309020205020404" pitchFamily="49" charset="0"/>
              </a:rPr>
              <a:t>req</a:t>
            </a:r>
            <a:r>
              <a:rPr lang="en-US" altLang="en-US" sz="1200" dirty="0">
                <a:latin typeface="Courier New" panose="02070309020205020404" pitchFamily="49" charset="0"/>
              </a:rPr>
              <a:t> = new </a:t>
            </a:r>
            <a:r>
              <a:rPr lang="en-US" altLang="en-US" sz="1200" dirty="0" err="1">
                <a:latin typeface="Courier New" panose="02070309020205020404" pitchFamily="49" charset="0"/>
              </a:rPr>
              <a:t>ActiveXObject</a:t>
            </a:r>
            <a:r>
              <a:rPr lang="en-US" altLang="en-US" sz="1200" dirty="0">
                <a:latin typeface="Courier New" panose="02070309020205020404" pitchFamily="49" charset="0"/>
              </a:rPr>
              <a:t>("Msxml2.XMLHTTP"); </a:t>
            </a:r>
          </a:p>
          <a:p>
            <a:pPr marL="0" indent="0" eaLnBrk="1" hangingPunct="1">
              <a:buFontTx/>
              <a:buNone/>
            </a:pPr>
            <a:r>
              <a:rPr lang="en-US" altLang="en-US" sz="1200" dirty="0">
                <a:latin typeface="Courier New" panose="02070309020205020404" pitchFamily="49" charset="0"/>
              </a:rPr>
              <a:t>    } catch(e) { </a:t>
            </a:r>
          </a:p>
          <a:p>
            <a:pPr marL="0" indent="0" eaLnBrk="1" hangingPunct="1">
              <a:buFontTx/>
              <a:buNone/>
            </a:pPr>
            <a:r>
              <a:rPr lang="en-US" altLang="en-US" sz="1200" dirty="0">
                <a:latin typeface="Courier New" panose="02070309020205020404" pitchFamily="49" charset="0"/>
              </a:rPr>
              <a:t>   try { </a:t>
            </a:r>
            <a:r>
              <a:rPr lang="en-US" altLang="en-US" sz="1200" dirty="0" err="1">
                <a:latin typeface="Courier New" panose="02070309020205020404" pitchFamily="49" charset="0"/>
              </a:rPr>
              <a:t>req</a:t>
            </a:r>
            <a:r>
              <a:rPr lang="en-US" altLang="en-US" sz="1200" dirty="0">
                <a:latin typeface="Courier New" panose="02070309020205020404" pitchFamily="49" charset="0"/>
              </a:rPr>
              <a:t> = new </a:t>
            </a:r>
            <a:r>
              <a:rPr lang="en-US" altLang="en-US" sz="1200" dirty="0" err="1">
                <a:latin typeface="Courier New" panose="02070309020205020404" pitchFamily="49" charset="0"/>
              </a:rPr>
              <a:t>ActiveXObject</a:t>
            </a:r>
            <a:r>
              <a:rPr lang="en-US" altLang="en-US" sz="1200" dirty="0">
                <a:latin typeface="Courier New" panose="02070309020205020404" pitchFamily="49" charset="0"/>
              </a:rPr>
              <a:t>("</a:t>
            </a:r>
            <a:r>
              <a:rPr lang="en-US" altLang="en-US" sz="1200" dirty="0" err="1">
                <a:latin typeface="Courier New" panose="02070309020205020404" pitchFamily="49" charset="0"/>
              </a:rPr>
              <a:t>Microsoft.XMLHTTP</a:t>
            </a:r>
            <a:r>
              <a:rPr lang="en-US" altLang="en-US" sz="1200" dirty="0">
                <a:latin typeface="Courier New" panose="02070309020205020404" pitchFamily="49" charset="0"/>
              </a:rPr>
              <a:t>"); </a:t>
            </a:r>
          </a:p>
          <a:p>
            <a:pPr marL="0" indent="0" eaLnBrk="1" hangingPunct="1">
              <a:buFontTx/>
              <a:buNone/>
            </a:pPr>
            <a:r>
              <a:rPr lang="en-US" altLang="en-US" sz="1200" dirty="0">
                <a:latin typeface="Courier New" panose="02070309020205020404" pitchFamily="49" charset="0"/>
              </a:rPr>
              <a:t>    }  catch(e) { </a:t>
            </a:r>
            <a:r>
              <a:rPr lang="en-US" altLang="en-US" sz="1200" dirty="0" err="1">
                <a:latin typeface="Courier New" panose="02070309020205020404" pitchFamily="49" charset="0"/>
              </a:rPr>
              <a:t>req</a:t>
            </a:r>
            <a:r>
              <a:rPr lang="en-US" altLang="en-US" sz="1200" dirty="0">
                <a:latin typeface="Courier New" panose="02070309020205020404" pitchFamily="49" charset="0"/>
              </a:rPr>
              <a:t> = false; } } } </a:t>
            </a:r>
          </a:p>
          <a:p>
            <a:pPr marL="0" indent="0" eaLnBrk="1" hangingPunct="1">
              <a:buFontTx/>
              <a:buNone/>
            </a:pPr>
            <a:r>
              <a:rPr lang="en-US" altLang="en-US" sz="1200" dirty="0">
                <a:latin typeface="Courier New" panose="02070309020205020404" pitchFamily="49" charset="0"/>
              </a:rPr>
              <a:t>if(</a:t>
            </a:r>
            <a:r>
              <a:rPr lang="en-US" altLang="en-US" sz="1200" dirty="0" err="1">
                <a:latin typeface="Courier New" panose="02070309020205020404" pitchFamily="49" charset="0"/>
              </a:rPr>
              <a:t>req</a:t>
            </a:r>
            <a:r>
              <a:rPr lang="en-US" altLang="en-US" sz="1200" dirty="0">
                <a:latin typeface="Courier New" panose="02070309020205020404" pitchFamily="49" charset="0"/>
              </a:rPr>
              <a:t>)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req.onreadystatechange</a:t>
            </a:r>
            <a:r>
              <a:rPr lang="en-US" altLang="en-US" sz="1200" dirty="0">
                <a:latin typeface="Courier New" panose="02070309020205020404" pitchFamily="49" charset="0"/>
              </a:rPr>
              <a:t> = </a:t>
            </a:r>
            <a:r>
              <a:rPr lang="en-US" altLang="en-US" sz="1200" dirty="0" err="1">
                <a:latin typeface="Courier New" panose="02070309020205020404" pitchFamily="49" charset="0"/>
              </a:rPr>
              <a:t>processReqChange</a:t>
            </a:r>
            <a:r>
              <a:rPr lang="en-US" altLang="en-US" sz="1200" dirty="0">
                <a:latin typeface="Courier New" panose="02070309020205020404" pitchFamily="49" charset="0"/>
              </a:rPr>
              <a:t>;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req.open</a:t>
            </a:r>
            <a:r>
              <a:rPr lang="en-US" altLang="en-US" sz="1200" dirty="0">
                <a:latin typeface="Courier New" panose="02070309020205020404" pitchFamily="49" charset="0"/>
              </a:rPr>
              <a:t>("GET", </a:t>
            </a:r>
            <a:r>
              <a:rPr lang="en-US" altLang="en-US" sz="1200" dirty="0" err="1">
                <a:latin typeface="Courier New" panose="02070309020205020404" pitchFamily="49" charset="0"/>
              </a:rPr>
              <a:t>url</a:t>
            </a:r>
            <a:r>
              <a:rPr lang="en-US" altLang="en-US" sz="1200" dirty="0">
                <a:latin typeface="Courier New" panose="02070309020205020404" pitchFamily="49" charset="0"/>
              </a:rPr>
              <a:t>, true);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req.send</a:t>
            </a:r>
            <a:r>
              <a:rPr lang="en-US" altLang="en-US" sz="1200" dirty="0">
                <a:latin typeface="Courier New" panose="02070309020205020404" pitchFamily="49" charset="0"/>
              </a:rPr>
              <a:t>(""); } } </a:t>
            </a:r>
          </a:p>
          <a:p>
            <a:pPr marL="0" indent="0" eaLnBrk="1" hangingPunct="1">
              <a:buFontTx/>
              <a:buNone/>
            </a:pPr>
            <a:r>
              <a:rPr lang="en-US" altLang="en-US" sz="1200" dirty="0" err="1">
                <a:latin typeface="Courier New" panose="02070309020205020404" pitchFamily="49" charset="0"/>
              </a:rPr>
              <a:t>loadXMLDoc</a:t>
            </a:r>
            <a:r>
              <a:rPr lang="en-US" altLang="en-US" sz="1200" dirty="0">
                <a:latin typeface="Courier New" panose="02070309020205020404" pitchFamily="49" charset="0"/>
              </a:rPr>
              <a:t>( "http://nunki.usc.edu:8088/</a:t>
            </a:r>
            <a:r>
              <a:rPr lang="en-US" altLang="en-US" sz="1200" dirty="0" err="1">
                <a:latin typeface="Courier New" panose="02070309020205020404" pitchFamily="49" charset="0"/>
              </a:rPr>
              <a:t>cgi</a:t>
            </a:r>
            <a:r>
              <a:rPr lang="en-US" altLang="en-US" sz="1200" dirty="0">
                <a:latin typeface="Courier New" panose="02070309020205020404" pitchFamily="49" charset="0"/>
              </a:rPr>
              <a:t>-bin/burns.pl" ); </a:t>
            </a:r>
          </a:p>
          <a:p>
            <a:pPr marL="0" indent="0" eaLnBrk="1" hangingPunct="1">
              <a:buFontTx/>
              <a:buNone/>
            </a:pPr>
            <a:r>
              <a:rPr lang="en-US" altLang="en-US" sz="1200" dirty="0">
                <a:latin typeface="Courier New" panose="02070309020205020404" pitchFamily="49" charset="0"/>
              </a:rPr>
              <a:t>&lt;/script&gt; &lt;/body&gt; &lt;/html&gt; </a:t>
            </a:r>
          </a:p>
        </p:txBody>
      </p:sp>
      <p:sp>
        <p:nvSpPr>
          <p:cNvPr id="83974" name="Text Box 4"/>
          <p:cNvSpPr txBox="1">
            <a:spLocks noChangeArrowheads="1"/>
          </p:cNvSpPr>
          <p:nvPr/>
        </p:nvSpPr>
        <p:spPr bwMode="auto">
          <a:xfrm>
            <a:off x="6262688" y="2819400"/>
            <a:ext cx="28924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400" dirty="0" err="1"/>
              <a:t>loadXMLDoc</a:t>
            </a:r>
            <a:r>
              <a:rPr lang="en-US" altLang="en-US" sz="1400" dirty="0"/>
              <a:t> determines how</a:t>
            </a:r>
          </a:p>
          <a:p>
            <a:pPr eaLnBrk="1" hangingPunct="1">
              <a:spcBef>
                <a:spcPct val="0"/>
              </a:spcBef>
              <a:buFontTx/>
              <a:buNone/>
            </a:pPr>
            <a:r>
              <a:rPr lang="en-US" altLang="en-US" sz="1400" dirty="0"/>
              <a:t>to invoke </a:t>
            </a:r>
            <a:r>
              <a:rPr lang="en-US" altLang="en-US" sz="1400" dirty="0" err="1"/>
              <a:t>XMLHttpRequest</a:t>
            </a:r>
            <a:r>
              <a:rPr lang="en-US" altLang="en-US" sz="1400" dirty="0"/>
              <a:t> and</a:t>
            </a:r>
          </a:p>
          <a:p>
            <a:pPr eaLnBrk="1" hangingPunct="1">
              <a:spcBef>
                <a:spcPct val="0"/>
              </a:spcBef>
              <a:buFontTx/>
              <a:buNone/>
            </a:pPr>
            <a:r>
              <a:rPr lang="en-US" altLang="en-US" sz="1400" dirty="0"/>
              <a:t>then sends an Ajax GET request </a:t>
            </a:r>
          </a:p>
          <a:p>
            <a:pPr eaLnBrk="1" hangingPunct="1">
              <a:spcBef>
                <a:spcPct val="0"/>
              </a:spcBef>
              <a:buFontTx/>
              <a:buNone/>
            </a:pPr>
            <a:r>
              <a:rPr lang="en-US" altLang="en-US" sz="1400" dirty="0"/>
              <a:t>To execute burns.pl; That request </a:t>
            </a:r>
          </a:p>
          <a:p>
            <a:pPr eaLnBrk="1" hangingPunct="1">
              <a:spcBef>
                <a:spcPct val="0"/>
              </a:spcBef>
              <a:buFontTx/>
              <a:buNone/>
            </a:pPr>
            <a:r>
              <a:rPr lang="en-US" altLang="en-US" sz="1400" dirty="0"/>
              <a:t>goes off asynchronously to </a:t>
            </a:r>
          </a:p>
          <a:p>
            <a:pPr eaLnBrk="1" hangingPunct="1">
              <a:spcBef>
                <a:spcPct val="0"/>
              </a:spcBef>
              <a:buFontTx/>
              <a:buNone/>
            </a:pPr>
            <a:r>
              <a:rPr lang="en-US" altLang="en-US" sz="1400" dirty="0"/>
              <a:t>retrieve the page and </a:t>
            </a:r>
          </a:p>
          <a:p>
            <a:pPr eaLnBrk="1" hangingPunct="1">
              <a:spcBef>
                <a:spcPct val="0"/>
              </a:spcBef>
              <a:buFontTx/>
              <a:buNone/>
            </a:pPr>
            <a:r>
              <a:rPr lang="en-US" altLang="en-US" sz="1400" dirty="0"/>
              <a:t>return the result. When the </a:t>
            </a:r>
          </a:p>
          <a:p>
            <a:pPr eaLnBrk="1" hangingPunct="1">
              <a:spcBef>
                <a:spcPct val="0"/>
              </a:spcBef>
              <a:buFontTx/>
              <a:buNone/>
            </a:pPr>
            <a:r>
              <a:rPr lang="en-US" altLang="en-US" sz="1400" dirty="0"/>
              <a:t>request is complete, the </a:t>
            </a:r>
          </a:p>
          <a:p>
            <a:pPr eaLnBrk="1" hangingPunct="1">
              <a:spcBef>
                <a:spcPct val="0"/>
              </a:spcBef>
              <a:buFontTx/>
              <a:buNone/>
            </a:pPr>
            <a:r>
              <a:rPr lang="en-US" altLang="en-US" sz="1400" dirty="0" err="1"/>
              <a:t>processReqChange</a:t>
            </a:r>
            <a:r>
              <a:rPr lang="en-US" altLang="en-US" sz="1400" dirty="0"/>
              <a:t> </a:t>
            </a:r>
          </a:p>
          <a:p>
            <a:pPr eaLnBrk="1" hangingPunct="1">
              <a:spcBef>
                <a:spcPct val="0"/>
              </a:spcBef>
              <a:buFontTx/>
              <a:buNone/>
            </a:pPr>
            <a:r>
              <a:rPr lang="en-US" altLang="en-US" sz="1400" dirty="0"/>
              <a:t>function is called with the </a:t>
            </a:r>
          </a:p>
          <a:p>
            <a:pPr eaLnBrk="1" hangingPunct="1">
              <a:spcBef>
                <a:spcPct val="0"/>
              </a:spcBef>
              <a:buFontTx/>
              <a:buNone/>
            </a:pPr>
            <a:r>
              <a:rPr lang="en-US" altLang="en-US" sz="1400" dirty="0"/>
              <a:t>Result which displays the value </a:t>
            </a:r>
          </a:p>
          <a:p>
            <a:pPr eaLnBrk="1" hangingPunct="1">
              <a:spcBef>
                <a:spcPct val="0"/>
              </a:spcBef>
              <a:buFontTx/>
              <a:buNone/>
            </a:pPr>
            <a:r>
              <a:rPr lang="en-US" altLang="en-US" sz="1400" dirty="0"/>
              <a:t>of the </a:t>
            </a:r>
            <a:r>
              <a:rPr lang="en-US" altLang="en-US" sz="1400" dirty="0" err="1"/>
              <a:t>responseText</a:t>
            </a:r>
            <a:r>
              <a:rPr lang="en-US" altLang="en-US" sz="1400" dirty="0"/>
              <a:t> function </a:t>
            </a:r>
          </a:p>
          <a:p>
            <a:pPr eaLnBrk="1" hangingPunct="1">
              <a:spcBef>
                <a:spcPct val="0"/>
              </a:spcBef>
              <a:buFontTx/>
              <a:buNone/>
            </a:pPr>
            <a:r>
              <a:rPr lang="en-US" altLang="en-US" sz="1400" dirty="0"/>
              <a:t>in an alert window.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860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56FC0B46-AF0A-4DF9-B710-42EE9E987E4E}" type="slidenum">
              <a:rPr lang="en-US" altLang="en-US" sz="1400" smtClean="0">
                <a:latin typeface="Times New Roman" panose="02020603050405020304" pitchFamily="18" charset="0"/>
              </a:rPr>
              <a:pPr>
                <a:spcBef>
                  <a:spcPct val="0"/>
                </a:spcBef>
                <a:buFontTx/>
                <a:buNone/>
              </a:pPr>
              <a:t>48</a:t>
            </a:fld>
            <a:endParaRPr lang="en-US" altLang="en-US" sz="1400">
              <a:latin typeface="Times New Roman" panose="02020603050405020304" pitchFamily="18" charset="0"/>
            </a:endParaRPr>
          </a:p>
        </p:txBody>
      </p:sp>
      <p:sp>
        <p:nvSpPr>
          <p:cNvPr id="86020" name="Rectangle 2"/>
          <p:cNvSpPr>
            <a:spLocks noGrp="1" noChangeArrowheads="1"/>
          </p:cNvSpPr>
          <p:nvPr>
            <p:ph type="title"/>
          </p:nvPr>
        </p:nvSpPr>
        <p:spPr>
          <a:xfrm>
            <a:off x="609600" y="381000"/>
            <a:ext cx="7772400" cy="520700"/>
          </a:xfrm>
        </p:spPr>
        <p:txBody>
          <a:bodyPr/>
          <a:lstStyle/>
          <a:p>
            <a:pPr eaLnBrk="1" hangingPunct="1"/>
            <a:r>
              <a:rPr lang="en-US" altLang="en-US" b="1">
                <a:latin typeface="Courier New" panose="02070309020205020404" pitchFamily="49" charset="0"/>
              </a:rPr>
              <a:t>Browser Output</a:t>
            </a:r>
          </a:p>
        </p:txBody>
      </p:sp>
      <p:pic>
        <p:nvPicPr>
          <p:cNvPr id="860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7213"/>
            <a:ext cx="5381625"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048000"/>
            <a:ext cx="38576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880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95E130E1-38FE-43B4-B4E0-F390C7BEC89A}" type="slidenum">
              <a:rPr lang="en-US" altLang="en-US" sz="1400" smtClean="0">
                <a:latin typeface="Times New Roman" panose="02020603050405020304" pitchFamily="18" charset="0"/>
              </a:rPr>
              <a:pPr>
                <a:spcBef>
                  <a:spcPct val="0"/>
                </a:spcBef>
                <a:buFontTx/>
                <a:buNone/>
              </a:pPr>
              <a:t>49</a:t>
            </a:fld>
            <a:endParaRPr lang="en-US" altLang="en-US" sz="1400">
              <a:latin typeface="Times New Roman" panose="02020603050405020304" pitchFamily="18" charset="0"/>
            </a:endParaRPr>
          </a:p>
        </p:txBody>
      </p:sp>
      <p:sp>
        <p:nvSpPr>
          <p:cNvPr id="88068" name="Rectangle 2"/>
          <p:cNvSpPr>
            <a:spLocks noGrp="1" noChangeArrowheads="1"/>
          </p:cNvSpPr>
          <p:nvPr>
            <p:ph type="title"/>
          </p:nvPr>
        </p:nvSpPr>
        <p:spPr>
          <a:xfrm>
            <a:off x="609600" y="381000"/>
            <a:ext cx="7772400" cy="338138"/>
          </a:xfrm>
        </p:spPr>
        <p:txBody>
          <a:bodyPr/>
          <a:lstStyle/>
          <a:p>
            <a:pPr eaLnBrk="1" hangingPunct="1"/>
            <a:r>
              <a:rPr lang="en-US" altLang="en-US" b="1">
                <a:latin typeface="Courier New" panose="02070309020205020404" pitchFamily="49" charset="0"/>
              </a:rPr>
              <a:t>Notes on the Previous Program</a:t>
            </a:r>
          </a:p>
        </p:txBody>
      </p:sp>
      <p:sp>
        <p:nvSpPr>
          <p:cNvPr id="88069" name="Rectangle 3"/>
          <p:cNvSpPr>
            <a:spLocks noGrp="1" noChangeArrowheads="1"/>
          </p:cNvSpPr>
          <p:nvPr>
            <p:ph type="body" idx="1"/>
          </p:nvPr>
        </p:nvSpPr>
        <p:spPr>
          <a:xfrm>
            <a:off x="457200" y="914400"/>
            <a:ext cx="8229600" cy="5211763"/>
          </a:xfrm>
        </p:spPr>
        <p:txBody>
          <a:bodyPr/>
          <a:lstStyle/>
          <a:p>
            <a:pPr eaLnBrk="1" hangingPunct="1"/>
            <a:r>
              <a:rPr lang="en-US" altLang="en-US" sz="1600" dirty="0">
                <a:latin typeface="Courier New" panose="02070309020205020404" pitchFamily="49" charset="0"/>
              </a:rPr>
              <a:t>the XML data is successfully coming back from the server. </a:t>
            </a:r>
          </a:p>
          <a:p>
            <a:pPr eaLnBrk="1" hangingPunct="1"/>
            <a:r>
              <a:rPr lang="en-US" altLang="en-US" sz="1600" dirty="0">
                <a:latin typeface="Courier New" panose="02070309020205020404" pitchFamily="49" charset="0"/>
              </a:rPr>
              <a:t>the </a:t>
            </a:r>
            <a:r>
              <a:rPr lang="en-US" altLang="en-US" sz="1600" dirty="0">
                <a:solidFill>
                  <a:srgbClr val="FF0000"/>
                </a:solidFill>
                <a:latin typeface="Courier New" panose="02070309020205020404" pitchFamily="49" charset="0"/>
              </a:rPr>
              <a:t>URL is an absolute path</a:t>
            </a:r>
            <a:r>
              <a:rPr lang="en-US" altLang="en-US" sz="1600" dirty="0">
                <a:latin typeface="Courier New" panose="02070309020205020404" pitchFamily="49" charset="0"/>
              </a:rPr>
              <a:t>, domain name and all. That's the only valid URL style for Ajax. The server code that writes the Ajax JavaScript code always creates valid, fully formed URLs.</a:t>
            </a:r>
          </a:p>
          <a:p>
            <a:pPr eaLnBrk="1" hangingPunct="1"/>
            <a:r>
              <a:rPr lang="en-US" altLang="en-US" sz="1600" dirty="0">
                <a:latin typeface="Courier New" panose="02070309020205020404" pitchFamily="49" charset="0"/>
              </a:rPr>
              <a:t>Ajax security precautions - The JavaScript code can't ask for just any URL. The URL must have the same domain name as the page. </a:t>
            </a:r>
          </a:p>
          <a:p>
            <a:pPr lvl="1" eaLnBrk="1" hangingPunct="1"/>
            <a:r>
              <a:rPr lang="en-US" altLang="en-US" sz="1600" dirty="0">
                <a:latin typeface="Courier New" panose="02070309020205020404" pitchFamily="49" charset="0"/>
              </a:rPr>
              <a:t>you can't render HTML from www.mycompany.com, and then have the script retrieve data from data.mycompany.com. Both domains must match exactly, including the sub-domains.</a:t>
            </a:r>
          </a:p>
          <a:p>
            <a:pPr eaLnBrk="1" hangingPunct="1"/>
            <a:r>
              <a:rPr lang="en-US" altLang="en-US" sz="1600" dirty="0">
                <a:latin typeface="Courier New" panose="02070309020205020404" pitchFamily="49" charset="0"/>
              </a:rPr>
              <a:t>the code in </a:t>
            </a:r>
            <a:r>
              <a:rPr lang="en-US" altLang="en-US" sz="1600" dirty="0" err="1">
                <a:latin typeface="Courier New" panose="02070309020205020404" pitchFamily="49" charset="0"/>
              </a:rPr>
              <a:t>loadXMLDoc</a:t>
            </a:r>
            <a:r>
              <a:rPr lang="en-US" altLang="en-US" sz="1600" dirty="0">
                <a:latin typeface="Courier New" panose="02070309020205020404" pitchFamily="49" charset="0"/>
              </a:rPr>
              <a:t>, Pre-version 7 Internet Explorer doesn't have the </a:t>
            </a:r>
            <a:r>
              <a:rPr lang="en-US" altLang="en-US" sz="1600" dirty="0" err="1">
                <a:latin typeface="Courier New" panose="02070309020205020404" pitchFamily="49" charset="0"/>
              </a:rPr>
              <a:t>XMLHTTPRequest</a:t>
            </a:r>
            <a:r>
              <a:rPr lang="en-US" altLang="en-US" sz="1600" dirty="0">
                <a:latin typeface="Courier New" panose="02070309020205020404" pitchFamily="49" charset="0"/>
              </a:rPr>
              <a:t> object type built in. So, one must use Microsoft ActiveX controls.</a:t>
            </a:r>
          </a:p>
          <a:p>
            <a:pPr eaLnBrk="1" hangingPunct="1"/>
            <a:r>
              <a:rPr lang="en-US" altLang="en-US" sz="1600" dirty="0">
                <a:latin typeface="Courier New" panose="02070309020205020404" pitchFamily="49" charset="0"/>
              </a:rPr>
              <a:t>Finally, in the </a:t>
            </a:r>
            <a:r>
              <a:rPr lang="en-US" altLang="en-US" sz="1600" dirty="0" err="1">
                <a:latin typeface="Courier New" panose="02070309020205020404" pitchFamily="49" charset="0"/>
              </a:rPr>
              <a:t>processReqChange</a:t>
            </a:r>
            <a:r>
              <a:rPr lang="en-US" altLang="en-US" sz="1600" dirty="0">
                <a:latin typeface="Courier New" panose="02070309020205020404" pitchFamily="49" charset="0"/>
              </a:rPr>
              <a:t> function, </a:t>
            </a:r>
          </a:p>
          <a:p>
            <a:pPr lvl="1" eaLnBrk="1" hangingPunct="1"/>
            <a:r>
              <a:rPr lang="en-US" altLang="en-US" sz="1600" dirty="0">
                <a:latin typeface="Courier New" panose="02070309020205020404" pitchFamily="49" charset="0"/>
              </a:rPr>
              <a:t>The </a:t>
            </a:r>
            <a:r>
              <a:rPr lang="en-US" altLang="en-US" sz="1600" dirty="0" err="1">
                <a:latin typeface="Courier New" panose="02070309020205020404" pitchFamily="49" charset="0"/>
              </a:rPr>
              <a:t>readyState</a:t>
            </a:r>
            <a:r>
              <a:rPr lang="en-US" altLang="en-US" sz="1600" dirty="0">
                <a:latin typeface="Courier New" panose="02070309020205020404" pitchFamily="49" charset="0"/>
              </a:rPr>
              <a:t> value of </a:t>
            </a:r>
            <a:r>
              <a:rPr lang="en-US" altLang="en-US" sz="1600" b="1" dirty="0">
                <a:latin typeface="Courier New" panose="02070309020205020404" pitchFamily="49" charset="0"/>
              </a:rPr>
              <a:t>4</a:t>
            </a:r>
            <a:r>
              <a:rPr lang="en-US" altLang="en-US" sz="1600" dirty="0">
                <a:latin typeface="Courier New" panose="02070309020205020404" pitchFamily="49" charset="0"/>
              </a:rPr>
              <a:t> means that the transaction is complete. </a:t>
            </a:r>
          </a:p>
          <a:p>
            <a:pPr lvl="1" eaLnBrk="1" hangingPunct="1"/>
            <a:r>
              <a:rPr lang="en-US" altLang="en-US" sz="1600" dirty="0">
                <a:latin typeface="Courier New" panose="02070309020205020404" pitchFamily="49" charset="0"/>
              </a:rPr>
              <a:t>The status value of </a:t>
            </a:r>
            <a:r>
              <a:rPr lang="en-US" altLang="en-US" sz="1600" b="1" dirty="0">
                <a:latin typeface="Courier New" panose="02070309020205020404" pitchFamily="49" charset="0"/>
              </a:rPr>
              <a:t>200</a:t>
            </a:r>
            <a:r>
              <a:rPr lang="en-US" altLang="en-US" sz="1600" dirty="0">
                <a:latin typeface="Courier New" panose="02070309020205020404" pitchFamily="49" charset="0"/>
              </a:rPr>
              <a:t> means that the page is valid.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E571E4AF-3EC4-4F5E-B35A-FC740699B482}" type="slidenum">
              <a:rPr lang="en-US" altLang="en-US" sz="1400" smtClean="0">
                <a:latin typeface="Times New Roman" panose="02020603050405020304" pitchFamily="18" charset="0"/>
              </a:rPr>
              <a:pPr>
                <a:spcBef>
                  <a:spcPct val="0"/>
                </a:spcBef>
                <a:buFontTx/>
                <a:buNone/>
              </a:pPr>
              <a:t>5</a:t>
            </a:fld>
            <a:endParaRPr lang="en-US" altLang="en-US" sz="1400">
              <a:latin typeface="Times New Roman" panose="02020603050405020304" pitchFamily="18" charset="0"/>
            </a:endParaRPr>
          </a:p>
        </p:txBody>
      </p:sp>
      <p:sp>
        <p:nvSpPr>
          <p:cNvPr id="15364" name="AutoShape 2"/>
          <p:cNvSpPr>
            <a:spLocks noGrp="1" noChangeAspect="1" noChangeArrowheads="1"/>
          </p:cNvSpPr>
          <p:nvPr>
            <p:ph type="title"/>
          </p:nvPr>
        </p:nvSpPr>
        <p:spPr>
          <a:xfrm>
            <a:off x="228600" y="2209800"/>
            <a:ext cx="2971800" cy="1066800"/>
          </a:xfrm>
        </p:spPr>
        <p:txBody>
          <a:bodyPr/>
          <a:lstStyle/>
          <a:p>
            <a:pPr algn="l" eaLnBrk="1" hangingPunct="1"/>
            <a:r>
              <a:rPr lang="en-US" altLang="en-US" sz="1800" b="1" dirty="0">
                <a:latin typeface="Courier New" panose="02070309020205020404" pitchFamily="49" charset="0"/>
              </a:rPr>
              <a:t>Mashup Example – www.zillow.com</a:t>
            </a:r>
          </a:p>
        </p:txBody>
      </p:sp>
      <p:sp>
        <p:nvSpPr>
          <p:cNvPr id="15365" name="Text Box 4"/>
          <p:cNvSpPr txBox="1">
            <a:spLocks noChangeArrowheads="1"/>
          </p:cNvSpPr>
          <p:nvPr/>
        </p:nvSpPr>
        <p:spPr bwMode="auto">
          <a:xfrm>
            <a:off x="228600" y="3200400"/>
            <a:ext cx="305593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t>A combination of satellite</a:t>
            </a:r>
          </a:p>
          <a:p>
            <a:pPr eaLnBrk="1" hangingPunct="1">
              <a:spcBef>
                <a:spcPct val="0"/>
              </a:spcBef>
              <a:buFontTx/>
              <a:buNone/>
            </a:pPr>
            <a:r>
              <a:rPr lang="en-US" altLang="en-US" sz="1800" dirty="0"/>
              <a:t>photos with records of home</a:t>
            </a:r>
          </a:p>
          <a:p>
            <a:pPr eaLnBrk="1" hangingPunct="1">
              <a:spcBef>
                <a:spcPct val="0"/>
              </a:spcBef>
              <a:buFontTx/>
              <a:buNone/>
            </a:pPr>
            <a:r>
              <a:rPr lang="en-US" altLang="en-US" sz="1800" dirty="0"/>
              <a:t>sale prices placed on top of</a:t>
            </a:r>
          </a:p>
          <a:p>
            <a:pPr eaLnBrk="1" hangingPunct="1">
              <a:spcBef>
                <a:spcPct val="0"/>
              </a:spcBef>
              <a:buFontTx/>
              <a:buNone/>
            </a:pPr>
            <a:r>
              <a:rPr lang="en-US" altLang="en-US" sz="1800" dirty="0"/>
              <a:t>the appropriate houses</a:t>
            </a:r>
          </a:p>
        </p:txBody>
      </p:sp>
      <p:sp>
        <p:nvSpPr>
          <p:cNvPr id="15366" name="Line 5"/>
          <p:cNvSpPr>
            <a:spLocks noChangeShapeType="1"/>
          </p:cNvSpPr>
          <p:nvPr/>
        </p:nvSpPr>
        <p:spPr bwMode="auto">
          <a:xfrm flipV="1">
            <a:off x="2971800" y="35052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7" name="TextBox 7"/>
          <p:cNvSpPr txBox="1">
            <a:spLocks noChangeArrowheads="1"/>
          </p:cNvSpPr>
          <p:nvPr/>
        </p:nvSpPr>
        <p:spPr bwMode="auto">
          <a:xfrm>
            <a:off x="152400" y="914400"/>
            <a:ext cx="74564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latin typeface="Times New Roman" panose="02020603050405020304" pitchFamily="18" charset="0"/>
              </a:rPr>
              <a:t>A “mash-up” is a web application that consumes ("remixes") </a:t>
            </a:r>
          </a:p>
          <a:p>
            <a:pPr eaLnBrk="1" hangingPunct="1">
              <a:spcBef>
                <a:spcPct val="0"/>
              </a:spcBef>
              <a:buFontTx/>
              <a:buNone/>
            </a:pPr>
            <a:r>
              <a:rPr lang="en-US" altLang="en-US" sz="1800" dirty="0">
                <a:latin typeface="Times New Roman" panose="02020603050405020304" pitchFamily="18" charset="0"/>
              </a:rPr>
              <a:t>content from different sources and aggregates them to create a new application</a:t>
            </a:r>
          </a:p>
          <a:p>
            <a:pPr eaLnBrk="1" hangingPunct="1">
              <a:spcBef>
                <a:spcPct val="0"/>
              </a:spcBef>
              <a:buFontTx/>
              <a:buNone/>
            </a:pPr>
            <a:endParaRPr lang="en-US" altLang="en-US" sz="2400" dirty="0">
              <a:latin typeface="Times New Roman" panose="02020603050405020304" pitchFamily="18" charset="0"/>
            </a:endParaRPr>
          </a:p>
        </p:txBody>
      </p:sp>
      <p:sp>
        <p:nvSpPr>
          <p:cNvPr id="15368" name="TextBox 8"/>
          <p:cNvSpPr txBox="1">
            <a:spLocks noChangeArrowheads="1"/>
          </p:cNvSpPr>
          <p:nvPr/>
        </p:nvSpPr>
        <p:spPr bwMode="auto">
          <a:xfrm>
            <a:off x="228600" y="271463"/>
            <a:ext cx="811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b="1">
                <a:latin typeface="Courier New" panose="02070309020205020404" pitchFamily="49" charset="0"/>
              </a:rPr>
              <a:t>A Mash-Up Combines Multiple Sources of Data</a:t>
            </a:r>
            <a:endParaRPr lang="en-US" altLang="en-US" sz="2400">
              <a:latin typeface="Times New Roman" panose="02020603050405020304" pitchFamily="18" charset="0"/>
            </a:endParaRPr>
          </a:p>
        </p:txBody>
      </p:sp>
      <p:pic>
        <p:nvPicPr>
          <p:cNvPr id="15369" name="Picture 1" descr="Screen Shot 2015-10-21 at 12.00.01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752600"/>
            <a:ext cx="486251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90116" name="Rectangle 2"/>
          <p:cNvSpPr>
            <a:spLocks noGrp="1" noChangeArrowheads="1"/>
          </p:cNvSpPr>
          <p:nvPr>
            <p:ph type="title"/>
          </p:nvPr>
        </p:nvSpPr>
        <p:spPr>
          <a:xfrm>
            <a:off x="609600" y="381000"/>
            <a:ext cx="7772400" cy="430213"/>
          </a:xfrm>
        </p:spPr>
        <p:txBody>
          <a:bodyPr/>
          <a:lstStyle/>
          <a:p>
            <a:pPr eaLnBrk="1" hangingPunct="1"/>
            <a:r>
              <a:rPr lang="en-US" altLang="en-US" b="1" dirty="0">
                <a:latin typeface="Courier New" panose="02070309020205020404" pitchFamily="49" charset="0"/>
              </a:rPr>
              <a:t>Creating HTML dynamically </a:t>
            </a:r>
          </a:p>
        </p:txBody>
      </p:sp>
      <p:sp>
        <p:nvSpPr>
          <p:cNvPr id="90117" name="Rectangle 3"/>
          <p:cNvSpPr>
            <a:spLocks noGrp="1" noChangeArrowheads="1"/>
          </p:cNvSpPr>
          <p:nvPr>
            <p:ph type="body" idx="1"/>
          </p:nvPr>
        </p:nvSpPr>
        <p:spPr>
          <a:xfrm>
            <a:off x="457200" y="1066800"/>
            <a:ext cx="8229600" cy="5059363"/>
          </a:xfrm>
        </p:spPr>
        <p:txBody>
          <a:bodyPr/>
          <a:lstStyle/>
          <a:p>
            <a:pPr eaLnBrk="1" hangingPunct="1"/>
            <a:r>
              <a:rPr lang="en-US" altLang="en-US" sz="1600" dirty="0">
                <a:latin typeface="Courier New" panose="02070309020205020404" pitchFamily="49" charset="0"/>
              </a:rPr>
              <a:t>Now we extend the current example by having the </a:t>
            </a:r>
            <a:r>
              <a:rPr lang="en-US" altLang="en-US" sz="1600" dirty="0" err="1">
                <a:latin typeface="Courier New" panose="02070309020205020404" pitchFamily="49" charset="0"/>
              </a:rPr>
              <a:t>processReqChange</a:t>
            </a:r>
            <a:r>
              <a:rPr lang="en-US" altLang="en-US" sz="1600" dirty="0">
                <a:latin typeface="Courier New" panose="02070309020205020404" pitchFamily="49" charset="0"/>
              </a:rPr>
              <a:t> function create an HTML table with the results of the XML request from the server. </a:t>
            </a:r>
          </a:p>
          <a:p>
            <a:pPr eaLnBrk="1" hangingPunct="1"/>
            <a:r>
              <a:rPr lang="en-US" altLang="en-US" sz="1600" dirty="0">
                <a:latin typeface="Courier New" panose="02070309020205020404" pitchFamily="49" charset="0"/>
              </a:rPr>
              <a:t>In that way, one can test that it is possible to read the XML and create HTML from it dynamically.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a:xfrm>
            <a:off x="609600" y="381000"/>
            <a:ext cx="7772400" cy="338138"/>
          </a:xfrm>
        </p:spPr>
        <p:txBody>
          <a:bodyPr/>
          <a:lstStyle/>
          <a:p>
            <a:pPr eaLnBrk="1" hangingPunct="1"/>
            <a:r>
              <a:rPr lang="en-US" altLang="en-US" b="1">
                <a:latin typeface="Courier New" panose="02070309020205020404" pitchFamily="49" charset="0"/>
              </a:rPr>
              <a:t>Enhanced Test Page</a:t>
            </a:r>
          </a:p>
        </p:txBody>
      </p:sp>
      <p:sp>
        <p:nvSpPr>
          <p:cNvPr id="92165" name="Rectangle 3"/>
          <p:cNvSpPr>
            <a:spLocks noGrp="1" noChangeArrowheads="1"/>
          </p:cNvSpPr>
          <p:nvPr>
            <p:ph type="body" idx="1"/>
          </p:nvPr>
        </p:nvSpPr>
        <p:spPr>
          <a:xfrm>
            <a:off x="228600" y="914400"/>
            <a:ext cx="8458200" cy="5211763"/>
          </a:xfrm>
        </p:spPr>
        <p:txBody>
          <a:bodyPr/>
          <a:lstStyle/>
          <a:p>
            <a:pPr marL="0" indent="0" eaLnBrk="1" hangingPunct="1">
              <a:buFontTx/>
              <a:buNone/>
            </a:pPr>
            <a:r>
              <a:rPr lang="en-US" altLang="en-US" sz="1200" dirty="0">
                <a:latin typeface="Courier New" panose="02070309020205020404" pitchFamily="49" charset="0"/>
              </a:rPr>
              <a:t>&lt;html&gt; &lt;body&gt; &lt;table border=1&gt; &lt;</a:t>
            </a:r>
            <a:r>
              <a:rPr lang="en-US" altLang="en-US" sz="1200" dirty="0" err="1">
                <a:latin typeface="Courier New" panose="02070309020205020404" pitchFamily="49" charset="0"/>
              </a:rPr>
              <a:t>tbody</a:t>
            </a:r>
            <a:r>
              <a:rPr lang="en-US" altLang="en-US" sz="1200" dirty="0">
                <a:latin typeface="Courier New" panose="02070309020205020404" pitchFamily="49" charset="0"/>
              </a:rPr>
              <a:t> id="</a:t>
            </a:r>
            <a:r>
              <a:rPr lang="en-US" altLang="en-US" sz="1200" dirty="0" err="1">
                <a:latin typeface="Courier New" panose="02070309020205020404" pitchFamily="49" charset="0"/>
              </a:rPr>
              <a:t>dataTable</a:t>
            </a:r>
            <a:r>
              <a:rPr lang="en-US" altLang="en-US" sz="1200" dirty="0">
                <a:latin typeface="Courier New" panose="02070309020205020404" pitchFamily="49" charset="0"/>
              </a:rPr>
              <a:t>"&gt; &lt;/</a:t>
            </a:r>
            <a:r>
              <a:rPr lang="en-US" altLang="en-US" sz="1200" dirty="0" err="1">
                <a:latin typeface="Courier New" panose="02070309020205020404" pitchFamily="49" charset="0"/>
              </a:rPr>
              <a:t>tbody</a:t>
            </a:r>
            <a:r>
              <a:rPr lang="en-US" altLang="en-US" sz="1200" dirty="0">
                <a:latin typeface="Courier New" panose="02070309020205020404" pitchFamily="49" charset="0"/>
              </a:rPr>
              <a:t>&gt; &lt;/table&gt; </a:t>
            </a:r>
          </a:p>
          <a:p>
            <a:pPr marL="0" indent="0" eaLnBrk="1" hangingPunct="1">
              <a:buFontTx/>
              <a:buNone/>
            </a:pPr>
            <a:r>
              <a:rPr lang="en-US" altLang="en-US" sz="1200" dirty="0">
                <a:latin typeface="Courier New" panose="02070309020205020404" pitchFamily="49" charset="0"/>
              </a:rPr>
              <a:t>&lt;script&gt; function </a:t>
            </a:r>
            <a:r>
              <a:rPr lang="en-US" altLang="en-US" sz="1200" dirty="0" err="1">
                <a:latin typeface="Courier New" panose="02070309020205020404" pitchFamily="49" charset="0"/>
              </a:rPr>
              <a:t>processReqChange</a:t>
            </a:r>
            <a:r>
              <a:rPr lang="en-US" altLang="en-US" sz="1200" dirty="0">
                <a:latin typeface="Courier New" panose="02070309020205020404" pitchFamily="49" charset="0"/>
              </a:rPr>
              <a:t>() { </a:t>
            </a:r>
          </a:p>
          <a:p>
            <a:pPr marL="0" indent="0" eaLnBrk="1" hangingPunct="1">
              <a:buFontTx/>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req.readyState</a:t>
            </a:r>
            <a:r>
              <a:rPr lang="en-US" altLang="en-US" sz="1200" dirty="0">
                <a:latin typeface="Courier New" panose="02070309020205020404" pitchFamily="49" charset="0"/>
              </a:rPr>
              <a:t> == 4 &amp;&amp; </a:t>
            </a:r>
            <a:r>
              <a:rPr lang="en-US" altLang="en-US" sz="1200" dirty="0" err="1">
                <a:latin typeface="Courier New" panose="02070309020205020404" pitchFamily="49" charset="0"/>
              </a:rPr>
              <a:t>req.status</a:t>
            </a:r>
            <a:r>
              <a:rPr lang="en-US" altLang="en-US" sz="1200" dirty="0">
                <a:latin typeface="Courier New" panose="02070309020205020404" pitchFamily="49" charset="0"/>
              </a:rPr>
              <a:t> == 200 &amp;&amp; </a:t>
            </a:r>
            <a:r>
              <a:rPr lang="en-US" altLang="en-US" sz="1200" dirty="0" err="1">
                <a:latin typeface="Courier New" panose="02070309020205020404" pitchFamily="49" charset="0"/>
              </a:rPr>
              <a:t>req.responseXML</a:t>
            </a:r>
            <a:r>
              <a:rPr lang="en-US" altLang="en-US" sz="1200" dirty="0">
                <a:latin typeface="Courier New" panose="02070309020205020404" pitchFamily="49" charset="0"/>
              </a:rPr>
              <a:t> != null)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dto</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document.getElementById</a:t>
            </a:r>
            <a:r>
              <a:rPr lang="en-US" altLang="en-US" sz="1200" dirty="0">
                <a:latin typeface="Courier New" panose="02070309020205020404" pitchFamily="49" charset="0"/>
              </a:rPr>
              <a:t>( '</a:t>
            </a:r>
            <a:r>
              <a:rPr lang="en-US" altLang="en-US" sz="1200" dirty="0" err="1">
                <a:latin typeface="Courier New" panose="02070309020205020404" pitchFamily="49" charset="0"/>
              </a:rPr>
              <a:t>dataTable</a:t>
            </a:r>
            <a:r>
              <a:rPr lang="en-US" altLang="en-US" sz="1200" dirty="0">
                <a:latin typeface="Courier New" panose="02070309020205020404" pitchFamily="49" charset="0"/>
              </a:rPr>
              <a:t>'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items = [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nl</a:t>
            </a:r>
            <a:r>
              <a:rPr lang="en-US" altLang="en-US" sz="1200" dirty="0">
                <a:latin typeface="Courier New" panose="02070309020205020404" pitchFamily="49" charset="0"/>
              </a:rPr>
              <a:t> = </a:t>
            </a:r>
            <a:r>
              <a:rPr lang="en-US" altLang="en-US" sz="1200" dirty="0" err="1">
                <a:latin typeface="Courier New" panose="02070309020205020404" pitchFamily="49" charset="0"/>
              </a:rPr>
              <a:t>req.responseXML.getElementsByTagName</a:t>
            </a:r>
            <a:r>
              <a:rPr lang="en-US" altLang="en-US" sz="1200" dirty="0">
                <a:latin typeface="Courier New" panose="02070309020205020404" pitchFamily="49" charset="0"/>
              </a:rPr>
              <a:t>( 'slide' ); </a:t>
            </a:r>
          </a:p>
          <a:p>
            <a:pPr marL="0" indent="0" eaLnBrk="1" hangingPunct="1">
              <a:buFontTx/>
              <a:buNone/>
            </a:pPr>
            <a:r>
              <a:rPr lang="en-US" altLang="en-US" sz="1200" dirty="0">
                <a:latin typeface="Courier New" panose="02070309020205020404" pitchFamily="49" charset="0"/>
              </a:rPr>
              <a:t>      for(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 = 0; </a:t>
            </a:r>
            <a:r>
              <a:rPr lang="en-US" altLang="en-US" sz="1200" dirty="0" err="1">
                <a:latin typeface="Courier New" panose="02070309020205020404" pitchFamily="49" charset="0"/>
              </a:rPr>
              <a:t>i</a:t>
            </a:r>
            <a:r>
              <a:rPr lang="en-US" altLang="en-US" sz="1200" dirty="0">
                <a:latin typeface="Courier New" panose="02070309020205020404" pitchFamily="49" charset="0"/>
              </a:rPr>
              <a:t> &lt; </a:t>
            </a:r>
            <a:r>
              <a:rPr lang="en-US" altLang="en-US" sz="1200" dirty="0" err="1">
                <a:latin typeface="Courier New" panose="02070309020205020404" pitchFamily="49" charset="0"/>
              </a:rPr>
              <a:t>nl.length</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 )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nli</a:t>
            </a:r>
            <a:r>
              <a:rPr lang="en-US" altLang="en-US" sz="1200" dirty="0">
                <a:latin typeface="Courier New" panose="02070309020205020404" pitchFamily="49" charset="0"/>
              </a:rPr>
              <a:t> = </a:t>
            </a:r>
            <a:r>
              <a:rPr lang="en-US" altLang="en-US" sz="1200" dirty="0" err="1">
                <a:latin typeface="Courier New" panose="02070309020205020404" pitchFamily="49" charset="0"/>
              </a:rPr>
              <a:t>nl.item</a:t>
            </a: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src</a:t>
            </a:r>
            <a:r>
              <a:rPr lang="en-US" altLang="en-US" sz="1200" dirty="0">
                <a:latin typeface="Courier New" panose="02070309020205020404" pitchFamily="49" charset="0"/>
              </a:rPr>
              <a:t> = </a:t>
            </a:r>
            <a:r>
              <a:rPr lang="en-US" altLang="en-US" sz="1200" dirty="0" err="1">
                <a:latin typeface="Courier New" panose="02070309020205020404" pitchFamily="49" charset="0"/>
              </a:rPr>
              <a:t>nli.getAttribute</a:t>
            </a:r>
            <a:r>
              <a:rPr lang="en-US" altLang="en-US" sz="1200" dirty="0">
                <a:latin typeface="Courier New" panose="02070309020205020404" pitchFamily="49" charset="0"/>
              </a:rPr>
              <a:t>( '</a:t>
            </a:r>
            <a:r>
              <a:rPr lang="en-US" altLang="en-US" sz="1200" dirty="0" err="1">
                <a:latin typeface="Courier New" panose="02070309020205020404" pitchFamily="49" charset="0"/>
              </a:rPr>
              <a:t>src</a:t>
            </a:r>
            <a:r>
              <a:rPr lang="en-US" altLang="en-US" sz="1200" dirty="0">
                <a:latin typeface="Courier New" panose="02070309020205020404" pitchFamily="49" charset="0"/>
              </a:rPr>
              <a:t>' ).</a:t>
            </a:r>
            <a:r>
              <a:rPr lang="en-US" altLang="en-US" sz="1200" dirty="0" err="1">
                <a:latin typeface="Courier New" panose="02070309020205020404" pitchFamily="49" charset="0"/>
              </a:rPr>
              <a:t>toString</a:t>
            </a:r>
            <a:r>
              <a:rPr lang="en-US" altLang="en-US" sz="1200" dirty="0">
                <a:latin typeface="Courier New" panose="02070309020205020404" pitchFamily="49" charset="0"/>
              </a:rPr>
              <a:t>(); </a:t>
            </a:r>
          </a:p>
          <a:p>
            <a:pPr marL="0" indent="0" eaLnBrk="1" hangingPunct="1">
              <a:buFontTx/>
              <a:buNone/>
            </a:pPr>
            <a:r>
              <a:rPr lang="en-US" altLang="en-US" sz="1200" dirty="0" err="1">
                <a:latin typeface="Courier New" panose="02070309020205020404" pitchFamily="49" charset="0"/>
              </a:rPr>
              <a:t>var</a:t>
            </a:r>
            <a:r>
              <a:rPr lang="en-US" altLang="en-US" sz="1200" dirty="0">
                <a:latin typeface="Courier New" panose="02070309020205020404" pitchFamily="49" charset="0"/>
              </a:rPr>
              <a:t> width = </a:t>
            </a:r>
            <a:r>
              <a:rPr lang="en-US" altLang="en-US" sz="1200" dirty="0" err="1">
                <a:latin typeface="Courier New" panose="02070309020205020404" pitchFamily="49" charset="0"/>
              </a:rPr>
              <a:t>parseInt</a:t>
            </a:r>
            <a:r>
              <a:rPr lang="en-US" altLang="en-US" sz="1200" dirty="0">
                <a:latin typeface="Courier New" panose="02070309020205020404" pitchFamily="49" charset="0"/>
              </a:rPr>
              <a:t>( </a:t>
            </a:r>
            <a:r>
              <a:rPr lang="en-US" altLang="en-US" sz="1200" dirty="0" err="1">
                <a:latin typeface="Courier New" panose="02070309020205020404" pitchFamily="49" charset="0"/>
              </a:rPr>
              <a:t>nli.getAttribute</a:t>
            </a:r>
            <a:r>
              <a:rPr lang="en-US" altLang="en-US" sz="1200" dirty="0">
                <a:latin typeface="Courier New" panose="02070309020205020404" pitchFamily="49" charset="0"/>
              </a:rPr>
              <a:t>( 'width' ).</a:t>
            </a:r>
            <a:r>
              <a:rPr lang="en-US" altLang="en-US" sz="1200" dirty="0" err="1">
                <a:latin typeface="Courier New" panose="02070309020205020404" pitchFamily="49" charset="0"/>
              </a:rPr>
              <a:t>toString</a:t>
            </a:r>
            <a:r>
              <a:rPr lang="en-US" altLang="en-US" sz="1200" dirty="0">
                <a:latin typeface="Courier New" panose="02070309020205020404" pitchFamily="49" charset="0"/>
              </a:rPr>
              <a:t>() ); </a:t>
            </a:r>
          </a:p>
          <a:p>
            <a:pPr marL="0" indent="0" eaLnBrk="1" hangingPunct="1">
              <a:buFontTx/>
              <a:buNone/>
            </a:pPr>
            <a:r>
              <a:rPr lang="en-US" altLang="en-US" sz="1200" dirty="0" err="1">
                <a:latin typeface="Courier New" panose="02070309020205020404" pitchFamily="49" charset="0"/>
              </a:rPr>
              <a:t>var</a:t>
            </a:r>
            <a:r>
              <a:rPr lang="en-US" altLang="en-US" sz="1200" dirty="0">
                <a:latin typeface="Courier New" panose="02070309020205020404" pitchFamily="49" charset="0"/>
              </a:rPr>
              <a:t> height = </a:t>
            </a:r>
            <a:r>
              <a:rPr lang="en-US" altLang="en-US" sz="1200" dirty="0" err="1">
                <a:latin typeface="Courier New" panose="02070309020205020404" pitchFamily="49" charset="0"/>
              </a:rPr>
              <a:t>parseInt</a:t>
            </a:r>
            <a:r>
              <a:rPr lang="en-US" altLang="en-US" sz="1200" dirty="0">
                <a:latin typeface="Courier New" panose="02070309020205020404" pitchFamily="49" charset="0"/>
              </a:rPr>
              <a:t>( </a:t>
            </a:r>
            <a:r>
              <a:rPr lang="en-US" altLang="en-US" sz="1200" dirty="0" err="1">
                <a:latin typeface="Courier New" panose="02070309020205020404" pitchFamily="49" charset="0"/>
              </a:rPr>
              <a:t>nli.getAttribute</a:t>
            </a:r>
            <a:r>
              <a:rPr lang="en-US" altLang="en-US" sz="1200" dirty="0">
                <a:latin typeface="Courier New" panose="02070309020205020404" pitchFamily="49" charset="0"/>
              </a:rPr>
              <a:t>( 'height' ).</a:t>
            </a:r>
            <a:r>
              <a:rPr lang="en-US" altLang="en-US" sz="1200" dirty="0" err="1">
                <a:latin typeface="Courier New" panose="02070309020205020404" pitchFamily="49" charset="0"/>
              </a:rPr>
              <a:t>toString</a:t>
            </a:r>
            <a:r>
              <a:rPr lang="en-US" altLang="en-US" sz="1200" dirty="0">
                <a:latin typeface="Courier New" panose="02070309020205020404" pitchFamily="49" charset="0"/>
              </a:rPr>
              <a:t>()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trNode</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document.createElement</a:t>
            </a:r>
            <a:r>
              <a:rPr lang="en-US" altLang="en-US" sz="1200" dirty="0">
                <a:latin typeface="Courier New" panose="02070309020205020404" pitchFamily="49" charset="0"/>
              </a:rPr>
              <a:t>( '</a:t>
            </a:r>
            <a:r>
              <a:rPr lang="en-US" altLang="en-US" sz="1200" dirty="0" err="1">
                <a:latin typeface="Courier New" panose="02070309020205020404" pitchFamily="49" charset="0"/>
              </a:rPr>
              <a:t>tr</a:t>
            </a:r>
            <a:r>
              <a:rPr lang="en-US" altLang="en-US" sz="1200" dirty="0">
                <a:latin typeface="Courier New" panose="02070309020205020404" pitchFamily="49" charset="0"/>
              </a:rPr>
              <a:t>'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srcNode</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document.createElement</a:t>
            </a:r>
            <a:r>
              <a:rPr lang="en-US" altLang="en-US" sz="1200" dirty="0">
                <a:latin typeface="Courier New" panose="02070309020205020404" pitchFamily="49" charset="0"/>
              </a:rPr>
              <a:t>( 'td'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srcNode.innerHTML</a:t>
            </a:r>
            <a:r>
              <a:rPr lang="en-US" altLang="en-US" sz="1200" dirty="0">
                <a:latin typeface="Courier New" panose="02070309020205020404" pitchFamily="49" charset="0"/>
              </a:rPr>
              <a:t> = </a:t>
            </a:r>
            <a:r>
              <a:rPr lang="en-US" altLang="en-US" sz="1200" dirty="0" err="1">
                <a:latin typeface="Courier New" panose="02070309020205020404" pitchFamily="49" charset="0"/>
              </a:rPr>
              <a:t>src</a:t>
            </a:r>
            <a:r>
              <a:rPr lang="en-US" altLang="en-US" sz="1200" dirty="0">
                <a:latin typeface="Courier New" panose="02070309020205020404" pitchFamily="49" charset="0"/>
              </a:rPr>
              <a:t>;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trNode.appendChild</a:t>
            </a:r>
            <a:r>
              <a:rPr lang="en-US" altLang="en-US" sz="1200" dirty="0">
                <a:latin typeface="Courier New" panose="02070309020205020404" pitchFamily="49" charset="0"/>
              </a:rPr>
              <a:t>( </a:t>
            </a:r>
            <a:r>
              <a:rPr lang="en-US" altLang="en-US" sz="1200" dirty="0" err="1">
                <a:latin typeface="Courier New" panose="02070309020205020404" pitchFamily="49" charset="0"/>
              </a:rPr>
              <a:t>srcNode</a:t>
            </a:r>
            <a:r>
              <a:rPr lang="en-US" altLang="en-US" sz="1200" dirty="0">
                <a:latin typeface="Courier New" panose="02070309020205020404" pitchFamily="49" charset="0"/>
              </a:rPr>
              <a:t>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var</a:t>
            </a:r>
            <a:r>
              <a:rPr lang="en-US" altLang="en-US" sz="1200" dirty="0">
                <a:latin typeface="Courier New" panose="02070309020205020404" pitchFamily="49" charset="0"/>
              </a:rPr>
              <a:t> </a:t>
            </a:r>
            <a:r>
              <a:rPr lang="en-US" altLang="en-US" sz="1200" dirty="0" err="1">
                <a:latin typeface="Courier New" panose="02070309020205020404" pitchFamily="49" charset="0"/>
              </a:rPr>
              <a:t>widthNode</a:t>
            </a:r>
            <a:r>
              <a:rPr lang="en-US" altLang="en-US" sz="1200" dirty="0">
                <a:latin typeface="Courier New" panose="02070309020205020404" pitchFamily="49" charset="0"/>
              </a:rPr>
              <a:t> = </a:t>
            </a:r>
            <a:r>
              <a:rPr lang="en-US" altLang="en-US" sz="1200" dirty="0" err="1">
                <a:latin typeface="Courier New" panose="02070309020205020404" pitchFamily="49" charset="0"/>
              </a:rPr>
              <a:t>document.createElement</a:t>
            </a:r>
            <a:r>
              <a:rPr lang="en-US" altLang="en-US" sz="1200" dirty="0">
                <a:latin typeface="Courier New" panose="02070309020205020404" pitchFamily="49" charset="0"/>
              </a:rPr>
              <a:t>( 'td' );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widthNode.innerHTML</a:t>
            </a:r>
            <a:r>
              <a:rPr lang="en-US" altLang="en-US" sz="1200" dirty="0">
                <a:latin typeface="Courier New" panose="02070309020205020404" pitchFamily="49" charset="0"/>
              </a:rPr>
              <a:t> = </a:t>
            </a:r>
            <a:r>
              <a:rPr lang="en-US" altLang="en-US" sz="1200" dirty="0" err="1">
                <a:latin typeface="Courier New" panose="02070309020205020404" pitchFamily="49" charset="0"/>
              </a:rPr>
              <a:t>width.toString</a:t>
            </a:r>
            <a:r>
              <a:rPr lang="en-US" altLang="en-US" sz="1200" dirty="0">
                <a:latin typeface="Courier New" panose="02070309020205020404" pitchFamily="49" charset="0"/>
              </a:rPr>
              <a:t>(); </a:t>
            </a:r>
          </a:p>
          <a:p>
            <a:pPr marL="0" indent="0" eaLnBrk="1" hangingPunct="1">
              <a:buFontTx/>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trNode.appendChild</a:t>
            </a:r>
            <a:r>
              <a:rPr lang="en-US" altLang="en-US" sz="1200" dirty="0">
                <a:latin typeface="Courier New" panose="02070309020205020404" pitchFamily="49" charset="0"/>
              </a:rPr>
              <a:t>( </a:t>
            </a:r>
            <a:r>
              <a:rPr lang="en-US" altLang="en-US" sz="1200" dirty="0" err="1">
                <a:latin typeface="Courier New" panose="02070309020205020404" pitchFamily="49" charset="0"/>
              </a:rPr>
              <a:t>widthNode</a:t>
            </a:r>
            <a:r>
              <a:rPr lang="en-US" altLang="en-US" sz="1200" dirty="0">
                <a:latin typeface="Courier New" panose="02070309020205020404" pitchFamily="49" charset="0"/>
              </a:rPr>
              <a:t> ); </a:t>
            </a:r>
          </a:p>
        </p:txBody>
      </p:sp>
      <p:sp>
        <p:nvSpPr>
          <p:cNvPr id="92166" name="Text Box 4"/>
          <p:cNvSpPr txBox="1">
            <a:spLocks noChangeArrowheads="1"/>
          </p:cNvSpPr>
          <p:nvPr/>
        </p:nvSpPr>
        <p:spPr bwMode="auto">
          <a:xfrm>
            <a:off x="6037604" y="3308572"/>
            <a:ext cx="333692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400" dirty="0"/>
              <a:t>The updated </a:t>
            </a:r>
            <a:r>
              <a:rPr lang="en-US" altLang="en-US" sz="1400" dirty="0" err="1"/>
              <a:t>processReqChange</a:t>
            </a:r>
            <a:r>
              <a:rPr lang="en-US" altLang="en-US" sz="1400" dirty="0"/>
              <a:t> </a:t>
            </a:r>
          </a:p>
          <a:p>
            <a:pPr eaLnBrk="1" hangingPunct="1">
              <a:spcBef>
                <a:spcPct val="0"/>
              </a:spcBef>
              <a:buFontTx/>
              <a:buNone/>
            </a:pPr>
            <a:r>
              <a:rPr lang="en-US" altLang="en-US" sz="1400" dirty="0"/>
              <a:t>code now looks at the </a:t>
            </a:r>
            <a:r>
              <a:rPr lang="en-US" altLang="en-US" sz="1400" dirty="0" err="1"/>
              <a:t>responseXML</a:t>
            </a:r>
            <a:r>
              <a:rPr lang="en-US" altLang="en-US" sz="1400" dirty="0"/>
              <a:t> </a:t>
            </a:r>
          </a:p>
          <a:p>
            <a:pPr eaLnBrk="1" hangingPunct="1">
              <a:spcBef>
                <a:spcPct val="0"/>
              </a:spcBef>
              <a:buFontTx/>
              <a:buNone/>
            </a:pPr>
            <a:r>
              <a:rPr lang="en-US" altLang="en-US" sz="1400" dirty="0"/>
              <a:t>object instead of the </a:t>
            </a:r>
            <a:r>
              <a:rPr lang="en-US" altLang="en-US" sz="1400" dirty="0" err="1"/>
              <a:t>responseText</a:t>
            </a:r>
            <a:r>
              <a:rPr lang="en-US" altLang="en-US" sz="1400" dirty="0"/>
              <a:t> text. </a:t>
            </a:r>
          </a:p>
          <a:p>
            <a:pPr eaLnBrk="1" hangingPunct="1">
              <a:spcBef>
                <a:spcPct val="0"/>
              </a:spcBef>
              <a:buFontTx/>
              <a:buNone/>
            </a:pPr>
            <a:r>
              <a:rPr lang="en-US" altLang="en-US" sz="1400" dirty="0"/>
              <a:t>In addition, it uses </a:t>
            </a:r>
          </a:p>
          <a:p>
            <a:pPr eaLnBrk="1" hangingPunct="1">
              <a:spcBef>
                <a:spcPct val="0"/>
              </a:spcBef>
              <a:buFontTx/>
              <a:buNone/>
            </a:pPr>
            <a:r>
              <a:rPr lang="en-US" altLang="en-US" sz="1400" dirty="0" err="1"/>
              <a:t>getElementsByTagName</a:t>
            </a:r>
            <a:r>
              <a:rPr lang="en-US" altLang="en-US" sz="1400" dirty="0"/>
              <a:t> to access all </a:t>
            </a:r>
          </a:p>
          <a:p>
            <a:pPr eaLnBrk="1" hangingPunct="1">
              <a:spcBef>
                <a:spcPct val="0"/>
              </a:spcBef>
              <a:buFontTx/>
              <a:buNone/>
            </a:pPr>
            <a:r>
              <a:rPr lang="en-US" altLang="en-US" sz="1400" dirty="0"/>
              <a:t>the &lt;slide&gt; tags. From there, it parses </a:t>
            </a:r>
          </a:p>
          <a:p>
            <a:pPr eaLnBrk="1" hangingPunct="1">
              <a:spcBef>
                <a:spcPct val="0"/>
              </a:spcBef>
              <a:buFontTx/>
              <a:buNone/>
            </a:pPr>
            <a:r>
              <a:rPr lang="en-US" altLang="en-US" sz="1400" dirty="0"/>
              <a:t>the </a:t>
            </a:r>
            <a:r>
              <a:rPr lang="en-US" altLang="en-US" sz="1400" dirty="0" err="1"/>
              <a:t>src</a:t>
            </a:r>
            <a:r>
              <a:rPr lang="en-US" altLang="en-US" sz="1400" dirty="0"/>
              <a:t>, width, and height attributes and</a:t>
            </a:r>
          </a:p>
          <a:p>
            <a:pPr eaLnBrk="1" hangingPunct="1">
              <a:spcBef>
                <a:spcPct val="0"/>
              </a:spcBef>
              <a:buFontTx/>
              <a:buNone/>
            </a:pPr>
            <a:r>
              <a:rPr lang="en-US" altLang="en-US" sz="1400" dirty="0"/>
              <a:t>uses the </a:t>
            </a:r>
            <a:r>
              <a:rPr lang="en-US" altLang="en-US" sz="1400" dirty="0" err="1"/>
              <a:t>createElement</a:t>
            </a:r>
            <a:r>
              <a:rPr lang="en-US" altLang="en-US" sz="1400" dirty="0"/>
              <a:t> method on the </a:t>
            </a:r>
          </a:p>
          <a:p>
            <a:pPr eaLnBrk="1" hangingPunct="1">
              <a:spcBef>
                <a:spcPct val="0"/>
              </a:spcBef>
              <a:buFontTx/>
              <a:buNone/>
            </a:pPr>
            <a:r>
              <a:rPr lang="en-US" altLang="en-US" sz="1400" dirty="0"/>
              <a:t>document object to create rows and </a:t>
            </a:r>
          </a:p>
          <a:p>
            <a:pPr eaLnBrk="1" hangingPunct="1">
              <a:spcBef>
                <a:spcPct val="0"/>
              </a:spcBef>
              <a:buFontTx/>
              <a:buNone/>
            </a:pPr>
            <a:r>
              <a:rPr lang="en-US" altLang="en-US" sz="1400" dirty="0"/>
              <a:t>cells to hold the data. This method of </a:t>
            </a:r>
          </a:p>
          <a:p>
            <a:pPr eaLnBrk="1" hangingPunct="1">
              <a:spcBef>
                <a:spcPct val="0"/>
              </a:spcBef>
              <a:buFontTx/>
              <a:buNone/>
            </a:pPr>
            <a:r>
              <a:rPr lang="en-US" altLang="en-US" sz="1400" dirty="0"/>
              <a:t>using the </a:t>
            </a:r>
            <a:r>
              <a:rPr lang="en-US" altLang="en-US" sz="1400" dirty="0" err="1"/>
              <a:t>createElement</a:t>
            </a:r>
            <a:r>
              <a:rPr lang="en-US" altLang="en-US" sz="1400" dirty="0"/>
              <a:t> method is far </a:t>
            </a:r>
          </a:p>
          <a:p>
            <a:pPr eaLnBrk="1" hangingPunct="1">
              <a:spcBef>
                <a:spcPct val="0"/>
              </a:spcBef>
              <a:buFontTx/>
              <a:buNone/>
            </a:pPr>
            <a:r>
              <a:rPr lang="en-US" altLang="en-US" sz="1400" dirty="0"/>
              <a:t>more robust than the method in which </a:t>
            </a:r>
          </a:p>
          <a:p>
            <a:pPr eaLnBrk="1" hangingPunct="1">
              <a:spcBef>
                <a:spcPct val="0"/>
              </a:spcBef>
              <a:buFontTx/>
              <a:buNone/>
            </a:pPr>
            <a:r>
              <a:rPr lang="en-US" altLang="en-US" sz="1400" dirty="0"/>
              <a:t>you create an HTML string with the </a:t>
            </a:r>
          </a:p>
          <a:p>
            <a:pPr eaLnBrk="1" hangingPunct="1">
              <a:spcBef>
                <a:spcPct val="0"/>
              </a:spcBef>
              <a:buFontTx/>
              <a:buNone/>
            </a:pPr>
            <a:r>
              <a:rPr lang="en-US" altLang="en-US" sz="1400" dirty="0"/>
              <a:t>contents of the table and use </a:t>
            </a:r>
          </a:p>
          <a:p>
            <a:pPr eaLnBrk="1" hangingPunct="1">
              <a:spcBef>
                <a:spcPct val="0"/>
              </a:spcBef>
              <a:buFontTx/>
              <a:buNone/>
            </a:pPr>
            <a:r>
              <a:rPr lang="en-US" altLang="en-US" sz="1400" dirty="0" err="1"/>
              <a:t>innerHTML</a:t>
            </a:r>
            <a:r>
              <a:rPr lang="en-US" altLang="en-US" sz="1400" dirty="0"/>
              <a:t> to add the data to an </a:t>
            </a:r>
          </a:p>
          <a:p>
            <a:pPr eaLnBrk="1" hangingPunct="1">
              <a:spcBef>
                <a:spcPct val="0"/>
              </a:spcBef>
              <a:buFontTx/>
              <a:buNone/>
            </a:pPr>
            <a:r>
              <a:rPr lang="en-US" altLang="en-US" sz="1400" dirty="0"/>
              <a:t>existing element. </a:t>
            </a:r>
          </a:p>
        </p:txBody>
      </p:sp>
      <p:sp>
        <p:nvSpPr>
          <p:cNvPr id="92167" name="Line 5"/>
          <p:cNvSpPr>
            <a:spLocks noChangeShapeType="1"/>
          </p:cNvSpPr>
          <p:nvPr/>
        </p:nvSpPr>
        <p:spPr bwMode="auto">
          <a:xfrm flipH="1" flipV="1">
            <a:off x="5943600" y="1600200"/>
            <a:ext cx="1905000" cy="17083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168" name="Line 6"/>
          <p:cNvSpPr>
            <a:spLocks noChangeShapeType="1"/>
          </p:cNvSpPr>
          <p:nvPr/>
        </p:nvSpPr>
        <p:spPr bwMode="auto">
          <a:xfrm flipH="1" flipV="1">
            <a:off x="4419600" y="2438400"/>
            <a:ext cx="2133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D6F831BA-CAFB-4B38-A6EE-99D14A895499}" type="slidenum">
              <a:rPr lang="en-US" altLang="en-US" sz="1400" smtClean="0">
                <a:latin typeface="Times New Roman" panose="02020603050405020304" pitchFamily="18" charset="0"/>
              </a:rPr>
              <a:pPr>
                <a:spcBef>
                  <a:spcPct val="0"/>
                </a:spcBef>
                <a:buFontTx/>
                <a:buNone/>
              </a:pPr>
              <a:t>52</a:t>
            </a:fld>
            <a:endParaRPr lang="en-US" altLang="en-US" sz="1400">
              <a:latin typeface="Times New Roman" panose="02020603050405020304" pitchFamily="18" charset="0"/>
            </a:endParaRPr>
          </a:p>
        </p:txBody>
      </p:sp>
      <p:sp>
        <p:nvSpPr>
          <p:cNvPr id="94212" name="Rectangle 2"/>
          <p:cNvSpPr>
            <a:spLocks noGrp="1" noChangeArrowheads="1"/>
          </p:cNvSpPr>
          <p:nvPr>
            <p:ph type="title"/>
          </p:nvPr>
        </p:nvSpPr>
        <p:spPr>
          <a:xfrm>
            <a:off x="609600" y="381000"/>
            <a:ext cx="7772400" cy="338138"/>
          </a:xfrm>
        </p:spPr>
        <p:txBody>
          <a:bodyPr/>
          <a:lstStyle/>
          <a:p>
            <a:pPr eaLnBrk="1" hangingPunct="1"/>
            <a:r>
              <a:rPr lang="en-US" altLang="en-US" b="1">
                <a:latin typeface="Courier New" panose="02070309020205020404" pitchFamily="49" charset="0"/>
              </a:rPr>
              <a:t>Enhanced Test Page (cont</a:t>
            </a:r>
            <a:r>
              <a:rPr lang="ja-JP" altLang="en-US" b="1">
                <a:latin typeface="Courier New" panose="02070309020205020404" pitchFamily="49" charset="0"/>
              </a:rPr>
              <a:t>’</a:t>
            </a:r>
            <a:r>
              <a:rPr lang="en-US" altLang="ja-JP" b="1">
                <a:latin typeface="Courier New" panose="02070309020205020404" pitchFamily="49" charset="0"/>
              </a:rPr>
              <a:t>d)</a:t>
            </a:r>
            <a:endParaRPr lang="en-US" altLang="en-US" b="1">
              <a:latin typeface="Courier New" panose="02070309020205020404" pitchFamily="49" charset="0"/>
            </a:endParaRPr>
          </a:p>
        </p:txBody>
      </p:sp>
      <p:sp>
        <p:nvSpPr>
          <p:cNvPr id="94213" name="Rectangle 3"/>
          <p:cNvSpPr>
            <a:spLocks noGrp="1" noChangeArrowheads="1"/>
          </p:cNvSpPr>
          <p:nvPr>
            <p:ph type="body" idx="1"/>
          </p:nvPr>
        </p:nvSpPr>
        <p:spPr>
          <a:xfrm>
            <a:off x="457200" y="838200"/>
            <a:ext cx="8229600" cy="5287963"/>
          </a:xfrm>
        </p:spPr>
        <p:txBody>
          <a:bodyPr/>
          <a:lstStyle/>
          <a:p>
            <a:pPr marL="0" indent="0" eaLnBrk="1" hangingPunct="1">
              <a:buFontTx/>
              <a:buNone/>
            </a:pPr>
            <a:r>
              <a:rPr lang="en-US" altLang="en-US" sz="900" dirty="0">
                <a:latin typeface="Courier New" panose="02070309020205020404" pitchFamily="49" charset="0"/>
              </a:rPr>
              <a:t>   </a:t>
            </a:r>
            <a:r>
              <a:rPr lang="en-US" altLang="en-US" sz="1400" dirty="0" err="1">
                <a:latin typeface="Courier New" panose="02070309020205020404" pitchFamily="49" charset="0"/>
              </a:rPr>
              <a:t>var</a:t>
            </a:r>
            <a:r>
              <a:rPr lang="en-US" altLang="en-US" sz="1400" dirty="0">
                <a:latin typeface="Courier New" panose="02070309020205020404" pitchFamily="49" charset="0"/>
              </a:rPr>
              <a:t> </a:t>
            </a:r>
            <a:r>
              <a:rPr lang="en-US" altLang="en-US" sz="1400" dirty="0" err="1">
                <a:latin typeface="Courier New" panose="02070309020205020404" pitchFamily="49" charset="0"/>
              </a:rPr>
              <a:t>heightNode</a:t>
            </a:r>
            <a:r>
              <a:rPr lang="en-US" altLang="en-US" sz="1400" dirty="0">
                <a:latin typeface="Courier New" panose="02070309020205020404" pitchFamily="49" charset="0"/>
              </a:rPr>
              <a:t> = </a:t>
            </a:r>
            <a:r>
              <a:rPr lang="en-US" altLang="en-US" sz="1400" dirty="0" err="1">
                <a:latin typeface="Courier New" panose="02070309020205020404" pitchFamily="49" charset="0"/>
              </a:rPr>
              <a:t>document.createElement</a:t>
            </a:r>
            <a:r>
              <a:rPr lang="en-US" altLang="en-US" sz="1400" dirty="0">
                <a:latin typeface="Courier New" panose="02070309020205020404" pitchFamily="49" charset="0"/>
              </a:rPr>
              <a:t>( 'td' ); </a:t>
            </a:r>
          </a:p>
          <a:p>
            <a:pPr marL="0" indent="0" eaLnBrk="1" hangingPunct="1">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heightNode.innerHTML</a:t>
            </a:r>
            <a:r>
              <a:rPr lang="en-US" altLang="en-US" sz="1400" dirty="0">
                <a:latin typeface="Courier New" panose="02070309020205020404" pitchFamily="49" charset="0"/>
              </a:rPr>
              <a:t> = </a:t>
            </a:r>
            <a:r>
              <a:rPr lang="en-US" altLang="en-US" sz="1400" dirty="0" err="1">
                <a:latin typeface="Courier New" panose="02070309020205020404" pitchFamily="49" charset="0"/>
              </a:rPr>
              <a:t>height.toString</a:t>
            </a:r>
            <a:r>
              <a:rPr lang="en-US" altLang="en-US" sz="1400" dirty="0">
                <a:latin typeface="Courier New" panose="02070309020205020404" pitchFamily="49" charset="0"/>
              </a:rPr>
              <a:t>(); </a:t>
            </a:r>
          </a:p>
          <a:p>
            <a:pPr marL="0" indent="0" eaLnBrk="1" hangingPunct="1">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trNode.appendChild</a:t>
            </a:r>
            <a:r>
              <a:rPr lang="en-US" altLang="en-US" sz="1400" dirty="0">
                <a:latin typeface="Courier New" panose="02070309020205020404" pitchFamily="49" charset="0"/>
              </a:rPr>
              <a:t>( </a:t>
            </a:r>
            <a:r>
              <a:rPr lang="en-US" altLang="en-US" sz="1400" dirty="0" err="1">
                <a:latin typeface="Courier New" panose="02070309020205020404" pitchFamily="49" charset="0"/>
              </a:rPr>
              <a:t>heightNode</a:t>
            </a:r>
            <a:r>
              <a:rPr lang="en-US" altLang="en-US" sz="1400" dirty="0">
                <a:latin typeface="Courier New" panose="02070309020205020404" pitchFamily="49" charset="0"/>
              </a:rPr>
              <a:t> ); </a:t>
            </a:r>
          </a:p>
          <a:p>
            <a:pPr marL="0" indent="0" eaLnBrk="1" hangingPunct="1">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dto.appendChild</a:t>
            </a:r>
            <a:r>
              <a:rPr lang="en-US" altLang="en-US" sz="1400" dirty="0">
                <a:latin typeface="Courier New" panose="02070309020205020404" pitchFamily="49" charset="0"/>
              </a:rPr>
              <a:t>( </a:t>
            </a:r>
            <a:r>
              <a:rPr lang="en-US" altLang="en-US" sz="1400" dirty="0" err="1">
                <a:latin typeface="Courier New" panose="02070309020205020404" pitchFamily="49" charset="0"/>
              </a:rPr>
              <a:t>trNode</a:t>
            </a:r>
            <a:r>
              <a:rPr lang="en-US" altLang="en-US" sz="1400" dirty="0">
                <a:latin typeface="Courier New" panose="02070309020205020404" pitchFamily="49" charset="0"/>
              </a:rPr>
              <a:t> ); } </a:t>
            </a:r>
          </a:p>
          <a:p>
            <a:pPr marL="0" indent="0" eaLnBrk="1" hangingPunct="1">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load_slides</a:t>
            </a:r>
            <a:r>
              <a:rPr lang="en-US" altLang="en-US" sz="1400" dirty="0">
                <a:latin typeface="Courier New" panose="02070309020205020404" pitchFamily="49" charset="0"/>
              </a:rPr>
              <a:t>( items ); </a:t>
            </a:r>
          </a:p>
          <a:p>
            <a:pPr marL="0" indent="0" eaLnBrk="1" hangingPunct="1">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start_slides</a:t>
            </a:r>
            <a:r>
              <a:rPr lang="en-US" altLang="en-US" sz="1400" dirty="0">
                <a:latin typeface="Courier New" panose="02070309020205020404" pitchFamily="49" charset="0"/>
              </a:rPr>
              <a:t>(); } } </a:t>
            </a:r>
          </a:p>
          <a:p>
            <a:pPr marL="0" indent="0" eaLnBrk="1" hangingPunct="1">
              <a:buFontTx/>
              <a:buNone/>
            </a:pPr>
            <a:r>
              <a:rPr lang="en-US" altLang="en-US" sz="1400" dirty="0">
                <a:latin typeface="Courier New" panose="02070309020205020404" pitchFamily="49" charset="0"/>
              </a:rPr>
              <a:t>function </a:t>
            </a:r>
            <a:r>
              <a:rPr lang="en-US" altLang="en-US" sz="1400" dirty="0" err="1">
                <a:latin typeface="Courier New" panose="02070309020205020404" pitchFamily="49" charset="0"/>
              </a:rPr>
              <a:t>loadXMLDoc</a:t>
            </a:r>
            <a:r>
              <a:rPr lang="en-US" altLang="en-US" sz="1400" dirty="0">
                <a:latin typeface="Courier New" panose="02070309020205020404" pitchFamily="49" charset="0"/>
              </a:rPr>
              <a:t>( </a:t>
            </a:r>
            <a:r>
              <a:rPr lang="en-US" altLang="en-US" sz="1400" dirty="0" err="1">
                <a:latin typeface="Courier New" panose="02070309020205020404" pitchFamily="49" charset="0"/>
              </a:rPr>
              <a:t>url</a:t>
            </a:r>
            <a:r>
              <a:rPr lang="en-US" altLang="en-US" sz="1400" dirty="0">
                <a:latin typeface="Courier New" panose="02070309020205020404" pitchFamily="49" charset="0"/>
              </a:rPr>
              <a:t> ) { </a:t>
            </a:r>
          </a:p>
          <a:p>
            <a:pPr marL="0" indent="0" eaLnBrk="1" hangingPunct="1">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req</a:t>
            </a:r>
            <a:r>
              <a:rPr lang="en-US" altLang="en-US" sz="1400" dirty="0">
                <a:latin typeface="Courier New" panose="02070309020205020404" pitchFamily="49" charset="0"/>
              </a:rPr>
              <a:t> = false; </a:t>
            </a:r>
          </a:p>
          <a:p>
            <a:pPr marL="0" indent="0" eaLnBrk="1" hangingPunct="1">
              <a:buFontTx/>
              <a:buNone/>
            </a:pPr>
            <a:r>
              <a:rPr lang="en-US" altLang="en-US" sz="1400" dirty="0">
                <a:latin typeface="Courier New" panose="02070309020205020404" pitchFamily="49" charset="0"/>
              </a:rPr>
              <a:t>  if(</a:t>
            </a:r>
            <a:r>
              <a:rPr lang="en-US" altLang="en-US" sz="1400" dirty="0" err="1">
                <a:latin typeface="Courier New" panose="02070309020205020404" pitchFamily="49" charset="0"/>
              </a:rPr>
              <a:t>window.XMLHttpRequest</a:t>
            </a:r>
            <a:r>
              <a:rPr lang="en-US" altLang="en-US" sz="1400" dirty="0">
                <a:latin typeface="Courier New" panose="02070309020205020404" pitchFamily="49" charset="0"/>
              </a:rPr>
              <a:t>) { </a:t>
            </a:r>
          </a:p>
          <a:p>
            <a:pPr marL="0" indent="0" eaLnBrk="1" hangingPunct="1">
              <a:buFontTx/>
              <a:buNone/>
            </a:pPr>
            <a:r>
              <a:rPr lang="en-US" altLang="en-US" sz="1400" dirty="0">
                <a:latin typeface="Courier New" panose="02070309020205020404" pitchFamily="49" charset="0"/>
              </a:rPr>
              <a:t>      try { </a:t>
            </a:r>
            <a:r>
              <a:rPr lang="en-US" altLang="en-US" sz="1400" dirty="0" err="1">
                <a:latin typeface="Courier New" panose="02070309020205020404" pitchFamily="49" charset="0"/>
              </a:rPr>
              <a:t>req</a:t>
            </a:r>
            <a:r>
              <a:rPr lang="en-US" altLang="en-US" sz="1400" dirty="0">
                <a:latin typeface="Courier New" panose="02070309020205020404" pitchFamily="49" charset="0"/>
              </a:rPr>
              <a:t> = new </a:t>
            </a:r>
            <a:r>
              <a:rPr lang="en-US" altLang="en-US" sz="1400" dirty="0" err="1">
                <a:latin typeface="Courier New" panose="02070309020205020404" pitchFamily="49" charset="0"/>
              </a:rPr>
              <a:t>XMLHttpRequest</a:t>
            </a:r>
            <a:r>
              <a:rPr lang="en-US" altLang="en-US" sz="1400" dirty="0">
                <a:latin typeface="Courier New" panose="02070309020205020404" pitchFamily="49" charset="0"/>
              </a:rPr>
              <a:t>(); </a:t>
            </a:r>
          </a:p>
          <a:p>
            <a:pPr marL="0" indent="0" eaLnBrk="1" hangingPunct="1">
              <a:buFontTx/>
              <a:buNone/>
            </a:pPr>
            <a:r>
              <a:rPr lang="en-US" altLang="en-US" sz="1400" dirty="0">
                <a:latin typeface="Courier New" panose="02070309020205020404" pitchFamily="49" charset="0"/>
              </a:rPr>
              <a:t>          } catch(e) { </a:t>
            </a:r>
          </a:p>
          <a:p>
            <a:pPr marL="0" indent="0" eaLnBrk="1" hangingPunct="1">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req</a:t>
            </a:r>
            <a:r>
              <a:rPr lang="en-US" altLang="en-US" sz="1400" dirty="0">
                <a:latin typeface="Courier New" panose="02070309020205020404" pitchFamily="49" charset="0"/>
              </a:rPr>
              <a:t> = false; } </a:t>
            </a:r>
          </a:p>
          <a:p>
            <a:pPr marL="0" indent="0" eaLnBrk="1" hangingPunct="1">
              <a:buFontTx/>
              <a:buNone/>
            </a:pPr>
            <a:r>
              <a:rPr lang="en-US" altLang="en-US" sz="1400" dirty="0">
                <a:latin typeface="Courier New" panose="02070309020205020404" pitchFamily="49" charset="0"/>
              </a:rPr>
              <a:t>        } else if(</a:t>
            </a:r>
            <a:r>
              <a:rPr lang="en-US" altLang="en-US" sz="1400" dirty="0" err="1">
                <a:latin typeface="Courier New" panose="02070309020205020404" pitchFamily="49" charset="0"/>
              </a:rPr>
              <a:t>window.ActiveXObject</a:t>
            </a:r>
            <a:r>
              <a:rPr lang="en-US" altLang="en-US" sz="1400" dirty="0">
                <a:latin typeface="Courier New" panose="02070309020205020404" pitchFamily="49" charset="0"/>
              </a:rPr>
              <a:t>) { </a:t>
            </a:r>
          </a:p>
          <a:p>
            <a:pPr marL="0" indent="0" eaLnBrk="1" hangingPunct="1">
              <a:buFontTx/>
              <a:buNone/>
            </a:pPr>
            <a:r>
              <a:rPr lang="en-US" altLang="en-US" sz="1400" dirty="0">
                <a:latin typeface="Courier New" panose="02070309020205020404" pitchFamily="49" charset="0"/>
              </a:rPr>
              <a:t>               try { </a:t>
            </a:r>
            <a:r>
              <a:rPr lang="en-US" altLang="en-US" sz="1400" dirty="0" err="1">
                <a:latin typeface="Courier New" panose="02070309020205020404" pitchFamily="49" charset="0"/>
              </a:rPr>
              <a:t>req</a:t>
            </a:r>
            <a:r>
              <a:rPr lang="en-US" altLang="en-US" sz="1400" dirty="0">
                <a:latin typeface="Courier New" panose="02070309020205020404" pitchFamily="49" charset="0"/>
              </a:rPr>
              <a:t> = new </a:t>
            </a:r>
            <a:r>
              <a:rPr lang="en-US" altLang="en-US" sz="1400" dirty="0" err="1">
                <a:latin typeface="Courier New" panose="02070309020205020404" pitchFamily="49" charset="0"/>
              </a:rPr>
              <a:t>ActiveXObject</a:t>
            </a:r>
            <a:r>
              <a:rPr lang="en-US" altLang="en-US" sz="1400" dirty="0">
                <a:latin typeface="Courier New" panose="02070309020205020404" pitchFamily="49" charset="0"/>
              </a:rPr>
              <a:t>("Msxml2.XMLHTTP"); </a:t>
            </a:r>
          </a:p>
          <a:p>
            <a:pPr marL="0" indent="0" eaLnBrk="1" hangingPunct="1">
              <a:buFontTx/>
              <a:buNone/>
            </a:pPr>
            <a:r>
              <a:rPr lang="en-US" altLang="en-US" sz="1400" dirty="0">
                <a:latin typeface="Courier New" panose="02070309020205020404" pitchFamily="49" charset="0"/>
              </a:rPr>
              <a:t>         } catch(e) { </a:t>
            </a:r>
          </a:p>
          <a:p>
            <a:pPr marL="0" indent="0" eaLnBrk="1" hangingPunct="1">
              <a:buFontTx/>
              <a:buNone/>
            </a:pPr>
            <a:r>
              <a:rPr lang="en-US" altLang="en-US" sz="1400" dirty="0">
                <a:latin typeface="Courier New" panose="02070309020205020404" pitchFamily="49" charset="0"/>
              </a:rPr>
              <a:t>              try { </a:t>
            </a:r>
            <a:r>
              <a:rPr lang="en-US" altLang="en-US" sz="1400" dirty="0" err="1">
                <a:latin typeface="Courier New" panose="02070309020205020404" pitchFamily="49" charset="0"/>
              </a:rPr>
              <a:t>req</a:t>
            </a:r>
            <a:r>
              <a:rPr lang="en-US" altLang="en-US" sz="1400" dirty="0">
                <a:latin typeface="Courier New" panose="02070309020205020404" pitchFamily="49" charset="0"/>
              </a:rPr>
              <a:t> = new </a:t>
            </a:r>
            <a:r>
              <a:rPr lang="en-US" altLang="en-US" sz="1400" dirty="0" err="1">
                <a:latin typeface="Courier New" panose="02070309020205020404" pitchFamily="49" charset="0"/>
              </a:rPr>
              <a:t>ActiveXObject</a:t>
            </a:r>
            <a:r>
              <a:rPr lang="en-US" altLang="en-US" sz="1400" dirty="0">
                <a:latin typeface="Courier New" panose="02070309020205020404" pitchFamily="49" charset="0"/>
              </a:rPr>
              <a:t>("</a:t>
            </a:r>
            <a:r>
              <a:rPr lang="en-US" altLang="en-US" sz="1400" dirty="0" err="1">
                <a:latin typeface="Courier New" panose="02070309020205020404" pitchFamily="49" charset="0"/>
              </a:rPr>
              <a:t>Microsoft.XMLHTTP</a:t>
            </a:r>
            <a:r>
              <a:rPr lang="en-US" altLang="en-US" sz="1400" dirty="0">
                <a:latin typeface="Courier New" panose="02070309020205020404" pitchFamily="49" charset="0"/>
              </a:rPr>
              <a:t>"); </a:t>
            </a:r>
          </a:p>
          <a:p>
            <a:pPr marL="0" indent="0" eaLnBrk="1" hangingPunct="1">
              <a:buFontTx/>
              <a:buNone/>
            </a:pPr>
            <a:r>
              <a:rPr lang="en-US" altLang="en-US" sz="1400" dirty="0">
                <a:latin typeface="Courier New" panose="02070309020205020404" pitchFamily="49" charset="0"/>
              </a:rPr>
              <a:t>        } catch(e) { </a:t>
            </a:r>
            <a:r>
              <a:rPr lang="en-US" altLang="en-US" sz="1400" dirty="0" err="1">
                <a:latin typeface="Courier New" panose="02070309020205020404" pitchFamily="49" charset="0"/>
              </a:rPr>
              <a:t>req</a:t>
            </a:r>
            <a:r>
              <a:rPr lang="en-US" altLang="en-US" sz="1400" dirty="0">
                <a:latin typeface="Courier New" panose="02070309020205020404" pitchFamily="49" charset="0"/>
              </a:rPr>
              <a:t> = false; } } } </a:t>
            </a:r>
          </a:p>
          <a:p>
            <a:pPr marL="0" indent="0" eaLnBrk="1" hangingPunct="1">
              <a:buFontTx/>
              <a:buNone/>
            </a:pPr>
            <a:r>
              <a:rPr lang="en-US" altLang="en-US" sz="1400" dirty="0">
                <a:latin typeface="Courier New" panose="02070309020205020404" pitchFamily="49" charset="0"/>
              </a:rPr>
              <a:t>if(</a:t>
            </a:r>
            <a:r>
              <a:rPr lang="en-US" altLang="en-US" sz="1400" dirty="0" err="1">
                <a:latin typeface="Courier New" panose="02070309020205020404" pitchFamily="49" charset="0"/>
              </a:rPr>
              <a:t>req</a:t>
            </a:r>
            <a:r>
              <a:rPr lang="en-US" altLang="en-US" sz="1400" dirty="0">
                <a:latin typeface="Courier New" panose="02070309020205020404" pitchFamily="49" charset="0"/>
              </a:rPr>
              <a:t>) { </a:t>
            </a:r>
            <a:r>
              <a:rPr lang="en-US" altLang="en-US" sz="1400" dirty="0" err="1">
                <a:latin typeface="Courier New" panose="02070309020205020404" pitchFamily="49" charset="0"/>
              </a:rPr>
              <a:t>req.onreadystatechange</a:t>
            </a:r>
            <a:r>
              <a:rPr lang="en-US" altLang="en-US" sz="1400" dirty="0">
                <a:latin typeface="Courier New" panose="02070309020205020404" pitchFamily="49" charset="0"/>
              </a:rPr>
              <a:t> = </a:t>
            </a:r>
            <a:r>
              <a:rPr lang="en-US" altLang="en-US" sz="1400" dirty="0" err="1">
                <a:latin typeface="Courier New" panose="02070309020205020404" pitchFamily="49" charset="0"/>
              </a:rPr>
              <a:t>processReqChange</a:t>
            </a:r>
            <a:r>
              <a:rPr lang="en-US" altLang="en-US" sz="1400" dirty="0">
                <a:latin typeface="Courier New" panose="02070309020205020404" pitchFamily="49" charset="0"/>
              </a:rPr>
              <a:t>; </a:t>
            </a:r>
          </a:p>
          <a:p>
            <a:pPr marL="0" indent="0" eaLnBrk="1" hangingPunct="1">
              <a:buFontTx/>
              <a:buNone/>
            </a:pPr>
            <a:r>
              <a:rPr lang="en-US" altLang="en-US" sz="1400" dirty="0" err="1">
                <a:latin typeface="Courier New" panose="02070309020205020404" pitchFamily="49" charset="0"/>
              </a:rPr>
              <a:t>req.open</a:t>
            </a:r>
            <a:r>
              <a:rPr lang="en-US" altLang="en-US" sz="1400" dirty="0">
                <a:latin typeface="Courier New" panose="02070309020205020404" pitchFamily="49" charset="0"/>
              </a:rPr>
              <a:t>("GET", </a:t>
            </a:r>
            <a:r>
              <a:rPr lang="en-US" altLang="en-US" sz="1400" dirty="0" err="1">
                <a:latin typeface="Courier New" panose="02070309020205020404" pitchFamily="49" charset="0"/>
              </a:rPr>
              <a:t>url</a:t>
            </a:r>
            <a:r>
              <a:rPr lang="en-US" altLang="en-US" sz="1400" dirty="0">
                <a:latin typeface="Courier New" panose="02070309020205020404" pitchFamily="49" charset="0"/>
              </a:rPr>
              <a:t>, true); </a:t>
            </a:r>
          </a:p>
          <a:p>
            <a:pPr marL="0" indent="0" eaLnBrk="1" hangingPunct="1">
              <a:buFontTx/>
              <a:buNone/>
            </a:pPr>
            <a:r>
              <a:rPr lang="en-US" altLang="en-US" sz="1400" dirty="0" err="1">
                <a:latin typeface="Courier New" panose="02070309020205020404" pitchFamily="49" charset="0"/>
              </a:rPr>
              <a:t>req.send</a:t>
            </a:r>
            <a:r>
              <a:rPr lang="en-US" altLang="en-US" sz="1400" dirty="0">
                <a:latin typeface="Courier New" panose="02070309020205020404" pitchFamily="49" charset="0"/>
              </a:rPr>
              <a:t>(""); } } </a:t>
            </a:r>
          </a:p>
          <a:p>
            <a:pPr marL="0" indent="0" eaLnBrk="1" hangingPunct="1">
              <a:buFontTx/>
              <a:buNone/>
            </a:pPr>
            <a:r>
              <a:rPr lang="en-US" altLang="en-US" sz="1400" dirty="0" err="1">
                <a:latin typeface="Courier New" panose="02070309020205020404" pitchFamily="49" charset="0"/>
              </a:rPr>
              <a:t>loadXMLDoc</a:t>
            </a:r>
            <a:r>
              <a:rPr lang="en-US" altLang="en-US" sz="1400" dirty="0">
                <a:latin typeface="Courier New" panose="02070309020205020404" pitchFamily="49" charset="0"/>
              </a:rPr>
              <a:t>( "http://nunki.usc.edu:8088/</a:t>
            </a:r>
            <a:r>
              <a:rPr lang="en-US" altLang="en-US" sz="1400" dirty="0" err="1">
                <a:latin typeface="Courier New" panose="02070309020205020404" pitchFamily="49" charset="0"/>
              </a:rPr>
              <a:t>cgi</a:t>
            </a:r>
            <a:r>
              <a:rPr lang="en-US" altLang="en-US" sz="1400" dirty="0">
                <a:latin typeface="Courier New" panose="02070309020205020404" pitchFamily="49" charset="0"/>
              </a:rPr>
              <a:t>-bin/burns.pl" ); </a:t>
            </a:r>
          </a:p>
          <a:p>
            <a:pPr marL="0" indent="0" eaLnBrk="1" hangingPunct="1">
              <a:buFontTx/>
              <a:buNone/>
            </a:pPr>
            <a:r>
              <a:rPr lang="en-US" altLang="en-US" sz="1400" dirty="0">
                <a:latin typeface="Courier New" panose="02070309020205020404" pitchFamily="49" charset="0"/>
              </a:rPr>
              <a:t>&lt;/script&gt; &lt;/body&gt; &lt;/html&gt;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BED88CD8-8CA8-42E8-A1DE-8A6E7F8AA7E4}" type="slidenum">
              <a:rPr lang="en-US" altLang="en-US" sz="1400" smtClean="0">
                <a:latin typeface="Times New Roman" panose="02020603050405020304" pitchFamily="18" charset="0"/>
              </a:rPr>
              <a:pPr>
                <a:spcBef>
                  <a:spcPct val="0"/>
                </a:spcBef>
                <a:buFontTx/>
                <a:buNone/>
              </a:pPr>
              <a:t>53</a:t>
            </a:fld>
            <a:endParaRPr lang="en-US" altLang="en-US" sz="1400">
              <a:latin typeface="Times New Roman" panose="02020603050405020304" pitchFamily="18" charset="0"/>
            </a:endParaRPr>
          </a:p>
        </p:txBody>
      </p:sp>
      <p:sp>
        <p:nvSpPr>
          <p:cNvPr id="96260"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Browser Output</a:t>
            </a:r>
          </a:p>
        </p:txBody>
      </p:sp>
      <p:pic>
        <p:nvPicPr>
          <p:cNvPr id="962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1933575"/>
            <a:ext cx="421957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E9060D91-89C7-4310-951A-A59E4F9049FA}" type="slidenum">
              <a:rPr lang="en-US" altLang="en-US" sz="1400" smtClean="0">
                <a:latin typeface="Times New Roman" panose="02020603050405020304" pitchFamily="18" charset="0"/>
              </a:rPr>
              <a:pPr>
                <a:spcBef>
                  <a:spcPct val="0"/>
                </a:spcBef>
                <a:buFontTx/>
                <a:buNone/>
              </a:pPr>
              <a:t>54</a:t>
            </a:fld>
            <a:endParaRPr lang="en-US" altLang="en-US" sz="1400">
              <a:latin typeface="Times New Roman" panose="02020603050405020304" pitchFamily="18" charset="0"/>
            </a:endParaRPr>
          </a:p>
        </p:txBody>
      </p:sp>
      <p:sp>
        <p:nvSpPr>
          <p:cNvPr id="98307"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Some References</a:t>
            </a:r>
          </a:p>
        </p:txBody>
      </p:sp>
      <p:sp>
        <p:nvSpPr>
          <p:cNvPr id="98308" name="Rectangle 3"/>
          <p:cNvSpPr>
            <a:spLocks noGrp="1" noChangeArrowheads="1"/>
          </p:cNvSpPr>
          <p:nvPr>
            <p:ph type="body" idx="1"/>
          </p:nvPr>
        </p:nvSpPr>
        <p:spPr/>
        <p:txBody>
          <a:bodyPr/>
          <a:lstStyle/>
          <a:p>
            <a:pPr eaLnBrk="1" hangingPunct="1"/>
            <a:r>
              <a:rPr lang="en-US" altLang="en-US" dirty="0">
                <a:latin typeface="Courier New" panose="02070309020205020404" pitchFamily="49" charset="0"/>
              </a:rPr>
              <a:t>Ajax (programming) – Wikipedia: http://en.wikipedia.org/wiki/AJAX</a:t>
            </a:r>
          </a:p>
          <a:p>
            <a:pPr eaLnBrk="1" hangingPunct="1"/>
            <a:r>
              <a:rPr lang="en-US" altLang="en-US" dirty="0">
                <a:latin typeface="Courier New" panose="02070309020205020404" pitchFamily="49" charset="0"/>
              </a:rPr>
              <a:t>Using the XML HTTP Request object: http://jibbering.com/2002/4/httprequest.html</a:t>
            </a:r>
          </a:p>
          <a:p>
            <a:pPr eaLnBrk="1" hangingPunct="1"/>
            <a:r>
              <a:rPr lang="en-US" altLang="en-US" dirty="0" err="1">
                <a:latin typeface="Courier New" panose="02070309020205020404" pitchFamily="49" charset="0"/>
              </a:rPr>
              <a:t>XMLHttpRequest</a:t>
            </a:r>
            <a:r>
              <a:rPr lang="en-US" altLang="en-US" dirty="0">
                <a:latin typeface="Courier New" panose="02070309020205020404" pitchFamily="49" charset="0"/>
              </a:rPr>
              <a:t> &amp; Ajax Working Examples: http://www.fiftyfoureleven.com/resources/programming/xmlhttprequest/examples</a:t>
            </a:r>
          </a:p>
          <a:p>
            <a:pPr eaLnBrk="1" hangingPunct="1"/>
            <a:r>
              <a:rPr lang="en-US" altLang="en-US" dirty="0">
                <a:latin typeface="Courier New" panose="02070309020205020404" pitchFamily="49" charset="0"/>
              </a:rPr>
              <a:t>Very Dynamic Web Interfaces: http://www.xml.com/pub/a/2005/02/09/xml-http-request.html</a:t>
            </a:r>
          </a:p>
          <a:p>
            <a:pPr eaLnBrk="1" hangingPunct="1"/>
            <a:endParaRPr lang="en-US" altLang="en-US" dirty="0">
              <a:latin typeface="Courier New" panose="020703090202050204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1003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2622E8B7-CAB6-415D-8252-F8E073A0CD26}" type="slidenum">
              <a:rPr lang="en-US" altLang="en-US" sz="1400" smtClean="0">
                <a:latin typeface="Times New Roman" panose="02020603050405020304" pitchFamily="18" charset="0"/>
              </a:rPr>
              <a:pPr>
                <a:spcBef>
                  <a:spcPct val="0"/>
                </a:spcBef>
                <a:buFontTx/>
                <a:buNone/>
              </a:pPr>
              <a:t>55</a:t>
            </a:fld>
            <a:endParaRPr lang="en-US" altLang="en-US" sz="1400">
              <a:latin typeface="Times New Roman" panose="02020603050405020304" pitchFamily="18" charset="0"/>
            </a:endParaRPr>
          </a:p>
        </p:txBody>
      </p:sp>
      <p:sp>
        <p:nvSpPr>
          <p:cNvPr id="100356"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Ajax Enabled Technologies (Toolkits)</a:t>
            </a:r>
            <a:endParaRPr lang="en-US" altLang="en-US">
              <a:latin typeface="Courier New" panose="02070309020205020404" pitchFamily="49" charset="0"/>
            </a:endParaRPr>
          </a:p>
        </p:txBody>
      </p:sp>
      <p:sp>
        <p:nvSpPr>
          <p:cNvPr id="100357" name="Rectangle 3"/>
          <p:cNvSpPr>
            <a:spLocks noGrp="1" noChangeArrowheads="1"/>
          </p:cNvSpPr>
          <p:nvPr>
            <p:ph type="body" idx="1"/>
          </p:nvPr>
        </p:nvSpPr>
        <p:spPr/>
        <p:txBody>
          <a:bodyPr/>
          <a:lstStyle/>
          <a:p>
            <a:pPr eaLnBrk="1" hangingPunct="1">
              <a:lnSpc>
                <a:spcPct val="90000"/>
              </a:lnSpc>
            </a:pPr>
            <a:r>
              <a:rPr lang="en-US" altLang="en-US" sz="1800">
                <a:latin typeface="Courier New" panose="02070309020205020404" pitchFamily="49" charset="0"/>
              </a:rPr>
              <a:t>Ruby on Rails: </a:t>
            </a:r>
          </a:p>
          <a:p>
            <a:pPr eaLnBrk="1" hangingPunct="1">
              <a:lnSpc>
                <a:spcPct val="90000"/>
              </a:lnSpc>
              <a:buFontTx/>
              <a:buNone/>
            </a:pPr>
            <a:r>
              <a:rPr lang="en-US" altLang="en-US" sz="1800">
                <a:latin typeface="Courier New" panose="02070309020205020404" pitchFamily="49" charset="0"/>
              </a:rPr>
              <a:t>	http://www.rubyonrails.org/</a:t>
            </a:r>
          </a:p>
          <a:p>
            <a:pPr eaLnBrk="1" hangingPunct="1">
              <a:lnSpc>
                <a:spcPct val="90000"/>
              </a:lnSpc>
            </a:pPr>
            <a:r>
              <a:rPr lang="en-US" altLang="en-US" sz="1800">
                <a:latin typeface="Courier New" panose="02070309020205020404" pitchFamily="49" charset="0"/>
              </a:rPr>
              <a:t>Microsoft ASP.NET Atlas: </a:t>
            </a:r>
          </a:p>
          <a:p>
            <a:pPr eaLnBrk="1" hangingPunct="1">
              <a:lnSpc>
                <a:spcPct val="90000"/>
              </a:lnSpc>
              <a:buFontTx/>
              <a:buNone/>
            </a:pPr>
            <a:r>
              <a:rPr lang="en-US" altLang="en-US" sz="1800">
                <a:latin typeface="Courier New" panose="02070309020205020404" pitchFamily="49" charset="0"/>
              </a:rPr>
              <a:t>	http://www.asp.net/ajax/</a:t>
            </a:r>
          </a:p>
          <a:p>
            <a:pPr eaLnBrk="1" hangingPunct="1">
              <a:lnSpc>
                <a:spcPct val="90000"/>
              </a:lnSpc>
            </a:pPr>
            <a:r>
              <a:rPr lang="en-US" altLang="en-US" sz="1800">
                <a:latin typeface="Courier New" panose="02070309020205020404" pitchFamily="49" charset="0"/>
              </a:rPr>
              <a:t>Eclipse / IBM -- The AJAX Toolkit Framework (ATF):</a:t>
            </a:r>
          </a:p>
          <a:p>
            <a:pPr eaLnBrk="1" hangingPunct="1">
              <a:lnSpc>
                <a:spcPct val="90000"/>
              </a:lnSpc>
              <a:buFontTx/>
              <a:buNone/>
            </a:pPr>
            <a:r>
              <a:rPr lang="en-US" altLang="en-US" sz="1800">
                <a:latin typeface="Courier New" panose="02070309020205020404" pitchFamily="49" charset="0"/>
              </a:rPr>
              <a:t>	http://www.eclipse.org/atf/</a:t>
            </a:r>
          </a:p>
          <a:p>
            <a:pPr eaLnBrk="1" hangingPunct="1">
              <a:lnSpc>
                <a:spcPct val="90000"/>
              </a:lnSpc>
            </a:pPr>
            <a:r>
              <a:rPr lang="en-US" altLang="en-US" sz="1800">
                <a:latin typeface="Courier New" panose="02070309020205020404" pitchFamily="49" charset="0"/>
              </a:rPr>
              <a:t>Kabuki Ajax Toolkit:</a:t>
            </a:r>
          </a:p>
          <a:p>
            <a:pPr eaLnBrk="1" hangingPunct="1">
              <a:lnSpc>
                <a:spcPct val="90000"/>
              </a:lnSpc>
              <a:buFontTx/>
              <a:buNone/>
            </a:pPr>
            <a:r>
              <a:rPr lang="en-US" altLang="en-US" sz="1800">
                <a:latin typeface="Courier New" panose="02070309020205020404" pitchFamily="49" charset="0"/>
              </a:rPr>
              <a:t>	http://www.zimbra.com/community/kabuki_ajax_toolkit_download.html</a:t>
            </a:r>
          </a:p>
          <a:p>
            <a:pPr eaLnBrk="1" hangingPunct="1">
              <a:lnSpc>
                <a:spcPct val="90000"/>
              </a:lnSpc>
            </a:pPr>
            <a:r>
              <a:rPr lang="en-US" altLang="en-US" sz="1800">
                <a:latin typeface="Courier New" panose="02070309020205020404" pitchFamily="49" charset="0"/>
              </a:rPr>
              <a:t>Yahoo! User Interface Library (</a:t>
            </a:r>
            <a:r>
              <a:rPr lang="en-US" altLang="en-US" sz="1800" b="1">
                <a:latin typeface="Courier New" panose="02070309020205020404" pitchFamily="49" charset="0"/>
              </a:rPr>
              <a:t>DEPRECATED</a:t>
            </a:r>
            <a:r>
              <a:rPr lang="en-US" altLang="en-US" sz="1800">
                <a:latin typeface="Courier New" panose="02070309020205020404" pitchFamily="49" charset="0"/>
              </a:rPr>
              <a:t>):</a:t>
            </a:r>
          </a:p>
          <a:p>
            <a:pPr eaLnBrk="1" hangingPunct="1">
              <a:lnSpc>
                <a:spcPct val="90000"/>
              </a:lnSpc>
              <a:buFontTx/>
              <a:buNone/>
            </a:pPr>
            <a:r>
              <a:rPr lang="en-US" altLang="en-US" sz="1800">
                <a:latin typeface="Courier New" panose="02070309020205020404" pitchFamily="49" charset="0"/>
              </a:rPr>
              <a:t>	http://developer.yahoo.net/yui/</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p:nvPr>
        </p:nvSpPr>
        <p:spPr/>
        <p:txBody>
          <a:bodyPr/>
          <a:lstStyle/>
          <a:p>
            <a:pPr eaLnBrk="1" hangingPunct="1"/>
            <a:r>
              <a:rPr lang="en-US" altLang="en-US">
                <a:latin typeface="Courier New" panose="02070309020205020404" pitchFamily="49" charset="0"/>
              </a:rPr>
              <a:t>Browser Security Features</a:t>
            </a:r>
          </a:p>
        </p:txBody>
      </p:sp>
      <p:sp>
        <p:nvSpPr>
          <p:cNvPr id="10240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8F8B5BC9-844C-4332-97AC-59AAD78986EF}" type="slidenum">
              <a:rPr lang="en-US" altLang="en-US" sz="1400" smtClean="0">
                <a:latin typeface="Times New Roman" panose="02020603050405020304" pitchFamily="18" charset="0"/>
              </a:rPr>
              <a:pPr>
                <a:spcBef>
                  <a:spcPct val="0"/>
                </a:spcBef>
                <a:buFontTx/>
                <a:buNone/>
              </a:pPr>
              <a:t>56</a:t>
            </a:fld>
            <a:endParaRPr lang="en-US" altLang="en-US" sz="1400">
              <a:latin typeface="Times New Roman" panose="02020603050405020304" pitchFamily="18" charset="0"/>
            </a:endParaRPr>
          </a:p>
        </p:txBody>
      </p:sp>
      <p:sp>
        <p:nvSpPr>
          <p:cNvPr id="10240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09600" y="228600"/>
            <a:ext cx="7772400" cy="609600"/>
          </a:xfrm>
        </p:spPr>
        <p:txBody>
          <a:bodyPr/>
          <a:lstStyle/>
          <a:p>
            <a:pPr eaLnBrk="1" hangingPunct="1"/>
            <a:r>
              <a:rPr lang="en-US" altLang="en-US" b="1">
                <a:latin typeface="Courier New" panose="02070309020205020404" pitchFamily="49" charset="0"/>
              </a:rPr>
              <a:t>Credits</a:t>
            </a:r>
          </a:p>
        </p:txBody>
      </p:sp>
      <p:sp>
        <p:nvSpPr>
          <p:cNvPr id="105474" name="Rectangle 3"/>
          <p:cNvSpPr>
            <a:spLocks noGrp="1" noChangeArrowheads="1"/>
          </p:cNvSpPr>
          <p:nvPr>
            <p:ph type="body" idx="1"/>
          </p:nvPr>
        </p:nvSpPr>
        <p:spPr>
          <a:xfrm>
            <a:off x="685800" y="796925"/>
            <a:ext cx="7772400" cy="1184275"/>
          </a:xfrm>
        </p:spPr>
        <p:txBody>
          <a:bodyPr/>
          <a:lstStyle/>
          <a:p>
            <a:pPr eaLnBrk="1" hangingPunct="1">
              <a:defRPr/>
            </a:pPr>
            <a:r>
              <a:rPr lang="en-US" sz="1600" dirty="0">
                <a:latin typeface="Courier New" charset="0"/>
                <a:ea typeface="MS PGothic" charset="0"/>
                <a:cs typeface="MS PGothic" charset="0"/>
              </a:rPr>
              <a:t>The following material is based on the </a:t>
            </a:r>
            <a:r>
              <a:rPr lang="en-US" sz="1600" dirty="0" err="1">
                <a:latin typeface="Courier New" charset="0"/>
                <a:ea typeface="MS PGothic" charset="0"/>
                <a:cs typeface="MS PGothic" charset="0"/>
              </a:rPr>
              <a:t>google</a:t>
            </a:r>
            <a:r>
              <a:rPr lang="en-US" sz="1600" dirty="0">
                <a:latin typeface="Courier New" charset="0"/>
                <a:ea typeface="MS PGothic" charset="0"/>
                <a:cs typeface="MS PGothic" charset="0"/>
              </a:rPr>
              <a:t> wiki, Browser Security Handbook:</a:t>
            </a:r>
          </a:p>
          <a:p>
            <a:pPr marL="0" indent="0" eaLnBrk="1" hangingPunct="1">
              <a:buFontTx/>
              <a:buNone/>
              <a:defRPr/>
            </a:pPr>
            <a:r>
              <a:rPr lang="en-US" sz="1600" dirty="0">
                <a:latin typeface="Courier New" charset="0"/>
                <a:ea typeface="MS PGothic" charset="0"/>
                <a:cs typeface="MS PGothic" charset="0"/>
              </a:rPr>
              <a:t>	https://</a:t>
            </a:r>
            <a:r>
              <a:rPr lang="en-US" sz="1600" dirty="0" err="1">
                <a:latin typeface="Courier New" charset="0"/>
                <a:ea typeface="MS PGothic" charset="0"/>
                <a:cs typeface="MS PGothic" charset="0"/>
              </a:rPr>
              <a:t>code.google.com</a:t>
            </a:r>
            <a:r>
              <a:rPr lang="en-US" sz="1600" dirty="0">
                <a:latin typeface="Courier New" charset="0"/>
                <a:ea typeface="MS PGothic" charset="0"/>
                <a:cs typeface="MS PGothic" charset="0"/>
              </a:rPr>
              <a:t>/p/</a:t>
            </a:r>
            <a:r>
              <a:rPr lang="en-US" sz="1600" dirty="0" err="1">
                <a:latin typeface="Courier New" charset="0"/>
                <a:ea typeface="MS PGothic" charset="0"/>
                <a:cs typeface="MS PGothic" charset="0"/>
              </a:rPr>
              <a:t>browsersec</a:t>
            </a:r>
            <a:r>
              <a:rPr lang="en-US" sz="1600" dirty="0">
                <a:latin typeface="Courier New" charset="0"/>
                <a:ea typeface="MS PGothic" charset="0"/>
                <a:cs typeface="MS PGothic" charset="0"/>
              </a:rPr>
              <a:t>/wiki/Part1</a:t>
            </a:r>
          </a:p>
          <a:p>
            <a:pPr eaLnBrk="1" hangingPunct="1">
              <a:buFontTx/>
              <a:buNone/>
              <a:defRPr/>
            </a:pPr>
            <a:r>
              <a:rPr lang="en-US" sz="1600" dirty="0">
                <a:latin typeface="Courier New" charset="0"/>
                <a:ea typeface="MS PGothic" charset="0"/>
                <a:cs typeface="MS PGothic" charset="0"/>
              </a:rPr>
              <a:t>		https://</a:t>
            </a:r>
            <a:r>
              <a:rPr lang="en-US" sz="1600" dirty="0" err="1">
                <a:latin typeface="Courier New" charset="0"/>
                <a:ea typeface="MS PGothic" charset="0"/>
                <a:cs typeface="MS PGothic" charset="0"/>
              </a:rPr>
              <a:t>code.google.com</a:t>
            </a:r>
            <a:r>
              <a:rPr lang="en-US" sz="1600" dirty="0">
                <a:latin typeface="Courier New" charset="0"/>
                <a:ea typeface="MS PGothic" charset="0"/>
                <a:cs typeface="MS PGothic" charset="0"/>
              </a:rPr>
              <a:t>/p/</a:t>
            </a:r>
            <a:r>
              <a:rPr lang="en-US" sz="1600" dirty="0" err="1">
                <a:latin typeface="Courier New" charset="0"/>
                <a:ea typeface="MS PGothic" charset="0"/>
                <a:cs typeface="MS PGothic" charset="0"/>
              </a:rPr>
              <a:t>browsersec</a:t>
            </a:r>
            <a:r>
              <a:rPr lang="en-US" sz="1600" dirty="0">
                <a:latin typeface="Courier New" charset="0"/>
                <a:ea typeface="MS PGothic" charset="0"/>
                <a:cs typeface="MS PGothic" charset="0"/>
              </a:rPr>
              <a:t>/wiki/Part2</a:t>
            </a:r>
          </a:p>
        </p:txBody>
      </p:sp>
      <p:sp>
        <p:nvSpPr>
          <p:cNvPr id="1044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6A997DB4-E272-4449-B8F0-C5022C8308CB}" type="slidenum">
              <a:rPr lang="en-US" altLang="en-US" sz="1400" smtClean="0">
                <a:latin typeface="Times New Roman" panose="02020603050405020304" pitchFamily="18" charset="0"/>
              </a:rPr>
              <a:pPr>
                <a:spcBef>
                  <a:spcPct val="0"/>
                </a:spcBef>
                <a:buFontTx/>
                <a:buNone/>
              </a:pPr>
              <a:t>57</a:t>
            </a:fld>
            <a:endParaRPr lang="en-US" altLang="en-US" sz="1400">
              <a:latin typeface="Times New Roman" panose="02020603050405020304" pitchFamily="18" charset="0"/>
            </a:endParaRPr>
          </a:p>
        </p:txBody>
      </p:sp>
      <p:sp>
        <p:nvSpPr>
          <p:cNvPr id="1044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104454" name="TextBox 1"/>
          <p:cNvSpPr txBox="1">
            <a:spLocks noChangeArrowheads="1"/>
          </p:cNvSpPr>
          <p:nvPr/>
        </p:nvSpPr>
        <p:spPr bwMode="auto">
          <a:xfrm>
            <a:off x="685800" y="1981200"/>
            <a:ext cx="32004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a:spcBef>
                <a:spcPct val="20000"/>
              </a:spcBef>
              <a:buChar char="–"/>
              <a:defRPr sz="2000">
                <a:solidFill>
                  <a:schemeClr val="tx1"/>
                </a:solidFill>
                <a:latin typeface="Arial" panose="020B0604020202020204" pitchFamily="34" charset="0"/>
                <a:ea typeface="MS PGothic" panose="020B0600070205080204" pitchFamily="34" charset="-128"/>
              </a:defRPr>
            </a:lvl2pPr>
            <a:lvl3pPr>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latin typeface="Courier New" panose="02070309020205020404" pitchFamily="49" charset="0"/>
              </a:rPr>
              <a:t>Part1 Outline</a:t>
            </a:r>
          </a:p>
          <a:p>
            <a:pPr eaLnBrk="1" hangingPunct="1">
              <a:spcBef>
                <a:spcPct val="0"/>
              </a:spcBef>
              <a:buFontTx/>
              <a:buNone/>
            </a:pPr>
            <a:r>
              <a:rPr lang="en-US" altLang="en-US" sz="1400">
                <a:latin typeface="Times New Roman" panose="02020603050405020304" pitchFamily="18" charset="0"/>
              </a:rPr>
              <a:t>Basic concepts behind web browsers</a:t>
            </a:r>
          </a:p>
          <a:p>
            <a:pPr lvl="1" eaLnBrk="1" hangingPunct="1">
              <a:spcBef>
                <a:spcPct val="0"/>
              </a:spcBef>
              <a:buFontTx/>
              <a:buNone/>
            </a:pPr>
            <a:r>
              <a:rPr lang="en-US" altLang="en-US" sz="1400">
                <a:latin typeface="Times New Roman" panose="02020603050405020304" pitchFamily="18" charset="0"/>
              </a:rPr>
              <a:t>Uniform Resource Locators</a:t>
            </a:r>
          </a:p>
          <a:p>
            <a:pPr lvl="2" eaLnBrk="1" hangingPunct="1">
              <a:spcBef>
                <a:spcPct val="0"/>
              </a:spcBef>
              <a:buFontTx/>
              <a:buNone/>
            </a:pPr>
            <a:r>
              <a:rPr lang="en-US" altLang="en-US" sz="1400">
                <a:latin typeface="Times New Roman" panose="02020603050405020304" pitchFamily="18" charset="0"/>
              </a:rPr>
              <a:t>Unicode in URLs</a:t>
            </a:r>
          </a:p>
          <a:p>
            <a:pPr lvl="1" eaLnBrk="1" hangingPunct="1">
              <a:spcBef>
                <a:spcPct val="0"/>
              </a:spcBef>
              <a:buFontTx/>
              <a:buNone/>
            </a:pPr>
            <a:r>
              <a:rPr lang="en-US" altLang="en-US" sz="1400">
                <a:latin typeface="Times New Roman" panose="02020603050405020304" pitchFamily="18" charset="0"/>
              </a:rPr>
              <a:t>True URL schemes</a:t>
            </a:r>
          </a:p>
          <a:p>
            <a:pPr lvl="1" eaLnBrk="1" hangingPunct="1">
              <a:spcBef>
                <a:spcPct val="0"/>
              </a:spcBef>
              <a:buFontTx/>
              <a:buNone/>
            </a:pPr>
            <a:r>
              <a:rPr lang="en-US" altLang="en-US" sz="1400">
                <a:latin typeface="Times New Roman" panose="02020603050405020304" pitchFamily="18" charset="0"/>
              </a:rPr>
              <a:t>Pseudo URL schemes</a:t>
            </a:r>
          </a:p>
          <a:p>
            <a:pPr lvl="1" eaLnBrk="1" hangingPunct="1">
              <a:spcBef>
                <a:spcPct val="0"/>
              </a:spcBef>
              <a:buFontTx/>
              <a:buNone/>
            </a:pPr>
            <a:r>
              <a:rPr lang="en-US" altLang="en-US" sz="1400">
                <a:latin typeface="Times New Roman" panose="02020603050405020304" pitchFamily="18" charset="0"/>
              </a:rPr>
              <a:t>Hypertext Transfer Protocol</a:t>
            </a:r>
          </a:p>
          <a:p>
            <a:pPr lvl="1" eaLnBrk="1" hangingPunct="1">
              <a:spcBef>
                <a:spcPct val="0"/>
              </a:spcBef>
              <a:buFontTx/>
              <a:buNone/>
            </a:pPr>
            <a:r>
              <a:rPr lang="en-US" altLang="en-US" sz="1400">
                <a:latin typeface="Times New Roman" panose="02020603050405020304" pitchFamily="18" charset="0"/>
              </a:rPr>
              <a:t>Hypertext Markup Language</a:t>
            </a:r>
          </a:p>
          <a:p>
            <a:pPr lvl="2" eaLnBrk="1" hangingPunct="1">
              <a:spcBef>
                <a:spcPct val="0"/>
              </a:spcBef>
              <a:buFontTx/>
              <a:buNone/>
            </a:pPr>
            <a:r>
              <a:rPr lang="en-US" altLang="en-US" sz="1400">
                <a:latin typeface="Times New Roman" panose="02020603050405020304" pitchFamily="18" charset="0"/>
              </a:rPr>
              <a:t>HTML entity encoding</a:t>
            </a:r>
          </a:p>
          <a:p>
            <a:pPr lvl="1" eaLnBrk="1" hangingPunct="1">
              <a:spcBef>
                <a:spcPct val="0"/>
              </a:spcBef>
              <a:buFontTx/>
              <a:buNone/>
            </a:pPr>
            <a:r>
              <a:rPr lang="en-US" altLang="en-US" sz="1400">
                <a:latin typeface="Times New Roman" panose="02020603050405020304" pitchFamily="18" charset="0"/>
              </a:rPr>
              <a:t>Document Object Model</a:t>
            </a:r>
          </a:p>
          <a:p>
            <a:pPr lvl="1" eaLnBrk="1" hangingPunct="1">
              <a:spcBef>
                <a:spcPct val="0"/>
              </a:spcBef>
              <a:buFontTx/>
              <a:buNone/>
            </a:pPr>
            <a:r>
              <a:rPr lang="en-US" altLang="en-US" sz="1400">
                <a:latin typeface="Times New Roman" panose="02020603050405020304" pitchFamily="18" charset="0"/>
              </a:rPr>
              <a:t>Browser-side Javascript</a:t>
            </a:r>
          </a:p>
          <a:p>
            <a:pPr lvl="2" eaLnBrk="1" hangingPunct="1">
              <a:spcBef>
                <a:spcPct val="0"/>
              </a:spcBef>
              <a:buFontTx/>
              <a:buNone/>
            </a:pPr>
            <a:r>
              <a:rPr lang="en-US" altLang="en-US" sz="1400">
                <a:latin typeface="Times New Roman" panose="02020603050405020304" pitchFamily="18" charset="0"/>
              </a:rPr>
              <a:t>Javascript character encoding</a:t>
            </a:r>
          </a:p>
          <a:p>
            <a:pPr lvl="1" eaLnBrk="1" hangingPunct="1">
              <a:spcBef>
                <a:spcPct val="0"/>
              </a:spcBef>
              <a:buFontTx/>
              <a:buNone/>
            </a:pPr>
            <a:r>
              <a:rPr lang="en-US" altLang="en-US" sz="1400">
                <a:latin typeface="Times New Roman" panose="02020603050405020304" pitchFamily="18" charset="0"/>
              </a:rPr>
              <a:t>Other document scripting languages</a:t>
            </a:r>
          </a:p>
          <a:p>
            <a:pPr lvl="1" eaLnBrk="1" hangingPunct="1">
              <a:spcBef>
                <a:spcPct val="0"/>
              </a:spcBef>
              <a:buFontTx/>
              <a:buNone/>
            </a:pPr>
            <a:r>
              <a:rPr lang="en-US" altLang="en-US" sz="1400">
                <a:latin typeface="Times New Roman" panose="02020603050405020304" pitchFamily="18" charset="0"/>
              </a:rPr>
              <a:t>Cascading stylesheets</a:t>
            </a:r>
          </a:p>
          <a:p>
            <a:pPr lvl="2" eaLnBrk="1" hangingPunct="1">
              <a:spcBef>
                <a:spcPct val="0"/>
              </a:spcBef>
              <a:buFontTx/>
              <a:buNone/>
            </a:pPr>
            <a:r>
              <a:rPr lang="en-US" altLang="en-US" sz="1400">
                <a:latin typeface="Times New Roman" panose="02020603050405020304" pitchFamily="18" charset="0"/>
              </a:rPr>
              <a:t>CSS character encoding</a:t>
            </a:r>
          </a:p>
          <a:p>
            <a:pPr lvl="1" eaLnBrk="1" hangingPunct="1">
              <a:spcBef>
                <a:spcPct val="0"/>
              </a:spcBef>
              <a:buFontTx/>
              <a:buNone/>
            </a:pPr>
            <a:r>
              <a:rPr lang="en-US" altLang="en-US" sz="1400">
                <a:latin typeface="Times New Roman" panose="02020603050405020304" pitchFamily="18" charset="0"/>
              </a:rPr>
              <a:t>Other built-in document formats</a:t>
            </a:r>
          </a:p>
          <a:p>
            <a:pPr lvl="1" eaLnBrk="1" hangingPunct="1">
              <a:spcBef>
                <a:spcPct val="0"/>
              </a:spcBef>
              <a:buFontTx/>
              <a:buNone/>
            </a:pPr>
            <a:r>
              <a:rPr lang="en-US" altLang="en-US" sz="1400">
                <a:latin typeface="Times New Roman" panose="02020603050405020304" pitchFamily="18" charset="0"/>
              </a:rPr>
              <a:t>Plugin-supported content</a:t>
            </a:r>
          </a:p>
        </p:txBody>
      </p:sp>
      <p:sp>
        <p:nvSpPr>
          <p:cNvPr id="104455" name="TextBox 2"/>
          <p:cNvSpPr txBox="1">
            <a:spLocks noChangeArrowheads="1"/>
          </p:cNvSpPr>
          <p:nvPr/>
        </p:nvSpPr>
        <p:spPr bwMode="auto">
          <a:xfrm>
            <a:off x="4648200" y="1992313"/>
            <a:ext cx="4137025"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a:spcBef>
                <a:spcPct val="20000"/>
              </a:spcBef>
              <a:buChar char="–"/>
              <a:defRPr sz="2000">
                <a:solidFill>
                  <a:schemeClr val="tx1"/>
                </a:solidFill>
                <a:latin typeface="Arial" panose="020B0604020202020204" pitchFamily="34" charset="0"/>
                <a:ea typeface="MS PGothic" panose="020B0600070205080204" pitchFamily="34" charset="-128"/>
              </a:defRPr>
            </a:lvl2pPr>
            <a:lvl3pPr>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a:latin typeface="Courier New" panose="02070309020205020404" pitchFamily="49" charset="0"/>
              </a:rPr>
              <a:t>Part2 Outline</a:t>
            </a:r>
          </a:p>
          <a:p>
            <a:pPr eaLnBrk="1" hangingPunct="1">
              <a:spcBef>
                <a:spcPct val="0"/>
              </a:spcBef>
              <a:buFontTx/>
              <a:buNone/>
            </a:pPr>
            <a:r>
              <a:rPr lang="en-US" altLang="en-US" sz="1200">
                <a:latin typeface="Times New Roman" panose="02020603050405020304" pitchFamily="18" charset="0"/>
              </a:rPr>
              <a:t>Standard browser security features</a:t>
            </a:r>
          </a:p>
          <a:p>
            <a:pPr lvl="1" eaLnBrk="1" hangingPunct="1">
              <a:spcBef>
                <a:spcPct val="0"/>
              </a:spcBef>
              <a:buFontTx/>
              <a:buNone/>
            </a:pPr>
            <a:r>
              <a:rPr lang="en-US" altLang="en-US" sz="1200">
                <a:latin typeface="Times New Roman" panose="02020603050405020304" pitchFamily="18" charset="0"/>
              </a:rPr>
              <a:t>Same-origin policy</a:t>
            </a:r>
          </a:p>
          <a:p>
            <a:pPr lvl="2" eaLnBrk="1" hangingPunct="1">
              <a:spcBef>
                <a:spcPct val="0"/>
              </a:spcBef>
              <a:buFontTx/>
              <a:buNone/>
            </a:pPr>
            <a:r>
              <a:rPr lang="en-US" altLang="en-US" sz="1200">
                <a:latin typeface="Times New Roman" panose="02020603050405020304" pitchFamily="18" charset="0"/>
              </a:rPr>
              <a:t>Same-origin policy for DOM access</a:t>
            </a:r>
          </a:p>
          <a:p>
            <a:pPr lvl="2" eaLnBrk="1" hangingPunct="1">
              <a:spcBef>
                <a:spcPct val="0"/>
              </a:spcBef>
              <a:buFontTx/>
              <a:buNone/>
            </a:pPr>
            <a:r>
              <a:rPr lang="en-US" altLang="en-US" sz="1200">
                <a:latin typeface="Times New Roman" panose="02020603050405020304" pitchFamily="18" charset="0"/>
              </a:rPr>
              <a:t>Same-origin policy for XMLHttpRequest</a:t>
            </a:r>
          </a:p>
          <a:p>
            <a:pPr lvl="2" eaLnBrk="1" hangingPunct="1">
              <a:spcBef>
                <a:spcPct val="0"/>
              </a:spcBef>
              <a:buFontTx/>
              <a:buNone/>
            </a:pPr>
            <a:r>
              <a:rPr lang="en-US" altLang="en-US" sz="1200">
                <a:latin typeface="Times New Roman" panose="02020603050405020304" pitchFamily="18" charset="0"/>
              </a:rPr>
              <a:t>Same-origin policy for cookies</a:t>
            </a:r>
          </a:p>
          <a:p>
            <a:pPr lvl="2" eaLnBrk="1" hangingPunct="1">
              <a:spcBef>
                <a:spcPct val="0"/>
              </a:spcBef>
              <a:buFontTx/>
              <a:buNone/>
            </a:pPr>
            <a:r>
              <a:rPr lang="en-US" altLang="en-US" sz="1200">
                <a:latin typeface="Times New Roman" panose="02020603050405020304" pitchFamily="18" charset="0"/>
              </a:rPr>
              <a:t>Same-origin policy for Flash</a:t>
            </a:r>
          </a:p>
          <a:p>
            <a:pPr lvl="2" eaLnBrk="1" hangingPunct="1">
              <a:spcBef>
                <a:spcPct val="0"/>
              </a:spcBef>
              <a:buFontTx/>
              <a:buNone/>
            </a:pPr>
            <a:r>
              <a:rPr lang="en-US" altLang="en-US" sz="1200">
                <a:latin typeface="Times New Roman" panose="02020603050405020304" pitchFamily="18" charset="0"/>
              </a:rPr>
              <a:t>Same-origin policy for Java</a:t>
            </a:r>
          </a:p>
          <a:p>
            <a:pPr lvl="2" eaLnBrk="1" hangingPunct="1">
              <a:spcBef>
                <a:spcPct val="0"/>
              </a:spcBef>
              <a:buFontTx/>
              <a:buNone/>
            </a:pPr>
            <a:r>
              <a:rPr lang="en-US" altLang="en-US" sz="1200">
                <a:latin typeface="Times New Roman" panose="02020603050405020304" pitchFamily="18" charset="0"/>
              </a:rPr>
              <a:t>Same-origin policy for Silverlight</a:t>
            </a:r>
          </a:p>
          <a:p>
            <a:pPr lvl="2" eaLnBrk="1" hangingPunct="1">
              <a:spcBef>
                <a:spcPct val="0"/>
              </a:spcBef>
              <a:buFontTx/>
              <a:buNone/>
            </a:pPr>
            <a:r>
              <a:rPr lang="en-US" altLang="en-US" sz="1200">
                <a:latin typeface="Times New Roman" panose="02020603050405020304" pitchFamily="18" charset="0"/>
              </a:rPr>
              <a:t>Same-origin policy for Gears</a:t>
            </a:r>
          </a:p>
          <a:p>
            <a:pPr lvl="2" eaLnBrk="1" hangingPunct="1">
              <a:spcBef>
                <a:spcPct val="0"/>
              </a:spcBef>
              <a:buFontTx/>
              <a:buNone/>
            </a:pPr>
            <a:r>
              <a:rPr lang="en-US" altLang="en-US" sz="1200">
                <a:latin typeface="Times New Roman" panose="02020603050405020304" pitchFamily="18" charset="0"/>
              </a:rPr>
              <a:t>Origin inheritance rules</a:t>
            </a:r>
          </a:p>
          <a:p>
            <a:pPr lvl="2" eaLnBrk="1" hangingPunct="1">
              <a:spcBef>
                <a:spcPct val="0"/>
              </a:spcBef>
              <a:buFontTx/>
              <a:buNone/>
            </a:pPr>
            <a:r>
              <a:rPr lang="en-US" altLang="en-US" sz="1200">
                <a:latin typeface="Times New Roman" panose="02020603050405020304" pitchFamily="18" charset="0"/>
              </a:rPr>
              <a:t>Cross-site scripting and same-origin policies</a:t>
            </a:r>
          </a:p>
          <a:p>
            <a:pPr lvl="1" eaLnBrk="1" hangingPunct="1">
              <a:spcBef>
                <a:spcPct val="0"/>
              </a:spcBef>
              <a:buFontTx/>
              <a:buNone/>
            </a:pPr>
            <a:r>
              <a:rPr lang="en-US" altLang="en-US" sz="1200">
                <a:latin typeface="Times New Roman" panose="02020603050405020304" pitchFamily="18" charset="0"/>
              </a:rPr>
              <a:t>Life outside same-origin rules</a:t>
            </a:r>
          </a:p>
          <a:p>
            <a:pPr lvl="2" eaLnBrk="1" hangingPunct="1">
              <a:spcBef>
                <a:spcPct val="0"/>
              </a:spcBef>
              <a:buFontTx/>
              <a:buNone/>
            </a:pPr>
            <a:r>
              <a:rPr lang="en-US" altLang="en-US" sz="1200">
                <a:latin typeface="Times New Roman" panose="02020603050405020304" pitchFamily="18" charset="0"/>
              </a:rPr>
              <a:t>Navigation and content inclusion across domains</a:t>
            </a:r>
          </a:p>
          <a:p>
            <a:pPr lvl="2" eaLnBrk="1" hangingPunct="1">
              <a:spcBef>
                <a:spcPct val="0"/>
              </a:spcBef>
              <a:buFontTx/>
              <a:buNone/>
            </a:pPr>
            <a:r>
              <a:rPr lang="en-US" altLang="en-US" sz="1200">
                <a:latin typeface="Times New Roman" panose="02020603050405020304" pitchFamily="18" charset="0"/>
              </a:rPr>
              <a:t>Arbitrary page mashups (UI redressing)</a:t>
            </a:r>
          </a:p>
          <a:p>
            <a:pPr lvl="2" eaLnBrk="1" hangingPunct="1">
              <a:spcBef>
                <a:spcPct val="0"/>
              </a:spcBef>
              <a:buFontTx/>
              <a:buNone/>
            </a:pPr>
            <a:r>
              <a:rPr lang="en-US" altLang="en-US" sz="1200">
                <a:latin typeface="Times New Roman" panose="02020603050405020304" pitchFamily="18" charset="0"/>
              </a:rPr>
              <a:t>Gaps in DOM access control</a:t>
            </a:r>
          </a:p>
          <a:p>
            <a:pPr lvl="2" eaLnBrk="1" hangingPunct="1">
              <a:spcBef>
                <a:spcPct val="0"/>
              </a:spcBef>
              <a:buFontTx/>
              <a:buNone/>
            </a:pPr>
            <a:r>
              <a:rPr lang="en-US" altLang="en-US" sz="1200">
                <a:latin typeface="Times New Roman" panose="02020603050405020304" pitchFamily="18" charset="0"/>
              </a:rPr>
              <a:t>Privacy-related side channels</a:t>
            </a:r>
          </a:p>
          <a:p>
            <a:pPr lvl="1" eaLnBrk="1" hangingPunct="1">
              <a:spcBef>
                <a:spcPct val="0"/>
              </a:spcBef>
              <a:buFontTx/>
              <a:buNone/>
            </a:pPr>
            <a:r>
              <a:rPr lang="en-US" altLang="en-US" sz="1200">
                <a:latin typeface="Times New Roman" panose="02020603050405020304" pitchFamily="18" charset="0"/>
              </a:rPr>
              <a:t>Various network-related restrictions</a:t>
            </a:r>
          </a:p>
          <a:p>
            <a:pPr lvl="2" eaLnBrk="1" hangingPunct="1">
              <a:spcBef>
                <a:spcPct val="0"/>
              </a:spcBef>
              <a:buFontTx/>
              <a:buNone/>
            </a:pPr>
            <a:r>
              <a:rPr lang="en-US" altLang="en-US" sz="1200">
                <a:latin typeface="Times New Roman" panose="02020603050405020304" pitchFamily="18" charset="0"/>
              </a:rPr>
              <a:t>Local network / remote network divide</a:t>
            </a:r>
          </a:p>
          <a:p>
            <a:pPr lvl="2" eaLnBrk="1" hangingPunct="1">
              <a:spcBef>
                <a:spcPct val="0"/>
              </a:spcBef>
              <a:buFontTx/>
              <a:buNone/>
            </a:pPr>
            <a:r>
              <a:rPr lang="en-US" altLang="en-US" sz="1200">
                <a:latin typeface="Times New Roman" panose="02020603050405020304" pitchFamily="18" charset="0"/>
              </a:rPr>
              <a:t>Port access restrictions</a:t>
            </a:r>
          </a:p>
          <a:p>
            <a:pPr lvl="2" eaLnBrk="1" hangingPunct="1">
              <a:spcBef>
                <a:spcPct val="0"/>
              </a:spcBef>
              <a:buFontTx/>
              <a:buNone/>
            </a:pPr>
            <a:r>
              <a:rPr lang="en-US" altLang="en-US" sz="1200">
                <a:latin typeface="Times New Roman" panose="02020603050405020304" pitchFamily="18" charset="0"/>
              </a:rPr>
              <a:t>URL scheme access rules</a:t>
            </a:r>
          </a:p>
          <a:p>
            <a:pPr lvl="2" eaLnBrk="1" hangingPunct="1">
              <a:spcBef>
                <a:spcPct val="0"/>
              </a:spcBef>
              <a:buFontTx/>
              <a:buNone/>
            </a:pPr>
            <a:r>
              <a:rPr lang="en-US" altLang="en-US" sz="1200">
                <a:latin typeface="Times New Roman" panose="02020603050405020304" pitchFamily="18" charset="0"/>
              </a:rPr>
              <a:t>Etc</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en-US" b="1" dirty="0">
                <a:latin typeface="Courier New" panose="02070309020205020404" pitchFamily="49" charset="0"/>
              </a:rPr>
              <a:t>Same-origin policy for DOM access </a:t>
            </a:r>
          </a:p>
        </p:txBody>
      </p:sp>
      <p:sp>
        <p:nvSpPr>
          <p:cNvPr id="106499" name="Rectangle 3"/>
          <p:cNvSpPr>
            <a:spLocks noGrp="1" noChangeArrowheads="1"/>
          </p:cNvSpPr>
          <p:nvPr>
            <p:ph type="body" idx="1"/>
          </p:nvPr>
        </p:nvSpPr>
        <p:spPr/>
        <p:txBody>
          <a:bodyPr/>
          <a:lstStyle/>
          <a:p>
            <a:pPr marL="457200" indent="-457200" eaLnBrk="1" hangingPunct="1">
              <a:lnSpc>
                <a:spcPct val="90000"/>
              </a:lnSpc>
            </a:pPr>
            <a:r>
              <a:rPr lang="en-US" altLang="en-US" dirty="0">
                <a:latin typeface="Courier New" panose="02070309020205020404" pitchFamily="49" charset="0"/>
              </a:rPr>
              <a:t>the term "same-origin policy" most commonly refers to a mechanism that governs the ability for </a:t>
            </a:r>
            <a:r>
              <a:rPr lang="en-US" altLang="en-US" dirty="0" err="1">
                <a:latin typeface="Courier New" panose="02070309020205020404" pitchFamily="49" charset="0"/>
              </a:rPr>
              <a:t>Javascript</a:t>
            </a:r>
            <a:r>
              <a:rPr lang="en-US" altLang="en-US" dirty="0">
                <a:latin typeface="Courier New" panose="02070309020205020404" pitchFamily="49" charset="0"/>
              </a:rPr>
              <a:t> and other scripting languages to access DOM properties and methods across domains </a:t>
            </a:r>
          </a:p>
          <a:p>
            <a:pPr marL="457200" indent="-457200" eaLnBrk="1" hangingPunct="1">
              <a:lnSpc>
                <a:spcPct val="90000"/>
              </a:lnSpc>
            </a:pPr>
            <a:r>
              <a:rPr lang="en-US" altLang="en-US" dirty="0">
                <a:latin typeface="Courier New" panose="02070309020205020404" pitchFamily="49" charset="0"/>
              </a:rPr>
              <a:t>the same-origin model attempts to ensure proper separation between unrelated pages, and serve as a method for sandboxing potentially untrusted or risky content within a particular domain </a:t>
            </a:r>
          </a:p>
          <a:p>
            <a:pPr marL="457200" indent="-457200" eaLnBrk="1" hangingPunct="1">
              <a:lnSpc>
                <a:spcPct val="90000"/>
              </a:lnSpc>
            </a:pPr>
            <a:endParaRPr lang="en-US" altLang="en-US" dirty="0">
              <a:latin typeface="Courier New" panose="02070309020205020404" pitchFamily="49" charset="0"/>
            </a:endParaRPr>
          </a:p>
          <a:p>
            <a:pPr marL="457200" indent="-457200" eaLnBrk="1" hangingPunct="1">
              <a:lnSpc>
                <a:spcPct val="90000"/>
              </a:lnSpc>
            </a:pPr>
            <a:endParaRPr lang="en-US" altLang="en-US" sz="2800" dirty="0">
              <a:latin typeface="Courier New" panose="02070309020205020404" pitchFamily="49" charset="0"/>
            </a:endParaRPr>
          </a:p>
        </p:txBody>
      </p:sp>
      <p:sp>
        <p:nvSpPr>
          <p:cNvPr id="1065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A080581F-F517-4F41-BF7A-4D4B08D8BC04}" type="slidenum">
              <a:rPr lang="en-US" altLang="en-US" sz="1400" smtClean="0">
                <a:latin typeface="Times New Roman" panose="02020603050405020304" pitchFamily="18" charset="0"/>
              </a:rPr>
              <a:pPr>
                <a:spcBef>
                  <a:spcPct val="0"/>
                </a:spcBef>
                <a:buFontTx/>
                <a:buNone/>
              </a:pPr>
              <a:t>58</a:t>
            </a:fld>
            <a:endParaRPr lang="en-US" altLang="en-US" sz="1400">
              <a:latin typeface="Times New Roman" panose="02020603050405020304" pitchFamily="18" charset="0"/>
            </a:endParaRPr>
          </a:p>
        </p:txBody>
      </p:sp>
      <p:sp>
        <p:nvSpPr>
          <p:cNvPr id="1065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Three-Step Decision Process</a:t>
            </a:r>
          </a:p>
        </p:txBody>
      </p:sp>
      <p:sp>
        <p:nvSpPr>
          <p:cNvPr id="108547" name="Rectangle 3"/>
          <p:cNvSpPr>
            <a:spLocks noGrp="1" noChangeArrowheads="1"/>
          </p:cNvSpPr>
          <p:nvPr>
            <p:ph type="body" idx="1"/>
          </p:nvPr>
        </p:nvSpPr>
        <p:spPr/>
        <p:txBody>
          <a:bodyPr/>
          <a:lstStyle/>
          <a:p>
            <a:pPr eaLnBrk="1" hangingPunct="1">
              <a:lnSpc>
                <a:spcPct val="90000"/>
              </a:lnSpc>
            </a:pPr>
            <a:r>
              <a:rPr lang="en-US" altLang="en-US" dirty="0">
                <a:latin typeface="Courier New" panose="02070309020205020404" pitchFamily="49" charset="0"/>
              </a:rPr>
              <a:t>the model boils down to this three-step decision process: </a:t>
            </a:r>
          </a:p>
          <a:p>
            <a:pPr eaLnBrk="1" hangingPunct="1">
              <a:lnSpc>
                <a:spcPct val="90000"/>
              </a:lnSpc>
              <a:buFontTx/>
              <a:buAutoNum type="arabicPeriod"/>
            </a:pPr>
            <a:r>
              <a:rPr lang="en-US" altLang="en-US" dirty="0">
                <a:latin typeface="Courier New" panose="02070309020205020404" pitchFamily="49" charset="0"/>
              </a:rPr>
              <a:t>If protocol, host name, and - for browsers other than Microsoft Internet Explorer - port number for two interacting pages match, access is granted with no further checks. </a:t>
            </a:r>
          </a:p>
          <a:p>
            <a:pPr eaLnBrk="1" hangingPunct="1">
              <a:lnSpc>
                <a:spcPct val="90000"/>
              </a:lnSpc>
              <a:buFontTx/>
              <a:buAutoNum type="arabicPeriod"/>
            </a:pPr>
            <a:r>
              <a:rPr lang="en-US" altLang="en-US" dirty="0">
                <a:latin typeface="Courier New" panose="02070309020205020404" pitchFamily="49" charset="0"/>
              </a:rPr>
              <a:t>Any page may set the </a:t>
            </a:r>
            <a:r>
              <a:rPr lang="en-US" altLang="en-US" b="1" i="1" dirty="0" err="1">
                <a:latin typeface="Courier New" panose="02070309020205020404" pitchFamily="49" charset="0"/>
              </a:rPr>
              <a:t>document.domain</a:t>
            </a:r>
            <a:r>
              <a:rPr lang="en-US" altLang="en-US" dirty="0">
                <a:latin typeface="Courier New" panose="02070309020205020404" pitchFamily="49" charset="0"/>
              </a:rPr>
              <a:t> parameter to a right-hand, fully-qualified fragment of its current host name (e.g., </a:t>
            </a:r>
            <a:r>
              <a:rPr lang="en-US" altLang="en-US" b="1" i="1" dirty="0">
                <a:latin typeface="Courier New" panose="02070309020205020404" pitchFamily="49" charset="0"/>
              </a:rPr>
              <a:t>foo.bar.example.com</a:t>
            </a:r>
            <a:r>
              <a:rPr lang="en-US" altLang="en-US" dirty="0">
                <a:latin typeface="Courier New" panose="02070309020205020404" pitchFamily="49" charset="0"/>
              </a:rPr>
              <a:t> may set it to </a:t>
            </a:r>
            <a:r>
              <a:rPr lang="en-US" altLang="en-US" b="1" i="1" dirty="0">
                <a:latin typeface="Courier New" panose="02070309020205020404" pitchFamily="49" charset="0"/>
              </a:rPr>
              <a:t>example.com</a:t>
            </a:r>
            <a:r>
              <a:rPr lang="en-US" altLang="en-US" dirty="0">
                <a:latin typeface="Courier New" panose="02070309020205020404" pitchFamily="49" charset="0"/>
              </a:rPr>
              <a:t>, but not </a:t>
            </a:r>
            <a:r>
              <a:rPr lang="en-US" altLang="en-US" b="1" i="1" dirty="0">
                <a:latin typeface="Courier New" panose="02070309020205020404" pitchFamily="49" charset="0"/>
              </a:rPr>
              <a:t>ample.com</a:t>
            </a:r>
            <a:r>
              <a:rPr lang="en-US" altLang="en-US" dirty="0">
                <a:latin typeface="Courier New" panose="02070309020205020404" pitchFamily="49" charset="0"/>
              </a:rPr>
              <a:t>). If two pages explicitly and </a:t>
            </a:r>
            <a:r>
              <a:rPr lang="en-US" altLang="en-US" i="1" dirty="0">
                <a:latin typeface="Courier New" panose="02070309020205020404" pitchFamily="49" charset="0"/>
              </a:rPr>
              <a:t>mutually</a:t>
            </a:r>
            <a:r>
              <a:rPr lang="en-US" altLang="en-US" dirty="0">
                <a:latin typeface="Courier New" panose="02070309020205020404" pitchFamily="49" charset="0"/>
              </a:rPr>
              <a:t> set their respective </a:t>
            </a:r>
            <a:r>
              <a:rPr lang="en-US" altLang="en-US" b="1" i="1" dirty="0" err="1">
                <a:latin typeface="Courier New" panose="02070309020205020404" pitchFamily="49" charset="0"/>
              </a:rPr>
              <a:t>document.domain</a:t>
            </a:r>
            <a:r>
              <a:rPr lang="en-US" altLang="en-US" dirty="0">
                <a:latin typeface="Courier New" panose="02070309020205020404" pitchFamily="49" charset="0"/>
              </a:rPr>
              <a:t> parameters to the same value, and the remaining same-origin checks are satisfied, access is granted. </a:t>
            </a:r>
          </a:p>
          <a:p>
            <a:pPr eaLnBrk="1" hangingPunct="1">
              <a:lnSpc>
                <a:spcPct val="90000"/>
              </a:lnSpc>
              <a:buFontTx/>
              <a:buAutoNum type="arabicPeriod"/>
            </a:pPr>
            <a:r>
              <a:rPr lang="en-US" altLang="en-US" dirty="0">
                <a:latin typeface="Courier New" panose="02070309020205020404" pitchFamily="49" charset="0"/>
              </a:rPr>
              <a:t>If neither of the above conditions is satisfied, access is denied.</a:t>
            </a:r>
          </a:p>
        </p:txBody>
      </p:sp>
      <p:sp>
        <p:nvSpPr>
          <p:cNvPr id="1085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87F3C217-D600-4374-BE8F-82C814AF5DF2}" type="slidenum">
              <a:rPr lang="en-US" altLang="en-US" sz="1400" smtClean="0">
                <a:latin typeface="Times New Roman" panose="02020603050405020304" pitchFamily="18" charset="0"/>
              </a:rPr>
              <a:pPr>
                <a:spcBef>
                  <a:spcPct val="0"/>
                </a:spcBef>
                <a:buFontTx/>
                <a:buNone/>
              </a:pPr>
              <a:t>59</a:t>
            </a:fld>
            <a:endParaRPr lang="en-US" altLang="en-US" sz="1400">
              <a:latin typeface="Times New Roman" panose="02020603050405020304" pitchFamily="18" charset="0"/>
            </a:endParaRPr>
          </a:p>
        </p:txBody>
      </p:sp>
      <p:sp>
        <p:nvSpPr>
          <p:cNvPr id="1085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08A01E6C-86A8-486A-AC12-C333E8973278}" type="slidenum">
              <a:rPr lang="en-US" altLang="en-US" sz="1400" smtClean="0">
                <a:latin typeface="Times New Roman" panose="02020603050405020304" pitchFamily="18" charset="0"/>
              </a:rPr>
              <a:pPr>
                <a:spcBef>
                  <a:spcPct val="0"/>
                </a:spcBef>
                <a:buFontTx/>
                <a:buNone/>
              </a:pPr>
              <a:t>6</a:t>
            </a:fld>
            <a:endParaRPr lang="en-US" altLang="en-US" sz="1400">
              <a:latin typeface="Times New Roman" panose="02020603050405020304" pitchFamily="18" charset="0"/>
            </a:endParaRPr>
          </a:p>
        </p:txBody>
      </p:sp>
      <p:sp>
        <p:nvSpPr>
          <p:cNvPr id="17412"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Characteristics of Ajax Applications</a:t>
            </a:r>
          </a:p>
        </p:txBody>
      </p:sp>
      <p:sp>
        <p:nvSpPr>
          <p:cNvPr id="17413" name="Rectangle 3"/>
          <p:cNvSpPr>
            <a:spLocks noGrp="1" noChangeArrowheads="1"/>
          </p:cNvSpPr>
          <p:nvPr>
            <p:ph type="body" idx="1"/>
          </p:nvPr>
        </p:nvSpPr>
        <p:spPr/>
        <p:txBody>
          <a:bodyPr/>
          <a:lstStyle/>
          <a:p>
            <a:pPr eaLnBrk="1" hangingPunct="1"/>
            <a:r>
              <a:rPr lang="en-US" altLang="en-US" dirty="0">
                <a:latin typeface="Courier New" panose="02070309020205020404" pitchFamily="49" charset="0"/>
              </a:rPr>
              <a:t>They are applications, not just web sites</a:t>
            </a:r>
          </a:p>
          <a:p>
            <a:pPr eaLnBrk="1" hangingPunct="1"/>
            <a:r>
              <a:rPr lang="en-US" altLang="en-US" dirty="0">
                <a:latin typeface="Courier New" panose="02070309020205020404" pitchFamily="49" charset="0"/>
              </a:rPr>
              <a:t>They allow for smooth, continuous interaction</a:t>
            </a:r>
          </a:p>
          <a:p>
            <a:pPr eaLnBrk="1" hangingPunct="1"/>
            <a:r>
              <a:rPr lang="en-US" altLang="en-US" dirty="0">
                <a:latin typeface="Courier New" panose="02070309020205020404" pitchFamily="49" charset="0"/>
              </a:rPr>
              <a:t>"Live" content</a:t>
            </a:r>
          </a:p>
          <a:p>
            <a:pPr eaLnBrk="1" hangingPunct="1"/>
            <a:r>
              <a:rPr lang="en-US" altLang="en-US" dirty="0">
                <a:latin typeface="Courier New" panose="02070309020205020404" pitchFamily="49" charset="0"/>
              </a:rPr>
              <a:t>Visual Effects</a:t>
            </a:r>
          </a:p>
          <a:p>
            <a:pPr eaLnBrk="1" hangingPunct="1"/>
            <a:r>
              <a:rPr lang="en-US" altLang="en-US" dirty="0">
                <a:latin typeface="Courier New" panose="02070309020205020404" pitchFamily="49" charset="0"/>
              </a:rPr>
              <a:t>Animations, dynamic icons</a:t>
            </a:r>
          </a:p>
          <a:p>
            <a:pPr eaLnBrk="1" hangingPunct="1"/>
            <a:r>
              <a:rPr lang="en-US" altLang="en-US" dirty="0">
                <a:latin typeface="Courier New" panose="02070309020205020404" pitchFamily="49" charset="0"/>
              </a:rPr>
              <a:t>Single keystrokes can lead to server calls</a:t>
            </a:r>
          </a:p>
          <a:p>
            <a:pPr eaLnBrk="1" hangingPunct="1"/>
            <a:r>
              <a:rPr lang="en-US" altLang="en-US" dirty="0">
                <a:latin typeface="Courier New" panose="02070309020205020404" pitchFamily="49" charset="0"/>
              </a:rPr>
              <a:t>New Widgets (selectors, buttons, tabs, lists)</a:t>
            </a:r>
          </a:p>
          <a:p>
            <a:pPr eaLnBrk="1" hangingPunct="1"/>
            <a:r>
              <a:rPr lang="en-US" altLang="en-US" dirty="0">
                <a:latin typeface="Courier New" panose="02070309020205020404" pitchFamily="49" charset="0"/>
              </a:rPr>
              <a:t>New Styles of Interaction (drag-and-drop, keyboard shortcuts, double-click)</a:t>
            </a:r>
          </a:p>
          <a:p>
            <a:pPr eaLnBrk="1" hangingPunct="1"/>
            <a:endParaRPr lang="en-US" altLang="en-US" dirty="0">
              <a:latin typeface="Courier New" panose="020703090202050204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09600" y="228600"/>
            <a:ext cx="7772400" cy="609600"/>
          </a:xfrm>
        </p:spPr>
        <p:txBody>
          <a:bodyPr/>
          <a:lstStyle/>
          <a:p>
            <a:pPr eaLnBrk="1" hangingPunct="1"/>
            <a:r>
              <a:rPr lang="en-US" altLang="en-US" b="1">
                <a:latin typeface="Courier New" panose="02070309020205020404" pitchFamily="49" charset="0"/>
              </a:rPr>
              <a:t>Drawbacks of Same-Origin Policy</a:t>
            </a:r>
          </a:p>
        </p:txBody>
      </p:sp>
      <p:sp>
        <p:nvSpPr>
          <p:cNvPr id="110595" name="Rectangle 3"/>
          <p:cNvSpPr>
            <a:spLocks noGrp="1" noChangeArrowheads="1"/>
          </p:cNvSpPr>
          <p:nvPr>
            <p:ph type="body" idx="1"/>
          </p:nvPr>
        </p:nvSpPr>
        <p:spPr>
          <a:xfrm>
            <a:off x="457200" y="914400"/>
            <a:ext cx="8229600" cy="5211763"/>
          </a:xfrm>
        </p:spPr>
        <p:txBody>
          <a:bodyPr/>
          <a:lstStyle/>
          <a:p>
            <a:pPr eaLnBrk="1" hangingPunct="1">
              <a:lnSpc>
                <a:spcPct val="80000"/>
              </a:lnSpc>
            </a:pPr>
            <a:r>
              <a:rPr lang="en-US" altLang="en-US" sz="1800" dirty="0">
                <a:latin typeface="Courier New" panose="02070309020205020404" pitchFamily="49" charset="0"/>
              </a:rPr>
              <a:t>once any two legitimate subdomains in </a:t>
            </a:r>
            <a:r>
              <a:rPr lang="en-US" altLang="en-US" sz="1800" b="1" i="1" dirty="0">
                <a:latin typeface="Courier New" panose="02070309020205020404" pitchFamily="49" charset="0"/>
              </a:rPr>
              <a:t>example.com</a:t>
            </a:r>
            <a:r>
              <a:rPr lang="en-US" altLang="en-US" sz="1800" dirty="0">
                <a:latin typeface="Courier New" panose="02070309020205020404" pitchFamily="49" charset="0"/>
              </a:rPr>
              <a:t>, e.g. </a:t>
            </a:r>
            <a:r>
              <a:rPr lang="en-US" altLang="en-US" sz="1800" b="1" i="1" dirty="0">
                <a:latin typeface="Courier New" panose="02070309020205020404" pitchFamily="49" charset="0"/>
              </a:rPr>
              <a:t>www.example.com</a:t>
            </a:r>
            <a:r>
              <a:rPr lang="en-US" altLang="en-US" sz="1800" dirty="0">
                <a:latin typeface="Courier New" panose="02070309020205020404" pitchFamily="49" charset="0"/>
              </a:rPr>
              <a:t> and </a:t>
            </a:r>
            <a:r>
              <a:rPr lang="en-US" altLang="en-US" sz="1800" b="1" i="1" dirty="0">
                <a:latin typeface="Courier New" panose="02070309020205020404" pitchFamily="49" charset="0"/>
              </a:rPr>
              <a:t>payments.example.com</a:t>
            </a:r>
            <a:r>
              <a:rPr lang="en-US" altLang="en-US" sz="1800" dirty="0">
                <a:latin typeface="Courier New" panose="02070309020205020404" pitchFamily="49" charset="0"/>
              </a:rPr>
              <a:t>, choose to cooperate, any other resource in that domain, such as </a:t>
            </a:r>
            <a:r>
              <a:rPr lang="en-US" altLang="en-US" sz="1800" b="1" i="1" dirty="0">
                <a:latin typeface="Courier New" panose="02070309020205020404" pitchFamily="49" charset="0"/>
              </a:rPr>
              <a:t>user-pages.example.com</a:t>
            </a:r>
            <a:r>
              <a:rPr lang="en-US" altLang="en-US" sz="1800" dirty="0">
                <a:latin typeface="Courier New" panose="02070309020205020404" pitchFamily="49" charset="0"/>
              </a:rPr>
              <a:t>, may then set its own </a:t>
            </a:r>
            <a:r>
              <a:rPr lang="en-US" altLang="en-US" sz="1800" b="1" i="1" dirty="0" err="1">
                <a:latin typeface="Courier New" panose="02070309020205020404" pitchFamily="49" charset="0"/>
              </a:rPr>
              <a:t>document.domain</a:t>
            </a:r>
            <a:r>
              <a:rPr lang="en-US" altLang="en-US" sz="1800" dirty="0">
                <a:latin typeface="Courier New" panose="02070309020205020404" pitchFamily="49" charset="0"/>
              </a:rPr>
              <a:t> likewise, and arbitrarily mess with </a:t>
            </a:r>
            <a:r>
              <a:rPr lang="en-US" altLang="en-US" sz="1800" b="1" i="1" dirty="0">
                <a:latin typeface="Courier New" panose="02070309020205020404" pitchFamily="49" charset="0"/>
              </a:rPr>
              <a:t>payments.example.com</a:t>
            </a:r>
            <a:r>
              <a:rPr lang="en-US" altLang="en-US" sz="1800" dirty="0">
                <a:latin typeface="Courier New" panose="02070309020205020404" pitchFamily="49" charset="0"/>
              </a:rPr>
              <a:t>. This means that in many scenarios, </a:t>
            </a:r>
            <a:r>
              <a:rPr lang="en-US" altLang="en-US" sz="1800" b="1" i="1" dirty="0" err="1">
                <a:latin typeface="Courier New" panose="02070309020205020404" pitchFamily="49" charset="0"/>
              </a:rPr>
              <a:t>document.domain</a:t>
            </a:r>
            <a:r>
              <a:rPr lang="en-US" altLang="en-US" sz="1800" dirty="0">
                <a:latin typeface="Courier New" panose="02070309020205020404" pitchFamily="49" charset="0"/>
              </a:rPr>
              <a:t> may not be used safely at all. </a:t>
            </a:r>
          </a:p>
          <a:p>
            <a:pPr eaLnBrk="1" hangingPunct="1">
              <a:lnSpc>
                <a:spcPct val="80000"/>
              </a:lnSpc>
            </a:pPr>
            <a:r>
              <a:rPr lang="en-US" altLang="en-US" sz="1800" dirty="0">
                <a:latin typeface="Courier New" panose="02070309020205020404" pitchFamily="49" charset="0"/>
              </a:rPr>
              <a:t>Whenever </a:t>
            </a:r>
            <a:r>
              <a:rPr lang="en-US" altLang="en-US" sz="1800" b="1" i="1" dirty="0" err="1">
                <a:latin typeface="Courier New" panose="02070309020205020404" pitchFamily="49" charset="0"/>
              </a:rPr>
              <a:t>document.domain</a:t>
            </a:r>
            <a:r>
              <a:rPr lang="en-US" altLang="en-US" sz="1800" dirty="0">
                <a:latin typeface="Courier New" panose="02070309020205020404" pitchFamily="49" charset="0"/>
              </a:rPr>
              <a:t> cannot be used - either because pages live in completely different domains, or because of the above problem - legitimate client-side communication between, for example, embeddable page gadgets, is completely forbidden in theory, and in practice very difficult to arrange</a:t>
            </a:r>
          </a:p>
          <a:p>
            <a:pPr eaLnBrk="1" hangingPunct="1">
              <a:lnSpc>
                <a:spcPct val="80000"/>
              </a:lnSpc>
            </a:pPr>
            <a:r>
              <a:rPr lang="en-US" altLang="en-US" sz="1800" dirty="0">
                <a:latin typeface="Courier New" panose="02070309020205020404" pitchFamily="49" charset="0"/>
              </a:rPr>
              <a:t>Whenever tight integration of services within a single host name is pursued to overcome these communication problems, because of the inflexibility of same-origin checks, there is no usable method to sandbox any untrusted or particularly vulnerable content to minimize the impact of security problems. </a:t>
            </a:r>
          </a:p>
          <a:p>
            <a:pPr eaLnBrk="1" hangingPunct="1">
              <a:lnSpc>
                <a:spcPct val="80000"/>
              </a:lnSpc>
            </a:pPr>
            <a:endParaRPr lang="en-US" altLang="en-US" dirty="0">
              <a:latin typeface="Courier New" panose="02070309020205020404" pitchFamily="49" charset="0"/>
            </a:endParaRPr>
          </a:p>
        </p:txBody>
      </p:sp>
      <p:sp>
        <p:nvSpPr>
          <p:cNvPr id="1105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DF6F3C8E-6776-41E6-BB20-DBB24CB98947}" type="slidenum">
              <a:rPr lang="en-US" altLang="en-US" sz="1400" smtClean="0">
                <a:latin typeface="Times New Roman" panose="02020603050405020304" pitchFamily="18" charset="0"/>
              </a:rPr>
              <a:pPr>
                <a:spcBef>
                  <a:spcPct val="0"/>
                </a:spcBef>
                <a:buFontTx/>
                <a:buNone/>
              </a:pPr>
              <a:t>60</a:t>
            </a:fld>
            <a:endParaRPr lang="en-US" altLang="en-US" sz="1400">
              <a:latin typeface="Times New Roman" panose="02020603050405020304" pitchFamily="18" charset="0"/>
            </a:endParaRPr>
          </a:p>
        </p:txBody>
      </p:sp>
      <p:sp>
        <p:nvSpPr>
          <p:cNvPr id="1105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Special Cases that Are </a:t>
            </a:r>
            <a:r>
              <a:rPr lang="en-US" altLang="en-US" b="1" i="1">
                <a:latin typeface="Courier New" panose="02070309020205020404" pitchFamily="49" charset="0"/>
              </a:rPr>
              <a:t>Omitted</a:t>
            </a:r>
            <a:r>
              <a:rPr lang="en-US" altLang="en-US" b="1">
                <a:latin typeface="Courier New" panose="02070309020205020404" pitchFamily="49" charset="0"/>
              </a:rPr>
              <a:t> From the Policy</a:t>
            </a:r>
          </a:p>
        </p:txBody>
      </p:sp>
      <p:sp>
        <p:nvSpPr>
          <p:cNvPr id="112643" name="Rectangle 3"/>
          <p:cNvSpPr>
            <a:spLocks noGrp="1" noChangeArrowheads="1"/>
          </p:cNvSpPr>
          <p:nvPr>
            <p:ph type="body" idx="1"/>
          </p:nvPr>
        </p:nvSpPr>
        <p:spPr/>
        <p:txBody>
          <a:bodyPr/>
          <a:lstStyle/>
          <a:p>
            <a:pPr eaLnBrk="1" hangingPunct="1">
              <a:lnSpc>
                <a:spcPct val="80000"/>
              </a:lnSpc>
            </a:pPr>
            <a:r>
              <a:rPr lang="en-US" altLang="en-US" sz="1800" dirty="0">
                <a:latin typeface="Courier New" panose="02070309020205020404" pitchFamily="49" charset="0"/>
              </a:rPr>
              <a:t>The </a:t>
            </a:r>
            <a:r>
              <a:rPr lang="en-US" altLang="en-US" sz="1800" b="1" i="1" dirty="0" err="1">
                <a:latin typeface="Courier New" panose="02070309020205020404" pitchFamily="49" charset="0"/>
              </a:rPr>
              <a:t>document.domain</a:t>
            </a:r>
            <a:r>
              <a:rPr lang="en-US" altLang="en-US" sz="1800" dirty="0">
                <a:latin typeface="Courier New" panose="02070309020205020404" pitchFamily="49" charset="0"/>
              </a:rPr>
              <a:t> behavior when hosts are addressed by IP addresses, as opposed to fully-qualified domain names, is not specified. </a:t>
            </a:r>
          </a:p>
          <a:p>
            <a:pPr eaLnBrk="1" hangingPunct="1">
              <a:lnSpc>
                <a:spcPct val="80000"/>
              </a:lnSpc>
            </a:pPr>
            <a:r>
              <a:rPr lang="en-US" altLang="en-US" sz="1800" dirty="0">
                <a:latin typeface="Courier New" panose="02070309020205020404" pitchFamily="49" charset="0"/>
              </a:rPr>
              <a:t>The </a:t>
            </a:r>
            <a:r>
              <a:rPr lang="en-US" altLang="en-US" sz="1800" b="1" i="1" dirty="0" err="1">
                <a:latin typeface="Courier New" panose="02070309020205020404" pitchFamily="49" charset="0"/>
              </a:rPr>
              <a:t>document.domain</a:t>
            </a:r>
            <a:r>
              <a:rPr lang="en-US" altLang="en-US" sz="1800" dirty="0">
                <a:latin typeface="Courier New" panose="02070309020205020404" pitchFamily="49" charset="0"/>
              </a:rPr>
              <a:t> behavior with extremely vague specifications (e.g., </a:t>
            </a:r>
            <a:r>
              <a:rPr lang="en-US" altLang="en-US" sz="1800" b="1" i="1" dirty="0">
                <a:latin typeface="Courier New" panose="02070309020205020404" pitchFamily="49" charset="0"/>
              </a:rPr>
              <a:t>co.uk</a:t>
            </a:r>
            <a:r>
              <a:rPr lang="en-US" altLang="en-US" sz="1800" dirty="0">
                <a:latin typeface="Courier New" panose="02070309020205020404" pitchFamily="49" charset="0"/>
              </a:rPr>
              <a:t>) is not specified. </a:t>
            </a:r>
          </a:p>
          <a:p>
            <a:pPr eaLnBrk="1" hangingPunct="1">
              <a:lnSpc>
                <a:spcPct val="80000"/>
              </a:lnSpc>
            </a:pPr>
            <a:r>
              <a:rPr lang="en-US" altLang="en-US" sz="1800" dirty="0">
                <a:latin typeface="Courier New" panose="02070309020205020404" pitchFamily="49" charset="0"/>
              </a:rPr>
              <a:t>The algorithms of context inheritance for pseudo-protocol windows, such as </a:t>
            </a:r>
            <a:r>
              <a:rPr lang="en-US" altLang="en-US" sz="1800" b="1" i="1" dirty="0" err="1">
                <a:latin typeface="Courier New" panose="02070309020205020404" pitchFamily="49" charset="0"/>
              </a:rPr>
              <a:t>about:blank</a:t>
            </a:r>
            <a:r>
              <a:rPr lang="en-US" altLang="en-US" sz="1800" dirty="0">
                <a:latin typeface="Courier New" panose="02070309020205020404" pitchFamily="49" charset="0"/>
              </a:rPr>
              <a:t>, are not specified. </a:t>
            </a:r>
          </a:p>
          <a:p>
            <a:pPr eaLnBrk="1" hangingPunct="1">
              <a:lnSpc>
                <a:spcPct val="80000"/>
              </a:lnSpc>
            </a:pPr>
            <a:r>
              <a:rPr lang="en-US" altLang="en-US" sz="1800" dirty="0">
                <a:solidFill>
                  <a:srgbClr val="FF0000"/>
                </a:solidFill>
                <a:latin typeface="Courier New" panose="02070309020205020404" pitchFamily="49" charset="0"/>
              </a:rPr>
              <a:t>The behavior for URLs that do not meaningfully have a host name associated with them (e.g., </a:t>
            </a:r>
            <a:r>
              <a:rPr lang="en-US" altLang="en-US" sz="1800" b="1" i="1" dirty="0">
                <a:solidFill>
                  <a:srgbClr val="FF0000"/>
                </a:solidFill>
                <a:latin typeface="Courier New" panose="02070309020205020404" pitchFamily="49" charset="0"/>
              </a:rPr>
              <a:t>file://</a:t>
            </a:r>
            <a:r>
              <a:rPr lang="en-US" altLang="en-US" sz="1800" dirty="0">
                <a:solidFill>
                  <a:srgbClr val="FF0000"/>
                </a:solidFill>
                <a:latin typeface="Courier New" panose="02070309020205020404" pitchFamily="49" charset="0"/>
              </a:rPr>
              <a:t>) is not defined</a:t>
            </a:r>
            <a:r>
              <a:rPr lang="en-US" altLang="en-US" sz="1800" dirty="0">
                <a:latin typeface="Courier New" panose="02070309020205020404" pitchFamily="49" charset="0"/>
              </a:rPr>
              <a:t>, causing </a:t>
            </a:r>
            <a:r>
              <a:rPr lang="en-US" altLang="en-US" sz="1800" b="1" dirty="0">
                <a:latin typeface="Courier New" panose="02070309020205020404" pitchFamily="49" charset="0"/>
              </a:rPr>
              <a:t>some browsers </a:t>
            </a:r>
            <a:r>
              <a:rPr lang="en-US" altLang="en-US" sz="1800" dirty="0">
                <a:latin typeface="Courier New" panose="02070309020205020404" pitchFamily="49" charset="0"/>
              </a:rPr>
              <a:t>to permit locally saved files to access every document on the disk or on the web; users are generally not aware of this risk, potentially exposing themselves. </a:t>
            </a:r>
          </a:p>
          <a:p>
            <a:pPr eaLnBrk="1" hangingPunct="1">
              <a:lnSpc>
                <a:spcPct val="80000"/>
              </a:lnSpc>
            </a:pPr>
            <a:r>
              <a:rPr lang="en-US" altLang="en-US" sz="1800" dirty="0">
                <a:latin typeface="Courier New" panose="02070309020205020404" pitchFamily="49" charset="0"/>
              </a:rPr>
              <a:t>The behavior when a single name resolves to vastly different IP addresses (for example, one on an internal network, and another on the Internet) is not specified, permitting various attacks and tricks</a:t>
            </a:r>
          </a:p>
          <a:p>
            <a:pPr eaLnBrk="1" hangingPunct="1">
              <a:lnSpc>
                <a:spcPct val="80000"/>
              </a:lnSpc>
            </a:pPr>
            <a:endParaRPr lang="en-US" altLang="en-US" dirty="0">
              <a:latin typeface="Courier New" panose="02070309020205020404" pitchFamily="49" charset="0"/>
            </a:endParaRPr>
          </a:p>
        </p:txBody>
      </p:sp>
      <p:sp>
        <p:nvSpPr>
          <p:cNvPr id="1126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06A36274-4069-4A45-97A2-B0A17AB9AE44}" type="slidenum">
              <a:rPr lang="en-US" altLang="en-US" sz="1400" smtClean="0">
                <a:latin typeface="Times New Roman" panose="02020603050405020304" pitchFamily="18" charset="0"/>
              </a:rPr>
              <a:pPr>
                <a:spcBef>
                  <a:spcPct val="0"/>
                </a:spcBef>
                <a:buFontTx/>
                <a:buNone/>
              </a:pPr>
              <a:t>61</a:t>
            </a:fld>
            <a:endParaRPr lang="en-US" altLang="en-US" sz="1400">
              <a:latin typeface="Times New Roman" panose="02020603050405020304" pitchFamily="18" charset="0"/>
            </a:endParaRPr>
          </a:p>
        </p:txBody>
      </p:sp>
      <p:sp>
        <p:nvSpPr>
          <p:cNvPr id="1126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274638"/>
            <a:ext cx="8229600" cy="792162"/>
          </a:xfrm>
        </p:spPr>
        <p:txBody>
          <a:bodyPr/>
          <a:lstStyle/>
          <a:p>
            <a:pPr eaLnBrk="1" hangingPunct="1"/>
            <a:r>
              <a:rPr lang="en-US" altLang="en-US" b="1">
                <a:latin typeface="Courier New" panose="02070309020205020404" pitchFamily="49" charset="0"/>
              </a:rPr>
              <a:t>Same-origin policy for XMLHttpRequest </a:t>
            </a:r>
          </a:p>
        </p:txBody>
      </p:sp>
      <p:sp>
        <p:nvSpPr>
          <p:cNvPr id="114691" name="Rectangle 3"/>
          <p:cNvSpPr>
            <a:spLocks noGrp="1" noChangeArrowheads="1"/>
          </p:cNvSpPr>
          <p:nvPr>
            <p:ph type="body" idx="1"/>
          </p:nvPr>
        </p:nvSpPr>
        <p:spPr>
          <a:xfrm>
            <a:off x="457200" y="1066800"/>
            <a:ext cx="8229600" cy="5059363"/>
          </a:xfrm>
        </p:spPr>
        <p:txBody>
          <a:bodyPr/>
          <a:lstStyle/>
          <a:p>
            <a:pPr eaLnBrk="1" hangingPunct="1"/>
            <a:r>
              <a:rPr lang="en-US" altLang="en-US" dirty="0">
                <a:latin typeface="Courier New" panose="02070309020205020404" pitchFamily="49" charset="0"/>
              </a:rPr>
              <a:t>security-relevant features provided by </a:t>
            </a:r>
            <a:r>
              <a:rPr lang="en-US" altLang="en-US" b="1" i="1" dirty="0" err="1">
                <a:latin typeface="Courier New" panose="02070309020205020404" pitchFamily="49" charset="0"/>
              </a:rPr>
              <a:t>XMLHttpRequest</a:t>
            </a:r>
            <a:r>
              <a:rPr lang="en-US" altLang="en-US" dirty="0">
                <a:latin typeface="Courier New" panose="02070309020205020404" pitchFamily="49" charset="0"/>
              </a:rPr>
              <a:t> </a:t>
            </a:r>
          </a:p>
          <a:p>
            <a:pPr lvl="1" eaLnBrk="1" hangingPunct="1"/>
            <a:r>
              <a:rPr lang="en-US" altLang="en-US" dirty="0">
                <a:latin typeface="Courier New" panose="02070309020205020404" pitchFamily="49" charset="0"/>
              </a:rPr>
              <a:t>The ability to specify an arbitrary HTTP request method (via the </a:t>
            </a:r>
            <a:r>
              <a:rPr lang="en-US" altLang="en-US" b="1" i="1" dirty="0">
                <a:latin typeface="Courier New" panose="02070309020205020404" pitchFamily="49" charset="0"/>
              </a:rPr>
              <a:t>open()</a:t>
            </a:r>
            <a:r>
              <a:rPr lang="en-US" altLang="en-US" dirty="0">
                <a:latin typeface="Courier New" panose="02070309020205020404" pitchFamily="49" charset="0"/>
              </a:rPr>
              <a:t> method), </a:t>
            </a:r>
          </a:p>
          <a:p>
            <a:pPr lvl="1" eaLnBrk="1" hangingPunct="1"/>
            <a:r>
              <a:rPr lang="en-US" altLang="en-US" dirty="0">
                <a:latin typeface="Courier New" panose="02070309020205020404" pitchFamily="49" charset="0"/>
              </a:rPr>
              <a:t>The ability to set custom HTTP headers on a request (via </a:t>
            </a:r>
            <a:r>
              <a:rPr lang="en-US" altLang="en-US" b="1" i="1" dirty="0" err="1">
                <a:latin typeface="Courier New" panose="02070309020205020404" pitchFamily="49" charset="0"/>
              </a:rPr>
              <a:t>setRequestHeader</a:t>
            </a:r>
            <a:r>
              <a:rPr lang="en-US" altLang="en-US" b="1" i="1" dirty="0">
                <a:latin typeface="Courier New" panose="02070309020205020404" pitchFamily="49" charset="0"/>
              </a:rPr>
              <a:t>()</a:t>
            </a:r>
            <a:r>
              <a:rPr lang="en-US" altLang="en-US" dirty="0">
                <a:latin typeface="Courier New" panose="02070309020205020404" pitchFamily="49" charset="0"/>
              </a:rPr>
              <a:t>), </a:t>
            </a:r>
          </a:p>
          <a:p>
            <a:pPr lvl="1" eaLnBrk="1" hangingPunct="1"/>
            <a:r>
              <a:rPr lang="en-US" altLang="en-US" dirty="0">
                <a:latin typeface="Courier New" panose="02070309020205020404" pitchFamily="49" charset="0"/>
              </a:rPr>
              <a:t>The ability to read back full response headers (via </a:t>
            </a:r>
            <a:r>
              <a:rPr lang="en-US" altLang="en-US" b="1" i="1" dirty="0" err="1">
                <a:latin typeface="Courier New" panose="02070309020205020404" pitchFamily="49" charset="0"/>
              </a:rPr>
              <a:t>getResponseHeader</a:t>
            </a:r>
            <a:r>
              <a:rPr lang="en-US" altLang="en-US" b="1" i="1" dirty="0">
                <a:latin typeface="Courier New" panose="02070309020205020404" pitchFamily="49" charset="0"/>
              </a:rPr>
              <a:t>()</a:t>
            </a:r>
            <a:r>
              <a:rPr lang="en-US" altLang="en-US" dirty="0">
                <a:latin typeface="Courier New" panose="02070309020205020404" pitchFamily="49" charset="0"/>
              </a:rPr>
              <a:t> and </a:t>
            </a:r>
            <a:r>
              <a:rPr lang="en-US" altLang="en-US" b="1" i="1" dirty="0" err="1">
                <a:latin typeface="Courier New" panose="02070309020205020404" pitchFamily="49" charset="0"/>
              </a:rPr>
              <a:t>getAllResponseHeaders</a:t>
            </a:r>
            <a:r>
              <a:rPr lang="en-US" altLang="en-US" b="1" i="1" dirty="0">
                <a:latin typeface="Courier New" panose="02070309020205020404" pitchFamily="49" charset="0"/>
              </a:rPr>
              <a:t>()</a:t>
            </a:r>
            <a:r>
              <a:rPr lang="en-US" altLang="en-US" dirty="0">
                <a:latin typeface="Courier New" panose="02070309020205020404" pitchFamily="49" charset="0"/>
              </a:rPr>
              <a:t>), </a:t>
            </a:r>
          </a:p>
          <a:p>
            <a:pPr lvl="1" eaLnBrk="1" hangingPunct="1"/>
            <a:r>
              <a:rPr lang="en-US" altLang="en-US" dirty="0">
                <a:latin typeface="Courier New" panose="02070309020205020404" pitchFamily="49" charset="0"/>
              </a:rPr>
              <a:t>The ability to read back full response body as </a:t>
            </a:r>
            <a:r>
              <a:rPr lang="en-US" altLang="en-US" dirty="0" err="1">
                <a:latin typeface="Courier New" panose="02070309020205020404" pitchFamily="49" charset="0"/>
              </a:rPr>
              <a:t>Javascript</a:t>
            </a:r>
            <a:r>
              <a:rPr lang="en-US" altLang="en-US" dirty="0">
                <a:latin typeface="Courier New" panose="02070309020205020404" pitchFamily="49" charset="0"/>
              </a:rPr>
              <a:t> string (via </a:t>
            </a:r>
            <a:r>
              <a:rPr lang="en-US" altLang="en-US" b="1" i="1" dirty="0" err="1">
                <a:latin typeface="Courier New" panose="02070309020205020404" pitchFamily="49" charset="0"/>
              </a:rPr>
              <a:t>responseText</a:t>
            </a:r>
            <a:r>
              <a:rPr lang="en-US" altLang="en-US" dirty="0">
                <a:latin typeface="Courier New" panose="02070309020205020404" pitchFamily="49" charset="0"/>
              </a:rPr>
              <a:t> property). </a:t>
            </a:r>
          </a:p>
        </p:txBody>
      </p:sp>
      <p:sp>
        <p:nvSpPr>
          <p:cNvPr id="1146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3EBE2FF3-9856-4D0F-95E2-092832346637}" type="slidenum">
              <a:rPr lang="en-US" altLang="en-US" sz="1400" smtClean="0">
                <a:latin typeface="Times New Roman" panose="02020603050405020304" pitchFamily="18" charset="0"/>
              </a:rPr>
              <a:pPr>
                <a:spcBef>
                  <a:spcPct val="0"/>
                </a:spcBef>
                <a:buFontTx/>
                <a:buNone/>
              </a:pPr>
              <a:t>62</a:t>
            </a:fld>
            <a:endParaRPr lang="en-US" altLang="en-US" sz="1400">
              <a:latin typeface="Times New Roman" panose="02020603050405020304" pitchFamily="18" charset="0"/>
            </a:endParaRPr>
          </a:p>
        </p:txBody>
      </p:sp>
      <p:sp>
        <p:nvSpPr>
          <p:cNvPr id="1146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Checks on XMLHttpRequest</a:t>
            </a:r>
          </a:p>
        </p:txBody>
      </p:sp>
      <p:sp>
        <p:nvSpPr>
          <p:cNvPr id="116739" name="Rectangle 3"/>
          <p:cNvSpPr>
            <a:spLocks noGrp="1" noChangeArrowheads="1"/>
          </p:cNvSpPr>
          <p:nvPr>
            <p:ph type="body" idx="1"/>
          </p:nvPr>
        </p:nvSpPr>
        <p:spPr/>
        <p:txBody>
          <a:bodyPr/>
          <a:lstStyle/>
          <a:p>
            <a:pPr eaLnBrk="1" hangingPunct="1">
              <a:lnSpc>
                <a:spcPct val="80000"/>
              </a:lnSpc>
            </a:pPr>
            <a:r>
              <a:rPr lang="en-US" altLang="en-US" dirty="0">
                <a:latin typeface="Courier New" panose="02070309020205020404" pitchFamily="49" charset="0"/>
              </a:rPr>
              <a:t>The set of checks implemented in all browsers for </a:t>
            </a:r>
            <a:r>
              <a:rPr lang="en-US" altLang="en-US" b="1" i="1" dirty="0" err="1">
                <a:latin typeface="Courier New" panose="02070309020205020404" pitchFamily="49" charset="0"/>
              </a:rPr>
              <a:t>XMLHttpRequest</a:t>
            </a:r>
            <a:r>
              <a:rPr lang="en-US" altLang="en-US" dirty="0">
                <a:latin typeface="Courier New" panose="02070309020205020404" pitchFamily="49" charset="0"/>
              </a:rPr>
              <a:t> is a close variation of DOM same-origin policy, with the following changes: </a:t>
            </a:r>
          </a:p>
          <a:p>
            <a:pPr eaLnBrk="1" hangingPunct="1">
              <a:lnSpc>
                <a:spcPct val="80000"/>
              </a:lnSpc>
            </a:pPr>
            <a:r>
              <a:rPr lang="en-US" altLang="en-US" dirty="0">
                <a:latin typeface="Courier New" panose="02070309020205020404" pitchFamily="49" charset="0"/>
              </a:rPr>
              <a:t>Checks for </a:t>
            </a:r>
            <a:r>
              <a:rPr lang="en-US" altLang="en-US" b="1" i="1" dirty="0" err="1">
                <a:latin typeface="Courier New" panose="02070309020205020404" pitchFamily="49" charset="0"/>
              </a:rPr>
              <a:t>XMLHttpRequest</a:t>
            </a:r>
            <a:r>
              <a:rPr lang="en-US" altLang="en-US" dirty="0">
                <a:latin typeface="Courier New" panose="02070309020205020404" pitchFamily="49" charset="0"/>
              </a:rPr>
              <a:t> targets do not take </a:t>
            </a:r>
            <a:r>
              <a:rPr lang="en-US" altLang="en-US" b="1" i="1" dirty="0" err="1">
                <a:latin typeface="Courier New" panose="02070309020205020404" pitchFamily="49" charset="0"/>
              </a:rPr>
              <a:t>document.domain</a:t>
            </a:r>
            <a:r>
              <a:rPr lang="en-US" altLang="en-US" dirty="0">
                <a:latin typeface="Courier New" panose="02070309020205020404" pitchFamily="49" charset="0"/>
              </a:rPr>
              <a:t> into account, making it impossible for third-party sites to mutually agree to permit cross-domain requests between them. </a:t>
            </a:r>
          </a:p>
          <a:p>
            <a:pPr eaLnBrk="1" hangingPunct="1">
              <a:lnSpc>
                <a:spcPct val="80000"/>
              </a:lnSpc>
            </a:pPr>
            <a:r>
              <a:rPr lang="en-US" altLang="en-US" dirty="0">
                <a:latin typeface="Courier New" panose="02070309020205020404" pitchFamily="49" charset="0"/>
              </a:rPr>
              <a:t>In some implementations, there are additional restrictions on protocols, header fields, and HTTP methods for which the functionality is available, or HTTP response codes which would be shown to scripts (see later). </a:t>
            </a:r>
          </a:p>
          <a:p>
            <a:pPr eaLnBrk="1" hangingPunct="1">
              <a:lnSpc>
                <a:spcPct val="80000"/>
              </a:lnSpc>
            </a:pPr>
            <a:endParaRPr lang="en-US" altLang="en-US" dirty="0">
              <a:latin typeface="Courier New" panose="02070309020205020404" pitchFamily="49" charset="0"/>
            </a:endParaRPr>
          </a:p>
        </p:txBody>
      </p:sp>
      <p:sp>
        <p:nvSpPr>
          <p:cNvPr id="1167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8C66CE10-B55B-4053-82D8-333A8FF56CCC}" type="slidenum">
              <a:rPr lang="en-US" altLang="en-US" sz="1400" smtClean="0">
                <a:latin typeface="Times New Roman" panose="02020603050405020304" pitchFamily="18" charset="0"/>
              </a:rPr>
              <a:pPr>
                <a:spcBef>
                  <a:spcPct val="0"/>
                </a:spcBef>
                <a:buFontTx/>
                <a:buNone/>
              </a:pPr>
              <a:t>63</a:t>
            </a:fld>
            <a:endParaRPr lang="en-US" altLang="en-US" sz="1400">
              <a:latin typeface="Times New Roman" panose="02020603050405020304" pitchFamily="18" charset="0"/>
            </a:endParaRPr>
          </a:p>
        </p:txBody>
      </p:sp>
      <p:sp>
        <p:nvSpPr>
          <p:cNvPr id="1167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altLang="en-US" b="1">
                <a:solidFill>
                  <a:schemeClr val="tx1"/>
                </a:solidFill>
                <a:latin typeface="Courier New" panose="02070309020205020404" pitchFamily="49" charset="0"/>
              </a:rPr>
              <a:t>Cross-origin resource sharing (CORS)</a:t>
            </a:r>
            <a:endParaRPr lang="en-US" altLang="en-US">
              <a:latin typeface="Arial" panose="020B0604020202020204" pitchFamily="34" charset="0"/>
            </a:endParaRPr>
          </a:p>
        </p:txBody>
      </p:sp>
      <p:sp>
        <p:nvSpPr>
          <p:cNvPr id="118787" name="Content Placeholder 2"/>
          <p:cNvSpPr>
            <a:spLocks noGrp="1"/>
          </p:cNvSpPr>
          <p:nvPr>
            <p:ph idx="1"/>
          </p:nvPr>
        </p:nvSpPr>
        <p:spPr>
          <a:xfrm>
            <a:off x="381000" y="1066800"/>
            <a:ext cx="8382000" cy="5334000"/>
          </a:xfrm>
        </p:spPr>
        <p:txBody>
          <a:bodyPr/>
          <a:lstStyle/>
          <a:p>
            <a:pPr marL="0" indent="0">
              <a:spcBef>
                <a:spcPct val="0"/>
              </a:spcBef>
              <a:buFontTx/>
              <a:buNone/>
            </a:pPr>
            <a:r>
              <a:rPr lang="en-US" altLang="en-US" sz="1400" dirty="0">
                <a:latin typeface="Courier New" panose="02070309020205020404" pitchFamily="49" charset="0"/>
              </a:rPr>
              <a:t>Cross-origin resource sharing (CORS) allows many resources (</a:t>
            </a:r>
            <a:r>
              <a:rPr lang="en-US" altLang="en-US" sz="1400" dirty="0" err="1">
                <a:latin typeface="Courier New" panose="02070309020205020404" pitchFamily="49" charset="0"/>
              </a:rPr>
              <a:t>e.g</a:t>
            </a:r>
            <a:r>
              <a:rPr lang="en-US" altLang="en-US" sz="1400" dirty="0">
                <a:latin typeface="Courier New" panose="02070309020205020404" pitchFamily="49" charset="0"/>
              </a:rPr>
              <a:t>, fonts, JavaScript, etc.) on a web page to be requested across domains. </a:t>
            </a:r>
          </a:p>
          <a:p>
            <a:pPr marL="0" indent="0">
              <a:spcBef>
                <a:spcPct val="0"/>
              </a:spcBef>
              <a:buFontTx/>
              <a:buNone/>
            </a:pPr>
            <a:endParaRPr lang="en-US" altLang="en-US" sz="1400" dirty="0">
              <a:latin typeface="Courier New" panose="02070309020205020404" pitchFamily="49" charset="0"/>
            </a:endParaRPr>
          </a:p>
          <a:p>
            <a:pPr marL="0" indent="0">
              <a:spcBef>
                <a:spcPct val="0"/>
              </a:spcBef>
              <a:buFontTx/>
              <a:buNone/>
            </a:pPr>
            <a:r>
              <a:rPr lang="en-US" altLang="en-US" sz="1400" dirty="0">
                <a:latin typeface="Courier New" panose="02070309020205020404" pitchFamily="49" charset="0"/>
              </a:rPr>
              <a:t>In particular, AJAX calls can use </a:t>
            </a:r>
            <a:r>
              <a:rPr lang="en-US" altLang="en-US" sz="1400" dirty="0" err="1">
                <a:latin typeface="Courier New" panose="02070309020205020404" pitchFamily="49" charset="0"/>
              </a:rPr>
              <a:t>XMLHttpRequest</a:t>
            </a:r>
            <a:r>
              <a:rPr lang="en-US" altLang="en-US" sz="1400" dirty="0">
                <a:latin typeface="Courier New" panose="02070309020205020404" pitchFamily="49" charset="0"/>
              </a:rPr>
              <a:t> across domains. Such “cross-domain” requests would otherwise be forbidden by web browsers. </a:t>
            </a:r>
          </a:p>
          <a:p>
            <a:pPr marL="0" indent="0">
              <a:spcBef>
                <a:spcPct val="0"/>
              </a:spcBef>
              <a:buFontTx/>
              <a:buNone/>
            </a:pPr>
            <a:endParaRPr lang="en-US" altLang="en-US" sz="1400" dirty="0">
              <a:latin typeface="Courier New" panose="02070309020205020404" pitchFamily="49" charset="0"/>
            </a:endParaRPr>
          </a:p>
          <a:p>
            <a:pPr marL="0" indent="0">
              <a:spcBef>
                <a:spcPct val="0"/>
              </a:spcBef>
              <a:buFontTx/>
              <a:buNone/>
            </a:pPr>
            <a:r>
              <a:rPr lang="en-US" altLang="en-US" sz="1400" dirty="0">
                <a:latin typeface="Courier New" panose="02070309020205020404" pitchFamily="49" charset="0"/>
              </a:rPr>
              <a:t>The CORS standard adds new HTTP headers. To initiate a CORS request, a browser sends the request with an “Origin” HTTP header. Suppose a page from http://www.social-network.com attempts to access user data from online-personal-calendar.com. If the browser supports CORS, this header is sent:</a:t>
            </a:r>
          </a:p>
          <a:p>
            <a:pPr marL="0" indent="0">
              <a:spcBef>
                <a:spcPct val="0"/>
              </a:spcBef>
              <a:buFontTx/>
              <a:buNone/>
            </a:pPr>
            <a:endParaRPr lang="en-US" altLang="en-US" sz="1400" dirty="0">
              <a:latin typeface="Courier New" panose="02070309020205020404" pitchFamily="49" charset="0"/>
            </a:endParaRPr>
          </a:p>
          <a:p>
            <a:pPr marL="0" indent="0">
              <a:spcBef>
                <a:spcPct val="0"/>
              </a:spcBef>
              <a:buFontTx/>
              <a:buNone/>
            </a:pPr>
            <a:r>
              <a:rPr lang="en-US" altLang="en-US" sz="1400" b="1" dirty="0">
                <a:latin typeface="Courier New" panose="02070309020205020404" pitchFamily="49" charset="0"/>
              </a:rPr>
              <a:t>Origin: http://www.social-network.com</a:t>
            </a:r>
          </a:p>
          <a:p>
            <a:pPr marL="0" indent="0">
              <a:spcBef>
                <a:spcPct val="0"/>
              </a:spcBef>
              <a:buFontTx/>
              <a:buNone/>
            </a:pPr>
            <a:endParaRPr lang="en-US" altLang="en-US" sz="1400" dirty="0">
              <a:latin typeface="Courier New" panose="02070309020205020404" pitchFamily="49" charset="0"/>
            </a:endParaRPr>
          </a:p>
          <a:p>
            <a:pPr marL="0" indent="0">
              <a:spcBef>
                <a:spcPct val="0"/>
              </a:spcBef>
              <a:buFontTx/>
              <a:buNone/>
            </a:pPr>
            <a:r>
              <a:rPr lang="en-US" altLang="en-US" sz="1400" dirty="0">
                <a:latin typeface="Courier New" panose="02070309020205020404" pitchFamily="49" charset="0"/>
              </a:rPr>
              <a:t>If the server at online-personal-calendar.com allows the request, it sends an Access-Control-Allow-Origin (ACAO) header in the response. The value of the header indicates what origin sites are allowed. For example:</a:t>
            </a:r>
          </a:p>
          <a:p>
            <a:pPr marL="0" indent="0">
              <a:spcBef>
                <a:spcPct val="0"/>
              </a:spcBef>
              <a:buFontTx/>
              <a:buNone/>
            </a:pPr>
            <a:endParaRPr lang="en-US" altLang="en-US" sz="1400" dirty="0">
              <a:latin typeface="Courier New" panose="02070309020205020404" pitchFamily="49" charset="0"/>
            </a:endParaRPr>
          </a:p>
          <a:p>
            <a:pPr marL="0" indent="0">
              <a:spcBef>
                <a:spcPct val="0"/>
              </a:spcBef>
              <a:buFontTx/>
              <a:buNone/>
            </a:pPr>
            <a:r>
              <a:rPr lang="en-US" altLang="en-US" sz="1400" b="1" dirty="0">
                <a:latin typeface="Courier New" panose="02070309020205020404" pitchFamily="49" charset="0"/>
              </a:rPr>
              <a:t>Access-Control-Allow-Origin: http://www.social-network.com</a:t>
            </a:r>
          </a:p>
          <a:p>
            <a:pPr marL="0" indent="0">
              <a:spcBef>
                <a:spcPct val="0"/>
              </a:spcBef>
              <a:buFontTx/>
              <a:buNone/>
            </a:pPr>
            <a:endParaRPr lang="en-US" altLang="en-US" sz="1400" dirty="0">
              <a:latin typeface="Courier New" panose="02070309020205020404" pitchFamily="49" charset="0"/>
            </a:endParaRPr>
          </a:p>
          <a:p>
            <a:pPr marL="0" indent="0">
              <a:spcBef>
                <a:spcPct val="0"/>
              </a:spcBef>
              <a:buFontTx/>
              <a:buNone/>
            </a:pPr>
            <a:r>
              <a:rPr lang="en-US" altLang="en-US" sz="1400" dirty="0">
                <a:latin typeface="Courier New" panose="02070309020205020404" pitchFamily="49" charset="0"/>
              </a:rPr>
              <a:t>If the server does not allow the CORS request, the browser will deliver an error instead of the online-personal-calendar.com response. Firefox 3.5+, Safari 4+, Chrome3+, IE 10+, Opera 12+ support CORS. See:</a:t>
            </a:r>
          </a:p>
          <a:p>
            <a:pPr marL="0" indent="0">
              <a:spcBef>
                <a:spcPct val="0"/>
              </a:spcBef>
              <a:buFontTx/>
              <a:buNone/>
            </a:pPr>
            <a:r>
              <a:rPr lang="en-US" altLang="en-US" sz="1400" dirty="0">
                <a:latin typeface="Courier New" panose="02070309020205020404" pitchFamily="49" charset="0"/>
              </a:rPr>
              <a:t>    https://developer.mozilla.org/en-US/docs/Web/HTTP/Access_control_CORS</a:t>
            </a:r>
            <a:br>
              <a:rPr lang="en-US" altLang="en-US" sz="1400" dirty="0">
                <a:latin typeface="Courier New" panose="02070309020205020404" pitchFamily="49" charset="0"/>
              </a:rPr>
            </a:br>
            <a:r>
              <a:rPr lang="en-US" altLang="en-US" sz="1400" dirty="0">
                <a:latin typeface="Courier New" panose="02070309020205020404" pitchFamily="49" charset="0"/>
              </a:rPr>
              <a:t>    http://enable-cors.org/server_apache.html</a:t>
            </a:r>
          </a:p>
          <a:p>
            <a:pPr marL="0" indent="0"/>
            <a:endParaRPr lang="en-US" altLang="en-US" dirty="0">
              <a:latin typeface="Arial" panose="020B0604020202020204" pitchFamily="34" charset="0"/>
            </a:endParaRPr>
          </a:p>
        </p:txBody>
      </p:sp>
      <p:sp>
        <p:nvSpPr>
          <p:cNvPr id="11878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91CDAA66-7617-43A5-AF3A-890B063323EE}" type="slidenum">
              <a:rPr lang="en-US" altLang="en-US" sz="1400" smtClean="0">
                <a:latin typeface="Times New Roman" panose="02020603050405020304" pitchFamily="18" charset="0"/>
              </a:rPr>
              <a:pPr>
                <a:spcBef>
                  <a:spcPct val="0"/>
                </a:spcBef>
                <a:buFontTx/>
                <a:buNone/>
              </a:pPr>
              <a:t>64</a:t>
            </a:fld>
            <a:endParaRPr lang="en-US" altLang="en-US" sz="140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274638"/>
            <a:ext cx="8229600" cy="715962"/>
          </a:xfrm>
        </p:spPr>
        <p:txBody>
          <a:bodyPr/>
          <a:lstStyle/>
          <a:p>
            <a:pPr eaLnBrk="1" hangingPunct="1"/>
            <a:r>
              <a:rPr lang="en-US" altLang="en-US" b="1">
                <a:latin typeface="Courier New" panose="02070309020205020404" pitchFamily="49" charset="0"/>
              </a:rPr>
              <a:t>Problems and Drawbacks with Cookies</a:t>
            </a:r>
          </a:p>
        </p:txBody>
      </p:sp>
      <p:sp>
        <p:nvSpPr>
          <p:cNvPr id="119811" name="Rectangle 3"/>
          <p:cNvSpPr>
            <a:spLocks noGrp="1" noChangeArrowheads="1"/>
          </p:cNvSpPr>
          <p:nvPr>
            <p:ph type="body" idx="1"/>
          </p:nvPr>
        </p:nvSpPr>
        <p:spPr>
          <a:xfrm>
            <a:off x="457200" y="990600"/>
            <a:ext cx="8229600" cy="5135563"/>
          </a:xfrm>
        </p:spPr>
        <p:txBody>
          <a:bodyPr/>
          <a:lstStyle/>
          <a:p>
            <a:pPr eaLnBrk="1" hangingPunct="1">
              <a:lnSpc>
                <a:spcPct val="80000"/>
              </a:lnSpc>
            </a:pPr>
            <a:r>
              <a:rPr lang="en-US" altLang="en-US" sz="1600" b="1" dirty="0">
                <a:latin typeface="Courier New" panose="02070309020205020404" pitchFamily="49" charset="0"/>
              </a:rPr>
              <a:t>Privacy issues:</a:t>
            </a:r>
            <a:r>
              <a:rPr lang="en-US" altLang="en-US" sz="1600" dirty="0">
                <a:latin typeface="Courier New" panose="02070309020205020404" pitchFamily="49" charset="0"/>
              </a:rPr>
              <a:t> the chief concern with the mechanism was that it permitted scores of users to be tracked extensively across any number of collaborating domains without permission </a:t>
            </a:r>
          </a:p>
          <a:p>
            <a:pPr eaLnBrk="1" hangingPunct="1">
              <a:lnSpc>
                <a:spcPct val="80000"/>
              </a:lnSpc>
            </a:pPr>
            <a:r>
              <a:rPr lang="en-US" altLang="en-US" sz="1600" b="1" dirty="0">
                <a:latin typeface="Courier New" panose="02070309020205020404" pitchFamily="49" charset="0"/>
              </a:rPr>
              <a:t>Problems with </a:t>
            </a:r>
            <a:r>
              <a:rPr lang="en-US" altLang="en-US" sz="1600" b="1" dirty="0" err="1">
                <a:latin typeface="Courier New" panose="02070309020205020404" pitchFamily="49" charset="0"/>
              </a:rPr>
              <a:t>ccTLDs</a:t>
            </a:r>
            <a:r>
              <a:rPr lang="en-US" altLang="en-US" sz="1600" b="1" dirty="0">
                <a:latin typeface="Courier New" panose="02070309020205020404" pitchFamily="49" charset="0"/>
              </a:rPr>
              <a:t>:</a:t>
            </a:r>
            <a:r>
              <a:rPr lang="en-US" altLang="en-US" sz="1600" dirty="0">
                <a:latin typeface="Courier New" panose="02070309020205020404" pitchFamily="49" charset="0"/>
              </a:rPr>
              <a:t> the specification did not account for the fact that many country-code TLDs are governed by odd or sometimes conflicting rules. For example, </a:t>
            </a:r>
            <a:r>
              <a:rPr lang="en-US" altLang="en-US" sz="1600" b="1" i="1" dirty="0">
                <a:latin typeface="Courier New" panose="02070309020205020404" pitchFamily="49" charset="0"/>
              </a:rPr>
              <a:t>waw.pl</a:t>
            </a:r>
            <a:r>
              <a:rPr lang="en-US" altLang="en-US" sz="1600" dirty="0">
                <a:latin typeface="Courier New" panose="02070309020205020404" pitchFamily="49" charset="0"/>
              </a:rPr>
              <a:t>, </a:t>
            </a:r>
            <a:r>
              <a:rPr lang="en-US" altLang="en-US" sz="1600" b="1" i="1" dirty="0">
                <a:latin typeface="Courier New" panose="02070309020205020404" pitchFamily="49" charset="0"/>
              </a:rPr>
              <a:t>com.pl</a:t>
            </a:r>
            <a:r>
              <a:rPr lang="en-US" altLang="en-US" sz="1600" dirty="0">
                <a:latin typeface="Courier New" panose="02070309020205020404" pitchFamily="49" charset="0"/>
              </a:rPr>
              <a:t>, and </a:t>
            </a:r>
            <a:r>
              <a:rPr lang="en-US" altLang="en-US" sz="1600" b="1" i="1" dirty="0">
                <a:latin typeface="Courier New" panose="02070309020205020404" pitchFamily="49" charset="0"/>
              </a:rPr>
              <a:t>co.uk</a:t>
            </a:r>
            <a:r>
              <a:rPr lang="en-US" altLang="en-US" sz="1600" dirty="0">
                <a:latin typeface="Courier New" panose="02070309020205020404" pitchFamily="49" charset="0"/>
              </a:rPr>
              <a:t> should be all seen as generic, functional top-level domains, </a:t>
            </a:r>
          </a:p>
          <a:p>
            <a:pPr eaLnBrk="1" hangingPunct="1">
              <a:lnSpc>
                <a:spcPct val="80000"/>
              </a:lnSpc>
            </a:pPr>
            <a:r>
              <a:rPr lang="en-US" altLang="en-US" sz="1600" b="1" dirty="0">
                <a:latin typeface="Courier New" panose="02070309020205020404" pitchFamily="49" charset="0"/>
              </a:rPr>
              <a:t>Problems with conflict resolution:</a:t>
            </a:r>
            <a:r>
              <a:rPr lang="en-US" altLang="en-US" sz="1600" dirty="0">
                <a:latin typeface="Courier New" panose="02070309020205020404" pitchFamily="49" charset="0"/>
              </a:rPr>
              <a:t> when two identically named cookies with different scopes are to be sent in a single request, there is no information available to the server to resolve the conflict and decide which cookie came from where, or how old it is </a:t>
            </a:r>
          </a:p>
          <a:p>
            <a:pPr eaLnBrk="1" hangingPunct="1">
              <a:lnSpc>
                <a:spcPct val="80000"/>
              </a:lnSpc>
            </a:pPr>
            <a:r>
              <a:rPr lang="en-US" altLang="en-US" sz="1600" b="1" dirty="0">
                <a:latin typeface="Courier New" panose="02070309020205020404" pitchFamily="49" charset="0"/>
              </a:rPr>
              <a:t>Problems with certain characters:</a:t>
            </a:r>
            <a:r>
              <a:rPr lang="en-US" altLang="en-US" sz="1600" dirty="0">
                <a:latin typeface="Courier New" panose="02070309020205020404" pitchFamily="49" charset="0"/>
              </a:rPr>
              <a:t> just like HTTP, cookies have no specific provisions for character escaping, and no specified behavior for handling of high-bit and control characters </a:t>
            </a:r>
          </a:p>
          <a:p>
            <a:pPr eaLnBrk="1" hangingPunct="1">
              <a:lnSpc>
                <a:spcPct val="80000"/>
              </a:lnSpc>
            </a:pPr>
            <a:r>
              <a:rPr lang="en-US" altLang="en-US" sz="1600" b="1" dirty="0">
                <a:latin typeface="Courier New" panose="02070309020205020404" pitchFamily="49" charset="0"/>
              </a:rPr>
              <a:t>Problems with cookie jar size:</a:t>
            </a:r>
            <a:r>
              <a:rPr lang="en-US" altLang="en-US" sz="1600" dirty="0">
                <a:latin typeface="Courier New" panose="02070309020205020404" pitchFamily="49" charset="0"/>
              </a:rPr>
              <a:t> standards do relatively little to specify cookie count limits or pruning strategies. Various browsers may implement various total and per-domain caps, and the behavior may result in malicious content purposefully disrupting session management, or legitimate content doing so by accident. </a:t>
            </a:r>
          </a:p>
        </p:txBody>
      </p:sp>
      <p:sp>
        <p:nvSpPr>
          <p:cNvPr id="1198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EECC3016-D799-4133-8AA4-1F50CC664ADB}" type="slidenum">
              <a:rPr lang="en-US" altLang="en-US" sz="1400" smtClean="0">
                <a:latin typeface="Times New Roman" panose="02020603050405020304" pitchFamily="18" charset="0"/>
              </a:rPr>
              <a:pPr>
                <a:spcBef>
                  <a:spcPct val="0"/>
                </a:spcBef>
                <a:buFontTx/>
                <a:buNone/>
              </a:pPr>
              <a:t>65</a:t>
            </a:fld>
            <a:endParaRPr lang="en-US" altLang="en-US" sz="1400">
              <a:latin typeface="Times New Roman" panose="02020603050405020304" pitchFamily="18" charset="0"/>
            </a:endParaRPr>
          </a:p>
        </p:txBody>
      </p:sp>
      <p:sp>
        <p:nvSpPr>
          <p:cNvPr id="1198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274638"/>
            <a:ext cx="8229600" cy="868362"/>
          </a:xfrm>
        </p:spPr>
        <p:txBody>
          <a:bodyPr/>
          <a:lstStyle/>
          <a:p>
            <a:pPr eaLnBrk="1" hangingPunct="1"/>
            <a:r>
              <a:rPr lang="en-US" altLang="en-US" b="1">
                <a:latin typeface="Courier New" panose="02070309020205020404" pitchFamily="49" charset="0"/>
              </a:rPr>
              <a:t>Same-Origin Policy for Flash </a:t>
            </a:r>
          </a:p>
        </p:txBody>
      </p:sp>
      <p:sp>
        <p:nvSpPr>
          <p:cNvPr id="121859" name="Rectangle 3"/>
          <p:cNvSpPr>
            <a:spLocks noGrp="1" noChangeArrowheads="1"/>
          </p:cNvSpPr>
          <p:nvPr>
            <p:ph type="body" idx="1"/>
          </p:nvPr>
        </p:nvSpPr>
        <p:spPr>
          <a:xfrm>
            <a:off x="457200" y="1219200"/>
            <a:ext cx="8229600" cy="4906963"/>
          </a:xfrm>
        </p:spPr>
        <p:txBody>
          <a:bodyPr/>
          <a:lstStyle/>
          <a:p>
            <a:pPr eaLnBrk="1" hangingPunct="1">
              <a:lnSpc>
                <a:spcPct val="80000"/>
              </a:lnSpc>
            </a:pPr>
            <a:r>
              <a:rPr lang="en-US" altLang="en-US" sz="2400" dirty="0">
                <a:latin typeface="Courier New" panose="02070309020205020404" pitchFamily="49" charset="0"/>
              </a:rPr>
              <a:t>Adobe Flash is a plugin believed to be installed on about 99% of all desktops, incorporates a security model generally inspired by browser same-origin checks. </a:t>
            </a:r>
          </a:p>
          <a:p>
            <a:pPr eaLnBrk="1" hangingPunct="1">
              <a:lnSpc>
                <a:spcPct val="80000"/>
              </a:lnSpc>
            </a:pPr>
            <a:r>
              <a:rPr lang="en-US" altLang="en-US" sz="2400" dirty="0">
                <a:latin typeface="Courier New" panose="02070309020205020404" pitchFamily="49" charset="0"/>
              </a:rPr>
              <a:t>Flash applets have their security context derived from the URL they are loaded from</a:t>
            </a:r>
          </a:p>
          <a:p>
            <a:pPr eaLnBrk="1" hangingPunct="1">
              <a:lnSpc>
                <a:spcPct val="80000"/>
              </a:lnSpc>
            </a:pPr>
            <a:r>
              <a:rPr lang="en-US" altLang="en-US" sz="2400" dirty="0">
                <a:latin typeface="Courier New" panose="02070309020205020404" pitchFamily="49" charset="0"/>
              </a:rPr>
              <a:t> Within this realm, permission control follows the same basic principle as applied by browsers to DOM access:</a:t>
            </a:r>
          </a:p>
          <a:p>
            <a:pPr lvl="1" eaLnBrk="1" hangingPunct="1">
              <a:lnSpc>
                <a:spcPct val="80000"/>
              </a:lnSpc>
            </a:pPr>
            <a:r>
              <a:rPr lang="en-US" altLang="en-US" dirty="0">
                <a:latin typeface="Courier New" panose="02070309020205020404" pitchFamily="49" charset="0"/>
              </a:rPr>
              <a:t> protocol, host name, and port of the requested resource is compared with that of the requestor, with universal access privileges granted to content stored on local disk. </a:t>
            </a:r>
          </a:p>
        </p:txBody>
      </p:sp>
      <p:sp>
        <p:nvSpPr>
          <p:cNvPr id="1218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A28309C1-C9FB-4ACF-8B93-8783795194A5}" type="slidenum">
              <a:rPr lang="en-US" altLang="en-US" sz="1400" smtClean="0">
                <a:latin typeface="Times New Roman" panose="02020603050405020304" pitchFamily="18" charset="0"/>
              </a:rPr>
              <a:pPr>
                <a:spcBef>
                  <a:spcPct val="0"/>
                </a:spcBef>
                <a:buFontTx/>
                <a:buNone/>
              </a:pPr>
              <a:t>66</a:t>
            </a:fld>
            <a:endParaRPr lang="en-US" altLang="en-US" sz="1400">
              <a:latin typeface="Times New Roman" panose="02020603050405020304" pitchFamily="18" charset="0"/>
            </a:endParaRPr>
          </a:p>
        </p:txBody>
      </p:sp>
      <p:sp>
        <p:nvSpPr>
          <p:cNvPr id="12186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57200" y="274638"/>
            <a:ext cx="8229600" cy="639762"/>
          </a:xfrm>
        </p:spPr>
        <p:txBody>
          <a:bodyPr/>
          <a:lstStyle/>
          <a:p>
            <a:pPr eaLnBrk="1" hangingPunct="1"/>
            <a:r>
              <a:rPr lang="en-US" altLang="en-US" b="1">
                <a:latin typeface="Courier New" panose="02070309020205020404" pitchFamily="49" charset="0"/>
              </a:rPr>
              <a:t>Same-Origin Policy for Java </a:t>
            </a:r>
          </a:p>
        </p:txBody>
      </p:sp>
      <p:sp>
        <p:nvSpPr>
          <p:cNvPr id="123907" name="Rectangle 3"/>
          <p:cNvSpPr>
            <a:spLocks noGrp="1" noChangeArrowheads="1"/>
          </p:cNvSpPr>
          <p:nvPr>
            <p:ph type="body" idx="1"/>
          </p:nvPr>
        </p:nvSpPr>
        <p:spPr>
          <a:xfrm>
            <a:off x="457200" y="914400"/>
            <a:ext cx="8229600" cy="5562600"/>
          </a:xfrm>
        </p:spPr>
        <p:txBody>
          <a:bodyPr/>
          <a:lstStyle/>
          <a:p>
            <a:pPr eaLnBrk="1" hangingPunct="1">
              <a:lnSpc>
                <a:spcPct val="90000"/>
              </a:lnSpc>
            </a:pPr>
            <a:r>
              <a:rPr lang="en-US" altLang="en-US" sz="1400" dirty="0">
                <a:latin typeface="Courier New" panose="02070309020205020404" pitchFamily="49" charset="0"/>
              </a:rPr>
              <a:t>Much like Adobe Flash, Java applets, reportedly supported on about 80% of all desktop systems, follow the basic concept of same-origin checks applied to a runtime context derived from the site the applet is downloaded from </a:t>
            </a:r>
          </a:p>
          <a:p>
            <a:pPr eaLnBrk="1" hangingPunct="1">
              <a:lnSpc>
                <a:spcPct val="90000"/>
              </a:lnSpc>
            </a:pPr>
            <a:r>
              <a:rPr lang="en-US" altLang="en-US" sz="1400" dirty="0">
                <a:latin typeface="Courier New" panose="02070309020205020404" pitchFamily="49" charset="0"/>
              </a:rPr>
              <a:t>the following permissions are available to Java applets: </a:t>
            </a:r>
          </a:p>
          <a:p>
            <a:pPr lvl="1" eaLnBrk="1" hangingPunct="1">
              <a:lnSpc>
                <a:spcPct val="90000"/>
              </a:lnSpc>
            </a:pPr>
            <a:r>
              <a:rPr lang="en-US" altLang="en-US" sz="1400" dirty="0">
                <a:latin typeface="Courier New" panose="02070309020205020404" pitchFamily="49" charset="0"/>
              </a:rPr>
              <a:t>The ability to interact with </a:t>
            </a:r>
            <a:r>
              <a:rPr lang="en-US" altLang="en-US" sz="1400" dirty="0" err="1">
                <a:latin typeface="Courier New" panose="02070309020205020404" pitchFamily="49" charset="0"/>
              </a:rPr>
              <a:t>Javascript</a:t>
            </a:r>
            <a:r>
              <a:rPr lang="en-US" altLang="en-US" sz="1400" dirty="0">
                <a:latin typeface="Courier New" panose="02070309020205020404" pitchFamily="49" charset="0"/>
              </a:rPr>
              <a:t> on the embedding page through the </a:t>
            </a:r>
            <a:r>
              <a:rPr lang="en-US" altLang="en-US" sz="1400" dirty="0" err="1">
                <a:latin typeface="Courier New" panose="02070309020205020404" pitchFamily="49" charset="0"/>
              </a:rPr>
              <a:t>JSObject</a:t>
            </a:r>
            <a:r>
              <a:rPr lang="en-US" altLang="en-US" sz="1400" dirty="0">
                <a:latin typeface="Courier New" panose="02070309020205020404" pitchFamily="49" charset="0"/>
              </a:rPr>
              <a:t> API, with no specific same-origin checks. This mechanism is disabled by default, but may be enabled with the </a:t>
            </a:r>
            <a:r>
              <a:rPr lang="en-US" altLang="en-US" sz="1400" b="1" i="1" dirty="0">
                <a:latin typeface="Courier New" panose="02070309020205020404" pitchFamily="49" charset="0"/>
              </a:rPr>
              <a:t>MAYSCRIPT</a:t>
            </a:r>
            <a:r>
              <a:rPr lang="en-US" altLang="en-US" sz="1400" dirty="0">
                <a:latin typeface="Courier New" panose="02070309020205020404" pitchFamily="49" charset="0"/>
              </a:rPr>
              <a:t> parameter within the </a:t>
            </a:r>
            <a:r>
              <a:rPr lang="en-US" altLang="en-US" sz="1400" b="1" i="1" dirty="0">
                <a:latin typeface="Courier New" panose="02070309020205020404" pitchFamily="49" charset="0"/>
              </a:rPr>
              <a:t>&lt;APPLET&gt;</a:t>
            </a:r>
            <a:r>
              <a:rPr lang="en-US" altLang="en-US" sz="1400" dirty="0">
                <a:latin typeface="Courier New" panose="02070309020205020404" pitchFamily="49" charset="0"/>
              </a:rPr>
              <a:t> tag. </a:t>
            </a:r>
          </a:p>
          <a:p>
            <a:pPr lvl="1" eaLnBrk="1" hangingPunct="1">
              <a:lnSpc>
                <a:spcPct val="90000"/>
              </a:lnSpc>
            </a:pPr>
            <a:r>
              <a:rPr lang="en-US" altLang="en-US" sz="1400" dirty="0">
                <a:latin typeface="Courier New" panose="02070309020205020404" pitchFamily="49" charset="0"/>
              </a:rPr>
              <a:t>In some browsers, the ability to interact with the embedding page through the </a:t>
            </a:r>
            <a:r>
              <a:rPr lang="en-US" altLang="en-US" sz="1400" dirty="0" err="1">
                <a:latin typeface="Courier New" panose="02070309020205020404" pitchFamily="49" charset="0"/>
              </a:rPr>
              <a:t>DOMService</a:t>
            </a:r>
            <a:r>
              <a:rPr lang="en-US" altLang="en-US" sz="1400" dirty="0">
                <a:latin typeface="Courier New" panose="02070309020205020404" pitchFamily="49" charset="0"/>
              </a:rPr>
              <a:t> API. The documentation does not state what, if any, same-origin checks should apply; based on the aforementioned tests, no checks are carried out, and cross-domain embedding pages may be accessed freely with no need for </a:t>
            </a:r>
            <a:r>
              <a:rPr lang="en-US" altLang="en-US" sz="1400" b="1" i="1" dirty="0">
                <a:latin typeface="Courier New" panose="02070309020205020404" pitchFamily="49" charset="0"/>
              </a:rPr>
              <a:t>MAYSCRIPT</a:t>
            </a:r>
            <a:r>
              <a:rPr lang="en-US" altLang="en-US" sz="1400" dirty="0">
                <a:latin typeface="Courier New" panose="02070309020205020404" pitchFamily="49" charset="0"/>
              </a:rPr>
              <a:t> opt-in. This directly contradicts the logic of </a:t>
            </a:r>
            <a:r>
              <a:rPr lang="en-US" altLang="en-US" sz="1400" b="1" i="1" dirty="0" err="1">
                <a:latin typeface="Courier New" panose="02070309020205020404" pitchFamily="49" charset="0"/>
              </a:rPr>
              <a:t>JSObject</a:t>
            </a:r>
            <a:r>
              <a:rPr lang="en-US" altLang="en-US" sz="1400" dirty="0">
                <a:latin typeface="Courier New" panose="02070309020205020404" pitchFamily="49" charset="0"/>
              </a:rPr>
              <a:t> API. </a:t>
            </a:r>
          </a:p>
          <a:p>
            <a:pPr lvl="1" eaLnBrk="1" hangingPunct="1">
              <a:lnSpc>
                <a:spcPct val="90000"/>
              </a:lnSpc>
            </a:pPr>
            <a:r>
              <a:rPr lang="en-US" altLang="en-US" sz="1400" dirty="0">
                <a:latin typeface="Courier New" panose="02070309020205020404" pitchFamily="49" charset="0"/>
              </a:rPr>
              <a:t>The ability to send same-origin HTTP requests using the browser stack via the </a:t>
            </a:r>
            <a:r>
              <a:rPr lang="en-US" altLang="en-US" sz="1400" dirty="0" err="1">
                <a:latin typeface="Courier New" panose="02070309020205020404" pitchFamily="49" charset="0"/>
              </a:rPr>
              <a:t>URLConnection</a:t>
            </a:r>
            <a:r>
              <a:rPr lang="en-US" altLang="en-US" sz="1400" dirty="0">
                <a:latin typeface="Courier New" panose="02070309020205020404" pitchFamily="49" charset="0"/>
              </a:rPr>
              <a:t> API, with virtually no security controls, including the ability to set </a:t>
            </a:r>
            <a:r>
              <a:rPr lang="en-US" altLang="en-US" sz="1400" b="1" i="1" dirty="0">
                <a:latin typeface="Courier New" panose="02070309020205020404" pitchFamily="49" charset="0"/>
              </a:rPr>
              <a:t>Host</a:t>
            </a:r>
            <a:r>
              <a:rPr lang="en-US" altLang="en-US" sz="1400" dirty="0">
                <a:latin typeface="Courier New" panose="02070309020205020404" pitchFamily="49" charset="0"/>
              </a:rPr>
              <a:t> headers, or insert conflicting caching directives. On the upside, it appears that there is no ability to read 30x redirect bodies or </a:t>
            </a:r>
            <a:r>
              <a:rPr lang="en-US" altLang="en-US" sz="1400" b="1" i="1" dirty="0" err="1">
                <a:latin typeface="Courier New" panose="02070309020205020404" pitchFamily="49" charset="0"/>
              </a:rPr>
              <a:t>httponly</a:t>
            </a:r>
            <a:r>
              <a:rPr lang="en-US" altLang="en-US" sz="1400" dirty="0">
                <a:latin typeface="Courier New" panose="02070309020205020404" pitchFamily="49" charset="0"/>
              </a:rPr>
              <a:t> cookies from within applets. </a:t>
            </a:r>
          </a:p>
          <a:p>
            <a:pPr lvl="1" eaLnBrk="1" hangingPunct="1">
              <a:lnSpc>
                <a:spcPct val="90000"/>
              </a:lnSpc>
            </a:pPr>
            <a:r>
              <a:rPr lang="en-US" altLang="en-US" sz="1400" dirty="0">
                <a:latin typeface="Courier New" panose="02070309020205020404" pitchFamily="49" charset="0"/>
              </a:rPr>
              <a:t>The ability to initiate unconstrained TCP connections back to the originating host, and that host only, using the Socket API. These connections do not go through the browser, and are not subject to any additional security checks (e.g., ports </a:t>
            </a:r>
          </a:p>
          <a:p>
            <a:pPr eaLnBrk="1" hangingPunct="1">
              <a:lnSpc>
                <a:spcPct val="90000"/>
              </a:lnSpc>
            </a:pPr>
            <a:endParaRPr lang="en-US" altLang="en-US" sz="1400" dirty="0">
              <a:latin typeface="Courier New" panose="02070309020205020404" pitchFamily="49" charset="0"/>
            </a:endParaRPr>
          </a:p>
        </p:txBody>
      </p:sp>
      <p:sp>
        <p:nvSpPr>
          <p:cNvPr id="1239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40D6AB79-D0F5-4FFD-B832-E9AFC35EFF6E}" type="slidenum">
              <a:rPr lang="en-US" altLang="en-US" sz="1400" smtClean="0">
                <a:latin typeface="Times New Roman" panose="02020603050405020304" pitchFamily="18" charset="0"/>
              </a:rPr>
              <a:pPr>
                <a:spcBef>
                  <a:spcPct val="0"/>
                </a:spcBef>
                <a:buFontTx/>
                <a:buNone/>
              </a:pPr>
              <a:t>67</a:t>
            </a:fld>
            <a:endParaRPr lang="en-US" altLang="en-US" sz="14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7A81124D-7530-4EE4-A8C4-A594B79371D3}" type="slidenum">
              <a:rPr lang="en-US" altLang="en-US" sz="1400" smtClean="0">
                <a:latin typeface="Times New Roman" panose="02020603050405020304" pitchFamily="18" charset="0"/>
              </a:rPr>
              <a:pPr>
                <a:spcBef>
                  <a:spcPct val="0"/>
                </a:spcBef>
                <a:buFontTx/>
                <a:buNone/>
              </a:pPr>
              <a:t>7</a:t>
            </a:fld>
            <a:endParaRPr lang="en-US" altLang="en-US" sz="1400">
              <a:latin typeface="Times New Roman" panose="02020603050405020304" pitchFamily="18" charset="0"/>
            </a:endParaRPr>
          </a:p>
        </p:txBody>
      </p:sp>
      <p:sp>
        <p:nvSpPr>
          <p:cNvPr id="19459" name="Rectangle 2"/>
          <p:cNvSpPr>
            <a:spLocks noGrp="1" noChangeArrowheads="1"/>
          </p:cNvSpPr>
          <p:nvPr>
            <p:ph type="title"/>
          </p:nvPr>
        </p:nvSpPr>
        <p:spPr>
          <a:xfrm>
            <a:off x="609600" y="381000"/>
            <a:ext cx="7772400" cy="566738"/>
          </a:xfrm>
        </p:spPr>
        <p:txBody>
          <a:bodyPr/>
          <a:lstStyle/>
          <a:p>
            <a:pPr eaLnBrk="1" hangingPunct="1"/>
            <a:r>
              <a:rPr lang="en-US" altLang="en-US" b="1">
                <a:latin typeface="Courier New" panose="02070309020205020404" pitchFamily="49" charset="0"/>
              </a:rPr>
              <a:t>Comparing Traditional vs. AJAX Websites</a:t>
            </a:r>
          </a:p>
        </p:txBody>
      </p:sp>
      <p:sp>
        <p:nvSpPr>
          <p:cNvPr id="244739" name="Rectangle 3"/>
          <p:cNvSpPr>
            <a:spLocks noGrp="1" noChangeArrowheads="1"/>
          </p:cNvSpPr>
          <p:nvPr>
            <p:ph type="body" sz="half" idx="1"/>
          </p:nvPr>
        </p:nvSpPr>
        <p:spPr>
          <a:xfrm>
            <a:off x="685800" y="1219200"/>
            <a:ext cx="3813175" cy="4876800"/>
          </a:xfrm>
        </p:spPr>
        <p:txBody>
          <a:bodyPr/>
          <a:lstStyle/>
          <a:p>
            <a:pPr algn="ctr" eaLnBrk="1" hangingPunct="1">
              <a:lnSpc>
                <a:spcPct val="80000"/>
              </a:lnSpc>
              <a:buFontTx/>
              <a:buNone/>
            </a:pPr>
            <a:r>
              <a:rPr lang="en-US" altLang="en-US" sz="1600" b="1" dirty="0">
                <a:latin typeface="Courier New" panose="02070309020205020404" pitchFamily="49" charset="0"/>
              </a:rPr>
              <a:t>Traditional</a:t>
            </a:r>
          </a:p>
          <a:p>
            <a:pPr eaLnBrk="1" hangingPunct="1">
              <a:lnSpc>
                <a:spcPct val="80000"/>
              </a:lnSpc>
            </a:pPr>
            <a:r>
              <a:rPr lang="en-US" altLang="en-US" sz="1600" dirty="0">
                <a:latin typeface="Courier New" panose="02070309020205020404" pitchFamily="49" charset="0"/>
              </a:rPr>
              <a:t>Interface construction is mainly the responsibility of the server</a:t>
            </a:r>
          </a:p>
          <a:p>
            <a:pPr eaLnBrk="1" hangingPunct="1">
              <a:lnSpc>
                <a:spcPct val="80000"/>
              </a:lnSpc>
            </a:pPr>
            <a:r>
              <a:rPr lang="en-US" altLang="en-US" sz="1600" dirty="0">
                <a:latin typeface="Courier New" panose="02070309020205020404" pitchFamily="49" charset="0"/>
              </a:rPr>
              <a:t>User interaction is via form submissions</a:t>
            </a:r>
          </a:p>
          <a:p>
            <a:pPr eaLnBrk="1" hangingPunct="1">
              <a:lnSpc>
                <a:spcPct val="80000"/>
              </a:lnSpc>
            </a:pPr>
            <a:r>
              <a:rPr lang="en-US" altLang="en-US" sz="1600" dirty="0">
                <a:latin typeface="Courier New" panose="02070309020205020404" pitchFamily="49" charset="0"/>
              </a:rPr>
              <a:t>An entire page is required for each interaction (bandwidth)</a:t>
            </a:r>
          </a:p>
          <a:p>
            <a:pPr eaLnBrk="1" hangingPunct="1">
              <a:lnSpc>
                <a:spcPct val="80000"/>
              </a:lnSpc>
            </a:pPr>
            <a:r>
              <a:rPr lang="en-US" altLang="en-US" sz="1600" dirty="0">
                <a:latin typeface="Courier New" panose="02070309020205020404" pitchFamily="49" charset="0"/>
              </a:rPr>
              <a:t>Application is unavailable while an interaction is processing (application speed)</a:t>
            </a:r>
          </a:p>
          <a:p>
            <a:pPr eaLnBrk="1" hangingPunct="1">
              <a:lnSpc>
                <a:spcPct val="80000"/>
              </a:lnSpc>
            </a:pPr>
            <a:endParaRPr lang="en-US" altLang="en-US" sz="1600" dirty="0">
              <a:latin typeface="Courier New" panose="02070309020205020404" pitchFamily="49" charset="0"/>
            </a:endParaRPr>
          </a:p>
        </p:txBody>
      </p:sp>
      <p:sp>
        <p:nvSpPr>
          <p:cNvPr id="244740" name="Rectangle 4"/>
          <p:cNvSpPr>
            <a:spLocks noGrp="1" noChangeArrowheads="1"/>
          </p:cNvSpPr>
          <p:nvPr>
            <p:ph type="body" sz="half" idx="2"/>
          </p:nvPr>
        </p:nvSpPr>
        <p:spPr>
          <a:xfrm>
            <a:off x="4645025" y="1219200"/>
            <a:ext cx="3813175" cy="4876800"/>
          </a:xfrm>
        </p:spPr>
        <p:txBody>
          <a:bodyPr/>
          <a:lstStyle/>
          <a:p>
            <a:pPr algn="ctr" eaLnBrk="1" hangingPunct="1">
              <a:lnSpc>
                <a:spcPct val="80000"/>
              </a:lnSpc>
              <a:buFontTx/>
              <a:buNone/>
            </a:pPr>
            <a:r>
              <a:rPr lang="en-US" altLang="en-US" sz="1600" dirty="0">
                <a:latin typeface="Courier New" panose="02070309020205020404" pitchFamily="49" charset="0"/>
              </a:rPr>
              <a:t>Ajax</a:t>
            </a:r>
          </a:p>
          <a:p>
            <a:pPr eaLnBrk="1" hangingPunct="1">
              <a:lnSpc>
                <a:spcPct val="80000"/>
              </a:lnSpc>
            </a:pPr>
            <a:r>
              <a:rPr lang="en-US" altLang="en-US" sz="1600" dirty="0">
                <a:latin typeface="Courier New" panose="02070309020205020404" pitchFamily="49" charset="0"/>
              </a:rPr>
              <a:t>Interface is manipulated by client-side JavaScript manipulations of the Document Object Model (DOM)</a:t>
            </a:r>
          </a:p>
          <a:p>
            <a:pPr eaLnBrk="1" hangingPunct="1">
              <a:lnSpc>
                <a:spcPct val="80000"/>
              </a:lnSpc>
            </a:pPr>
            <a:r>
              <a:rPr lang="en-US" altLang="en-US" sz="1600" dirty="0">
                <a:latin typeface="Courier New" panose="02070309020205020404" pitchFamily="49" charset="0"/>
              </a:rPr>
              <a:t>User interaction via HTTP requests occur </a:t>
            </a:r>
            <a:r>
              <a:rPr lang="ja-JP" altLang="en-US" sz="1600" dirty="0">
                <a:latin typeface="Courier New" panose="02070309020205020404" pitchFamily="49" charset="0"/>
              </a:rPr>
              <a:t>‘</a:t>
            </a:r>
            <a:r>
              <a:rPr lang="en-US" altLang="ja-JP" sz="1600" dirty="0">
                <a:latin typeface="Courier New" panose="02070309020205020404" pitchFamily="49" charset="0"/>
              </a:rPr>
              <a:t>behind the scenes</a:t>
            </a:r>
            <a:r>
              <a:rPr lang="ja-JP" altLang="en-US" sz="1600" dirty="0">
                <a:latin typeface="Courier New" panose="02070309020205020404" pitchFamily="49" charset="0"/>
              </a:rPr>
              <a:t>’</a:t>
            </a:r>
            <a:endParaRPr lang="en-US" altLang="ja-JP" sz="1600" dirty="0">
              <a:latin typeface="Courier New" panose="02070309020205020404" pitchFamily="49" charset="0"/>
            </a:endParaRPr>
          </a:p>
          <a:p>
            <a:pPr eaLnBrk="1" hangingPunct="1">
              <a:lnSpc>
                <a:spcPct val="80000"/>
              </a:lnSpc>
            </a:pPr>
            <a:r>
              <a:rPr lang="en-US" altLang="en-US" sz="1600" dirty="0">
                <a:latin typeface="Courier New" panose="02070309020205020404" pitchFamily="49" charset="0"/>
              </a:rPr>
              <a:t>Communication can be restricted to data only</a:t>
            </a:r>
          </a:p>
          <a:p>
            <a:pPr eaLnBrk="1" hangingPunct="1">
              <a:lnSpc>
                <a:spcPct val="80000"/>
              </a:lnSpc>
            </a:pPr>
            <a:r>
              <a:rPr lang="en-US" altLang="en-US" sz="1600" dirty="0">
                <a:latin typeface="Courier New" panose="02070309020205020404" pitchFamily="49" charset="0"/>
              </a:rPr>
              <a:t>Application is always responsive</a:t>
            </a:r>
          </a:p>
          <a:p>
            <a:pPr eaLnBrk="1" hangingPunct="1">
              <a:lnSpc>
                <a:spcPct val="80000"/>
              </a:lnSpc>
            </a:pPr>
            <a:endParaRPr lang="en-US" altLang="en-US" sz="1600" dirty="0">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4739">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47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44739">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47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44739">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473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44739">
                                            <p:txEl>
                                              <p:pRg st="3" end="3"/>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473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44739">
                                            <p:txEl>
                                              <p:pRg st="4" end="4"/>
                                            </p:txEl>
                                          </p:spTgt>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474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4740">
                                            <p:txEl>
                                              <p:pRg st="0" end="0"/>
                                            </p:txEl>
                                          </p:spTgt>
                                        </p:tgtEl>
                                        <p:attrNameLst>
                                          <p:attrName>ppt_c</p:attrName>
                                        </p:attrNameLst>
                                      </p:cBhvr>
                                      <p:to>
                                        <a:schemeClr val="bg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474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44740">
                                            <p:txEl>
                                              <p:pRg st="1" end="1"/>
                                            </p:txEl>
                                          </p:spTgt>
                                        </p:tgtEl>
                                        <p:attrNameLst>
                                          <p:attrName>ppt_c</p:attrName>
                                        </p:attrNameLst>
                                      </p:cBhvr>
                                      <p:to>
                                        <a:schemeClr val="bg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474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44740">
                                            <p:txEl>
                                              <p:pRg st="2" end="2"/>
                                            </p:txEl>
                                          </p:spTgt>
                                        </p:tgtEl>
                                        <p:attrNameLst>
                                          <p:attrName>ppt_c</p:attrName>
                                        </p:attrNameLst>
                                      </p:cBhvr>
                                      <p:to>
                                        <a:schemeClr val="bg2"/>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474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44740">
                                            <p:txEl>
                                              <p:pRg st="3" end="3"/>
                                            </p:txEl>
                                          </p:spTgt>
                                        </p:tgtEl>
                                        <p:attrNameLst>
                                          <p:attrName>ppt_c</p:attrName>
                                        </p:attrNameLst>
                                      </p:cBhvr>
                                      <p:to>
                                        <a:schemeClr val="bg2"/>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474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44740">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P spid="24474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0DAC9E89-A105-4D72-B49D-571717287CCF}" type="slidenum">
              <a:rPr lang="en-US" altLang="en-US" sz="1400" smtClean="0">
                <a:latin typeface="Times New Roman" panose="02020603050405020304" pitchFamily="18" charset="0"/>
              </a:rPr>
              <a:pPr>
                <a:spcBef>
                  <a:spcPct val="0"/>
                </a:spcBef>
                <a:buFontTx/>
                <a:buNone/>
              </a:pPr>
              <a:t>8</a:t>
            </a:fld>
            <a:endParaRPr lang="en-US" altLang="en-US" sz="1400">
              <a:latin typeface="Times New Roman" panose="02020603050405020304" pitchFamily="18" charset="0"/>
            </a:endParaRPr>
          </a:p>
        </p:txBody>
      </p:sp>
      <p:sp>
        <p:nvSpPr>
          <p:cNvPr id="21508" name="Rectangle 2"/>
          <p:cNvSpPr>
            <a:spLocks noGrp="1" noChangeArrowheads="1"/>
          </p:cNvSpPr>
          <p:nvPr>
            <p:ph type="title"/>
          </p:nvPr>
        </p:nvSpPr>
        <p:spPr/>
        <p:txBody>
          <a:bodyPr/>
          <a:lstStyle/>
          <a:p>
            <a:pPr eaLnBrk="1" hangingPunct="1"/>
            <a:r>
              <a:rPr lang="en-US" altLang="en-US" b="1">
                <a:latin typeface="Courier New" panose="02070309020205020404" pitchFamily="49" charset="0"/>
              </a:rPr>
              <a:t>How to Recognize an Ajax Application Internally</a:t>
            </a:r>
          </a:p>
        </p:txBody>
      </p:sp>
      <p:sp>
        <p:nvSpPr>
          <p:cNvPr id="21509" name="Rectangle 3"/>
          <p:cNvSpPr>
            <a:spLocks noGrp="1" noChangeArrowheads="1"/>
          </p:cNvSpPr>
          <p:nvPr>
            <p:ph type="body" idx="1"/>
          </p:nvPr>
        </p:nvSpPr>
        <p:spPr/>
        <p:txBody>
          <a:bodyPr/>
          <a:lstStyle/>
          <a:p>
            <a:pPr eaLnBrk="1" hangingPunct="1">
              <a:buFontTx/>
              <a:buNone/>
            </a:pPr>
            <a:r>
              <a:rPr lang="ja-JP" altLang="en-US" dirty="0">
                <a:latin typeface="Courier New" panose="02070309020205020404" pitchFamily="49" charset="0"/>
              </a:rPr>
              <a:t>“</a:t>
            </a:r>
            <a:r>
              <a:rPr lang="en-US" altLang="ja-JP" dirty="0">
                <a:latin typeface="Courier New" panose="02070309020205020404" pitchFamily="49" charset="0"/>
              </a:rPr>
              <a:t>View Source</a:t>
            </a:r>
            <a:r>
              <a:rPr lang="ja-JP" altLang="en-US" dirty="0">
                <a:latin typeface="Courier New" panose="02070309020205020404" pitchFamily="49" charset="0"/>
              </a:rPr>
              <a:t>”</a:t>
            </a:r>
            <a:r>
              <a:rPr lang="en-US" altLang="ja-JP" dirty="0">
                <a:latin typeface="Courier New" panose="02070309020205020404" pitchFamily="49" charset="0"/>
              </a:rPr>
              <a:t> in the browser and search for:</a:t>
            </a:r>
          </a:p>
          <a:p>
            <a:pPr eaLnBrk="1" hangingPunct="1"/>
            <a:r>
              <a:rPr lang="en-US" altLang="en-US" dirty="0" err="1">
                <a:latin typeface="Courier New" panose="02070309020205020404" pitchFamily="49" charset="0"/>
              </a:rPr>
              <a:t>Javascript</a:t>
            </a:r>
            <a:r>
              <a:rPr lang="en-US" altLang="en-US" dirty="0">
                <a:latin typeface="Courier New" panose="02070309020205020404" pitchFamily="49" charset="0"/>
              </a:rPr>
              <a:t> code that invokes any of these APIs:</a:t>
            </a:r>
          </a:p>
          <a:p>
            <a:pPr lvl="1" eaLnBrk="1" hangingPunct="1"/>
            <a:r>
              <a:rPr lang="en-US" altLang="en-US" dirty="0" err="1">
                <a:latin typeface="Courier New" panose="02070309020205020404" pitchFamily="49" charset="0"/>
              </a:rPr>
              <a:t>XMLHttpRequest</a:t>
            </a:r>
            <a:r>
              <a:rPr lang="en-US" altLang="en-US" dirty="0">
                <a:latin typeface="Courier New" panose="02070309020205020404" pitchFamily="49" charset="0"/>
              </a:rPr>
              <a:t> or </a:t>
            </a:r>
            <a:r>
              <a:rPr lang="en-US" altLang="en-US" dirty="0" err="1">
                <a:latin typeface="Courier New" panose="02070309020205020404" pitchFamily="49" charset="0"/>
              </a:rPr>
              <a:t>ActiveXObject</a:t>
            </a:r>
            <a:r>
              <a:rPr lang="en-US" altLang="en-US" dirty="0">
                <a:latin typeface="Courier New" panose="02070309020205020404" pitchFamily="49" charset="0"/>
              </a:rPr>
              <a:t>("</a:t>
            </a:r>
            <a:r>
              <a:rPr lang="en-US" altLang="en-US" dirty="0" err="1">
                <a:latin typeface="Courier New" panose="02070309020205020404" pitchFamily="49" charset="0"/>
              </a:rPr>
              <a:t>Microsoft.XMLHTTP</a:t>
            </a:r>
            <a:r>
              <a:rPr lang="en-US" altLang="en-US" dirty="0">
                <a:latin typeface="Courier New" panose="02070309020205020404" pitchFamily="49" charset="0"/>
              </a:rPr>
              <a:t>")</a:t>
            </a:r>
          </a:p>
          <a:p>
            <a:pPr eaLnBrk="1" hangingPunct="1"/>
            <a:r>
              <a:rPr lang="en-US" altLang="en-US" dirty="0">
                <a:latin typeface="Courier New" panose="02070309020205020404" pitchFamily="49" charset="0"/>
              </a:rPr>
              <a:t>JavaScript that </a:t>
            </a:r>
            <a:r>
              <a:rPr lang="ja-JP" altLang="en-US" dirty="0">
                <a:latin typeface="Courier New" panose="02070309020205020404" pitchFamily="49" charset="0"/>
              </a:rPr>
              <a:t>“</a:t>
            </a:r>
            <a:r>
              <a:rPr lang="en-US" altLang="ja-JP" dirty="0">
                <a:latin typeface="Courier New" panose="02070309020205020404" pitchFamily="49" charset="0"/>
              </a:rPr>
              <a:t>loads</a:t>
            </a:r>
            <a:r>
              <a:rPr lang="ja-JP" altLang="en-US" dirty="0">
                <a:latin typeface="Courier New" panose="02070309020205020404" pitchFamily="49" charset="0"/>
              </a:rPr>
              <a:t>”</a:t>
            </a:r>
            <a:r>
              <a:rPr lang="en-US" altLang="ja-JP" dirty="0">
                <a:latin typeface="Courier New" panose="02070309020205020404" pitchFamily="49" charset="0"/>
              </a:rPr>
              <a:t> other JavaScript code (files with .</a:t>
            </a:r>
            <a:r>
              <a:rPr lang="en-US" altLang="ja-JP" dirty="0" err="1">
                <a:latin typeface="Courier New" panose="02070309020205020404" pitchFamily="49" charset="0"/>
              </a:rPr>
              <a:t>js</a:t>
            </a:r>
            <a:r>
              <a:rPr lang="en-US" altLang="ja-JP" dirty="0">
                <a:latin typeface="Courier New" panose="02070309020205020404" pitchFamily="49" charset="0"/>
              </a:rPr>
              <a:t> extension)</a:t>
            </a:r>
          </a:p>
          <a:p>
            <a:pPr eaLnBrk="1" hangingPunct="1"/>
            <a:r>
              <a:rPr lang="en-US" altLang="en-US" dirty="0">
                <a:latin typeface="Courier New" panose="02070309020205020404" pitchFamily="49" charset="0"/>
              </a:rPr>
              <a:t>XML code passed as text strings to a server, such as </a:t>
            </a:r>
            <a:r>
              <a:rPr lang="ja-JP" altLang="en-US" dirty="0">
                <a:latin typeface="Courier New" panose="02070309020205020404" pitchFamily="49" charset="0"/>
              </a:rPr>
              <a:t>‘</a:t>
            </a:r>
            <a:r>
              <a:rPr lang="en-US" altLang="ja-JP" dirty="0">
                <a:latin typeface="Courier New" panose="02070309020205020404" pitchFamily="49" charset="0"/>
              </a:rPr>
              <a:t>&lt;?xml version="1.0"&gt;&lt;page&gt;…&lt;/page&gt;</a:t>
            </a:r>
            <a:r>
              <a:rPr lang="ja-JP" altLang="en-US" dirty="0">
                <a:latin typeface="Courier New" panose="02070309020205020404" pitchFamily="49" charset="0"/>
              </a:rPr>
              <a:t>’</a:t>
            </a:r>
            <a:endParaRPr lang="en-US" altLang="ja-JP" dirty="0">
              <a:latin typeface="Courier New" panose="02070309020205020404" pitchFamily="49" charset="0"/>
            </a:endParaRPr>
          </a:p>
          <a:p>
            <a:pPr eaLnBrk="1" hangingPunct="1"/>
            <a:r>
              <a:rPr lang="en-US" altLang="en-US" dirty="0" err="1">
                <a:latin typeface="Courier New" panose="02070309020205020404" pitchFamily="49" charset="0"/>
              </a:rPr>
              <a:t>Javascript</a:t>
            </a:r>
            <a:r>
              <a:rPr lang="en-US" altLang="en-US" dirty="0">
                <a:latin typeface="Courier New" panose="02070309020205020404" pitchFamily="49" charset="0"/>
              </a:rPr>
              <a:t> &lt;script&gt; sections that embed code between //&lt;![CDATA[ and //]]&gt;</a:t>
            </a:r>
          </a:p>
          <a:p>
            <a:pPr eaLnBrk="1" hangingPunct="1"/>
            <a:r>
              <a:rPr lang="en-US" altLang="en-US" dirty="0">
                <a:latin typeface="Courier New" panose="02070309020205020404" pitchFamily="49" charset="0"/>
              </a:rPr>
              <a:t>JavaScript code that creates IFRAMEs, such as </a:t>
            </a:r>
            <a:r>
              <a:rPr lang="en-US" altLang="en-US" dirty="0" err="1">
                <a:latin typeface="Courier New" panose="02070309020205020404" pitchFamily="49" charset="0"/>
              </a:rPr>
              <a:t>window.document.createElement</a:t>
            </a:r>
            <a:r>
              <a:rPr lang="en-US" altLang="en-US" dirty="0">
                <a:latin typeface="Courier New" panose="02070309020205020404" pitchFamily="49" charset="0"/>
              </a:rPr>
              <a:t>("iframe")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s-ES" altLang="en-US" sz="1400">
                <a:solidFill>
                  <a:srgbClr val="000000"/>
                </a:solidFill>
              </a:rPr>
              <a:t>© 2007-2016 Marco Papa &amp; Ellis Horowitz</a:t>
            </a:r>
            <a:endParaRPr lang="en-US" altLang="en-US" sz="1400">
              <a:latin typeface="Times New Roman" panose="02020603050405020304" pitchFamily="18" charset="0"/>
            </a:endParaRP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D8EFB028-C1B9-4341-B629-6D70E1F497F2}" type="slidenum">
              <a:rPr lang="en-US" altLang="en-US" sz="1400" smtClean="0">
                <a:latin typeface="Times New Roman" panose="02020603050405020304" pitchFamily="18" charset="0"/>
              </a:rPr>
              <a:pPr>
                <a:spcBef>
                  <a:spcPct val="0"/>
                </a:spcBef>
                <a:buFontTx/>
                <a:buNone/>
              </a:pPr>
              <a:t>9</a:t>
            </a:fld>
            <a:endParaRPr lang="en-US" altLang="en-US" sz="1400">
              <a:latin typeface="Times New Roman" panose="02020603050405020304" pitchFamily="18" charset="0"/>
            </a:endParaRPr>
          </a:p>
        </p:txBody>
      </p:sp>
      <p:sp>
        <p:nvSpPr>
          <p:cNvPr id="23556" name="Rectangle 2"/>
          <p:cNvSpPr>
            <a:spLocks noGrp="1" noChangeArrowheads="1"/>
          </p:cNvSpPr>
          <p:nvPr>
            <p:ph type="title"/>
          </p:nvPr>
        </p:nvSpPr>
        <p:spPr/>
        <p:txBody>
          <a:bodyPr/>
          <a:lstStyle/>
          <a:p>
            <a:pPr eaLnBrk="1" hangingPunct="1"/>
            <a:r>
              <a:rPr lang="en-US" altLang="zh-TW" b="1">
                <a:latin typeface="Courier New" panose="02070309020205020404" pitchFamily="49" charset="0"/>
                <a:ea typeface="PMingLiU" pitchFamily="18" charset="-120"/>
              </a:rPr>
              <a:t>The Classic Web Application Model</a:t>
            </a:r>
          </a:p>
        </p:txBody>
      </p:sp>
      <p:sp>
        <p:nvSpPr>
          <p:cNvPr id="23557" name="Rectangle 3"/>
          <p:cNvSpPr>
            <a:spLocks noGrp="1" noChangeArrowheads="1"/>
          </p:cNvSpPr>
          <p:nvPr>
            <p:ph type="body" idx="1"/>
          </p:nvPr>
        </p:nvSpPr>
        <p:spPr/>
        <p:txBody>
          <a:bodyPr/>
          <a:lstStyle/>
          <a:p>
            <a:pPr eaLnBrk="1" hangingPunct="1"/>
            <a:r>
              <a:rPr lang="en-US" altLang="zh-TW" dirty="0">
                <a:latin typeface="Courier New" panose="02070309020205020404" pitchFamily="49" charset="0"/>
                <a:ea typeface="PMingLiU" pitchFamily="18" charset="-120"/>
              </a:rPr>
              <a:t>Most user actions in the browser interface trigger an HTTP request back to a web server. </a:t>
            </a:r>
          </a:p>
          <a:p>
            <a:pPr eaLnBrk="1" hangingPunct="1"/>
            <a:r>
              <a:rPr lang="en-US" altLang="zh-TW" dirty="0">
                <a:latin typeface="Courier New" panose="02070309020205020404" pitchFamily="49" charset="0"/>
                <a:ea typeface="PMingLiU" pitchFamily="18" charset="-120"/>
              </a:rPr>
              <a:t>The server does some processing — retrieving data, crunching numbers, talking to various legacy systems. </a:t>
            </a:r>
          </a:p>
          <a:p>
            <a:pPr eaLnBrk="1" hangingPunct="1"/>
            <a:r>
              <a:rPr lang="en-US" altLang="zh-TW" dirty="0">
                <a:latin typeface="Courier New" panose="02070309020205020404" pitchFamily="49" charset="0"/>
                <a:ea typeface="PMingLiU" pitchFamily="18" charset="-120"/>
              </a:rPr>
              <a:t>The server then returns an HTML page to the client.</a:t>
            </a:r>
          </a:p>
          <a:p>
            <a:pPr eaLnBrk="1" hangingPunct="1"/>
            <a:endParaRPr lang="en-US" altLang="zh-TW" dirty="0">
              <a:latin typeface="Courier New" panose="02070309020205020404" pitchFamily="49" charset="0"/>
              <a:ea typeface="PMingLiU" pitchFamily="18" charset="-120"/>
            </a:endParaRPr>
          </a:p>
          <a:p>
            <a:pPr eaLnBrk="1" hangingPunct="1"/>
            <a:r>
              <a:rPr lang="en-US" altLang="zh-TW" dirty="0">
                <a:latin typeface="Courier New" panose="02070309020205020404" pitchFamily="49" charset="0"/>
                <a:ea typeface="PMingLiU" pitchFamily="18" charset="-120"/>
              </a:rPr>
              <a:t>Approach issues:</a:t>
            </a:r>
          </a:p>
          <a:p>
            <a:pPr lvl="1" eaLnBrk="1" hangingPunct="1"/>
            <a:r>
              <a:rPr lang="en-US" altLang="zh-TW" dirty="0">
                <a:latin typeface="Courier New" panose="02070309020205020404" pitchFamily="49" charset="0"/>
                <a:ea typeface="PMingLiU" pitchFamily="18" charset="-120"/>
              </a:rPr>
              <a:t>It doesn’t make for a great user experience. </a:t>
            </a:r>
          </a:p>
          <a:p>
            <a:pPr lvl="1" eaLnBrk="1" hangingPunct="1"/>
            <a:r>
              <a:rPr lang="en-US" altLang="zh-TW" dirty="0">
                <a:latin typeface="Courier New" panose="02070309020205020404" pitchFamily="49" charset="0"/>
                <a:ea typeface="PMingLiU" pitchFamily="18" charset="-120"/>
              </a:rPr>
              <a:t>While the server is doing its thing, the user is waiting. </a:t>
            </a:r>
          </a:p>
          <a:p>
            <a:pPr lvl="1" eaLnBrk="1" hangingPunct="1"/>
            <a:r>
              <a:rPr lang="en-US" altLang="zh-TW" dirty="0">
                <a:latin typeface="Courier New" panose="02070309020205020404" pitchFamily="49" charset="0"/>
                <a:ea typeface="PMingLiU" pitchFamily="18" charset="-120"/>
              </a:rPr>
              <a:t>And at every step in a task, the user waits some more.</a:t>
            </a:r>
          </a:p>
        </p:txBody>
      </p:sp>
    </p:spTree>
  </p:cSld>
  <p:clrMapOvr>
    <a:masterClrMapping/>
  </p:clrMapOvr>
</p:sld>
</file>

<file path=ppt/theme/theme1.xml><?xml version="1.0" encoding="utf-8"?>
<a:theme xmlns:a="http://schemas.openxmlformats.org/drawingml/2006/main" name="13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3_Default Design">
      <a:majorFont>
        <a:latin typeface=""/>
        <a:ea typeface="ＭＳ Ｐゴシック"/>
        <a:cs typeface="ＭＳ Ｐゴシック"/>
      </a:majorFont>
      <a:minorFont>
        <a:latin typeface=""/>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9865</TotalTime>
  <Words>6028</Words>
  <Application>Microsoft Office PowerPoint</Application>
  <PresentationFormat>On-screen Show (4:3)</PresentationFormat>
  <Paragraphs>933</Paragraphs>
  <Slides>67</Slides>
  <Notes>48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7" baseType="lpstr">
      <vt:lpstr>MS PGothic</vt:lpstr>
      <vt:lpstr>MS PGothic</vt:lpstr>
      <vt:lpstr>PMingLiU</vt:lpstr>
      <vt:lpstr>Arial</vt:lpstr>
      <vt:lpstr>Courier New</vt:lpstr>
      <vt:lpstr>Lucida Grande</vt:lpstr>
      <vt:lpstr>Times New Roman</vt:lpstr>
      <vt:lpstr>13_Default Design</vt:lpstr>
      <vt:lpstr>Photo Editor Photo</vt:lpstr>
      <vt:lpstr>Bitmap Image</vt:lpstr>
      <vt:lpstr>Ajax Asynchronous JavaScript + XML </vt:lpstr>
      <vt:lpstr>Asynchronous JavaScript + XML</vt:lpstr>
      <vt:lpstr>Some History and Browsers Supporting Ajax</vt:lpstr>
      <vt:lpstr>An Example Using Ajax - Google Maps</vt:lpstr>
      <vt:lpstr>Mashup Example – www.zillow.com</vt:lpstr>
      <vt:lpstr>Characteristics of Ajax Applications</vt:lpstr>
      <vt:lpstr>Comparing Traditional vs. AJAX Websites</vt:lpstr>
      <vt:lpstr>How to Recognize an Ajax Application Internally</vt:lpstr>
      <vt:lpstr>The Classic Web Application Model</vt:lpstr>
      <vt:lpstr>The Ajax Web Application Model</vt:lpstr>
      <vt:lpstr>AJAX:</vt:lpstr>
      <vt:lpstr>Traditional Web Applications Model compared to the Ajax Model</vt:lpstr>
      <vt:lpstr>Classic Web Application Model (synchronous)</vt:lpstr>
      <vt:lpstr>Ajax Web Application Model  (asynchronous)</vt:lpstr>
      <vt:lpstr>Ajax Engine Role</vt:lpstr>
      <vt:lpstr>Initiating the XMLHttpRequest Object</vt:lpstr>
      <vt:lpstr>XMLHttpRequest Object Methods</vt:lpstr>
      <vt:lpstr>XMLHttpRequest Object Methods (cont’d)</vt:lpstr>
      <vt:lpstr>XMLHttpRequest Example Code</vt:lpstr>
      <vt:lpstr>XMLHttpRequest Object Properties</vt:lpstr>
      <vt:lpstr>XMLHttpRequest Object Properties (cont’d)</vt:lpstr>
      <vt:lpstr>onreadystatechange Event Handler Function</vt:lpstr>
      <vt:lpstr>Security Issues</vt:lpstr>
      <vt:lpstr>AJAX Cross Domain Security</vt:lpstr>
      <vt:lpstr>Cross-domain Restrictions and A Solution</vt:lpstr>
      <vt:lpstr>Why You Need a Proxy</vt:lpstr>
      <vt:lpstr>A First Ajax Example – Using Ajax to Download Files</vt:lpstr>
      <vt:lpstr>Imported JavaScript-script01.js</vt:lpstr>
      <vt:lpstr>Browser Output</vt:lpstr>
      <vt:lpstr>Second Ajax Example – Using Ajax to Download Files from Flickr</vt:lpstr>
      <vt:lpstr>Portion of Flickr XML file</vt:lpstr>
      <vt:lpstr>Browser Output</vt:lpstr>
      <vt:lpstr>Third Ajax Example - Refreshing Server Data</vt:lpstr>
      <vt:lpstr>Browser Output</vt:lpstr>
      <vt:lpstr>Fourth Ajax Example - Previewing Links</vt:lpstr>
      <vt:lpstr>The stylesheet</vt:lpstr>
      <vt:lpstr>The javascript source</vt:lpstr>
      <vt:lpstr>The javascript source cont’d</vt:lpstr>
      <vt:lpstr>Fifth Ajax Example, Auto Completion</vt:lpstr>
      <vt:lpstr>The stylesheet</vt:lpstr>
      <vt:lpstr>The JavaScript Source</vt:lpstr>
      <vt:lpstr>The JavaScript Source cont’d</vt:lpstr>
      <vt:lpstr>Browser Output</vt:lpstr>
      <vt:lpstr>Ajax Slide Show Example</vt:lpstr>
      <vt:lpstr>PHP Script to Extract Slides</vt:lpstr>
      <vt:lpstr>Browser output</vt:lpstr>
      <vt:lpstr>Simple Program to Read Data from the service using Ajax Connection</vt:lpstr>
      <vt:lpstr>Browser Output</vt:lpstr>
      <vt:lpstr>Notes on the Previous Program</vt:lpstr>
      <vt:lpstr>Creating HTML dynamically </vt:lpstr>
      <vt:lpstr>Enhanced Test Page</vt:lpstr>
      <vt:lpstr>Enhanced Test Page (cont’d)</vt:lpstr>
      <vt:lpstr>Browser Output</vt:lpstr>
      <vt:lpstr>Some References</vt:lpstr>
      <vt:lpstr>Ajax Enabled Technologies (Toolkits)</vt:lpstr>
      <vt:lpstr>Browser Security Features</vt:lpstr>
      <vt:lpstr>Credits</vt:lpstr>
      <vt:lpstr>Same-origin policy for DOM access </vt:lpstr>
      <vt:lpstr>Three-Step Decision Process</vt:lpstr>
      <vt:lpstr>Drawbacks of Same-Origin Policy</vt:lpstr>
      <vt:lpstr>Special Cases that Are Omitted From the Policy</vt:lpstr>
      <vt:lpstr>Same-origin policy for XMLHttpRequest </vt:lpstr>
      <vt:lpstr>Checks on XMLHttpRequest</vt:lpstr>
      <vt:lpstr>Cross-origin resource sharing (CORS)</vt:lpstr>
      <vt:lpstr>Problems and Drawbacks with Cookies</vt:lpstr>
      <vt:lpstr>Same-Origin Policy for Flash </vt:lpstr>
      <vt:lpstr>Same-Origin Policy for Java </vt:lpstr>
    </vt:vector>
  </TitlesOfParts>
  <Company>USC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SOAP</dc:title>
  <dc:creator>Ellis Horowitz</dc:creator>
  <cp:lastModifiedBy>XH W</cp:lastModifiedBy>
  <cp:revision>594</cp:revision>
  <cp:lastPrinted>2013-10-29T07:40:28Z</cp:lastPrinted>
  <dcterms:created xsi:type="dcterms:W3CDTF">2013-10-29T07:28:41Z</dcterms:created>
  <dcterms:modified xsi:type="dcterms:W3CDTF">2016-12-08T19:35:02Z</dcterms:modified>
</cp:coreProperties>
</file>