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271" r:id="rId3"/>
    <p:sldId id="273" r:id="rId4"/>
    <p:sldId id="260" r:id="rId5"/>
    <p:sldId id="317" r:id="rId6"/>
    <p:sldId id="352" r:id="rId7"/>
    <p:sldId id="353" r:id="rId8"/>
    <p:sldId id="345" r:id="rId9"/>
    <p:sldId id="318" r:id="rId10"/>
    <p:sldId id="321" r:id="rId11"/>
    <p:sldId id="322" r:id="rId12"/>
    <p:sldId id="323" r:id="rId13"/>
    <p:sldId id="325" r:id="rId14"/>
    <p:sldId id="329" r:id="rId15"/>
    <p:sldId id="330" r:id="rId16"/>
    <p:sldId id="331" r:id="rId17"/>
    <p:sldId id="333" r:id="rId18"/>
    <p:sldId id="334" r:id="rId19"/>
    <p:sldId id="327" r:id="rId20"/>
    <p:sldId id="328" r:id="rId21"/>
    <p:sldId id="282" r:id="rId22"/>
    <p:sldId id="347" r:id="rId23"/>
    <p:sldId id="348" r:id="rId24"/>
    <p:sldId id="349" r:id="rId25"/>
    <p:sldId id="350" r:id="rId26"/>
    <p:sldId id="351" r:id="rId27"/>
    <p:sldId id="283" r:id="rId28"/>
    <p:sldId id="309" r:id="rId29"/>
    <p:sldId id="310" r:id="rId30"/>
    <p:sldId id="354" r:id="rId31"/>
    <p:sldId id="312" r:id="rId32"/>
    <p:sldId id="313" r:id="rId33"/>
    <p:sldId id="314" r:id="rId34"/>
    <p:sldId id="315" r:id="rId35"/>
    <p:sldId id="357" r:id="rId36"/>
    <p:sldId id="355" r:id="rId37"/>
    <p:sldId id="340" r:id="rId38"/>
    <p:sldId id="286" r:id="rId3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87810" tIns="43905" rIns="87810" bIns="43905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wrap="square" lIns="87810" tIns="43905" rIns="87810" bIns="4390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1BBA-467E-4A3B-AE25-F4A71527CE9C}" type="datetimeFigureOut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4113"/>
            <a:ext cx="3038475" cy="460375"/>
          </a:xfrm>
          <a:prstGeom prst="rect">
            <a:avLst/>
          </a:prstGeom>
        </p:spPr>
        <p:txBody>
          <a:bodyPr vert="horz" lIns="87810" tIns="43905" rIns="87810" bIns="43905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4113"/>
            <a:ext cx="3038475" cy="460375"/>
          </a:xfrm>
          <a:prstGeom prst="rect">
            <a:avLst/>
          </a:prstGeom>
        </p:spPr>
        <p:txBody>
          <a:bodyPr vert="horz" wrap="square" lIns="87810" tIns="43905" rIns="87810" bIns="4390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AE80BF-F22B-4381-BA84-334A48911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EA5D47-58F3-435E-8577-800AB85B7768}" type="datetimeFigureOut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4" tIns="46412" rIns="92824" bIns="4641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4488"/>
          </a:xfrm>
          <a:prstGeom prst="rect">
            <a:avLst/>
          </a:prstGeom>
        </p:spPr>
        <p:txBody>
          <a:bodyPr vert="horz" lIns="92824" tIns="46412" rIns="92824" bIns="4641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4113"/>
            <a:ext cx="3038475" cy="460375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4113"/>
            <a:ext cx="3038475" cy="460375"/>
          </a:xfrm>
          <a:prstGeom prst="rect">
            <a:avLst/>
          </a:prstGeom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4C9A01-790E-44F7-96B6-691F3FF77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CC64C-027D-4021-B328-9A88DD8AC6F5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E46826-C5DF-4B24-8863-487875010265}" type="slidenum">
              <a:rPr lang="en-US" altLang="en-US" smtClean="0">
                <a:latin typeface="Calibri" panose="020F0502020204030204" pitchFamily="34" charset="0"/>
              </a:rPr>
              <a:pPr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A4E1DD-3772-4228-87E1-1028B4DEB044}" type="slidenum">
              <a:rPr lang="en-US" altLang="en-US" smtClean="0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1E7615-9A53-46FA-8BD3-295692D13C9E}" type="slidenum">
              <a:rPr lang="en-US" altLang="en-US" smtClean="0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61B1E7-1D1D-4D97-B20A-31DE27139E85}" type="slidenum">
              <a:rPr lang="en-US" altLang="en-US" smtClean="0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F2BE05-1D11-4833-81BB-8946BC5B8B74}" type="slidenum">
              <a:rPr lang="en-US" altLang="en-US" smtClean="0">
                <a:latin typeface="Calibri" panose="020F0502020204030204" pitchFamily="34" charset="0"/>
              </a:rPr>
              <a:pPr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B18C61-A95D-48C7-A035-A70C4CFAFE3B}" type="slidenum">
              <a:rPr lang="en-US" altLang="en-US" smtClean="0">
                <a:latin typeface="Calibri" panose="020F0502020204030204" pitchFamily="34" charset="0"/>
              </a:rPr>
              <a:pPr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1678F3-6195-4AC8-8A09-4D9FA31DF972}" type="slidenum">
              <a:rPr lang="en-US" altLang="en-US" smtClean="0">
                <a:latin typeface="Calibri" panose="020F0502020204030204" pitchFamily="34" charset="0"/>
              </a:rPr>
              <a:pPr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84668E-52A3-4A32-8D1E-E2F319D68CA7}" type="slidenum">
              <a:rPr lang="en-US" altLang="en-US" smtClean="0">
                <a:latin typeface="Calibri" panose="020F0502020204030204" pitchFamily="34" charset="0"/>
              </a:rPr>
              <a:pPr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1B3D12-39ED-49F9-BC69-924EC7DA750D}" type="slidenum">
              <a:rPr lang="en-US" altLang="en-US" smtClean="0">
                <a:latin typeface="Calibri" panose="020F0502020204030204" pitchFamily="34" charset="0"/>
              </a:rPr>
              <a:pPr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168400" y="693738"/>
            <a:ext cx="4673600" cy="3462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824" tIns="46412" rIns="92824" bIns="464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7850"/>
            <a:ext cx="5605463" cy="415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B78A-C9D2-48FD-8FA3-143F039E030C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02ACE-7355-436E-9FCD-C80980618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8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52E2E-CB9B-4DD5-BEF7-AEE7121CAEE7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663A0-9D8B-48CE-9DF1-3947514A7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0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67EB-7F64-45BB-95F9-17E2D777003A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A74C-F832-41FA-84BF-2690BB1D7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5A6C-D64C-42DE-9832-F35AD476B559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452C-CB8F-4654-8A54-CCD1500A7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F551F-7F2F-4273-9505-38E85DBC9D13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222EF-49AB-4559-91CA-92D41F0F0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773BF-2357-4266-BE52-F22719702325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95880-56FB-4B7A-81B0-A453F9503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4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5DBC-17AA-4B09-A778-AEE197D0293D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32975-5B3C-4770-AA41-D4638BBBD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6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84540-E427-4E18-AE66-29265522FA4D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CD37F-374F-4444-A85E-8BAAF13DE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67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5A9CCB5-C3B3-479A-8684-CEF3141F0955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06D6-B79A-4645-9347-E9EB35D09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9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E63DB-BA6A-4B5E-B86D-3C4A760AEFF8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84840-D0A3-4A09-B7ED-EBBFFE16E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61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0B3EC-33B3-4A29-8F34-6A9D104AA095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9E0E-A58F-4982-87D4-0CD32E2E7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2411FF-7EA5-4DBF-8F1B-BE55C8203B05}" type="datetime1">
              <a:rPr lang="en-US" altLang="en-US"/>
              <a:pPr>
                <a:defRPr/>
              </a:pPr>
              <a:t>12/8/2016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D0DF283-5739-4EB0-96C5-0180D361D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21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jquery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irc.freenode.net/" TargetMode="External"/><Relationship Id="rId3" Type="http://schemas.openxmlformats.org/officeDocument/2006/relationships/hyperlink" Target="http://docs.jquery.com/Tutorials" TargetMode="External"/><Relationship Id="rId7" Type="http://schemas.openxmlformats.org/officeDocument/2006/relationships/hyperlink" Target="http://www.nabble.com/JQuery-f15494.html" TargetMode="External"/><Relationship Id="rId12" Type="http://schemas.openxmlformats.org/officeDocument/2006/relationships/hyperlink" Target="http://docs.jquery.com/Sites_Using_jQuery" TargetMode="External"/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jquery.com/Discussion" TargetMode="External"/><Relationship Id="rId11" Type="http://schemas.openxmlformats.org/officeDocument/2006/relationships/hyperlink" Target="http://jquery.bassistance.de/api-browser/" TargetMode="External"/><Relationship Id="rId5" Type="http://schemas.openxmlformats.org/officeDocument/2006/relationships/hyperlink" Target="http://15daysofjquery.com/" TargetMode="External"/><Relationship Id="rId10" Type="http://schemas.openxmlformats.org/officeDocument/2006/relationships/hyperlink" Target="http://www.visualjquery.com/" TargetMode="External"/><Relationship Id="rId4" Type="http://schemas.openxmlformats.org/officeDocument/2006/relationships/hyperlink" Target="http://www.learningjquery.com/" TargetMode="External"/><Relationship Id="rId9" Type="http://schemas.openxmlformats.org/officeDocument/2006/relationships/hyperlink" Target="http://docs.jquery.com/Main_Pa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/basic-css-selecto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jQuery Tutorial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69511-4001-4267-8444-B93E31228B56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9812"/>
          </a:xfrm>
        </p:spPr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1: document.getElementById.style.color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180" y="2895600"/>
            <a:ext cx="8077200" cy="2862322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255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Initial color value.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fadetext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&gt;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0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//If color is not black yet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hex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-=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11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increase color darkness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"sample"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style.color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rgb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("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","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","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")"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setTimeout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fadetext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()"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20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hex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255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//reset hex value   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560388" y="2362200"/>
            <a:ext cx="2659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1219200" y="5791200"/>
            <a:ext cx="577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http://cs-server.usc.edu:45678/examples/dom/ex1.html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741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90561-C43B-4A4C-987A-5BB318519C6E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1: $.fadeOut(), $.delay(), $.fadeIn()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180" y="2895600"/>
            <a:ext cx="8077200" cy="1754326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$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when document is ready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$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fadeText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click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05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set a </a:t>
            </a:r>
            <a:r>
              <a:rPr lang="en-US" sz="1050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onClick</a:t>
            </a:r>
            <a:r>
              <a:rPr lang="en-US" sz="105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 handler on </a:t>
            </a:r>
            <a:r>
              <a:rPr lang="en-US" sz="1050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fadeText</a:t>
            </a:r>
            <a:endParaRPr lang="en-US" sz="105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$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"h3"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fadeOut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125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delay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fadeIn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125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fadeOut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 the h3 for 125 </a:t>
            </a:r>
            <a:r>
              <a:rPr lang="en-US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ms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, delay, then </a:t>
            </a:r>
            <a:r>
              <a:rPr lang="en-US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fadeIn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560388" y="23622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with jQuery</a:t>
            </a:r>
          </a:p>
        </p:txBody>
      </p:sp>
      <p:sp>
        <p:nvSpPr>
          <p:cNvPr id="18438" name="TextBox 2"/>
          <p:cNvSpPr txBox="1">
            <a:spLocks noChangeArrowheads="1"/>
          </p:cNvSpPr>
          <p:nvPr/>
        </p:nvSpPr>
        <p:spPr bwMode="auto">
          <a:xfrm>
            <a:off x="1066800" y="57912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http://cs-server.usc.edu:45678/examples/jquery/dom/ex1.html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84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336E3-8D7D-44F0-8120-928DA1E33853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2: document.getElementsByTagName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447130"/>
            <a:ext cx="8077200" cy="1384995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handleAllTags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arrayOfDocFonts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document.all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||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arrayOfDocFonts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document.getElementsByTagName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"font"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document.write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"Unrecognized Browser Detected"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alert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"Number of font tags in this document are "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arrayOfDocFonts.length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"."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561975" y="2008188"/>
            <a:ext cx="2659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990600" y="5562600"/>
            <a:ext cx="577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http://cs-server.usc.edu:45678/examples/dom/ex2.html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76300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33400" y="3975100"/>
            <a:ext cx="251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 jQuery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463" y="4416612"/>
            <a:ext cx="8077200" cy="1200329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when the doc is loaded,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countTags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click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when </a:t>
            </a:r>
            <a:r>
              <a:rPr lang="en-US" sz="1200" dirty="0" err="1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countTags</a:t>
            </a:r>
            <a:r>
              <a:rPr lang="en-US" sz="120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 is clicked, 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alert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"Number of font tags in this document are "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"font"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dirty="0">
                <a:solidFill>
                  <a:srgbClr val="008000"/>
                </a:solidFill>
                <a:highlight>
                  <a:srgbClr val="F2F4FF"/>
                </a:highlight>
                <a:latin typeface="Consolas"/>
                <a:ea typeface="+mn-ea"/>
              </a:rPr>
              <a:t>// alert the number of font tags in the HTML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990600" y="60198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http://cs-server.usc.edu:45678/examples/jquery/dom/ex2.html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94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BF2FB-A579-4927-95AE-1C55A25EC00A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3: document.getElementById().innerHTML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362774"/>
            <a:ext cx="8077200" cy="830997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hits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updateMessage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hits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1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"counter"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innerHTML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"Number of clicks = "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hits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539750" y="1844675"/>
            <a:ext cx="2659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20485" name="TextBox 9"/>
          <p:cNvSpPr txBox="1">
            <a:spLocks noChangeArrowheads="1"/>
          </p:cNvSpPr>
          <p:nvPr/>
        </p:nvSpPr>
        <p:spPr bwMode="auto">
          <a:xfrm>
            <a:off x="914400" y="5257800"/>
            <a:ext cx="577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http://cs-server.usc.edu:45678/examples/dom/ex3.html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1381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3927770"/>
            <a:ext cx="8077200" cy="1200329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hits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2F4FF"/>
                </a:highlight>
                <a:latin typeface="Consolas"/>
                <a:ea typeface="+mn-ea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updateMessage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click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"#counter"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html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"Number of clicks = "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hits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533400" y="3406775"/>
            <a:ext cx="251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 jQuery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914400" y="57912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http://cs-server.usc.edu:45678/examples/jquery/dom/ex3.html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04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F2E15-2DA4-455B-A9A4-8404903329C7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4: document.getElementById().style.left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440" y="3848892"/>
            <a:ext cx="8077200" cy="193899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&lt;FORM&gt;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&lt;INPUT ID=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"counter1"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STYLE=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position:relative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left:0px"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TYPE=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"button"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VALUE=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"Move Button right once"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onclick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('counter1').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style.left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= '500px';"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&lt;/FORM&gt;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&lt;FORM&gt;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&lt;INPUT ID=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"counter2"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STYLE=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position:relative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       top:0px"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TYPE=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"button"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VALUE=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"Move Button down Once"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onclick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('counter2').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style.top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= '15px';"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&lt;/FORM&gt;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495300" y="3394075"/>
            <a:ext cx="383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and HTML  w/o jQuery</a:t>
            </a:r>
          </a:p>
        </p:txBody>
      </p:sp>
      <p:sp>
        <p:nvSpPr>
          <p:cNvPr id="21509" name="TextBox 9"/>
          <p:cNvSpPr txBox="1">
            <a:spLocks noChangeArrowheads="1"/>
          </p:cNvSpPr>
          <p:nvPr/>
        </p:nvSpPr>
        <p:spPr bwMode="auto">
          <a:xfrm>
            <a:off x="914400" y="5943600"/>
            <a:ext cx="577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http://cs-server.usc.edu:45678/examples/dom/ex4.html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44145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15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AAF27A-E3C5-4499-997C-6EC3F5F44DA3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Example 4: $.</a:t>
            </a:r>
            <a:r>
              <a:rPr lang="en-US" sz="3200" b="1" dirty="0" err="1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css</a:t>
            </a: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();</a:t>
            </a:r>
            <a:endParaRPr lang="en-US" sz="3200" b="1" strike="sngStrike" dirty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440" y="3886200"/>
            <a:ext cx="8077200" cy="193899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&lt;FORM&gt;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&lt;INPUT ID="counter1" STYLE="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position:relative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left:0px" TYPE="button" VALUE="Move Button right once"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onclick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="$('#counter1').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css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('left', '500px');"&gt;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&lt;/FORM&gt;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&gt;&lt;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br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&lt;FORM&gt; &lt;INPUT ID="counter2" STYLE="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position:relative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       top:0px" TYPE="button" VALUE="Move Button down Once"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     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onclick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="$('#counter2').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css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('top', '15px');"&gt;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&lt;/FORM&gt;</a:t>
            </a:r>
            <a:endParaRPr lang="en-US" sz="12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36588" y="3432175"/>
            <a:ext cx="369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and HTML  w/ jQuery</a:t>
            </a:r>
          </a:p>
        </p:txBody>
      </p:sp>
      <p:sp>
        <p:nvSpPr>
          <p:cNvPr id="22533" name="TextBox 9"/>
          <p:cNvSpPr txBox="1">
            <a:spLocks noChangeArrowheads="1"/>
          </p:cNvSpPr>
          <p:nvPr/>
        </p:nvSpPr>
        <p:spPr bwMode="auto">
          <a:xfrm>
            <a:off x="914400" y="59436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http://cs-server.usc.edu:45678/examples/jquery/dom/ex4.html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5900"/>
            <a:ext cx="144145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25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45177-7A37-414C-A43E-EE20CECC7988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Example 5: </a:t>
            </a:r>
            <a:r>
              <a:rPr lang="en-US" sz="3200" b="1" dirty="0" err="1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document.getElementById</a:t>
            </a: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(), </a:t>
            </a:r>
            <a:r>
              <a:rPr lang="en-US" sz="3200" b="1" dirty="0" err="1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parseint</a:t>
            </a: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()</a:t>
            </a:r>
            <a:endParaRPr lang="en-US" sz="3200" b="1" strike="sngStrike" dirty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547688" y="1574800"/>
            <a:ext cx="266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23556" name="TextBox 9"/>
          <p:cNvSpPr txBox="1">
            <a:spLocks noChangeArrowheads="1"/>
          </p:cNvSpPr>
          <p:nvPr/>
        </p:nvSpPr>
        <p:spPr bwMode="auto">
          <a:xfrm>
            <a:off x="914400" y="5257800"/>
            <a:ext cx="577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http://cs-server.usc.edu:45678/examples/dom/ex5.html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43000"/>
            <a:ext cx="153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609600" y="2057400"/>
            <a:ext cx="6746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var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obj</a:t>
            </a:r>
            <a:r>
              <a:rPr lang="en-US" altLang="en-US" sz="1200" dirty="0"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latin typeface="Consolas" panose="020B0609020204030204" pitchFamily="49" charset="0"/>
              </a:rPr>
              <a:t>‘</a:t>
            </a:r>
            <a:r>
              <a:rPr lang="en-US" altLang="ja-JP" sz="1200" dirty="0">
                <a:latin typeface="Consolas" panose="020B0609020204030204" pitchFamily="49" charset="0"/>
              </a:rPr>
              <a:t>counter1</a:t>
            </a:r>
            <a:r>
              <a:rPr lang="ja-JP" altLang="en-US" sz="1200" dirty="0">
                <a:latin typeface="Consolas" panose="020B0609020204030204" pitchFamily="49" charset="0"/>
              </a:rPr>
              <a:t>’</a:t>
            </a:r>
            <a:r>
              <a:rPr lang="en-US" altLang="ja-JP" sz="12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var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xlocation</a:t>
            </a:r>
            <a:r>
              <a:rPr lang="en-US" altLang="en-US" sz="1200" dirty="0"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latin typeface="Consolas" panose="020B0609020204030204" pitchFamily="49" charset="0"/>
              </a:rPr>
              <a:t>parseInt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obj.style.left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function </a:t>
            </a:r>
            <a:r>
              <a:rPr lang="en-US" altLang="en-US" sz="1200" dirty="0" err="1">
                <a:latin typeface="Consolas" panose="020B0609020204030204" pitchFamily="49" charset="0"/>
              </a:rPr>
              <a:t>handleClick</a:t>
            </a:r>
            <a:r>
              <a:rPr lang="en-US" altLang="en-US" sz="1200" dirty="0">
                <a:latin typeface="Consolas" panose="020B0609020204030204" pitchFamily="49" charset="0"/>
              </a:rPr>
              <a:t>(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	</a:t>
            </a:r>
            <a:r>
              <a:rPr lang="en-US" altLang="en-US" sz="1200" dirty="0" err="1">
                <a:latin typeface="Consolas" panose="020B0609020204030204" pitchFamily="49" charset="0"/>
              </a:rPr>
              <a:t>xlocation</a:t>
            </a:r>
            <a:r>
              <a:rPr lang="en-US" altLang="en-US" sz="1200" dirty="0">
                <a:latin typeface="Consolas" panose="020B0609020204030204" pitchFamily="49" charset="0"/>
              </a:rPr>
              <a:t> += 50;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	</a:t>
            </a:r>
            <a:r>
              <a:rPr lang="en-US" altLang="en-US" sz="12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latin typeface="Consolas" panose="020B0609020204030204" pitchFamily="49" charset="0"/>
              </a:rPr>
              <a:t>‘</a:t>
            </a:r>
            <a:r>
              <a:rPr lang="en-US" altLang="ja-JP" sz="1200" dirty="0">
                <a:latin typeface="Consolas" panose="020B0609020204030204" pitchFamily="49" charset="0"/>
              </a:rPr>
              <a:t>counter1</a:t>
            </a:r>
            <a:r>
              <a:rPr lang="ja-JP" altLang="en-US" sz="1200" dirty="0">
                <a:latin typeface="Consolas" panose="020B0609020204030204" pitchFamily="49" charset="0"/>
              </a:rPr>
              <a:t>’</a:t>
            </a:r>
            <a:r>
              <a:rPr lang="en-US" altLang="ja-JP" sz="1200" dirty="0">
                <a:latin typeface="Consolas" panose="020B0609020204030204" pitchFamily="49" charset="0"/>
              </a:rPr>
              <a:t>).</a:t>
            </a:r>
            <a:r>
              <a:rPr lang="en-US" altLang="ja-JP" sz="1200" dirty="0" err="1">
                <a:latin typeface="Consolas" panose="020B0609020204030204" pitchFamily="49" charset="0"/>
              </a:rPr>
              <a:t>style.left</a:t>
            </a:r>
            <a:r>
              <a:rPr lang="en-US" altLang="ja-JP" sz="1200" dirty="0"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</a:rPr>
              <a:t>xlocation</a:t>
            </a:r>
            <a:r>
              <a:rPr lang="en-US" altLang="ja-JP" sz="1200" dirty="0">
                <a:latin typeface="Consolas" panose="020B0609020204030204" pitchFamily="49" charset="0"/>
              </a:rPr>
              <a:t> + </a:t>
            </a:r>
            <a:r>
              <a:rPr lang="ja-JP" altLang="en-US" sz="1200" dirty="0">
                <a:latin typeface="Consolas" panose="020B0609020204030204" pitchFamily="49" charset="0"/>
              </a:rPr>
              <a:t>“</a:t>
            </a:r>
            <a:r>
              <a:rPr lang="en-US" altLang="ja-JP" sz="1200" dirty="0" err="1">
                <a:latin typeface="Consolas" panose="020B0609020204030204" pitchFamily="49" charset="0"/>
              </a:rPr>
              <a:t>px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457200" y="4343400"/>
            <a:ext cx="7292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$(function()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	$(</a:t>
            </a:r>
            <a:r>
              <a:rPr lang="ja-JP" altLang="en-US" sz="1200" dirty="0">
                <a:latin typeface="Consolas" panose="020B0609020204030204" pitchFamily="49" charset="0"/>
              </a:rPr>
              <a:t>“</a:t>
            </a:r>
            <a:r>
              <a:rPr lang="en-US" altLang="ja-JP" sz="1200" dirty="0">
                <a:latin typeface="Consolas" panose="020B0609020204030204" pitchFamily="49" charset="0"/>
              </a:rPr>
              <a:t>#counter1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).</a:t>
            </a:r>
            <a:r>
              <a:rPr lang="en-US" altLang="ja-JP" sz="1200" dirty="0" err="1">
                <a:latin typeface="Consolas" panose="020B0609020204030204" pitchFamily="49" charset="0"/>
              </a:rPr>
              <a:t>css</a:t>
            </a:r>
            <a:r>
              <a:rPr lang="en-US" altLang="ja-JP" sz="1200" dirty="0"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latin typeface="Consolas" panose="020B0609020204030204" pitchFamily="49" charset="0"/>
              </a:rPr>
              <a:t>“</a:t>
            </a:r>
            <a:r>
              <a:rPr lang="en-US" altLang="ja-JP" sz="1200" dirty="0">
                <a:latin typeface="Consolas" panose="020B0609020204030204" pitchFamily="49" charset="0"/>
              </a:rPr>
              <a:t>left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,(</a:t>
            </a:r>
            <a:r>
              <a:rPr lang="en-US" altLang="ja-JP" sz="1200" dirty="0" err="1">
                <a:latin typeface="Consolas" panose="020B0609020204030204" pitchFamily="49" charset="0"/>
              </a:rPr>
              <a:t>parseInt</a:t>
            </a:r>
            <a:r>
              <a:rPr lang="en-US" altLang="ja-JP" sz="1200" dirty="0">
                <a:latin typeface="Consolas" panose="020B0609020204030204" pitchFamily="49" charset="0"/>
              </a:rPr>
              <a:t>($(</a:t>
            </a:r>
            <a:r>
              <a:rPr lang="ja-JP" altLang="en-US" sz="1200" dirty="0">
                <a:latin typeface="Consolas" panose="020B0609020204030204" pitchFamily="49" charset="0"/>
              </a:rPr>
              <a:t>“</a:t>
            </a:r>
            <a:r>
              <a:rPr lang="en-US" altLang="ja-JP" sz="1200" dirty="0">
                <a:latin typeface="Consolas" panose="020B0609020204030204" pitchFamily="49" charset="0"/>
              </a:rPr>
              <a:t>#counter1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).</a:t>
            </a:r>
            <a:r>
              <a:rPr lang="en-US" altLang="ja-JP" sz="1200" dirty="0" err="1">
                <a:latin typeface="Consolas" panose="020B0609020204030204" pitchFamily="49" charset="0"/>
              </a:rPr>
              <a:t>css</a:t>
            </a:r>
            <a:r>
              <a:rPr lang="en-US" altLang="ja-JP" sz="1200" dirty="0"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latin typeface="Consolas" panose="020B0609020204030204" pitchFamily="49" charset="0"/>
              </a:rPr>
              <a:t>“</a:t>
            </a:r>
            <a:r>
              <a:rPr lang="en-US" altLang="ja-JP" sz="1200" dirty="0">
                <a:latin typeface="Consolas" panose="020B0609020204030204" pitchFamily="49" charset="0"/>
              </a:rPr>
              <a:t>left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))+50)+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 err="1">
                <a:latin typeface="Consolas" panose="020B0609020204030204" pitchFamily="49" charset="0"/>
              </a:rPr>
              <a:t>px</a:t>
            </a:r>
            <a:r>
              <a:rPr lang="ja-JP" altLang="en-US" sz="1200" dirty="0">
                <a:latin typeface="Consolas" panose="020B0609020204030204" pitchFamily="49" charset="0"/>
              </a:rPr>
              <a:t>”</a:t>
            </a:r>
            <a:r>
              <a:rPr lang="en-US" altLang="ja-JP" sz="12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	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547688" y="37544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 w/ jQuery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3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A0EEA-6A07-419B-9B33-79751EAC21ED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3" name="TextBox 9"/>
          <p:cNvSpPr txBox="1">
            <a:spLocks noChangeArrowheads="1"/>
          </p:cNvSpPr>
          <p:nvPr/>
        </p:nvSpPr>
        <p:spPr bwMode="auto">
          <a:xfrm>
            <a:off x="914400" y="57912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http://cs-server.usc.edu:45678/examples/jquery/dom/ex5.html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6: Uses childNodes, removechild, appendChild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440" y="3620292"/>
            <a:ext cx="8077200" cy="1446550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reverse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Reverse the order of the children of Node 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kids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n.childNodes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Get the list of children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numkids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kids.length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Figure out how many children there are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for(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numkids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-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1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&gt;=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0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--)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Loop backward through the children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c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n.removeChild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kids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[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i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]);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Remove a child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n.appendChild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// Put it back at its new position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r>
              <a:rPr lang="en-US" sz="11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1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46075" y="3187700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24581" name="TextBox 9"/>
          <p:cNvSpPr txBox="1">
            <a:spLocks noChangeArrowheads="1"/>
          </p:cNvSpPr>
          <p:nvPr/>
        </p:nvSpPr>
        <p:spPr bwMode="auto">
          <a:xfrm>
            <a:off x="914400" y="5791200"/>
            <a:ext cx="589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http://cs-server.usc.edu:45678/examples/dom/ex6.html</a:t>
            </a: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647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458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1AF208-5259-4BC0-95AD-5EF0919A6F76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Example 6: $.children(), $.remove(), $.append();</a:t>
            </a:r>
            <a:r>
              <a:rPr lang="en-US" sz="3200" b="1" strike="sngStrike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440" y="3556792"/>
            <a:ext cx="8077200" cy="2308324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onReady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".reverse"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"click"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kids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"body"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children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for(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kids.length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1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&gt;=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0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i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--)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c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kids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[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]).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remove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"body"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append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onReady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onReady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485775" y="312420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 jQuery</a:t>
            </a:r>
          </a:p>
        </p:txBody>
      </p:sp>
      <p:sp>
        <p:nvSpPr>
          <p:cNvPr id="25605" name="TextBox 9"/>
          <p:cNvSpPr txBox="1">
            <a:spLocks noChangeArrowheads="1"/>
          </p:cNvSpPr>
          <p:nvPr/>
        </p:nvSpPr>
        <p:spPr bwMode="auto">
          <a:xfrm>
            <a:off x="914400" y="5867400"/>
            <a:ext cx="647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http://cs-server.usc.edu:45678/examples/jquery/dom/ex6.html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647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56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7E300-7893-4519-83BF-34F5AED9A166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9FC"/>
            </a:gs>
            <a:gs pos="74001">
              <a:srgbClr val="B0C6E1"/>
            </a:gs>
            <a:gs pos="83000">
              <a:srgbClr val="B0C6E1"/>
            </a:gs>
            <a:gs pos="100000">
              <a:srgbClr val="CAD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71513"/>
          </a:xfrm>
        </p:spPr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000000"/>
                </a:solidFill>
              </a:rPr>
              <a:t>Example 7: Uses innerHTML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440" y="3620292"/>
            <a:ext cx="8077200" cy="2492990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setInnerHTML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nm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value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nm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''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element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?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document.getElementById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nm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):(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document.all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?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document.all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nm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null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if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element.innerHTML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element.innerHTML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notSupported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NotSupported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12763" y="3187700"/>
            <a:ext cx="2659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 w/o jQuery</a:t>
            </a:r>
          </a:p>
        </p:txBody>
      </p:sp>
      <p:sp>
        <p:nvSpPr>
          <p:cNvPr id="26629" name="TextBox 9"/>
          <p:cNvSpPr txBox="1">
            <a:spLocks noChangeArrowheads="1"/>
          </p:cNvSpPr>
          <p:nvPr/>
        </p:nvSpPr>
        <p:spPr bwMode="auto">
          <a:xfrm>
            <a:off x="1006475" y="6154738"/>
            <a:ext cx="6227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http://cs-server.usc.edu:45678/examples/dom/domtest.html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066800"/>
            <a:ext cx="39179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6BE65-9059-4535-9D08-16EC2FE0F789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What is jQuery?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framework for client-side JavaScript.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Frameworks provide useful alternatives for common programming tasks.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 open source project at </a:t>
            </a:r>
            <a:r>
              <a:rPr lang="en-US" altLang="en-US" dirty="0">
                <a:hlinkClick r:id="rId2" action="ppaction://hlinkfile"/>
              </a:rPr>
              <a:t>jquery.com</a:t>
            </a:r>
            <a:endParaRPr lang="en-US" altLang="en-US" dirty="0"/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It simplifies </a:t>
            </a:r>
          </a:p>
          <a:p>
            <a:pPr lvl="1" eaLnBrk="1" hangingPunct="1"/>
            <a:r>
              <a:rPr lang="en-US" altLang="en-US" dirty="0"/>
              <a:t>HTML document traversing</a:t>
            </a:r>
          </a:p>
          <a:p>
            <a:pPr lvl="1" eaLnBrk="1" hangingPunct="1"/>
            <a:r>
              <a:rPr lang="en-US" altLang="en-US" dirty="0"/>
              <a:t>Event Handling</a:t>
            </a:r>
          </a:p>
          <a:p>
            <a:pPr lvl="1" eaLnBrk="1" hangingPunct="1"/>
            <a:r>
              <a:rPr lang="en-US" altLang="en-US" dirty="0"/>
              <a:t>Animating</a:t>
            </a:r>
          </a:p>
          <a:p>
            <a:pPr lvl="1" eaLnBrk="1" hangingPunct="1"/>
            <a:r>
              <a:rPr lang="en-US" altLang="en-US" dirty="0"/>
              <a:t>AJAX interactions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85788"/>
            <a:ext cx="2343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6CC61-9352-478B-A337-E067EEE4D4F0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ysClr val="windowText" lastClr="000000"/>
                </a:solidFill>
                <a:ea typeface="ＭＳ Ｐゴシック" charset="0"/>
                <a:cs typeface="ＭＳ Ｐゴシック" charset="0"/>
              </a:rPr>
              <a:t>Example 7: $.change() and $.html();</a:t>
            </a:r>
            <a:endParaRPr lang="en-US" sz="3200" b="1" strike="sngStrike" dirty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7" y="3925092"/>
            <a:ext cx="8077200" cy="1200329"/>
          </a:xfrm>
          <a:prstGeom prst="rect">
            <a:avLst/>
          </a:prstGeom>
          <a:solidFill>
            <a:srgbClr val="F2F4FF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</a:rPr>
              <a:t>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sel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change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nsolas"/>
                <a:ea typeface="+mn-ea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selector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"#"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 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"#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sel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	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selector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html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$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nsolas"/>
                <a:ea typeface="+mn-ea"/>
              </a:rPr>
              <a:t>"input[name='t']"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val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());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nsolas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nsolas"/>
                <a:ea typeface="+mn-ea"/>
              </a:rPr>
              <a:t>});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506413" y="3492500"/>
            <a:ext cx="2519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JavaScript  w/ jQuery</a:t>
            </a:r>
          </a:p>
        </p:txBody>
      </p:sp>
      <p:sp>
        <p:nvSpPr>
          <p:cNvPr id="27653" name="TextBox 9"/>
          <p:cNvSpPr txBox="1">
            <a:spLocks noChangeArrowheads="1"/>
          </p:cNvSpPr>
          <p:nvPr/>
        </p:nvSpPr>
        <p:spPr bwMode="auto">
          <a:xfrm>
            <a:off x="914400" y="5791200"/>
            <a:ext cx="718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http://cs-server.usc.edu:45678/examples/jquery/dom/domtest.html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9179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76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E44F4-BA3E-4168-95A7-D48B33A0F8A2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jQuery &amp; AJAX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jQuery has a series of functions which provide a common interface for AJAX, no matter what browser you are using.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Most of the upper level AJAX functions have a common layout: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$.</a:t>
            </a:r>
            <a:r>
              <a:rPr lang="en-US" altLang="en-US" dirty="0" err="1"/>
              <a:t>func</a:t>
            </a:r>
            <a:r>
              <a:rPr lang="en-US" altLang="en-US" dirty="0"/>
              <a:t>(</a:t>
            </a:r>
            <a:r>
              <a:rPr lang="en-US" altLang="en-US" dirty="0" err="1"/>
              <a:t>url</a:t>
            </a:r>
            <a:r>
              <a:rPr lang="en-US" altLang="en-US" dirty="0"/>
              <a:t>[,</a:t>
            </a:r>
            <a:r>
              <a:rPr lang="en-US" altLang="en-US" dirty="0" err="1"/>
              <a:t>params</a:t>
            </a:r>
            <a:r>
              <a:rPr lang="en-US" altLang="en-US" dirty="0"/>
              <a:t>][,callback]), [ ] optional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url: string representing server target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params</a:t>
            </a:r>
            <a:r>
              <a:rPr lang="en-US" altLang="en-US" dirty="0"/>
              <a:t>: names and values to send to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callback: function executed on successful communication.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3FF7F-BEE6-4640-B21E-EEEA54C890EB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jQuery AJAX load method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The load() method loads data from a server and puts the returned data into the selected element.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$(</a:t>
            </a:r>
            <a:r>
              <a:rPr lang="en-US" sz="2400" i="1" dirty="0">
                <a:ea typeface="MS PGothic" charset="0"/>
              </a:rPr>
              <a:t>selector</a:t>
            </a:r>
            <a:r>
              <a:rPr lang="en-US" sz="2400" dirty="0">
                <a:ea typeface="MS PGothic" charset="0"/>
              </a:rPr>
              <a:t>).load(</a:t>
            </a:r>
            <a:r>
              <a:rPr lang="en-US" sz="2400" i="1" dirty="0" err="1">
                <a:ea typeface="MS PGothic" charset="0"/>
              </a:rPr>
              <a:t>URL,data,callback</a:t>
            </a:r>
            <a:r>
              <a:rPr lang="en-US" sz="2400" dirty="0">
                <a:ea typeface="MS PGothic" charset="0"/>
              </a:rPr>
              <a:t>); 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The selector is a usually a reference to div or span tag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The required URL parameter specifies the URL you wish to load.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The optional data parameter specifies a set of </a:t>
            </a:r>
            <a:r>
              <a:rPr lang="en-US" sz="2400" dirty="0" err="1">
                <a:ea typeface="MS PGothic" charset="0"/>
              </a:rPr>
              <a:t>querystring</a:t>
            </a:r>
            <a:r>
              <a:rPr lang="en-US" sz="2400" dirty="0">
                <a:ea typeface="MS PGothic" charset="0"/>
              </a:rPr>
              <a:t> key/value pairs to send along with the request.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The optional callback parameter is the name of a function to be executed after the load() method is completed.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ea typeface="MS PGothic" charset="0"/>
              </a:rPr>
              <a:t>For examples see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ea typeface="MS PGothic" charset="0"/>
              </a:rPr>
              <a:t>http://cs-server.usc.edu:45678/</a:t>
            </a:r>
            <a:r>
              <a:rPr lang="en-US" sz="2000" dirty="0" err="1">
                <a:ea typeface="MS PGothic" charset="0"/>
              </a:rPr>
              <a:t>ajaxexamples</a:t>
            </a:r>
            <a:r>
              <a:rPr lang="en-US" sz="2000" dirty="0">
                <a:ea typeface="MS PGothic" charset="0"/>
              </a:rPr>
              <a:t>/simple/</a:t>
            </a:r>
            <a:r>
              <a:rPr lang="en-US" sz="2000" dirty="0" err="1">
                <a:ea typeface="MS PGothic" charset="0"/>
              </a:rPr>
              <a:t>simpleajaxexjquery.html</a:t>
            </a:r>
            <a:endParaRPr lang="en-US" sz="2000" dirty="0">
              <a:ea typeface="MS PGothic" charset="0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ea typeface="MS P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6E263-88BE-4315-82EC-3B25461DE974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AJAX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86200" cy="4724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&lt;!DOCTYPE html&gt;&lt;html&gt;&lt;head&gt;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&lt;script </a:t>
            </a:r>
            <a:r>
              <a:rPr lang="en-US" sz="1400" dirty="0" err="1">
                <a:latin typeface="Consolas"/>
                <a:ea typeface="+mn-ea"/>
                <a:cs typeface="Consolas"/>
              </a:rPr>
              <a:t>src</a:t>
            </a:r>
            <a:r>
              <a:rPr lang="en-US" sz="1400" dirty="0">
                <a:latin typeface="Consolas"/>
                <a:ea typeface="+mn-ea"/>
                <a:cs typeface="Consolas"/>
              </a:rPr>
              <a:t>="http://ajax.googleapis.com/</a:t>
            </a:r>
            <a:r>
              <a:rPr lang="en-US" sz="1400" dirty="0" err="1">
                <a:latin typeface="Consolas"/>
                <a:ea typeface="+mn-ea"/>
                <a:cs typeface="Consolas"/>
              </a:rPr>
              <a:t>ajax</a:t>
            </a:r>
            <a:r>
              <a:rPr lang="en-US" sz="1400" dirty="0">
                <a:latin typeface="Consolas"/>
                <a:ea typeface="+mn-ea"/>
                <a:cs typeface="Consolas"/>
              </a:rPr>
              <a:t>/libs/</a:t>
            </a:r>
            <a:r>
              <a:rPr lang="en-US" sz="1400" dirty="0" err="1">
                <a:latin typeface="Consolas"/>
                <a:ea typeface="+mn-ea"/>
                <a:cs typeface="Consolas"/>
              </a:rPr>
              <a:t>jquery</a:t>
            </a:r>
            <a:r>
              <a:rPr lang="en-US" sz="1400" dirty="0">
                <a:latin typeface="Consolas"/>
                <a:ea typeface="+mn-ea"/>
                <a:cs typeface="Consolas"/>
              </a:rPr>
              <a:t>/1.10.2/jquery.min.js"&gt;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&lt;/script&gt;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&lt;script&gt;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$(document).ready(function(){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  $("button").click(function(){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    $("#div1").load("</a:t>
            </a:r>
            <a:r>
              <a:rPr lang="en-US" sz="1400" dirty="0" err="1">
                <a:latin typeface="Consolas"/>
                <a:ea typeface="+mn-ea"/>
                <a:cs typeface="Consolas"/>
              </a:rPr>
              <a:t>demo_test.txt</a:t>
            </a:r>
            <a:r>
              <a:rPr lang="en-US" sz="1400" dirty="0">
                <a:latin typeface="Consolas"/>
                <a:ea typeface="+mn-ea"/>
                <a:cs typeface="Consolas"/>
              </a:rPr>
              <a:t> #p1");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  });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});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&lt;/script&gt;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&lt;/head&gt;&lt;body&gt;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&lt;div id="div1"&gt;&lt;h2&gt;Let jQuery AJAX Change This Text&lt;/h2&gt;&lt;/div&gt;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&lt;button&gt;Get External Content&lt;/button&gt;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/>
                <a:ea typeface="+mn-ea"/>
                <a:cs typeface="Consolas"/>
              </a:rPr>
              <a:t>&lt;/body&gt;&lt;/html&gt;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pic>
        <p:nvPicPr>
          <p:cNvPr id="307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143000"/>
            <a:ext cx="245745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3749675"/>
            <a:ext cx="24336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5A1ED-16A1-488A-8001-3C44E9DB98CC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altLang="en-US" sz="3200" b="1"/>
              <a:t>AJAX Example 2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505200" cy="4876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&lt;!DOCTYPE html&gt;&lt;html&gt;&lt;head&gt;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&lt;script </a:t>
            </a:r>
            <a:r>
              <a:rPr lang="en-US" altLang="en-US" sz="1200" dirty="0" err="1">
                <a:latin typeface="Consolas" panose="020B0609020204030204" pitchFamily="49" charset="0"/>
              </a:rPr>
              <a:t>src</a:t>
            </a:r>
            <a:r>
              <a:rPr lang="en-US" altLang="en-US" sz="1200" dirty="0">
                <a:latin typeface="Consolas" panose="020B0609020204030204" pitchFamily="49" charset="0"/>
              </a:rPr>
              <a:t>="http://ajax.googleapis.com/ajax/libs/</a:t>
            </a:r>
            <a:r>
              <a:rPr lang="en-US" altLang="en-US" sz="1200" dirty="0" err="1">
                <a:latin typeface="Consolas" panose="020B0609020204030204" pitchFamily="49" charset="0"/>
              </a:rPr>
              <a:t>jquery</a:t>
            </a:r>
            <a:r>
              <a:rPr lang="en-US" altLang="en-US" sz="1200" dirty="0">
                <a:latin typeface="Consolas" panose="020B0609020204030204" pitchFamily="49" charset="0"/>
              </a:rPr>
              <a:t>/1.10.2/jquery.min.js"&gt;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$(document).ready(function(){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$("button").click(function(){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$("#div1").load("</a:t>
            </a:r>
            <a:r>
              <a:rPr lang="en-US" altLang="en-US" sz="1200" dirty="0" err="1">
                <a:latin typeface="Consolas" panose="020B0609020204030204" pitchFamily="49" charset="0"/>
              </a:rPr>
              <a:t>demo_test.txt",function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responseTxt,statusTxt,xhr</a:t>
            </a:r>
            <a:r>
              <a:rPr lang="en-US" altLang="en-US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if(</a:t>
            </a:r>
            <a:r>
              <a:rPr lang="en-US" altLang="en-US" sz="1200" dirty="0" err="1">
                <a:latin typeface="Consolas" panose="020B0609020204030204" pitchFamily="49" charset="0"/>
              </a:rPr>
              <a:t>statusTxt</a:t>
            </a:r>
            <a:r>
              <a:rPr lang="en-US" altLang="en-US" sz="1200" dirty="0">
                <a:latin typeface="Consolas" panose="020B0609020204030204" pitchFamily="49" charset="0"/>
              </a:rPr>
              <a:t>=="success")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alert("External content loaded successfully!");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if(</a:t>
            </a:r>
            <a:r>
              <a:rPr lang="en-US" altLang="en-US" sz="1200" dirty="0" err="1">
                <a:latin typeface="Consolas" panose="020B0609020204030204" pitchFamily="49" charset="0"/>
              </a:rPr>
              <a:t>statusTxt</a:t>
            </a:r>
            <a:r>
              <a:rPr lang="en-US" altLang="en-US" sz="1200" dirty="0">
                <a:latin typeface="Consolas" panose="020B0609020204030204" pitchFamily="49" charset="0"/>
              </a:rPr>
              <a:t>=="error")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alert("Error: "+</a:t>
            </a:r>
            <a:r>
              <a:rPr lang="en-US" altLang="en-US" sz="1200" dirty="0" err="1">
                <a:latin typeface="Consolas" panose="020B0609020204030204" pitchFamily="49" charset="0"/>
              </a:rPr>
              <a:t>xhr.status</a:t>
            </a:r>
            <a:r>
              <a:rPr lang="en-US" altLang="en-US" sz="1200" dirty="0">
                <a:latin typeface="Consolas" panose="020B0609020204030204" pitchFamily="49" charset="0"/>
              </a:rPr>
              <a:t>+": "+</a:t>
            </a:r>
            <a:r>
              <a:rPr lang="en-US" altLang="en-US" sz="1200" dirty="0" err="1">
                <a:latin typeface="Consolas" panose="020B0609020204030204" pitchFamily="49" charset="0"/>
              </a:rPr>
              <a:t>xhr.statusText</a:t>
            </a:r>
            <a:r>
              <a:rPr lang="en-US" altLang="en-US" sz="1200" dirty="0">
                <a:latin typeface="Consolas" panose="020B0609020204030204" pitchFamily="49" charset="0"/>
              </a:rPr>
              <a:t>);   });    });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&lt;/script&gt;&lt;/head&gt;&lt;body&gt;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&lt;div id="div1"&gt;&lt;h2&gt;Let jQuery AJAX Change This Text&lt;/h2&gt;&lt;/div&gt;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&lt;button&gt;Get External Content&lt;/button&gt;&lt;/body&gt;&lt;/html&gt;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966788"/>
            <a:ext cx="23717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23717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3541713"/>
            <a:ext cx="27336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6764F-D501-4556-801D-1F077B80C4DF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en-US" sz="3200" b="1"/>
              <a:t>AJAX Example 3 – GET Method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31775" y="838200"/>
            <a:ext cx="3502025" cy="5486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&lt;!DOCTYPE html&gt;&lt;html&gt;&lt;head&gt;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&lt;script </a:t>
            </a:r>
            <a:r>
              <a:rPr lang="en-US" altLang="en-US" sz="1200" dirty="0" err="1">
                <a:latin typeface="Consolas" panose="020B0609020204030204" pitchFamily="49" charset="0"/>
              </a:rPr>
              <a:t>src</a:t>
            </a:r>
            <a:r>
              <a:rPr lang="en-US" altLang="en-US" sz="1200" dirty="0">
                <a:latin typeface="Consolas" panose="020B0609020204030204" pitchFamily="49" charset="0"/>
              </a:rPr>
              <a:t>="http://ajax.googleapis.com/ajax/libs/</a:t>
            </a:r>
            <a:r>
              <a:rPr lang="en-US" altLang="en-US" sz="1200" dirty="0" err="1">
                <a:latin typeface="Consolas" panose="020B0609020204030204" pitchFamily="49" charset="0"/>
              </a:rPr>
              <a:t>jquery</a:t>
            </a:r>
            <a:r>
              <a:rPr lang="en-US" altLang="en-US" sz="1200" dirty="0">
                <a:latin typeface="Consolas" panose="020B0609020204030204" pitchFamily="49" charset="0"/>
              </a:rPr>
              <a:t>/1.10.2/jquery.min.js"&gt;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$(document).ready(function(){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$("button").click(function(){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$.get("demo_test3.test",function(</a:t>
            </a:r>
            <a:r>
              <a:rPr lang="en-US" altLang="en-US" sz="1200" dirty="0" err="1">
                <a:latin typeface="Consolas" panose="020B0609020204030204" pitchFamily="49" charset="0"/>
              </a:rPr>
              <a:t>data,status</a:t>
            </a:r>
            <a:r>
              <a:rPr lang="en-US" altLang="en-US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alert("Data: " + data + "\</a:t>
            </a:r>
            <a:r>
              <a:rPr lang="en-US" altLang="en-US" sz="1200" dirty="0" err="1">
                <a:latin typeface="Consolas" panose="020B0609020204030204" pitchFamily="49" charset="0"/>
              </a:rPr>
              <a:t>nStatus</a:t>
            </a:r>
            <a:r>
              <a:rPr lang="en-US" altLang="en-US" sz="1200" dirty="0">
                <a:latin typeface="Consolas" panose="020B0609020204030204" pitchFamily="49" charset="0"/>
              </a:rPr>
              <a:t>: " + status);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&lt;/script&gt;&lt;/head&gt;&lt;body&gt;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&lt;button&gt;Send an HTTP GET request to a page and get the result back&lt;/button&gt;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&lt;/body&gt;&lt;/html&gt;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4020344" y="4088780"/>
            <a:ext cx="4910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$.get() method requests data from the server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with an HTTP GET request.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required URL parameter specifies the URL you wish to  request.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optional callback parameter is the name of a function  to be executed if the request succeeds.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The following example uses the $.get() method to retrieve data from a file on the server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27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0C555-B638-4FC1-9EB1-6DD695F6F7EF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327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838200"/>
            <a:ext cx="2581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828675"/>
            <a:ext cx="2590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1600200"/>
            <a:ext cx="2209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altLang="en-US" sz="3200" b="1"/>
              <a:t>AJAX Example 4 – POST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276600" cy="5257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&lt;!DOCTYPE html&gt;&lt;html&gt;&lt;head&gt;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&lt;script </a:t>
            </a:r>
            <a:r>
              <a:rPr lang="en-US" altLang="en-US" sz="1200" dirty="0" err="1">
                <a:latin typeface="Consolas" panose="020B0609020204030204" pitchFamily="49" charset="0"/>
              </a:rPr>
              <a:t>src</a:t>
            </a:r>
            <a:r>
              <a:rPr lang="en-US" altLang="en-US" sz="1200" dirty="0">
                <a:latin typeface="Consolas" panose="020B0609020204030204" pitchFamily="49" charset="0"/>
              </a:rPr>
              <a:t>="http://ajax.googleapis.com/ajax/libs/</a:t>
            </a:r>
            <a:r>
              <a:rPr lang="en-US" altLang="en-US" sz="1200" dirty="0" err="1">
                <a:latin typeface="Consolas" panose="020B0609020204030204" pitchFamily="49" charset="0"/>
              </a:rPr>
              <a:t>jquery</a:t>
            </a:r>
            <a:r>
              <a:rPr lang="en-US" altLang="en-US" sz="1200" dirty="0">
                <a:latin typeface="Consolas" panose="020B0609020204030204" pitchFamily="49" charset="0"/>
              </a:rPr>
              <a:t>/1.10.2/jquery.min.js"&gt;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$(document).ready(function(){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$("button").click(function(){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$.post("</a:t>
            </a:r>
            <a:r>
              <a:rPr lang="en-US" altLang="en-US" sz="1200" dirty="0" err="1">
                <a:latin typeface="Consolas" panose="020B0609020204030204" pitchFamily="49" charset="0"/>
              </a:rPr>
              <a:t>demo_test_post.php</a:t>
            </a:r>
            <a:r>
              <a:rPr lang="en-US" altLang="en-US" sz="12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latin typeface="Consolas" panose="020B0609020204030204" pitchFamily="49" charset="0"/>
              </a:rPr>
              <a:t>name:"Donald</a:t>
            </a:r>
            <a:r>
              <a:rPr lang="en-US" altLang="en-US" sz="1200" dirty="0">
                <a:latin typeface="Consolas" panose="020B0609020204030204" pitchFamily="49" charset="0"/>
              </a:rPr>
              <a:t> Duck",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city:"</a:t>
            </a:r>
            <a:r>
              <a:rPr lang="en-US" altLang="en-US" sz="1200" dirty="0" err="1">
                <a:latin typeface="Consolas" panose="020B0609020204030204" pitchFamily="49" charset="0"/>
              </a:rPr>
              <a:t>Duckburg</a:t>
            </a:r>
            <a:r>
              <a:rPr lang="en-US" altLang="en-US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function(</a:t>
            </a:r>
            <a:r>
              <a:rPr lang="en-US" altLang="en-US" sz="1200" dirty="0" err="1">
                <a:latin typeface="Consolas" panose="020B0609020204030204" pitchFamily="49" charset="0"/>
              </a:rPr>
              <a:t>data,status</a:t>
            </a:r>
            <a:r>
              <a:rPr lang="en-US" altLang="en-US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alert("Data: " + data + "\</a:t>
            </a:r>
            <a:r>
              <a:rPr lang="en-US" altLang="en-US" sz="1200" dirty="0" err="1">
                <a:latin typeface="Consolas" panose="020B0609020204030204" pitchFamily="49" charset="0"/>
              </a:rPr>
              <a:t>nStatus</a:t>
            </a:r>
            <a:r>
              <a:rPr lang="en-US" altLang="en-US" sz="1200" dirty="0">
                <a:latin typeface="Consolas" panose="020B0609020204030204" pitchFamily="49" charset="0"/>
              </a:rPr>
              <a:t>: " + status);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&lt;/script&gt;&lt;/head&gt;&lt;body&gt;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&lt;button&gt;Send an HTTP POST request to a page and get the result back&lt;/button&gt;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&lt;/body&gt;&lt;/html&gt;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25908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668713"/>
            <a:ext cx="25908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9DB074-FA19-47C7-BF91-6F2105E83CEF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/>
              <a:t>Summary jQuery AJAX Functions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$.</a:t>
            </a:r>
            <a:r>
              <a:rPr lang="en-US" altLang="en-US" sz="1800" dirty="0" err="1"/>
              <a:t>func</a:t>
            </a:r>
            <a:r>
              <a:rPr lang="en-US" altLang="en-US" sz="1800" dirty="0"/>
              <a:t>(</a:t>
            </a:r>
            <a:r>
              <a:rPr lang="en-US" altLang="en-US" sz="1800" dirty="0" err="1"/>
              <a:t>url</a:t>
            </a:r>
            <a:r>
              <a:rPr lang="en-US" altLang="en-US" sz="1800" dirty="0"/>
              <a:t>[,</a:t>
            </a:r>
            <a:r>
              <a:rPr lang="en-US" altLang="en-US" sz="1800" dirty="0" err="1"/>
              <a:t>params</a:t>
            </a:r>
            <a:r>
              <a:rPr lang="en-US" altLang="en-US" sz="1800" dirty="0"/>
              <a:t>][,callback])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$.get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$.</a:t>
            </a:r>
            <a:r>
              <a:rPr lang="en-US" altLang="en-US" sz="1600" dirty="0" err="1"/>
              <a:t>getJSON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$.</a:t>
            </a:r>
            <a:r>
              <a:rPr lang="en-US" altLang="en-US" sz="1600" dirty="0" err="1"/>
              <a:t>getIfModified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$.</a:t>
            </a:r>
            <a:r>
              <a:rPr lang="en-US" altLang="en-US" sz="1600" dirty="0" err="1"/>
              <a:t>getScript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$.post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$(selector), inject HTML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load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loadIfModified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$(selector), </a:t>
            </a:r>
            <a:r>
              <a:rPr lang="en-US" altLang="en-US" sz="1800" dirty="0" err="1"/>
              <a:t>ajaxSetup</a:t>
            </a:r>
            <a:r>
              <a:rPr lang="en-US" altLang="en-US" sz="1800" dirty="0"/>
              <a:t> alts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ajaxComplete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ajaxError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ajaxSend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ajaxStart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ajaxStop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ajaxSuccess</a:t>
            </a:r>
            <a:endParaRPr lang="en-US" altLang="en-US" sz="1600" dirty="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$.ajax, $.</a:t>
            </a:r>
            <a:r>
              <a:rPr lang="en-US" altLang="en-US" sz="1800" dirty="0" err="1"/>
              <a:t>ajaxSetup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async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beforeSend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contentType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dataType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error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global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ifModified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processData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success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timeout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err="1"/>
              <a:t>url</a:t>
            </a:r>
            <a:endParaRPr lang="en-US" alt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348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035ACF-2838-40FD-9648-6662028FF7F2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jQuery way of a mouseover event that shows a submenu when menu is selected: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2400"/>
              <a:t>$(</a:t>
            </a:r>
            <a:r>
              <a:rPr lang="ja-JP" altLang="en-US" sz="2400"/>
              <a:t>‘</a:t>
            </a:r>
            <a:r>
              <a:rPr lang="en-US" altLang="ja-JP" sz="2400"/>
              <a:t>#menu</a:t>
            </a:r>
            <a:r>
              <a:rPr lang="ja-JP" altLang="en-US" sz="2400"/>
              <a:t>’</a:t>
            </a:r>
            <a:r>
              <a:rPr lang="en-US" altLang="ja-JP" sz="2400"/>
              <a:t>).mouseover(function() { // Anonymous function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$(</a:t>
            </a:r>
            <a:r>
              <a:rPr lang="ja-JP" altLang="en-US" sz="2400"/>
              <a:t>‘</a:t>
            </a:r>
            <a:r>
              <a:rPr lang="en-US" altLang="ja-JP" sz="2400"/>
              <a:t>#submenu</a:t>
            </a:r>
            <a:r>
              <a:rPr lang="ja-JP" altLang="en-US" sz="2400"/>
              <a:t>’</a:t>
            </a:r>
            <a:r>
              <a:rPr lang="en-US" altLang="ja-JP" sz="2400"/>
              <a:t>).show();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});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40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C3765-7F9F-49B2-B50E-DC1C524612E7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Stopping a normal event action: Suppose we want to stop the action of following a URL when a link is clicked. The action is part of the event object. We can reference the event object and call .</a:t>
            </a:r>
            <a:r>
              <a:rPr lang="en-US" altLang="en-US" dirty="0" err="1"/>
              <a:t>preventDefault</a:t>
            </a:r>
            <a:r>
              <a:rPr lang="en-US" altLang="en-US" dirty="0"/>
              <a:t>();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$(</a:t>
            </a:r>
            <a:r>
              <a:rPr lang="ja-JP" altLang="en-US" sz="2400" dirty="0"/>
              <a:t>‘</a:t>
            </a:r>
            <a:r>
              <a:rPr lang="en-US" altLang="ja-JP" sz="2400" dirty="0"/>
              <a:t>#menu</a:t>
            </a:r>
            <a:r>
              <a:rPr lang="ja-JP" altLang="en-US" sz="2400" dirty="0"/>
              <a:t>’</a:t>
            </a:r>
            <a:r>
              <a:rPr lang="en-US" altLang="ja-JP" sz="2400" dirty="0"/>
              <a:t>).click(function(</a:t>
            </a:r>
            <a:r>
              <a:rPr lang="en-US" altLang="ja-JP" sz="2400" dirty="0" err="1"/>
              <a:t>evt</a:t>
            </a:r>
            <a:r>
              <a:rPr lang="en-US" altLang="ja-JP" sz="2400" dirty="0"/>
              <a:t>){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	//JS code here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evt.preventDefault</a:t>
            </a:r>
            <a:r>
              <a:rPr lang="en-US" altLang="en-US" sz="2400" dirty="0"/>
              <a:t>();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}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400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E6D02-D5B9-496E-A924-07BEAFD93299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What is available with jQuery?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Cross browser support and detection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AJAX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CSS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DOM manipulation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DOM transversal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Attribute manipulation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Event detection and handling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JavaScript animation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Hundreds of plugins for pre-built user interfaces, advanced animations, form validation,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Expandable functionality using custom plugins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Small foot print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98B1C-A135-46AC-BC17-449749C26C54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Selecting all form elements of a certain type: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	</a:t>
            </a:r>
            <a:r>
              <a:rPr lang="en-US" altLang="en-US" sz="2400"/>
              <a:t>$(</a:t>
            </a:r>
            <a:r>
              <a:rPr lang="ja-JP" altLang="en-US" sz="2400"/>
              <a:t>‘</a:t>
            </a:r>
            <a:r>
              <a:rPr lang="en-US" altLang="ja-JP" sz="2400"/>
              <a:t>:text</a:t>
            </a:r>
            <a:r>
              <a:rPr lang="ja-JP" altLang="en-US" sz="2400"/>
              <a:t>’</a:t>
            </a:r>
            <a:r>
              <a:rPr lang="en-US" altLang="ja-JP" sz="2400"/>
              <a:t>) It selects all text fields.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with :input ( all form elements), :password, :radio, :checkbox, :submit, :image, :reset, :button, :file, :hidden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Set the value of a form element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	</a:t>
            </a:r>
            <a:r>
              <a:rPr lang="en-US" altLang="en-US" sz="2400"/>
              <a:t>Var fieldvalue = $(</a:t>
            </a:r>
            <a:r>
              <a:rPr lang="ja-JP" altLang="en-US" sz="2400"/>
              <a:t>‘</a:t>
            </a:r>
            <a:r>
              <a:rPr lang="en-US" altLang="ja-JP" sz="2400"/>
              <a:t>#total</a:t>
            </a:r>
            <a:r>
              <a:rPr lang="ja-JP" altLang="en-US" sz="2400"/>
              <a:t>’</a:t>
            </a:r>
            <a:r>
              <a:rPr lang="en-US" altLang="ja-JP" sz="2400"/>
              <a:t>).val(Yourvalue);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40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399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F7663-55C6-4C0F-8A95-E51565CE9C35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57200" indent="-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Determining if checkbox is checked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	If ($(</a:t>
            </a:r>
            <a:r>
              <a:rPr lang="ja-JP" altLang="en-US" sz="2400">
                <a:latin typeface="Calibri" panose="020F0502020204030204" pitchFamily="34" charset="0"/>
              </a:rPr>
              <a:t>‘</a:t>
            </a:r>
            <a:r>
              <a:rPr lang="en-US" altLang="ja-JP" sz="2400">
                <a:latin typeface="Calibri" panose="020F0502020204030204" pitchFamily="34" charset="0"/>
              </a:rPr>
              <a:t>#total</a:t>
            </a:r>
            <a:r>
              <a:rPr lang="ja-JP" altLang="en-US" sz="2400">
                <a:latin typeface="Calibri" panose="020F0502020204030204" pitchFamily="34" charset="0"/>
              </a:rPr>
              <a:t>’</a:t>
            </a:r>
            <a:r>
              <a:rPr lang="en-US" altLang="ja-JP" sz="2400">
                <a:latin typeface="Calibri" panose="020F0502020204030204" pitchFamily="34" charset="0"/>
              </a:rPr>
              <a:t>).attr(</a:t>
            </a:r>
            <a:r>
              <a:rPr lang="ja-JP" altLang="en-US" sz="2400">
                <a:latin typeface="Calibri" panose="020F0502020204030204" pitchFamily="34" charset="0"/>
              </a:rPr>
              <a:t>‘</a:t>
            </a:r>
            <a:r>
              <a:rPr lang="en-US" altLang="ja-JP" sz="2400">
                <a:latin typeface="Calibri" panose="020F0502020204030204" pitchFamily="34" charset="0"/>
              </a:rPr>
              <a:t>checked</a:t>
            </a:r>
            <a:r>
              <a:rPr lang="ja-JP" altLang="en-US" sz="2400">
                <a:latin typeface="Calibri" panose="020F0502020204030204" pitchFamily="34" charset="0"/>
              </a:rPr>
              <a:t>’</a:t>
            </a:r>
            <a:r>
              <a:rPr lang="en-US" altLang="ja-JP" sz="2400">
                <a:latin typeface="Calibri" panose="020F0502020204030204" pitchFamily="34" charset="0"/>
              </a:rPr>
              <a:t>)) {</a:t>
            </a:r>
          </a:p>
          <a:p>
            <a:pPr lvl="2" eaLnBrk="1" hangingPunct="1"/>
            <a:r>
              <a:rPr lang="en-US" altLang="en-US" sz="2400">
                <a:latin typeface="Calibri" panose="020F0502020204030204" pitchFamily="34" charset="0"/>
              </a:rPr>
              <a:t>		//Do whatever you want if box is checked</a:t>
            </a:r>
          </a:p>
          <a:p>
            <a:pPr lvl="2" eaLnBrk="1" hangingPunct="1"/>
            <a:r>
              <a:rPr lang="en-US" altLang="en-US" sz="2400">
                <a:latin typeface="Calibri" panose="020F0502020204030204" pitchFamily="34" charset="0"/>
              </a:rPr>
              <a:t>	}</a:t>
            </a:r>
          </a:p>
          <a:p>
            <a:pPr lvl="2" eaLnBrk="1" hangingPunct="1"/>
            <a:r>
              <a:rPr lang="en-US" altLang="en-US" sz="2400">
                <a:latin typeface="Calibri" panose="020F0502020204030204" pitchFamily="34" charset="0"/>
              </a:rPr>
              <a:t>	else {</a:t>
            </a:r>
          </a:p>
          <a:p>
            <a:pPr lvl="2" eaLnBrk="1" hangingPunct="1"/>
            <a:r>
              <a:rPr lang="en-US" altLang="en-US" sz="2400">
                <a:latin typeface="Calibri" panose="020F0502020204030204" pitchFamily="34" charset="0"/>
              </a:rPr>
              <a:t>		//Do whatever you want if box is not checked</a:t>
            </a:r>
          </a:p>
          <a:p>
            <a:pPr lvl="2" eaLnBrk="1" hangingPunct="1"/>
            <a:r>
              <a:rPr lang="en-US" altLang="en-US" sz="2400">
                <a:latin typeface="Calibri" panose="020F0502020204030204" pitchFamily="34" charset="0"/>
              </a:rPr>
              <a:t>	}</a:t>
            </a:r>
          </a:p>
          <a:p>
            <a:pPr lvl="2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3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3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</a:pP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90C45-C624-4995-B999-0CC5CC05DE92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Form Events such as submit: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$(document).ready(function()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 		$(</a:t>
            </a:r>
            <a:r>
              <a:rPr lang="ja-JP" altLang="en-US"/>
              <a:t>‘</a:t>
            </a:r>
            <a:r>
              <a:rPr lang="en-US" altLang="ja-JP"/>
              <a:t>#signup</a:t>
            </a:r>
            <a:r>
              <a:rPr lang="ja-JP" altLang="en-US"/>
              <a:t>’</a:t>
            </a:r>
            <a:r>
              <a:rPr lang="en-US" altLang="ja-JP"/>
              <a:t>).submit(function()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	if ($(</a:t>
            </a:r>
            <a:r>
              <a:rPr lang="ja-JP" altLang="en-US"/>
              <a:t>‘</a:t>
            </a:r>
            <a:r>
              <a:rPr lang="en-US" altLang="ja-JP"/>
              <a:t>#username</a:t>
            </a:r>
            <a:r>
              <a:rPr lang="ja-JP" altLang="en-US"/>
              <a:t>’</a:t>
            </a:r>
            <a:r>
              <a:rPr lang="en-US" altLang="ja-JP"/>
              <a:t>).val() ==</a:t>
            </a:r>
            <a:r>
              <a:rPr lang="ja-JP" altLang="en-US"/>
              <a:t>‘’</a:t>
            </a:r>
            <a:r>
              <a:rPr lang="en-US" altLang="ja-JP"/>
              <a:t>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		alert (</a:t>
            </a:r>
            <a:r>
              <a:rPr lang="ja-JP" altLang="en-US"/>
              <a:t>‘</a:t>
            </a:r>
            <a:r>
              <a:rPr lang="en-US" altLang="ja-JP"/>
              <a:t>Please supply name to name field</a:t>
            </a:r>
            <a:r>
              <a:rPr lang="ja-JP" altLang="en-US"/>
              <a:t>’</a:t>
            </a:r>
            <a:r>
              <a:rPr lang="en-US" altLang="ja-JP"/>
              <a:t>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		return false;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	}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})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});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40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68EB6-DF38-4822-B09B-F10114A0D3C3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Focus Example: Auto erases default text in a field when it gets the focus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/>
              <a:t>	</a:t>
            </a:r>
            <a:r>
              <a:rPr lang="en-US" altLang="en-US" sz="2400" dirty="0"/>
              <a:t>&lt;input name=</a:t>
            </a:r>
            <a:r>
              <a:rPr lang="ja-JP" altLang="en-US" sz="2400" dirty="0"/>
              <a:t>“</a:t>
            </a:r>
            <a:r>
              <a:rPr lang="en-US" altLang="ja-JP" sz="2400" dirty="0"/>
              <a:t>username</a:t>
            </a:r>
            <a:r>
              <a:rPr lang="ja-JP" altLang="en-US" sz="2400" dirty="0"/>
              <a:t>”</a:t>
            </a:r>
            <a:r>
              <a:rPr lang="en-US" altLang="ja-JP" sz="2400" dirty="0"/>
              <a:t> type=</a:t>
            </a:r>
            <a:r>
              <a:rPr lang="ja-JP" altLang="en-US" sz="2400" dirty="0"/>
              <a:t>“</a:t>
            </a:r>
            <a:r>
              <a:rPr lang="en-US" altLang="ja-JP" sz="2400" dirty="0"/>
              <a:t>text</a:t>
            </a:r>
            <a:r>
              <a:rPr lang="ja-JP" altLang="en-US" sz="2400" dirty="0"/>
              <a:t>”</a:t>
            </a:r>
            <a:r>
              <a:rPr lang="en-US" altLang="ja-JP" sz="2400" dirty="0"/>
              <a:t> id=</a:t>
            </a:r>
            <a:r>
              <a:rPr lang="ja-JP" altLang="en-US" sz="2400" dirty="0"/>
              <a:t>“</a:t>
            </a:r>
            <a:r>
              <a:rPr lang="en-US" altLang="ja-JP" sz="2400" dirty="0"/>
              <a:t>username</a:t>
            </a:r>
            <a:r>
              <a:rPr lang="ja-JP" altLang="en-US" sz="2400" dirty="0"/>
              <a:t>”</a:t>
            </a:r>
            <a:r>
              <a:rPr lang="en-US" altLang="ja-JP" sz="2400" dirty="0"/>
              <a:t> value=</a:t>
            </a:r>
            <a:r>
              <a:rPr lang="ja-JP" altLang="en-US" sz="2400" dirty="0"/>
              <a:t>“</a:t>
            </a:r>
            <a:r>
              <a:rPr lang="en-US" altLang="ja-JP" sz="2400" dirty="0"/>
              <a:t>Please type your user name</a:t>
            </a:r>
            <a:r>
              <a:rPr lang="ja-JP" altLang="en-US" sz="2400" dirty="0"/>
              <a:t>”</a:t>
            </a:r>
            <a:r>
              <a:rPr lang="en-US" altLang="ja-JP" sz="2400" dirty="0"/>
              <a:t>&gt;</a:t>
            </a:r>
            <a:endParaRPr lang="en-US" altLang="ja-JP" sz="320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$(</a:t>
            </a:r>
            <a:r>
              <a:rPr lang="ja-JP" altLang="en-US" sz="2400" dirty="0"/>
              <a:t>‘</a:t>
            </a:r>
            <a:r>
              <a:rPr lang="en-US" altLang="ja-JP" sz="2400" dirty="0"/>
              <a:t>#username</a:t>
            </a:r>
            <a:r>
              <a:rPr lang="ja-JP" altLang="en-US" sz="2400" dirty="0"/>
              <a:t>’</a:t>
            </a:r>
            <a:r>
              <a:rPr lang="en-US" altLang="ja-JP" sz="2400" dirty="0"/>
              <a:t>).focus(function()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var</a:t>
            </a:r>
            <a:r>
              <a:rPr lang="en-US" altLang="en-US" sz="2400" dirty="0"/>
              <a:t> field = $(this);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	if(</a:t>
            </a:r>
            <a:r>
              <a:rPr lang="en-US" altLang="en-US" sz="2400" dirty="0" err="1"/>
              <a:t>field.val</a:t>
            </a:r>
            <a:r>
              <a:rPr lang="en-US" altLang="en-US" sz="2400" dirty="0"/>
              <a:t>()==</a:t>
            </a:r>
            <a:r>
              <a:rPr lang="en-US" altLang="en-US" sz="2400" dirty="0" err="1"/>
              <a:t>field.attr</a:t>
            </a:r>
            <a:r>
              <a:rPr lang="en-US" altLang="en-US" sz="2400" dirty="0"/>
              <a:t>(</a:t>
            </a:r>
            <a:r>
              <a:rPr lang="ja-JP" altLang="en-US" sz="2400" dirty="0"/>
              <a:t>‘</a:t>
            </a:r>
            <a:r>
              <a:rPr lang="en-US" altLang="ja-JP" sz="2400" dirty="0" err="1"/>
              <a:t>defaultValue</a:t>
            </a:r>
            <a:r>
              <a:rPr lang="ja-JP" altLang="en-US" sz="2400" dirty="0"/>
              <a:t>’</a:t>
            </a:r>
            <a:r>
              <a:rPr lang="en-US" altLang="ja-JP" sz="2400" dirty="0"/>
              <a:t>))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		</a:t>
            </a:r>
            <a:r>
              <a:rPr lang="en-US" altLang="en-US" sz="2400" dirty="0" err="1"/>
              <a:t>field.val</a:t>
            </a:r>
            <a:r>
              <a:rPr lang="en-US" altLang="en-US" sz="2400" dirty="0"/>
              <a:t>(</a:t>
            </a:r>
            <a:r>
              <a:rPr lang="ja-JP" altLang="en-US" sz="2400" dirty="0"/>
              <a:t>‘’</a:t>
            </a:r>
            <a:r>
              <a:rPr lang="en-US" altLang="ja-JP" sz="2400" dirty="0"/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	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});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400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6DE68-7BDE-4B48-9AD6-026AF092C840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Click: If any radio button is clicked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$(</a:t>
            </a:r>
            <a:r>
              <a:rPr lang="ja-JP" altLang="en-US"/>
              <a:t>‘</a:t>
            </a:r>
            <a:r>
              <a:rPr lang="en-US" altLang="ja-JP"/>
              <a:t>:radio</a:t>
            </a:r>
            <a:r>
              <a:rPr lang="ja-JP" altLang="en-US"/>
              <a:t>’</a:t>
            </a:r>
            <a:r>
              <a:rPr lang="en-US" altLang="ja-JP"/>
              <a:t>).click(function()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//do stuff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});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Add focus to the first element of the form: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/>
              <a:t>	</a:t>
            </a:r>
            <a:r>
              <a:rPr lang="en-US" altLang="en-US" sz="2400"/>
              <a:t>$(</a:t>
            </a:r>
            <a:r>
              <a:rPr lang="ja-JP" altLang="en-US" sz="2400"/>
              <a:t>‘</a:t>
            </a:r>
            <a:r>
              <a:rPr lang="en-US" altLang="ja-JP" sz="2400"/>
              <a:t>username</a:t>
            </a:r>
            <a:r>
              <a:rPr lang="ja-JP" altLang="en-US" sz="2400"/>
              <a:t>’</a:t>
            </a:r>
            <a:r>
              <a:rPr lang="en-US" altLang="ja-JP" sz="2400"/>
              <a:t>).focus;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320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39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jQuery Usage Example (7)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0CAA5-AED6-4060-B032-9E0D79777ECA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sz="2800" b="1"/>
              <a:t>jQuery Snippet that Detects Browser Width</a:t>
            </a:r>
            <a:endParaRPr lang="en-US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&lt;html&gt;&lt;head&gt;&lt;link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 type="text/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="http://ajax.googleapis.com/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/1.4.4/jquery.min.js"&gt;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&lt;/head&gt;&lt;body&gt;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&lt;h2&gt;Text that will be red if screen width is less than 800px, mobile.css is used,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text will be green if screen width is greater than 800px, style.css is used, and black if no style sheet is specified&lt;/h2&gt;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browserInfo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style="padding:8px; border:1px solid blue; width:300px;"&gt;&lt;/div&gt;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$(document).ready(function(){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$(window).bind('resize',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getBrowserInfo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});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(){$('#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').text('Browser (Width : ' + $(window).width() +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 , Height :' + $(window).height() + ' )');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$(window).width();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If window width is below 800px, switch to the mobile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800){ $("link[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]").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"mobile.css"});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Else if width is above 800px, switch to the large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//if(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800)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  $("link[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]").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"style.css"});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getBrowserInfo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$('#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').text('Browser (Width : ' + $(window).width() +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 , Height :' + $(window).height() + ' )');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noscript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&gt;&lt;/body&gt;&lt;/html&gt;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F1632-0730-46DE-A995-F52A253495EF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Is jQuery Worth It?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92239"/>
              </p:ext>
            </p:extLst>
          </p:nvPr>
        </p:nvGraphicFramePr>
        <p:xfrm>
          <a:off x="228600" y="1397001"/>
          <a:ext cx="8763000" cy="427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Good use of the jQuery library will make it worthwhile in your code; will make JavaScript more readable and understandable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Bad use of jQuery library adds extra overhead. Why even add jQuery?</a:t>
                      </a:r>
                    </a:p>
                    <a:p>
                      <a:r>
                        <a:rPr lang="en-US" sz="1800" dirty="0"/>
                        <a:t>Remember</a:t>
                      </a:r>
                      <a:r>
                        <a:rPr lang="en-US" sz="1800" baseline="0" dirty="0"/>
                        <a:t> you need to add:</a:t>
                      </a:r>
                      <a:endParaRPr lang="en-US" sz="1800" dirty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&lt;script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src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=</a:t>
                      </a:r>
                      <a:r>
                        <a:rPr lang="en-US" sz="1800" b="1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"//ajax.googleapis.com/</a:t>
                      </a:r>
                      <a:r>
                        <a:rPr lang="en-US" sz="1800" b="1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ajax</a:t>
                      </a:r>
                      <a:r>
                        <a:rPr lang="en-US" sz="1800" b="1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/libs/</a:t>
                      </a:r>
                      <a:r>
                        <a:rPr lang="en-US" sz="1800" b="1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jquery</a:t>
                      </a:r>
                      <a:r>
                        <a:rPr lang="en-US" sz="1800" b="1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/1.8.3/jquery.min.js"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&gt;&lt;/script&gt;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If</a:t>
                      </a:r>
                      <a:r>
                        <a:rPr lang="en-US" sz="1800" baseline="0" dirty="0"/>
                        <a:t> web application requires a lot of DOM manipulation, hiding elements, fading out elements, </a:t>
                      </a:r>
                      <a:r>
                        <a:rPr lang="en-US" sz="1800" baseline="0" dirty="0" err="1"/>
                        <a:t>etc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Doesn’t even need</a:t>
                      </a:r>
                      <a:r>
                        <a:rPr lang="en-US" sz="1800" baseline="0" dirty="0"/>
                        <a:t> DOM manipulation; could be done with CSS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5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Cross Browser</a:t>
                      </a:r>
                      <a:r>
                        <a:rPr lang="en-US" sz="1800" baseline="0" dirty="0"/>
                        <a:t> Support – no need extra code for browser compatibility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 only uses Firefox – no need cross browser support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12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649E2-F6C3-462A-A3C2-51E0F430FA59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/>
              <a:t>jQuery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</a:t>
            </a:r>
            <a:r>
              <a:rPr lang="ja-JP" altLang="en-US" dirty="0"/>
              <a:t>’</a:t>
            </a:r>
            <a:r>
              <a:rPr lang="en-US" altLang="ja-JP" dirty="0"/>
              <a:t>s a useful library </a:t>
            </a:r>
            <a:r>
              <a:rPr lang="en-US" altLang="ja-JP" b="1" dirty="0"/>
              <a:t>when used wisely.</a:t>
            </a:r>
          </a:p>
          <a:p>
            <a:pPr eaLnBrk="1" hangingPunct="1"/>
            <a:r>
              <a:rPr lang="en-US" altLang="en-US" dirty="0"/>
              <a:t>It will allow you to write JavaScript differently</a:t>
            </a:r>
          </a:p>
          <a:p>
            <a:pPr lvl="1" eaLnBrk="1" hangingPunct="1"/>
            <a:r>
              <a:rPr lang="en-US" altLang="en-US" b="1" dirty="0"/>
              <a:t>Write less, do more.</a:t>
            </a:r>
          </a:p>
          <a:p>
            <a:pPr eaLnBrk="1" hangingPunct="1"/>
            <a:r>
              <a:rPr lang="en-US" altLang="en-US" dirty="0"/>
              <a:t>Remember: jQuery is just JavaScript</a:t>
            </a:r>
          </a:p>
          <a:p>
            <a:pPr lvl="1" eaLnBrk="1" hangingPunct="1"/>
            <a:r>
              <a:rPr lang="en-US" altLang="en-US" dirty="0"/>
              <a:t>What you can do with jQuery, </a:t>
            </a:r>
            <a:r>
              <a:rPr lang="en-US" altLang="en-US" b="1" dirty="0"/>
              <a:t>you can always do without jQuery </a:t>
            </a:r>
            <a:r>
              <a:rPr lang="en-US" altLang="en-US" dirty="0"/>
              <a:t>but with </a:t>
            </a:r>
            <a:r>
              <a:rPr lang="en-US" altLang="en-US" b="1" i="1" u="sng" dirty="0"/>
              <a:t>more</a:t>
            </a:r>
            <a:r>
              <a:rPr lang="en-US" altLang="en-US" b="1" dirty="0"/>
              <a:t> </a:t>
            </a:r>
            <a:r>
              <a:rPr lang="en-US" altLang="en-US" b="1" i="1" u="sng" dirty="0"/>
              <a:t>code.</a:t>
            </a:r>
            <a:endParaRPr lang="en-US" altLang="en-US" i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22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B1132D-3517-4446-AE08-880C2F65A3CB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jQuery Resources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Project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2"/>
              </a:rPr>
              <a:t>http://www.jquery.com</a:t>
            </a: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Learning Center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3"/>
              </a:rPr>
              <a:t>http://docs.jquery.com/Tutorials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4"/>
              </a:rPr>
              <a:t>http://www.learningjquery.com/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5"/>
              </a:rPr>
              <a:t>http://15daysofjquery.com/</a:t>
            </a: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6"/>
              </a:rPr>
              <a:t>http://docs.jquery.com/Discussion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7"/>
              </a:rPr>
              <a:t>http://www.nabble.com/JQuery-f15494.html</a:t>
            </a:r>
            <a:r>
              <a:rPr lang="en-US" altLang="en-US" sz="1600"/>
              <a:t> mailing list archive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8"/>
              </a:rPr>
              <a:t>irc.freenode.net</a:t>
            </a:r>
            <a:r>
              <a:rPr lang="en-US" altLang="en-US" sz="1600"/>
              <a:t> irc room: #jquery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9"/>
              </a:rPr>
              <a:t>http://docs.jquery.com/Main_Page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10"/>
              </a:rPr>
              <a:t>http://www.visualjquery.com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11"/>
              </a:rPr>
              <a:t>http://jquery.bassistance.de/api-browser/</a:t>
            </a: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jQuery Success Stories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hlinkClick r:id="rId12"/>
              </a:rPr>
              <a:t>http://docs.jquery.com/Sites_Using_jQuery</a:t>
            </a: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532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CDAF1-F1EA-4EBA-83A3-FBD97C7494D6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200" b="1"/>
              <a:t>Downloading jQuery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Installation – You just download the latest jquery-x.y.z.js file and put it in your website folder</a:t>
            </a:r>
          </a:p>
          <a:p>
            <a:pPr eaLnBrk="1" hangingPunct="1"/>
            <a:r>
              <a:rPr lang="en-US" altLang="en-US" dirty="0">
                <a:hlinkClick r:id="rId2"/>
              </a:rPr>
              <a:t>http://jquery.com/download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jQuery is lightweight: 30KB (Minified and </a:t>
            </a:r>
            <a:r>
              <a:rPr lang="en-US" altLang="en-US" dirty="0" err="1">
                <a:solidFill>
                  <a:srgbClr val="000000"/>
                </a:solidFill>
              </a:rPr>
              <a:t>Gzipped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  <a:r>
              <a:rPr lang="ar-SA" altLang="en-US" dirty="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92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E220E-4C54-42B5-B6D8-F33DC28FEF50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ea typeface="+mj-ea"/>
                <a:cs typeface="Calibri"/>
              </a:rPr>
              <a:t>So How Does jQuery Change How You Write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Arial" pitchFamily="34" charset="0"/>
              </a:rPr>
              <a:t>jQuery adds a JavaScript object called </a:t>
            </a:r>
            <a:r>
              <a:rPr lang="en-US" b="1" dirty="0">
                <a:ea typeface="+mn-ea"/>
                <a:cs typeface="Arial" pitchFamily="34" charset="0"/>
              </a:rPr>
              <a:t>$</a:t>
            </a:r>
            <a:r>
              <a:rPr lang="en-US" dirty="0">
                <a:ea typeface="+mn-ea"/>
                <a:cs typeface="Arial" pitchFamily="34" charset="0"/>
              </a:rPr>
              <a:t> or </a:t>
            </a:r>
            <a:r>
              <a:rPr lang="en-US" b="1" dirty="0">
                <a:ea typeface="+mn-ea"/>
                <a:cs typeface="Arial" pitchFamily="34" charset="0"/>
              </a:rPr>
              <a:t>jQuery </a:t>
            </a:r>
            <a:r>
              <a:rPr lang="en-US" dirty="0">
                <a:ea typeface="+mn-ea"/>
                <a:cs typeface="Arial" pitchFamily="34" charset="0"/>
              </a:rPr>
              <a:t>to your JavaScript code.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Arial" pitchFamily="34" charset="0"/>
              </a:rPr>
              <a:t>Through manipulation of this JavaScript code, it abstracts away commonly used JavaScript objects into $ and jQuery, such as the DOM (document), </a:t>
            </a:r>
            <a:r>
              <a:rPr lang="en-US" dirty="0" err="1">
                <a:ea typeface="+mn-ea"/>
                <a:cs typeface="Arial" pitchFamily="34" charset="0"/>
              </a:rPr>
              <a:t>XMLHTTPRequest</a:t>
            </a:r>
            <a:r>
              <a:rPr lang="en-US" dirty="0">
                <a:ea typeface="+mn-ea"/>
                <a:cs typeface="Arial" pitchFamily="34" charset="0"/>
              </a:rPr>
              <a:t>, and JSON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Arial" pitchFamily="34" charset="0"/>
              </a:rPr>
              <a:t>Example: Instead of </a:t>
            </a:r>
            <a:br>
              <a:rPr lang="en-US" dirty="0">
                <a:ea typeface="+mn-ea"/>
                <a:cs typeface="Arial" pitchFamily="34" charset="0"/>
              </a:rPr>
            </a:br>
            <a:r>
              <a:rPr lang="en-US" sz="2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myButton</a:t>
            </a:r>
            <a:r>
              <a:rPr lang="en-US" sz="22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document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getElementById</a:t>
            </a:r>
            <a:r>
              <a:rPr lang="en-US" sz="2200" b="1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sz="2200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myButton</a:t>
            </a:r>
            <a:r>
              <a:rPr lang="en-US" sz="22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Arial" pitchFamily="34" charset="0"/>
              </a:rPr>
              <a:t>In jQuery, it’s just </a:t>
            </a:r>
          </a:p>
          <a:p>
            <a:pPr marL="346075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$</a:t>
            </a:r>
            <a:r>
              <a:rPr lang="en-US" sz="2000" b="1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"#</a:t>
            </a:r>
            <a:r>
              <a:rPr lang="en-US" sz="2000" dirty="0" err="1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myButton</a:t>
            </a:r>
            <a:r>
              <a:rPr lang="en-US" sz="2000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2F4FF"/>
                </a:highlight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A9F73-D77A-4FFB-9AB9-B5A72B96877D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7"/>
          <p:cNvSpPr txBox="1">
            <a:spLocks noChangeArrowheads="1"/>
          </p:cNvSpPr>
          <p:nvPr/>
        </p:nvSpPr>
        <p:spPr bwMode="auto">
          <a:xfrm>
            <a:off x="914400" y="76200"/>
            <a:ext cx="7397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/>
              <a:t>jQuery Basic Selectors</a:t>
            </a: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457200" y="685800"/>
            <a:ext cx="8458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6037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These are examples of “Basic” selectors, based on CSS1: </a:t>
            </a: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All Selector (“*”):  selects all elements, sets </a:t>
            </a:r>
            <a:r>
              <a:rPr lang="en-US" altLang="en-US" sz="2000" dirty="0" err="1">
                <a:solidFill>
                  <a:srgbClr val="000000"/>
                </a:solidFill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</a:rPr>
              <a:t> properties and returns the number of elements found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elementCount</a:t>
            </a:r>
            <a:r>
              <a:rPr lang="en-US" altLang="en-US" sz="1600" dirty="0">
                <a:latin typeface="Consolas" panose="020B0609020204030204" pitchFamily="49" charset="0"/>
              </a:rPr>
              <a:t> = $("*").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("border", "3px solid red" ).length;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Class Selector (“.class”): selects all elements with a given class and sets </a:t>
            </a:r>
            <a:r>
              <a:rPr lang="en-US" altLang="en-US" sz="2000" dirty="0" err="1">
                <a:solidFill>
                  <a:srgbClr val="000000"/>
                </a:solidFill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</a:rPr>
              <a:t> properties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$(".</a:t>
            </a:r>
            <a:r>
              <a:rPr lang="en-US" altLang="en-US" sz="1600" dirty="0" err="1">
                <a:latin typeface="Consolas" panose="020B0609020204030204" pitchFamily="49" charset="0"/>
              </a:rPr>
              <a:t>myClass</a:t>
            </a:r>
            <a:r>
              <a:rPr lang="en-US" altLang="en-US" sz="1600" dirty="0">
                <a:latin typeface="Consolas" panose="020B0609020204030204" pitchFamily="49" charset="0"/>
              </a:rPr>
              <a:t>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("border", "3px solid red"); 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Element selector (“element”):  selects all elements with the given tag name, e.g. div, and sets </a:t>
            </a:r>
            <a:r>
              <a:rPr lang="en-US" altLang="en-US" sz="2000" dirty="0" err="1">
                <a:solidFill>
                  <a:srgbClr val="000000"/>
                </a:solidFill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</a:rPr>
              <a:t> properties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$("div").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("border", "9px solid red");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ID selector (“#id”): selects a single element with the given id attribute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$("#</a:t>
            </a:r>
            <a:r>
              <a:rPr lang="en-US" altLang="en-US" sz="1600" dirty="0" err="1">
                <a:latin typeface="Consolas" panose="020B0609020204030204" pitchFamily="49" charset="0"/>
              </a:rPr>
              <a:t>myDiv</a:t>
            </a:r>
            <a:r>
              <a:rPr lang="en-US" altLang="en-US" sz="1600" dirty="0">
                <a:latin typeface="Consolas" panose="020B0609020204030204" pitchFamily="49" charset="0"/>
              </a:rPr>
              <a:t>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("border", "3px solid red");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Multiple selector  (“selector1, selector2, </a:t>
            </a:r>
            <a:r>
              <a:rPr lang="en-US" altLang="en-US" sz="2000" dirty="0" err="1">
                <a:solidFill>
                  <a:srgbClr val="000000"/>
                </a:solidFill>
              </a:rPr>
              <a:t>selectorN</a:t>
            </a:r>
            <a:r>
              <a:rPr lang="en-US" altLang="en-US" sz="2000" dirty="0"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</a:rPr>
              <a:t>): selects a combined result of all the specified selectors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$("div, span, </a:t>
            </a:r>
            <a:r>
              <a:rPr lang="en-US" altLang="en-US" sz="1600" dirty="0" err="1">
                <a:latin typeface="Consolas" panose="020B0609020204030204" pitchFamily="49" charset="0"/>
              </a:rPr>
              <a:t>p.myClass</a:t>
            </a:r>
            <a:r>
              <a:rPr lang="en-US" altLang="en-US" sz="1600" dirty="0">
                <a:latin typeface="Consolas" panose="020B0609020204030204" pitchFamily="49" charset="0"/>
              </a:rPr>
              <a:t>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("border", "3px solid red");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For more examples see: </a:t>
            </a:r>
            <a:r>
              <a:rPr lang="en-US" altLang="en-US" sz="1400" dirty="0">
                <a:solidFill>
                  <a:srgbClr val="000000"/>
                </a:solidFill>
                <a:hlinkClick r:id="rId3"/>
              </a:rPr>
              <a:t>http://api.jquery.com/category/selectors/basic-css-selectors/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8824F-BFA3-4B9A-AA98-27AF7D404D6D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914400" y="152400"/>
            <a:ext cx="7397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8748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3560" tIns="538560" rIns="583560" bIns="53856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C800"/>
              </a:buClr>
              <a:buFontTx/>
              <a:buNone/>
            </a:pPr>
            <a:r>
              <a:rPr lang="en-US" altLang="en-US" b="1"/>
              <a:t>Other jQuery Selector Categories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457200" y="838200"/>
            <a:ext cx="845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720" tIns="91440" rIns="90000" bIns="46800"/>
          <a:lstStyle>
            <a:lvl1pPr marL="460375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34975" algn="l"/>
                <a:tab pos="892175" algn="l"/>
                <a:tab pos="1349375" algn="l"/>
                <a:tab pos="1806575" algn="l"/>
                <a:tab pos="2263775" algn="l"/>
                <a:tab pos="2720975" algn="l"/>
                <a:tab pos="3178175" algn="l"/>
                <a:tab pos="3635375" algn="l"/>
                <a:tab pos="4092575" algn="l"/>
                <a:tab pos="4549775" algn="l"/>
                <a:tab pos="5006975" algn="l"/>
                <a:tab pos="5464175" algn="l"/>
                <a:tab pos="5921375" algn="l"/>
                <a:tab pos="6378575" algn="l"/>
                <a:tab pos="6835775" algn="l"/>
                <a:tab pos="7292975" algn="l"/>
                <a:tab pos="7750175" algn="l"/>
                <a:tab pos="8207375" algn="l"/>
                <a:tab pos="8664575" algn="l"/>
                <a:tab pos="9121775" algn="l"/>
                <a:tab pos="95789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JQuery borrows notation from CSS1-3 “selectors”, as a tool to match a set of elements. Here are some examples of what one can do:</a:t>
            </a: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Attribute: </a:t>
            </a:r>
            <a:r>
              <a:rPr lang="en-US" altLang="en-US" sz="2000" dirty="0"/>
              <a:t>selects elements that have the specified attribute and changes the associated text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$("input[value='Hot Fuzz'] "). text( "Hot Fuzz" ) 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Basic Filter, e.g. selects all elements that are h1, h2, h3, </a:t>
            </a:r>
            <a:r>
              <a:rPr lang="en-US" altLang="en-US" sz="2000" dirty="0" err="1">
                <a:solidFill>
                  <a:srgbClr val="000000"/>
                </a:solidFill>
              </a:rPr>
              <a:t>etc</a:t>
            </a:r>
            <a:r>
              <a:rPr lang="en-US" altLang="en-US" sz="2000" dirty="0">
                <a:solidFill>
                  <a:srgbClr val="000000"/>
                </a:solidFill>
              </a:rPr>
              <a:t> and assigns </a:t>
            </a:r>
            <a:r>
              <a:rPr lang="en-US" altLang="en-US" sz="2000" dirty="0" err="1">
                <a:solidFill>
                  <a:srgbClr val="000000"/>
                </a:solidFill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</a:rPr>
              <a:t> properties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$(":header").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({ background: "#ccc", color: "blue" });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Child Filter, e.g. finds the first span in each div and underlines the text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$("div </a:t>
            </a:r>
            <a:r>
              <a:rPr lang="en-US" altLang="en-US" sz="1600" dirty="0" err="1">
                <a:latin typeface="Consolas" panose="020B0609020204030204" pitchFamily="49" charset="0"/>
              </a:rPr>
              <a:t>span:first-child</a:t>
            </a:r>
            <a:r>
              <a:rPr lang="en-US" altLang="en-US" sz="1600" dirty="0">
                <a:latin typeface="Consolas" panose="020B0609020204030204" pitchFamily="49" charset="0"/>
              </a:rPr>
              <a:t>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 "text-decoration", "underline" )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Content Filter, e.g. finds all div containing “John” and underlines them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$("</a:t>
            </a:r>
            <a:r>
              <a:rPr lang="en-US" altLang="en-US" sz="1600" dirty="0" err="1">
                <a:latin typeface="Consolas" panose="020B0609020204030204" pitchFamily="49" charset="0"/>
              </a:rPr>
              <a:t>div:contains</a:t>
            </a:r>
            <a:r>
              <a:rPr lang="en-US" altLang="en-US" sz="1600" dirty="0">
                <a:latin typeface="Consolas" panose="020B0609020204030204" pitchFamily="49" charset="0"/>
              </a:rPr>
              <a:t>('John’)").</a:t>
            </a:r>
            <a:r>
              <a:rPr lang="en-US" altLang="en-US" sz="1600" dirty="0" err="1">
                <a:latin typeface="Consolas" panose="020B0609020204030204" pitchFamily="49" charset="0"/>
              </a:rPr>
              <a:t>css</a:t>
            </a:r>
            <a:r>
              <a:rPr lang="en-US" altLang="en-US" sz="1600" dirty="0">
                <a:latin typeface="Consolas" panose="020B0609020204030204" pitchFamily="49" charset="0"/>
              </a:rPr>
              <a:t>( "text-decoration", "underline" );</a:t>
            </a: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Form, e.g. finds all buttons and adds the </a:t>
            </a:r>
            <a:r>
              <a:rPr lang="en-US" altLang="en-US" sz="2000" dirty="0" err="1">
                <a:solidFill>
                  <a:srgbClr val="000000"/>
                </a:solidFill>
              </a:rPr>
              <a:t>css</a:t>
            </a:r>
            <a:r>
              <a:rPr lang="en-US" altLang="en-US" sz="2000" dirty="0">
                <a:solidFill>
                  <a:srgbClr val="000000"/>
                </a:solidFill>
              </a:rPr>
              <a:t> class “marked” to their properties</a:t>
            </a: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var</a:t>
            </a:r>
            <a:r>
              <a:rPr lang="en-US" altLang="en-US" sz="1600" dirty="0">
                <a:latin typeface="Consolas" panose="020B0609020204030204" pitchFamily="49" charset="0"/>
              </a:rPr>
              <a:t> input = $(":button").</a:t>
            </a:r>
            <a:r>
              <a:rPr lang="en-US" altLang="en-US" sz="1600" dirty="0" err="1">
                <a:latin typeface="Consolas" panose="020B0609020204030204" pitchFamily="49" charset="0"/>
              </a:rPr>
              <a:t>addClass</a:t>
            </a:r>
            <a:r>
              <a:rPr lang="en-US" altLang="en-US" sz="1600" dirty="0">
                <a:latin typeface="Consolas" panose="020B0609020204030204" pitchFamily="49" charset="0"/>
              </a:rPr>
              <a:t>( "marked" );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Pct val="80000"/>
            </a:pPr>
            <a:r>
              <a:rPr lang="en-US" altLang="en-US" sz="2000" dirty="0">
                <a:solidFill>
                  <a:srgbClr val="000000"/>
                </a:solidFill>
              </a:rPr>
              <a:t>For more examples see: </a:t>
            </a:r>
            <a:r>
              <a:rPr lang="en-US" altLang="en-US" sz="2000" dirty="0">
                <a:solidFill>
                  <a:srgbClr val="000000"/>
                </a:solidFill>
                <a:hlinkClick r:id="rId3"/>
              </a:rPr>
              <a:t>http://api.jquery.com/category/selectors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SzPct val="80000"/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  <a:endParaRPr lang="en-US" dirty="0"/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ED926-328E-40A8-8A51-4FB212AC65A3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9FC"/>
            </a:gs>
            <a:gs pos="74001">
              <a:srgbClr val="B0C6E1"/>
            </a:gs>
            <a:gs pos="83000">
              <a:srgbClr val="B0C6E1"/>
            </a:gs>
            <a:gs pos="100000">
              <a:srgbClr val="CAD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jQuery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Either attached to the jQuery object or chained off of a selector statement.</a:t>
            </a:r>
          </a:p>
          <a:p>
            <a:pPr lvl="1" eaLnBrk="1" hangingPunct="1"/>
            <a:r>
              <a:rPr lang="en-US" altLang="en-US" sz="2000" dirty="0"/>
              <a:t>E.g. Run a function when the page is fully loaded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 window ).load(function()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//run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);</a:t>
            </a:r>
          </a:p>
          <a:p>
            <a:pPr eaLnBrk="1" hangingPunct="1"/>
            <a:r>
              <a:rPr lang="en-US" altLang="en-US" sz="2000" dirty="0"/>
              <a:t>Most functions return the jQuery object they were originally passed, so you can perform many actions in a single line.</a:t>
            </a:r>
          </a:p>
          <a:p>
            <a:pPr lvl="1" eaLnBrk="1" hangingPunct="1"/>
            <a:r>
              <a:rPr lang="en-US" altLang="en-US" sz="2000" dirty="0"/>
              <a:t>E.g. Add the class </a:t>
            </a:r>
            <a:r>
              <a:rPr lang="en-US" altLang="en-US" sz="2000" i="1" dirty="0" err="1"/>
              <a:t>bigImg</a:t>
            </a:r>
            <a:r>
              <a:rPr lang="en-US" altLang="en-US" sz="2000" dirty="0"/>
              <a:t> to all images with height &gt; 100 once the image is loaded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$("</a:t>
            </a:r>
            <a:r>
              <a:rPr lang="en-US" altLang="ja-JP" sz="1200" dirty="0" err="1">
                <a:latin typeface="Courier New" panose="02070309020205020404" pitchFamily="49" charset="0"/>
              </a:rPr>
              <a:t>img.userIcon</a:t>
            </a:r>
            <a:r>
              <a:rPr lang="en-US" altLang="en-US" sz="1200" dirty="0">
                <a:latin typeface="Courier New" panose="02070309020205020404" pitchFamily="49" charset="0"/>
              </a:rPr>
              <a:t>"</a:t>
            </a:r>
            <a:r>
              <a:rPr lang="en-US" altLang="ja-JP" sz="1200" dirty="0">
                <a:latin typeface="Courier New" panose="02070309020205020404" pitchFamily="49" charset="0"/>
              </a:rPr>
              <a:t> ).load(function()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if ( $( this ).height() &gt; 100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$( this ).</a:t>
            </a:r>
            <a:r>
              <a:rPr lang="en-US" altLang="en-US" sz="1200" dirty="0" err="1">
                <a:latin typeface="Courier New" panose="02070309020205020404" pitchFamily="49" charset="0"/>
              </a:rPr>
              <a:t>addClass</a:t>
            </a:r>
            <a:r>
              <a:rPr lang="en-US" altLang="en-US" sz="1200" dirty="0">
                <a:latin typeface="Courier New" panose="02070309020205020404" pitchFamily="49" charset="0"/>
              </a:rPr>
              <a:t>("</a:t>
            </a:r>
            <a:r>
              <a:rPr lang="en-US" altLang="ja-JP" sz="1200" dirty="0" err="1">
                <a:latin typeface="Courier New" panose="02070309020205020404" pitchFamily="49" charset="0"/>
              </a:rPr>
              <a:t>bigImg</a:t>
            </a:r>
            <a:r>
              <a:rPr lang="en-US" altLang="en-US" sz="1200" dirty="0">
                <a:latin typeface="Courier New" panose="02070309020205020404" pitchFamily="49" charset="0"/>
              </a:rPr>
              <a:t>"</a:t>
            </a:r>
            <a:r>
              <a:rPr lang="en-US" altLang="ja-JP" sz="1200" dirty="0">
                <a:latin typeface="Courier New" panose="02070309020205020404" pitchFamily="49" charset="0"/>
              </a:rPr>
              <a:t>);</a:t>
            </a:r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});</a:t>
            </a:r>
          </a:p>
          <a:p>
            <a:pPr eaLnBrk="1" hangingPunct="1"/>
            <a:r>
              <a:rPr lang="en-US" altLang="en-US" sz="2000" dirty="0"/>
              <a:t>The same function can perform an entirely different action based on the number and type of parameters.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4FE5C-0222-43D0-AEAA-E72FA5017E26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9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More jQuery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609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  <a:cs typeface="+mn-cs"/>
              </a:rPr>
              <a:t>Remember these examples?</a:t>
            </a:r>
          </a:p>
          <a:p>
            <a:pPr marL="346075" indent="0" eaLnBrk="1" hangingPunct="1"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http://cs-server.usc.edu:45678/</a:t>
            </a:r>
            <a:r>
              <a:rPr lang="en-US" dirty="0" err="1">
                <a:ea typeface="ＭＳ Ｐゴシック" charset="0"/>
                <a:cs typeface="+mn-cs"/>
              </a:rPr>
              <a:t>examples.html#dom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74663" y="45720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ll revisit the examples, but with jQuery instead!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Ellis Horowitz 2012-2016</a:t>
            </a:r>
          </a:p>
        </p:txBody>
      </p:sp>
      <p:sp>
        <p:nvSpPr>
          <p:cNvPr id="163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63599-0065-4B1F-B9AE-9F0FFFE25868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391" name="Picture 3" descr="Screen Shot 2014-10-31 at 9.53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7974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2811</Words>
  <Application>Microsoft Office PowerPoint</Application>
  <PresentationFormat>On-screen Show (4:3)</PresentationFormat>
  <Paragraphs>545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Consolas</vt:lpstr>
      <vt:lpstr>Courier New</vt:lpstr>
      <vt:lpstr>Office Theme</vt:lpstr>
      <vt:lpstr>jQuery Tutorial</vt:lpstr>
      <vt:lpstr>What is jQuery?</vt:lpstr>
      <vt:lpstr>What is available with jQuery?</vt:lpstr>
      <vt:lpstr>Downloading jQuery</vt:lpstr>
      <vt:lpstr>So How Does jQuery Change How You Write JavaScript?</vt:lpstr>
      <vt:lpstr>PowerPoint Presentation</vt:lpstr>
      <vt:lpstr>PowerPoint Presentation</vt:lpstr>
      <vt:lpstr>jQuery Functions</vt:lpstr>
      <vt:lpstr>More jQuery Examples</vt:lpstr>
      <vt:lpstr>Example 1: document.getElementById.style.color</vt:lpstr>
      <vt:lpstr>Example 1: $.fadeOut(), $.delay(), $.fadeIn()</vt:lpstr>
      <vt:lpstr>Example 2: document.getElementsByTagName</vt:lpstr>
      <vt:lpstr>Example 3: document.getElementById().innerHTML </vt:lpstr>
      <vt:lpstr>Example 4: document.getElementById().style.left </vt:lpstr>
      <vt:lpstr>Example 4: $.css();</vt:lpstr>
      <vt:lpstr>Example 5: document.getElementById(), parseint()</vt:lpstr>
      <vt:lpstr>Example 6: Uses childNodes, removechild, appendChild </vt:lpstr>
      <vt:lpstr>Example 6: $.children(), $.remove(), $.append(); </vt:lpstr>
      <vt:lpstr>Example 7: Uses innerHTML</vt:lpstr>
      <vt:lpstr>Example 7: $.change() and $.html();</vt:lpstr>
      <vt:lpstr>jQuery &amp; AJAX</vt:lpstr>
      <vt:lpstr>jQuery AJAX load method</vt:lpstr>
      <vt:lpstr>AJAX Example 1</vt:lpstr>
      <vt:lpstr>AJAX Example 2</vt:lpstr>
      <vt:lpstr>AJAX Example 3 – GET Method</vt:lpstr>
      <vt:lpstr>AJAX Example 4 – POST Method</vt:lpstr>
      <vt:lpstr>Summary jQuery AJAX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Snippet that Detects Browser Width</vt:lpstr>
      <vt:lpstr>Is jQuery Worth It?</vt:lpstr>
      <vt:lpstr>jQuery</vt:lpstr>
      <vt:lpstr>jQuery Resources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XH W</cp:lastModifiedBy>
  <cp:revision>181</cp:revision>
  <cp:lastPrinted>2014-11-01T21:33:27Z</cp:lastPrinted>
  <dcterms:created xsi:type="dcterms:W3CDTF">2009-08-29T21:05:44Z</dcterms:created>
  <dcterms:modified xsi:type="dcterms:W3CDTF">2016-12-09T03:43:36Z</dcterms:modified>
</cp:coreProperties>
</file>