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4" r:id="rId12"/>
    <p:sldId id="273" r:id="rId13"/>
    <p:sldId id="270" r:id="rId14"/>
    <p:sldId id="275" r:id="rId15"/>
    <p:sldId id="276" r:id="rId16"/>
  </p:sldIdLst>
  <p:sldSz cx="10799763" cy="7199313"/>
  <p:notesSz cx="6858000" cy="9144000"/>
  <p:defaultTextStyle>
    <a:defPPr>
      <a:defRPr lang="zh-CN"/>
    </a:defPPr>
    <a:lvl1pPr marL="0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238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476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2714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6952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190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5428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599666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3904" algn="l" defTabSz="1028476" rtl="0" eaLnBrk="1" latinLnBrk="0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21" y="57"/>
      </p:cViewPr>
      <p:guideLst>
        <p:guide orient="horz" pos="2268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9982" y="2236459"/>
            <a:ext cx="9179799" cy="15431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965" y="4079611"/>
            <a:ext cx="7559834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29828" y="288312"/>
            <a:ext cx="2429947" cy="6142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988" y="288312"/>
            <a:ext cx="7109844" cy="61427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07" y="4626227"/>
            <a:ext cx="9179799" cy="1429865"/>
          </a:xfrm>
        </p:spPr>
        <p:txBody>
          <a:bodyPr anchor="t"/>
          <a:lstStyle>
            <a:lvl1pPr algn="l">
              <a:defRPr sz="4199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107" y="3051377"/>
            <a:ext cx="9179799" cy="157484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95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1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87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78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739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6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65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988" y="1679844"/>
            <a:ext cx="4769895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9880" y="1679844"/>
            <a:ext cx="4769895" cy="4751214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988" y="1611514"/>
            <a:ext cx="4771771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57" indent="0">
              <a:buNone/>
              <a:defRPr sz="2100" b="1"/>
            </a:lvl2pPr>
            <a:lvl3pPr marL="959913" indent="0">
              <a:buNone/>
              <a:defRPr sz="1890" b="1"/>
            </a:lvl3pPr>
            <a:lvl4pPr marL="1439870" indent="0">
              <a:buNone/>
              <a:defRPr sz="1680" b="1"/>
            </a:lvl4pPr>
            <a:lvl5pPr marL="1919826" indent="0">
              <a:buNone/>
              <a:defRPr sz="1680" b="1"/>
            </a:lvl5pPr>
            <a:lvl6pPr marL="2399783" indent="0">
              <a:buNone/>
              <a:defRPr sz="1680" b="1"/>
            </a:lvl6pPr>
            <a:lvl7pPr marL="2879739" indent="0">
              <a:buNone/>
              <a:defRPr sz="1680" b="1"/>
            </a:lvl7pPr>
            <a:lvl8pPr marL="3359696" indent="0">
              <a:buNone/>
              <a:defRPr sz="1680" b="1"/>
            </a:lvl8pPr>
            <a:lvl9pPr marL="3839653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88" y="2283115"/>
            <a:ext cx="4771771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134" y="1611514"/>
            <a:ext cx="4773645" cy="67160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57" indent="0">
              <a:buNone/>
              <a:defRPr sz="2100" b="1"/>
            </a:lvl2pPr>
            <a:lvl3pPr marL="959913" indent="0">
              <a:buNone/>
              <a:defRPr sz="1890" b="1"/>
            </a:lvl3pPr>
            <a:lvl4pPr marL="1439870" indent="0">
              <a:buNone/>
              <a:defRPr sz="1680" b="1"/>
            </a:lvl4pPr>
            <a:lvl5pPr marL="1919826" indent="0">
              <a:buNone/>
              <a:defRPr sz="1680" b="1"/>
            </a:lvl5pPr>
            <a:lvl6pPr marL="2399783" indent="0">
              <a:buNone/>
              <a:defRPr sz="1680" b="1"/>
            </a:lvl6pPr>
            <a:lvl7pPr marL="2879739" indent="0">
              <a:buNone/>
              <a:defRPr sz="1680" b="1"/>
            </a:lvl7pPr>
            <a:lvl8pPr marL="3359696" indent="0">
              <a:buNone/>
              <a:defRPr sz="1680" b="1"/>
            </a:lvl8pPr>
            <a:lvl9pPr marL="3839653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134" y="2283115"/>
            <a:ext cx="4773645" cy="41479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991" y="286640"/>
            <a:ext cx="3553048" cy="121988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407" y="286645"/>
            <a:ext cx="6037368" cy="6144414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991" y="1506526"/>
            <a:ext cx="3553048" cy="4924531"/>
          </a:xfrm>
        </p:spPr>
        <p:txBody>
          <a:bodyPr/>
          <a:lstStyle>
            <a:lvl1pPr marL="0" indent="0">
              <a:buNone/>
              <a:defRPr sz="1470"/>
            </a:lvl1pPr>
            <a:lvl2pPr marL="479957" indent="0">
              <a:buNone/>
              <a:defRPr sz="1260"/>
            </a:lvl2pPr>
            <a:lvl3pPr marL="959913" indent="0">
              <a:buNone/>
              <a:defRPr sz="1050"/>
            </a:lvl3pPr>
            <a:lvl4pPr marL="1439870" indent="0">
              <a:buNone/>
              <a:defRPr sz="945"/>
            </a:lvl4pPr>
            <a:lvl5pPr marL="1919826" indent="0">
              <a:buNone/>
              <a:defRPr sz="945"/>
            </a:lvl5pPr>
            <a:lvl6pPr marL="2399783" indent="0">
              <a:buNone/>
              <a:defRPr sz="945"/>
            </a:lvl6pPr>
            <a:lvl7pPr marL="2879739" indent="0">
              <a:buNone/>
              <a:defRPr sz="945"/>
            </a:lvl7pPr>
            <a:lvl8pPr marL="3359696" indent="0">
              <a:buNone/>
              <a:defRPr sz="945"/>
            </a:lvl8pPr>
            <a:lvl9pPr marL="3839653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29" y="5039519"/>
            <a:ext cx="6479858" cy="59494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6829" y="643272"/>
            <a:ext cx="6479858" cy="4319588"/>
          </a:xfrm>
        </p:spPr>
        <p:txBody>
          <a:bodyPr/>
          <a:lstStyle>
            <a:lvl1pPr marL="0" indent="0">
              <a:buNone/>
              <a:defRPr sz="3359"/>
            </a:lvl1pPr>
            <a:lvl2pPr marL="479957" indent="0">
              <a:buNone/>
              <a:defRPr sz="2939"/>
            </a:lvl2pPr>
            <a:lvl3pPr marL="959913" indent="0">
              <a:buNone/>
              <a:defRPr sz="2520"/>
            </a:lvl3pPr>
            <a:lvl4pPr marL="1439870" indent="0">
              <a:buNone/>
              <a:defRPr sz="2100"/>
            </a:lvl4pPr>
            <a:lvl5pPr marL="1919826" indent="0">
              <a:buNone/>
              <a:defRPr sz="2100"/>
            </a:lvl5pPr>
            <a:lvl6pPr marL="2399783" indent="0">
              <a:buNone/>
              <a:defRPr sz="2100"/>
            </a:lvl6pPr>
            <a:lvl7pPr marL="2879739" indent="0">
              <a:buNone/>
              <a:defRPr sz="2100"/>
            </a:lvl7pPr>
            <a:lvl8pPr marL="3359696" indent="0">
              <a:buNone/>
              <a:defRPr sz="2100"/>
            </a:lvl8pPr>
            <a:lvl9pPr marL="3839653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829" y="5634463"/>
            <a:ext cx="6479858" cy="844919"/>
          </a:xfrm>
        </p:spPr>
        <p:txBody>
          <a:bodyPr/>
          <a:lstStyle>
            <a:lvl1pPr marL="0" indent="0">
              <a:buNone/>
              <a:defRPr sz="1470"/>
            </a:lvl1pPr>
            <a:lvl2pPr marL="479957" indent="0">
              <a:buNone/>
              <a:defRPr sz="1260"/>
            </a:lvl2pPr>
            <a:lvl3pPr marL="959913" indent="0">
              <a:buNone/>
              <a:defRPr sz="1050"/>
            </a:lvl3pPr>
            <a:lvl4pPr marL="1439870" indent="0">
              <a:buNone/>
              <a:defRPr sz="945"/>
            </a:lvl4pPr>
            <a:lvl5pPr marL="1919826" indent="0">
              <a:buNone/>
              <a:defRPr sz="945"/>
            </a:lvl5pPr>
            <a:lvl6pPr marL="2399783" indent="0">
              <a:buNone/>
              <a:defRPr sz="945"/>
            </a:lvl6pPr>
            <a:lvl7pPr marL="2879739" indent="0">
              <a:buNone/>
              <a:defRPr sz="945"/>
            </a:lvl7pPr>
            <a:lvl8pPr marL="3359696" indent="0">
              <a:buNone/>
              <a:defRPr sz="945"/>
            </a:lvl8pPr>
            <a:lvl9pPr marL="3839653" indent="0">
              <a:buNone/>
              <a:defRPr sz="9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9988" y="288306"/>
            <a:ext cx="9719787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988" y="1679844"/>
            <a:ext cx="9719787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988" y="6672703"/>
            <a:ext cx="25199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89919" y="6672703"/>
            <a:ext cx="341992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39830" y="6672703"/>
            <a:ext cx="25199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9913" rtl="0" eaLnBrk="1" latinLnBrk="0" hangingPunct="1"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67" indent="-359967" algn="l" defTabSz="959913" rtl="0" eaLnBrk="1" latinLnBrk="0" hangingPunct="1">
        <a:spcBef>
          <a:spcPct val="20000"/>
        </a:spcBef>
        <a:buFont typeface="Arial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930" indent="-299974" algn="l" defTabSz="959913" rtl="0" eaLnBrk="1" latinLnBrk="0" hangingPunct="1">
        <a:spcBef>
          <a:spcPct val="20000"/>
        </a:spcBef>
        <a:buFont typeface="Arial" pitchFamily="34" charset="0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91" indent="-239978" algn="l" defTabSz="95991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48" indent="-239978" algn="l" defTabSz="95991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05" indent="-239978" algn="l" defTabSz="95991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761" indent="-239978" algn="l" defTabSz="95991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18" indent="-239978" algn="l" defTabSz="95991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674" indent="-239978" algn="l" defTabSz="95991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631" indent="-239978" algn="l" defTabSz="95991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57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13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70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26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783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39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696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653" algn="l" defTabSz="95991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yqjlyd@qq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2016.2.26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5561" y="1634277"/>
                <a:ext cx="8639175" cy="4751213"/>
              </a:xfrm>
            </p:spPr>
            <p:txBody>
              <a:bodyPr/>
              <a:lstStyle/>
              <a:p>
                <a:r>
                  <a:rPr lang="zh-CN" altLang="en-US" dirty="0" smtClean="0"/>
                  <a:t>以下哪些函数</a:t>
                </a:r>
                <a:r>
                  <a:rPr lang="en-US" altLang="zh-CN" dirty="0" smtClean="0"/>
                  <a:t>f(a, n)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f(2, n) = </a:t>
                </a: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 (</a:t>
                </a:r>
                <a:r>
                  <a:rPr lang="en-US" altLang="zh-CN" dirty="0" smtClean="0"/>
                  <a:t>f(3, n))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b="0" i="0" smtClean="0">
                        <a:latin typeface="Cambria Math"/>
                      </a:rPr>
                      <m:t>,    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a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    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561" y="1634277"/>
                <a:ext cx="8639175" cy="4751213"/>
              </a:xfrm>
              <a:blipFill>
                <a:blip r:embed="rId2"/>
                <a:stretch>
                  <a:fillRect l="-1764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对以下函数，表示成</a:t>
                </a:r>
                <a:r>
                  <a:rPr lang="el-GR" altLang="zh-CN" dirty="0" smtClean="0"/>
                  <a:t>Θ</a:t>
                </a:r>
                <a:r>
                  <a:rPr lang="zh-CN" altLang="en-US" dirty="0" smtClean="0"/>
                  <a:t>符号的形式，然后按照阶递增的顺序排列：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+100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0.001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ad>
                      <m:ra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对以下函数，按照阶从高到低排序：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func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3337" y="1679844"/>
                <a:ext cx="9719787" cy="475121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n, a, b</a:t>
                </a:r>
                <a:r>
                  <a:rPr lang="zh-CN" altLang="en-US" dirty="0" smtClean="0"/>
                  <a:t>为正整数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337" y="1679844"/>
                <a:ext cx="9719787" cy="4751214"/>
              </a:xfrm>
              <a:blipFill>
                <a:blip r:embed="rId2"/>
                <a:stretch>
                  <a:fillRect l="-1568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求复杂度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marL="539952" indent="-539952">
                  <a:buFont typeface="+mj-ea"/>
                  <a:buAutoNum type="circleNumDbPlain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539952" indent="-539952">
                  <a:buFont typeface="+mj-ea"/>
                  <a:buAutoNum type="circleNumDbPlain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/>
              </a:p>
              <a:p>
                <a:pPr marL="539952" indent="-539952">
                  <a:buFont typeface="+mj-ea"/>
                  <a:buAutoNum type="circleNumDbPlain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pPr marL="539952" indent="-539952">
                  <a:buFont typeface="+mj-ea"/>
                  <a:buAutoNum type="circleNumDbPlain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39952" indent="-539952">
                  <a:buFont typeface="+mj-ea"/>
                  <a:buAutoNum type="circleNumDbPlain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你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，维护一个序列</a:t>
            </a:r>
            <a:endParaRPr lang="en-US" altLang="zh-CN" dirty="0" smtClean="0"/>
          </a:p>
          <a:p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Routine A</a:t>
            </a:r>
            <a:r>
              <a:rPr lang="zh-CN" altLang="en-US" dirty="0" smtClean="0"/>
              <a:t>，不断修改序列中的数值</a:t>
            </a:r>
            <a:endParaRPr lang="en-US" altLang="zh-CN" dirty="0" smtClean="0"/>
          </a:p>
          <a:p>
            <a:r>
              <a:rPr lang="zh-CN" altLang="en-US" dirty="0" smtClean="0"/>
              <a:t>还有一个</a:t>
            </a:r>
            <a:r>
              <a:rPr lang="en-US" altLang="zh-CN" dirty="0" smtClean="0"/>
              <a:t>Routine B</a:t>
            </a:r>
            <a:r>
              <a:rPr lang="zh-CN" altLang="en-US" dirty="0" smtClean="0"/>
              <a:t>，不断以下标询问序列中的数，要求询问时序列必须递增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已经做好互斥</a:t>
            </a:r>
            <a:endParaRPr lang="en-US" altLang="zh-CN" dirty="0" smtClean="0"/>
          </a:p>
          <a:p>
            <a:r>
              <a:rPr lang="zh-CN" altLang="en-US" dirty="0" smtClean="0"/>
              <a:t>请问如何实现，复杂度是多少？</a:t>
            </a:r>
            <a:endParaRPr lang="en-US" altLang="zh-CN" dirty="0" smtClean="0"/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A&gt;&gt;B, A-O(1)? | A&lt;&lt;B, B-O(1)? | N/A?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6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教师：汪小林</a:t>
            </a:r>
            <a:endParaRPr lang="en-US" altLang="zh-CN" dirty="0" smtClean="0"/>
          </a:p>
          <a:p>
            <a:r>
              <a:rPr lang="zh-CN" altLang="en-US" dirty="0"/>
              <a:t>办公</a:t>
            </a:r>
            <a:r>
              <a:rPr lang="zh-CN" altLang="en-US" dirty="0" smtClean="0"/>
              <a:t>室</a:t>
            </a:r>
            <a:r>
              <a:rPr lang="zh-CN" altLang="en-US" dirty="0"/>
              <a:t>：理科一号楼</a:t>
            </a:r>
            <a:r>
              <a:rPr lang="en-US" altLang="zh-CN" dirty="0"/>
              <a:t>1336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 smtClean="0"/>
              <a:t>助教：</a:t>
            </a:r>
            <a:r>
              <a:rPr lang="zh-CN" altLang="en-US" dirty="0"/>
              <a:t>李煜东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hyqjlyd@qq.com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电话</a:t>
            </a:r>
            <a:r>
              <a:rPr lang="en-US" altLang="zh-CN" dirty="0" smtClean="0"/>
              <a:t>:   15511668660</a:t>
            </a:r>
          </a:p>
        </p:txBody>
      </p:sp>
    </p:spTree>
    <p:extLst>
      <p:ext uri="{BB962C8B-B14F-4D97-AF65-F5344CB8AC3E}">
        <p14:creationId xmlns:p14="http://schemas.microsoft.com/office/powerpoint/2010/main" val="7203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小班课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人分成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组行动</a:t>
            </a:r>
            <a:endParaRPr lang="en-US" altLang="zh-CN" dirty="0" smtClean="0"/>
          </a:p>
          <a:p>
            <a:r>
              <a:rPr lang="zh-CN" altLang="en-US" dirty="0" smtClean="0"/>
              <a:t>习题课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老师、助教讲解</a:t>
            </a:r>
            <a:endParaRPr lang="en-US" altLang="zh-CN" dirty="0" smtClean="0"/>
          </a:p>
          <a:p>
            <a:r>
              <a:rPr lang="zh-CN" altLang="en-US" dirty="0" smtClean="0"/>
              <a:t>学生讲题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各小组，每组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读</a:t>
            </a:r>
            <a:r>
              <a:rPr lang="en-US" altLang="zh-CN" dirty="0" smtClean="0"/>
              <a:t>+</a:t>
            </a:r>
            <a:r>
              <a:rPr lang="zh-CN" altLang="en-US" dirty="0" smtClean="0"/>
              <a:t>讲论文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各小组，每组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篇</a:t>
            </a:r>
            <a:endParaRPr lang="en-US" altLang="zh-CN" dirty="0" smtClean="0"/>
          </a:p>
          <a:p>
            <a:r>
              <a:rPr lang="en-US" altLang="zh-CN" dirty="0"/>
              <a:t>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讲题内容：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</a:p>
          <a:p>
            <a:pPr lvl="1"/>
            <a:r>
              <a:rPr lang="en-US" altLang="zh-CN" dirty="0" smtClean="0"/>
              <a:t>Set A: </a:t>
            </a:r>
          </a:p>
          <a:p>
            <a:pPr marL="479957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分治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动态规划        贪心        回溯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B: </a:t>
            </a:r>
          </a:p>
          <a:p>
            <a:pPr marL="479957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最大流</a:t>
            </a:r>
            <a:r>
              <a:rPr lang="en-US" altLang="zh-CN" dirty="0" smtClean="0"/>
              <a:t>		</a:t>
            </a:r>
            <a:r>
              <a:rPr lang="zh-CN" altLang="en-US" dirty="0" smtClean="0"/>
              <a:t>复杂度分析</a:t>
            </a:r>
            <a:r>
              <a:rPr lang="zh-CN" altLang="en-US" dirty="0"/>
              <a:t>、</a:t>
            </a:r>
            <a:r>
              <a:rPr lang="zh-CN" altLang="en-US" dirty="0" smtClean="0"/>
              <a:t>均摊分析</a:t>
            </a:r>
            <a:endParaRPr lang="en-US" altLang="zh-CN" dirty="0" smtClean="0"/>
          </a:p>
          <a:p>
            <a:pPr marL="479957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随机算法</a:t>
            </a:r>
            <a:r>
              <a:rPr lang="en-US" altLang="zh-CN" dirty="0" smtClean="0"/>
              <a:t>		</a:t>
            </a:r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r>
              <a:rPr lang="zh-CN" altLang="en-US" dirty="0" smtClean="0"/>
              <a:t>每组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个主题，每个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Set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 B</a:t>
            </a:r>
            <a:r>
              <a:rPr lang="zh-CN" altLang="en-US" dirty="0" smtClean="0"/>
              <a:t>中各选一个主题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1~3</a:t>
            </a:r>
            <a:r>
              <a:rPr lang="zh-CN" altLang="en-US" dirty="0" smtClean="0"/>
              <a:t>个相关的有意思的问题进行分析讲解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+</a:t>
            </a:r>
            <a:r>
              <a:rPr lang="zh-CN" altLang="en-US" dirty="0" smtClean="0"/>
              <a:t>讲论文：</a:t>
            </a:r>
            <a:r>
              <a:rPr lang="en-US" altLang="zh-CN" dirty="0" smtClean="0"/>
              <a:t>15%</a:t>
            </a:r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组从指定论文中选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篇阅读并讲解（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分钟）</a:t>
            </a:r>
            <a:endParaRPr lang="en-US" altLang="zh-CN" dirty="0" smtClean="0"/>
          </a:p>
          <a:p>
            <a:pPr marL="959913" lvl="2" indent="0"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 </a:t>
            </a:r>
            <a:r>
              <a:rPr lang="en-US" altLang="zh-CN" dirty="0"/>
              <a:t>Knuth - 01 Mathematical Analysis of </a:t>
            </a:r>
            <a:r>
              <a:rPr lang="en-US" altLang="zh-CN" dirty="0" smtClean="0"/>
              <a:t>Algorithms</a:t>
            </a:r>
            <a:endParaRPr lang="en-US" altLang="zh-CN" dirty="0"/>
          </a:p>
          <a:p>
            <a:pPr marL="959913" lvl="2" indent="0">
              <a:buNone/>
            </a:pPr>
            <a:r>
              <a:rPr lang="zh-CN" altLang="en-US" dirty="0" smtClean="0"/>
              <a:t>②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DP&amp;treewidth</a:t>
            </a:r>
            <a:r>
              <a:rPr lang="en-US" altLang="zh-CN" dirty="0" smtClean="0"/>
              <a:t>] 1988-ICALP-treewidth </a:t>
            </a:r>
            <a:r>
              <a:rPr lang="en-US" altLang="zh-CN" dirty="0"/>
              <a:t>(H. L. </a:t>
            </a:r>
            <a:r>
              <a:rPr lang="en-US" altLang="zh-CN" dirty="0" err="1" smtClean="0"/>
              <a:t>Bodlaender</a:t>
            </a:r>
            <a:r>
              <a:rPr lang="en-US" altLang="zh-CN" dirty="0" smtClean="0"/>
              <a:t>, Dynamic </a:t>
            </a:r>
            <a:r>
              <a:rPr lang="en-US" altLang="zh-CN" dirty="0"/>
              <a:t>programming on graphs with bounded </a:t>
            </a:r>
            <a:r>
              <a:rPr lang="en-US" altLang="zh-CN" dirty="0" err="1" smtClean="0"/>
              <a:t>treewidth</a:t>
            </a:r>
            <a:r>
              <a:rPr lang="en-US" altLang="zh-CN" dirty="0" smtClean="0"/>
              <a:t>)</a:t>
            </a:r>
          </a:p>
          <a:p>
            <a:pPr marL="959913" lvl="2" indent="0">
              <a:buNone/>
            </a:pPr>
            <a:r>
              <a:rPr lang="zh-CN" altLang="en-US" dirty="0"/>
              <a:t>③</a:t>
            </a:r>
            <a:r>
              <a:rPr lang="en-US" altLang="zh-CN" dirty="0" smtClean="0"/>
              <a:t> </a:t>
            </a:r>
            <a:r>
              <a:rPr lang="en-US" altLang="zh-CN" dirty="0"/>
              <a:t>Smoothed analysis of three combinatorial </a:t>
            </a:r>
            <a:r>
              <a:rPr lang="en-US" altLang="zh-CN" dirty="0" smtClean="0"/>
              <a:t>problems</a:t>
            </a:r>
          </a:p>
          <a:p>
            <a:pPr marL="959913" lvl="2" indent="0">
              <a:buNone/>
            </a:pPr>
            <a:r>
              <a:rPr lang="zh-CN" altLang="en-US" dirty="0"/>
              <a:t>④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en-US" altLang="zh-CN" dirty="0" smtClean="0"/>
              <a:t>NPC]1972-Karp</a:t>
            </a:r>
          </a:p>
          <a:p>
            <a:pPr lvl="1"/>
            <a:r>
              <a:rPr lang="zh-CN" altLang="en-US" dirty="0" smtClean="0"/>
              <a:t>每组自寻一篇与课程相关的论文讲解（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小班课内容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12%</a:t>
            </a:r>
          </a:p>
          <a:p>
            <a:r>
              <a:rPr lang="zh-CN" altLang="en-US" dirty="0"/>
              <a:t>对一</a:t>
            </a:r>
            <a:r>
              <a:rPr lang="zh-CN" altLang="en-US" dirty="0" smtClean="0"/>
              <a:t>个给定的算法问题进行深入分析，设计算法并实验评估。</a:t>
            </a:r>
            <a:endParaRPr lang="en-US" altLang="zh-CN" dirty="0" smtClean="0"/>
          </a:p>
          <a:p>
            <a:pPr lvl="1"/>
            <a:r>
              <a:rPr lang="zh-CN" altLang="en-US" smtClean="0"/>
              <a:t>个人独立完成，主题</a:t>
            </a:r>
            <a:r>
              <a:rPr lang="zh-CN" altLang="en-US" dirty="0" smtClean="0"/>
              <a:t>待定，期中左右发布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去年：“图划分”问题</a:t>
            </a:r>
            <a:endParaRPr lang="en-US" altLang="zh-CN" dirty="0" smtClean="0"/>
          </a:p>
          <a:p>
            <a:r>
              <a:rPr lang="zh-CN" altLang="en-US" dirty="0" smtClean="0"/>
              <a:t>研究评定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最后一节小班课，研究报告会，汇报理论结果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老师和助教用数据集对各组成果进行机器评测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56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226498"/>
              </p:ext>
            </p:extLst>
          </p:nvPr>
        </p:nvGraphicFramePr>
        <p:xfrm>
          <a:off x="2754171" y="198030"/>
          <a:ext cx="5291422" cy="6802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课时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日期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内容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2.26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小班课介绍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习题课：复杂度，问题形式化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学生讲分治问题（</a:t>
                      </a:r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习题课：生成函数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3.11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第一次讲论文（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Knuth 01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习题课：分治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学生讲动态规划问题（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2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习题课：动态规划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第二次讲论文（</a:t>
                      </a:r>
                      <a:r>
                        <a:rPr lang="en-US" altLang="zh-CN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&amp; </a:t>
                      </a:r>
                      <a:r>
                        <a:rPr lang="en-US" altLang="zh-CN" sz="13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treewith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学生讲贪心问题（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9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第三次讲论文（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Smooth Analysis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习题课：贪心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altLang="zh-CN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学生讲回溯问题（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4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课：回溯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4.15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第四次</a:t>
                      </a:r>
                      <a:r>
                        <a:rPr lang="zh-CN" altLang="en-US" sz="1300" u="none" strike="noStrike" dirty="0">
                          <a:effectLst/>
                        </a:rPr>
                        <a:t>讲论文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NPC Karp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习题课：计算复杂性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运动会停课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第五次讲论文（自选）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学生讲最大流问题（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第六次讲论文（自选）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学生讲复杂度分析、均摊分析（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学生讲随机算法（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7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习题课：网络流、复杂度分析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第七次讲论文（自选）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</a:t>
                      </a:r>
                      <a:r>
                        <a:rPr lang="zh-CN" altLang="en-US" sz="1300" u="none" strike="noStrike" dirty="0">
                          <a:effectLst/>
                        </a:rPr>
                        <a:t>讲近似算法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300" u="none" strike="noStrike" dirty="0">
                          <a:effectLst/>
                        </a:rPr>
                        <a:t>8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133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第八次讲论文（自选）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习题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课：随机、近似、并行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Project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研究报告会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端午节放假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小班活动（吃饭饭，打狼狼）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200094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log</a:t>
            </a:r>
            <a:r>
              <a:rPr lang="en-US" altLang="zh-CN" baseline="30000" dirty="0" smtClean="0"/>
              <a:t>logn</a:t>
            </a:r>
            <a:r>
              <a:rPr lang="en-US" altLang="zh-CN" dirty="0" smtClean="0"/>
              <a:t>n=n</a:t>
            </a:r>
            <a:r>
              <a:rPr lang="en-US" altLang="zh-CN" baseline="30000" dirty="0" smtClean="0"/>
              <a:t>loglogn</a:t>
            </a:r>
            <a:r>
              <a:rPr lang="en-US" altLang="zh-CN" dirty="0" smtClean="0"/>
              <a:t>  (n &gt; 1)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左右取对数，等式两边相等。</a:t>
            </a:r>
            <a:endParaRPr lang="en-US" altLang="zh-CN" dirty="0" smtClean="0"/>
          </a:p>
          <a:p>
            <a:r>
              <a:rPr lang="zh-CN" altLang="en-US" dirty="0" smtClean="0"/>
              <a:t>由对数单调性得原等式成立。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19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5561" y="1634277"/>
                <a:ext cx="8639175" cy="4751213"/>
              </a:xfrm>
            </p:spPr>
            <p:txBody>
              <a:bodyPr/>
              <a:lstStyle/>
              <a:p>
                <a:r>
                  <a:rPr lang="zh-CN" altLang="en-US" dirty="0" smtClean="0"/>
                  <a:t>以下哪些函数</a:t>
                </a:r>
                <a:r>
                  <a:rPr lang="en-US" altLang="zh-CN" dirty="0" smtClean="0"/>
                  <a:t>f(a, n)</a:t>
                </a:r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f(2, n) = </a:t>
                </a:r>
                <a:r>
                  <a:rPr lang="en-US" altLang="zh-CN" dirty="0" smtClean="0">
                    <a:latin typeface="Times New Roman" pitchFamily="18" charset="0"/>
                    <a:sym typeface="Symbol" pitchFamily="18" charset="2"/>
                  </a:rPr>
                  <a:t> (</a:t>
                </a:r>
                <a:r>
                  <a:rPr lang="en-US" altLang="zh-CN" dirty="0" smtClean="0"/>
                  <a:t>f(3, n))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b="0" i="0" smtClean="0">
                        <a:latin typeface="Cambria Math"/>
                      </a:rPr>
                      <m:t>,     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a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     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5561" y="1634277"/>
                <a:ext cx="8639175" cy="4751213"/>
              </a:xfrm>
              <a:blipFill>
                <a:blip r:embed="rId2"/>
                <a:stretch>
                  <a:fillRect l="-1764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6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711</Words>
  <Application>Microsoft Office PowerPoint</Application>
  <PresentationFormat>自定义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Symbol</vt:lpstr>
      <vt:lpstr>Times New Roman</vt:lpstr>
      <vt:lpstr>Office 主题</vt:lpstr>
      <vt:lpstr>算法设计与分析小班课</vt:lpstr>
      <vt:lpstr>联系方式</vt:lpstr>
      <vt:lpstr>小班课内容</vt:lpstr>
      <vt:lpstr>小班课内容</vt:lpstr>
      <vt:lpstr>小班课内容</vt:lpstr>
      <vt:lpstr>小班课内容</vt:lpstr>
      <vt:lpstr>PowerPoint 演示文稿</vt:lpstr>
      <vt:lpstr>习题课</vt:lpstr>
      <vt:lpstr>习题课</vt:lpstr>
      <vt:lpstr>习题课</vt:lpstr>
      <vt:lpstr>习题课</vt:lpstr>
      <vt:lpstr>习题课</vt:lpstr>
      <vt:lpstr>习题课</vt:lpstr>
      <vt:lpstr>求复杂度</vt:lpstr>
      <vt:lpstr>问题求解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算法设计与分析小班课</dc:title>
  <dc:creator>lccycc</dc:creator>
  <cp:lastModifiedBy>李煜东</cp:lastModifiedBy>
  <cp:revision>77</cp:revision>
  <dcterms:created xsi:type="dcterms:W3CDTF">2015-03-12T09:13:41Z</dcterms:created>
  <dcterms:modified xsi:type="dcterms:W3CDTF">2016-02-26T06:29:56Z</dcterms:modified>
</cp:coreProperties>
</file>