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3" r:id="rId4"/>
    <p:sldId id="274" r:id="rId5"/>
    <p:sldId id="275" r:id="rId6"/>
    <p:sldId id="276" r:id="rId7"/>
    <p:sldId id="277" r:id="rId8"/>
    <p:sldId id="267" r:id="rId9"/>
    <p:sldId id="269" r:id="rId10"/>
    <p:sldId id="268" r:id="rId11"/>
    <p:sldId id="27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9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算法设计与分析小班课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2016.3.4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3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习题课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把</a:t>
                </a:r>
                <a:r>
                  <a:rPr lang="en-US" altLang="zh-CN" dirty="0"/>
                  <a:t>n</a:t>
                </a:r>
                <a:r>
                  <a:rPr lang="zh-CN" altLang="en-US" dirty="0" smtClean="0"/>
                  <a:t>个</a:t>
                </a:r>
                <a:r>
                  <a:rPr lang="zh-CN" altLang="en-US" dirty="0"/>
                  <a:t>相同球放</a:t>
                </a:r>
                <a:r>
                  <a:rPr lang="zh-CN" altLang="en-US" dirty="0" smtClean="0"/>
                  <a:t>入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个</a:t>
                </a:r>
                <a:r>
                  <a:rPr lang="zh-CN" altLang="en-US" dirty="0"/>
                  <a:t>不同的盒子中，盒子可以为</a:t>
                </a:r>
                <a:r>
                  <a:rPr lang="zh-CN" altLang="en-US" dirty="0" smtClean="0"/>
                  <a:t>空</a:t>
                </a:r>
                <a:endParaRPr lang="en-US" altLang="zh-CN" dirty="0"/>
              </a:p>
              <a:p>
                <a:r>
                  <a:rPr lang="zh-CN" altLang="en-US" dirty="0" smtClean="0"/>
                  <a:t>求生成函数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+…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项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系数</m:t>
                    </m:r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5229200"/>
            <a:ext cx="3116711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7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习题课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  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1000000007,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≤1000000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指数生成函数：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76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182167"/>
              </p:ext>
            </p:extLst>
          </p:nvPr>
        </p:nvGraphicFramePr>
        <p:xfrm>
          <a:off x="1979712" y="31058"/>
          <a:ext cx="5291422" cy="6802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6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669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300" u="none" strike="noStrike" dirty="0">
                          <a:effectLst/>
                        </a:rPr>
                        <a:t>课时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300" u="none" strike="noStrike" dirty="0">
                          <a:effectLst/>
                        </a:rPr>
                        <a:t>日期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300" u="none" strike="noStrike" dirty="0">
                          <a:effectLst/>
                        </a:rPr>
                        <a:t>内容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60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>
                          <a:effectLst/>
                        </a:rPr>
                        <a:t>1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2.26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小班课介绍</a:t>
                      </a:r>
                      <a:endParaRPr lang="en-US" altLang="zh-CN" sz="13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习题课：复杂度，问题形式化</a:t>
                      </a:r>
                      <a:endParaRPr lang="en-US" altLang="zh-CN" sz="1300" u="none" strike="noStrike" dirty="0" smtClean="0">
                        <a:effectLst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60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>
                          <a:effectLst/>
                        </a:rPr>
                        <a:t>2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3.4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>
                          <a:effectLst/>
                        </a:rPr>
                        <a:t>学生讲分治问题（</a:t>
                      </a:r>
                      <a:r>
                        <a:rPr lang="en-US" altLang="zh-CN" sz="1300" u="none" strike="noStrike" dirty="0">
                          <a:effectLst/>
                        </a:rPr>
                        <a:t>1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）</a:t>
                      </a:r>
                      <a:endParaRPr lang="en-US" altLang="zh-CN" sz="13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习题课：生成函数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60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>
                          <a:effectLst/>
                        </a:rPr>
                        <a:t>3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3.11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第一次讲论文（</a:t>
                      </a:r>
                      <a:r>
                        <a:rPr lang="en-US" altLang="zh-CN" sz="1300" u="none" strike="noStrike" dirty="0" smtClean="0">
                          <a:effectLst/>
                        </a:rPr>
                        <a:t>Knuth 01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）</a:t>
                      </a:r>
                      <a:endParaRPr lang="en-US" altLang="zh-CN" sz="13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习题课：分治</a:t>
                      </a: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57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>
                          <a:effectLst/>
                        </a:rPr>
                        <a:t>4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3.18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学生讲动态规划问题（</a:t>
                      </a:r>
                      <a:r>
                        <a:rPr lang="en-US" altLang="zh-CN" sz="1300" u="none" strike="noStrike" dirty="0" smtClean="0">
                          <a:effectLst/>
                        </a:rPr>
                        <a:t>2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）</a:t>
                      </a:r>
                    </a:p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习题课：动态规划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60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>
                          <a:effectLst/>
                        </a:rPr>
                        <a:t>5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3.25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第二次讲论文（</a:t>
                      </a:r>
                      <a:r>
                        <a:rPr lang="en-US" altLang="zh-CN" sz="13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 &amp; </a:t>
                      </a:r>
                      <a:r>
                        <a:rPr lang="en-US" altLang="zh-CN" sz="13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treewith</a:t>
                      </a:r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）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  <a:p>
                      <a:pPr marL="0" marR="0" indent="0" algn="l" defTabSz="95991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u="none" strike="noStrike" dirty="0" smtClean="0">
                          <a:effectLst/>
                        </a:rPr>
                        <a:t>学生讲贪心问题（</a:t>
                      </a:r>
                      <a:r>
                        <a:rPr lang="en-US" altLang="zh-CN" sz="1300" u="none" strike="noStrike" dirty="0" smtClean="0">
                          <a:effectLst/>
                        </a:rPr>
                        <a:t>3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）</a:t>
                      </a: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97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>
                          <a:effectLst/>
                        </a:rPr>
                        <a:t>6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4.1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u="none" strike="noStrike" dirty="0" smtClean="0">
                          <a:effectLst/>
                        </a:rPr>
                        <a:t>第三次讲论文（</a:t>
                      </a:r>
                      <a:r>
                        <a:rPr lang="en-US" altLang="zh-CN" sz="1300" u="none" strike="noStrike" dirty="0" smtClean="0">
                          <a:effectLst/>
                        </a:rPr>
                        <a:t>Smooth Analysis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）</a:t>
                      </a:r>
                    </a:p>
                    <a:p>
                      <a:pPr algn="l" fontAlgn="b"/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习题课：贪心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860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altLang="zh-CN" sz="13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4.8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marL="0" marR="0" indent="0" algn="l" defTabSz="95991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u="none" strike="noStrike" dirty="0" smtClean="0">
                          <a:effectLst/>
                        </a:rPr>
                        <a:t>学生讲回溯问题（</a:t>
                      </a:r>
                      <a:r>
                        <a:rPr lang="en-US" altLang="zh-CN" sz="1300" u="none" strike="noStrike" dirty="0" smtClean="0">
                          <a:effectLst/>
                        </a:rPr>
                        <a:t>4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）</a:t>
                      </a:r>
                      <a:endParaRPr lang="en-US" altLang="zh-CN" sz="1300" u="none" strike="noStrike" smtClean="0">
                        <a:effectLst/>
                      </a:endParaRPr>
                    </a:p>
                    <a:p>
                      <a:pPr algn="l" fontAlgn="b"/>
                      <a:r>
                        <a:rPr lang="zh-CN" altLang="en-US" sz="1300" b="0" i="0" u="none" strike="noStrike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习题</a:t>
                      </a:r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课：回溯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8608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altLang="zh-CN" sz="1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4.15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第四次</a:t>
                      </a:r>
                      <a:r>
                        <a:rPr lang="zh-CN" altLang="en-US" sz="1300" u="none" strike="noStrike" dirty="0">
                          <a:effectLst/>
                        </a:rPr>
                        <a:t>讲论文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（</a:t>
                      </a:r>
                      <a:r>
                        <a:rPr lang="en-US" altLang="zh-CN" sz="1300" u="none" strike="noStrike" dirty="0" smtClean="0">
                          <a:effectLst/>
                        </a:rPr>
                        <a:t>NPC Karp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）</a:t>
                      </a:r>
                      <a:endParaRPr lang="en-US" altLang="zh-CN" sz="13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习题课：计算复杂性</a:t>
                      </a:r>
                      <a:endParaRPr lang="en-US" altLang="zh-CN" sz="1300" u="none" strike="noStrike" dirty="0" smtClean="0">
                        <a:effectLst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6690">
                <a:tc>
                  <a:txBody>
                    <a:bodyPr/>
                    <a:lstStyle/>
                    <a:p>
                      <a:pPr algn="ctr" fontAlgn="b"/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4.22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运动会停课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6257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4.29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u="none" strike="noStrike" dirty="0" smtClean="0">
                          <a:effectLst/>
                        </a:rPr>
                        <a:t>第五次讲论文（自选）</a:t>
                      </a:r>
                      <a:endParaRPr lang="en-US" altLang="zh-CN" sz="1300" u="none" strike="noStrike" dirty="0" smtClean="0">
                        <a:effectLst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u="none" strike="noStrike" dirty="0" smtClean="0">
                          <a:effectLst/>
                        </a:rPr>
                        <a:t>学生讲最大流问题（</a:t>
                      </a:r>
                      <a:r>
                        <a:rPr lang="en-US" altLang="zh-CN" sz="1300" u="none" strike="noStrike" dirty="0" smtClean="0">
                          <a:effectLst/>
                        </a:rPr>
                        <a:t>5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）</a:t>
                      </a:r>
                      <a:endParaRPr lang="en-US" altLang="zh-CN" sz="1300" u="none" strike="noStrike" dirty="0" smtClean="0">
                        <a:effectLst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0896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5.6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u="none" strike="noStrike" dirty="0" smtClean="0">
                          <a:effectLst/>
                        </a:rPr>
                        <a:t>第六次讲论文（自选）</a:t>
                      </a:r>
                      <a:endParaRPr lang="en-US" altLang="zh-CN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300" u="none" strike="noStrike" dirty="0" smtClean="0">
                          <a:effectLst/>
                        </a:rPr>
                        <a:t>学生讲复杂度分析、均摊分析（</a:t>
                      </a:r>
                      <a:r>
                        <a:rPr lang="en-US" altLang="zh-CN" sz="1300" u="none" strike="noStrike" dirty="0" smtClean="0">
                          <a:effectLst/>
                        </a:rPr>
                        <a:t>6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）</a:t>
                      </a:r>
                      <a:endParaRPr lang="en-US" altLang="zh-CN" sz="1300" u="none" strike="noStrike" dirty="0" smtClean="0">
                        <a:effectLst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0896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11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5.13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学生讲随机算法（</a:t>
                      </a:r>
                      <a:r>
                        <a:rPr lang="en-US" altLang="zh-CN" sz="1300" u="none" strike="noStrike" dirty="0" smtClean="0">
                          <a:effectLst/>
                        </a:rPr>
                        <a:t>7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）</a:t>
                      </a:r>
                    </a:p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习题课：网络流、复杂度分析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50896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12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5.20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第七次讲论文（自选）</a:t>
                      </a:r>
                      <a:endParaRPr lang="zh-CN" altLang="en-US" sz="13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学生</a:t>
                      </a:r>
                      <a:r>
                        <a:rPr lang="zh-CN" altLang="en-US" sz="1300" u="none" strike="noStrike" dirty="0">
                          <a:effectLst/>
                        </a:rPr>
                        <a:t>讲近似算法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（</a:t>
                      </a:r>
                      <a:r>
                        <a:rPr lang="en-US" altLang="zh-CN" sz="1300" u="none" strike="noStrike" dirty="0">
                          <a:effectLst/>
                        </a:rPr>
                        <a:t>8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）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41338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13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5.27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none" strike="noStrike" dirty="0" smtClean="0">
                          <a:effectLst/>
                        </a:rPr>
                        <a:t>第八次讲论文（自选）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  <a:p>
                      <a:pPr algn="l" fontAlgn="b"/>
                      <a:r>
                        <a:rPr lang="zh-CN" altLang="en-US" sz="1300" u="none" strike="noStrike" dirty="0">
                          <a:effectLst/>
                        </a:rPr>
                        <a:t>习题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课：随机、近似、并行</a:t>
                      </a:r>
                      <a:endParaRPr lang="zh-CN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66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14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6.3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smtClean="0">
                          <a:effectLst/>
                        </a:rPr>
                        <a:t>Project</a:t>
                      </a:r>
                      <a:r>
                        <a:rPr lang="zh-CN" altLang="en-US" sz="1300" u="none" strike="noStrike" dirty="0" smtClean="0">
                          <a:effectLst/>
                        </a:rPr>
                        <a:t>研究报告会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6690">
                <a:tc>
                  <a:txBody>
                    <a:bodyPr/>
                    <a:lstStyle/>
                    <a:p>
                      <a:pPr algn="ctr" fontAlgn="b"/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u="none" strike="noStrike" dirty="0" smtClean="0">
                          <a:effectLst/>
                        </a:rPr>
                        <a:t>6.10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端午节放假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6690">
                <a:tc>
                  <a:txBody>
                    <a:bodyPr/>
                    <a:lstStyle/>
                    <a:p>
                      <a:pPr algn="ctr" fontAlgn="b"/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?</a:t>
                      </a:r>
                      <a:endParaRPr lang="en-US" altLang="zh-CN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小班活动（吃饭饭，打狼狼）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4530" marR="4530" marT="4530" marB="0" anchor="ctr"/>
                </a:tc>
                <a:extLst>
                  <a:ext uri="{0D108BD9-81ED-4DB2-BD59-A6C34878D82A}">
                    <a16:rowId xmlns:a16="http://schemas.microsoft.com/office/drawing/2014/main" val="2000948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zh-CN" altLang="en-US" dirty="0" smtClean="0"/>
                  <a:t>的解，并用代入归纳法证明。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𝑛𝑙𝑜𝑔𝑙𝑜𝑔𝑛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61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的解，并用代入归纳法证明。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r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39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对于主定理递推方程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如果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其中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≥0，证明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16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问题形式化 </a:t>
                </a:r>
                <a:r>
                  <a:rPr lang="en-US" altLang="zh-CN" dirty="0" smtClean="0"/>
                  <a:t>Terrorist Attack</a:t>
                </a:r>
                <a:endParaRPr lang="en-US" altLang="zh-CN" dirty="0"/>
              </a:p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机场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集合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塔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集合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</a:rPr>
                      <m:t>对于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机场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到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所需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时间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给定整数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 smtClean="0"/>
                  <a:t>，求二分图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的一个带权匹配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使得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 smtClean="0"/>
                  <a:t>，并且最小化：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)∈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  <m:sup/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func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)∈</m:t>
                                </m:r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  <m:sup/>
                              <m:e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func>
                    <m:r>
                      <a:rPr lang="zh-CN" altLang="en-US" sz="3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3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15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问题形式化 </a:t>
                </a:r>
                <a:r>
                  <a:rPr lang="en-US" altLang="zh-CN" dirty="0" smtClean="0"/>
                  <a:t>Sum It Up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给定整数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，给定多重集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，且对于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ea typeface="Cambria Math" panose="02040503050406030204" pitchFamily="18" charset="0"/>
                  </a:rPr>
                  <a:t>设集合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且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>
                    <a:ea typeface="Cambria Math" panose="02040503050406030204" pitchFamily="18" charset="0"/>
                  </a:rPr>
                  <a:t>，求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 smtClean="0">
                    <a:ea typeface="Cambria Math" panose="02040503050406030204" pitchFamily="18" charset="0"/>
                  </a:rPr>
                  <a:t>。</a:t>
                </a:r>
                <a:endParaRPr lang="en-US" altLang="zh-CN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16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习题课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从一大堆相同的红球，蓝球，绿球中选出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要求</a:t>
                </a:r>
                <a:r>
                  <a:rPr lang="zh-CN" altLang="en-US" dirty="0"/>
                  <a:t>红</a:t>
                </a:r>
                <a:r>
                  <a:rPr lang="zh-CN" altLang="en-US" dirty="0" smtClean="0"/>
                  <a:t>球不多于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个，绿球必须是偶数个。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用生成函数求方法数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项系数即为所求。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9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习题课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从一大堆相同的红球，蓝球</a:t>
                </a:r>
                <a:r>
                  <a:rPr lang="zh-CN" altLang="en-US" dirty="0"/>
                  <a:t>，</a:t>
                </a:r>
                <a:r>
                  <a:rPr lang="zh-CN" altLang="en-US" dirty="0" smtClean="0"/>
                  <a:t>绿球中选出</a:t>
                </a:r>
                <a:r>
                  <a:rPr lang="en-US" altLang="zh-CN" dirty="0"/>
                  <a:t>n</a:t>
                </a:r>
                <a:r>
                  <a:rPr lang="zh-CN" altLang="en-US" dirty="0" smtClean="0"/>
                  <a:t>个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排成一列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要求</a:t>
                </a:r>
                <a:r>
                  <a:rPr lang="zh-CN" altLang="en-US" dirty="0"/>
                  <a:t>红</a:t>
                </a:r>
                <a:r>
                  <a:rPr lang="zh-CN" altLang="en-US" dirty="0" smtClean="0"/>
                  <a:t>球不多于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个，绿球必须是偶数个。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用生成函数求方法数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4!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en-US" dirty="0" smtClean="0"/>
                  <a:t>项</a:t>
                </a:r>
                <a:r>
                  <a:rPr lang="zh-CN" altLang="en-US" dirty="0"/>
                  <a:t>系数即为所求。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3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9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373</Words>
  <Application>Microsoft Office PowerPoint</Application>
  <PresentationFormat>全屏显示(4:3)</PresentationFormat>
  <Paragraphs>112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Cambria Math</vt:lpstr>
      <vt:lpstr>Office 主题</vt:lpstr>
      <vt:lpstr>算法设计与分析小班课</vt:lpstr>
      <vt:lpstr>PowerPoint 演示文稿</vt:lpstr>
      <vt:lpstr>作业</vt:lpstr>
      <vt:lpstr>作业</vt:lpstr>
      <vt:lpstr>作业</vt:lpstr>
      <vt:lpstr>作业</vt:lpstr>
      <vt:lpstr>作业</vt:lpstr>
      <vt:lpstr>习题课</vt:lpstr>
      <vt:lpstr>习题课</vt:lpstr>
      <vt:lpstr>习题课</vt:lpstr>
      <vt:lpstr>习题课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算法设计与分析小班课</dc:title>
  <dc:creator>lccycc</dc:creator>
  <cp:lastModifiedBy>李煜东</cp:lastModifiedBy>
  <cp:revision>83</cp:revision>
  <dcterms:created xsi:type="dcterms:W3CDTF">2015-03-12T09:13:41Z</dcterms:created>
  <dcterms:modified xsi:type="dcterms:W3CDTF">2016-03-10T15:05:08Z</dcterms:modified>
</cp:coreProperties>
</file>