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算法设计与分析小班课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2016.3.11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3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有</a:t>
            </a:r>
            <a:r>
              <a:rPr lang="en-US" altLang="zh-CN" sz="2800" dirty="0"/>
              <a:t>N</a:t>
            </a:r>
            <a:r>
              <a:rPr lang="zh-CN" altLang="en-US" sz="2800" dirty="0"/>
              <a:t>个元素，已知每一对元素之间的大小关系，关系不具有传递性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zh-CN" altLang="en-US" sz="2800" dirty="0"/>
              <a:t>即：</a:t>
            </a:r>
            <a:r>
              <a:rPr lang="en-US" altLang="zh-CN" sz="2800" dirty="0"/>
              <a:t>N</a:t>
            </a:r>
            <a:r>
              <a:rPr lang="zh-CN" altLang="en-US" sz="2800" dirty="0"/>
              <a:t>个点，</a:t>
            </a:r>
            <a:r>
              <a:rPr lang="en-US" altLang="zh-CN" sz="2800" dirty="0"/>
              <a:t>N*(N-1)/2</a:t>
            </a:r>
            <a:r>
              <a:rPr lang="zh-CN" altLang="en-US" sz="2800" dirty="0"/>
              <a:t>条有向边，构成竞赛图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en-US" sz="2800" dirty="0" smtClean="0"/>
              <a:t>交互式试题</a:t>
            </a:r>
            <a:endParaRPr lang="en-US" altLang="zh-CN" sz="2800" dirty="0"/>
          </a:p>
          <a:p>
            <a:r>
              <a:rPr lang="zh-CN" altLang="en-US" sz="2800" dirty="0" smtClean="0"/>
              <a:t>通过</a:t>
            </a:r>
            <a:r>
              <a:rPr lang="zh-CN" altLang="en-US" sz="2800" dirty="0"/>
              <a:t>不超过</a:t>
            </a:r>
            <a:r>
              <a:rPr lang="en-US" altLang="zh-CN" sz="2800" dirty="0"/>
              <a:t>10000</a:t>
            </a:r>
            <a:r>
              <a:rPr lang="zh-CN" altLang="en-US" sz="2800" dirty="0"/>
              <a:t>次提问（每次询问某两个元素的关系），把这</a:t>
            </a:r>
            <a:r>
              <a:rPr lang="en-US" altLang="zh-CN" sz="2800" dirty="0"/>
              <a:t>N</a:t>
            </a:r>
            <a:r>
              <a:rPr lang="zh-CN" altLang="en-US" sz="2800" dirty="0"/>
              <a:t>个元素排成一行，使得每个元素都小于右边与它相邻的</a:t>
            </a:r>
            <a:r>
              <a:rPr lang="zh-CN" altLang="en-US" sz="2800" dirty="0" smtClean="0"/>
              <a:t>元素。</a:t>
            </a:r>
            <a:endParaRPr lang="en-US" altLang="zh-CN" sz="2800" dirty="0" smtClean="0"/>
          </a:p>
          <a:p>
            <a:r>
              <a:rPr lang="en-US" altLang="zh-CN" sz="2800" dirty="0" smtClean="0"/>
              <a:t>N</a:t>
            </a:r>
            <a:r>
              <a:rPr lang="en-US" altLang="zh-CN" sz="2800" dirty="0"/>
              <a:t>&lt;=1000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8111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在一片广袤无垠的原野上，散落着</a:t>
            </a:r>
            <a:r>
              <a:rPr lang="en-US" altLang="zh-CN" sz="2400" dirty="0"/>
              <a:t>N</a:t>
            </a:r>
            <a:r>
              <a:rPr lang="zh-CN" altLang="en-US" sz="2400" dirty="0"/>
              <a:t>块磁石。每个磁石的性质可以用一个五元组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x,y,m,p,r</a:t>
            </a:r>
            <a:r>
              <a:rPr lang="en-US" altLang="zh-CN" sz="2400" dirty="0"/>
              <a:t>)</a:t>
            </a:r>
            <a:r>
              <a:rPr lang="zh-CN" altLang="en-US" sz="2400" dirty="0"/>
              <a:t>描述，其中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表示其坐标，</a:t>
            </a:r>
            <a:r>
              <a:rPr lang="en-US" altLang="zh-CN" sz="2400" dirty="0"/>
              <a:t>m</a:t>
            </a:r>
            <a:r>
              <a:rPr lang="zh-CN" altLang="en-US" sz="2400" dirty="0"/>
              <a:t>是磁石的质量，</a:t>
            </a:r>
            <a:r>
              <a:rPr lang="en-US" altLang="zh-CN" sz="2400" dirty="0"/>
              <a:t>p</a:t>
            </a:r>
            <a:r>
              <a:rPr lang="zh-CN" altLang="en-US" sz="2400" dirty="0"/>
              <a:t>是磁力，</a:t>
            </a:r>
            <a:r>
              <a:rPr lang="en-US" altLang="zh-CN" sz="2400" dirty="0"/>
              <a:t>r</a:t>
            </a:r>
            <a:r>
              <a:rPr lang="zh-CN" altLang="en-US" sz="2400" dirty="0"/>
              <a:t>是吸引半径。若磁石</a:t>
            </a:r>
            <a:r>
              <a:rPr lang="en-US" altLang="zh-CN" sz="2400" dirty="0"/>
              <a:t>A</a:t>
            </a:r>
            <a:r>
              <a:rPr lang="zh-CN" altLang="en-US" sz="2400" dirty="0"/>
              <a:t>与磁石</a:t>
            </a:r>
            <a:r>
              <a:rPr lang="en-US" altLang="zh-CN" sz="2400" dirty="0"/>
              <a:t>B</a:t>
            </a:r>
            <a:r>
              <a:rPr lang="zh-CN" altLang="en-US" sz="2400" dirty="0"/>
              <a:t>的距离不大于磁石</a:t>
            </a:r>
            <a:r>
              <a:rPr lang="en-US" altLang="zh-CN" sz="2400" dirty="0"/>
              <a:t>A</a:t>
            </a:r>
            <a:r>
              <a:rPr lang="zh-CN" altLang="en-US" sz="2400" dirty="0"/>
              <a:t>的吸引半径，并且磁石</a:t>
            </a:r>
            <a:r>
              <a:rPr lang="en-US" altLang="zh-CN" sz="2400" dirty="0"/>
              <a:t>B</a:t>
            </a:r>
            <a:r>
              <a:rPr lang="zh-CN" altLang="en-US" sz="2400" dirty="0"/>
              <a:t>的质量不大于磁石</a:t>
            </a:r>
            <a:r>
              <a:rPr lang="en-US" altLang="zh-CN" sz="2400" dirty="0"/>
              <a:t>A</a:t>
            </a:r>
            <a:r>
              <a:rPr lang="zh-CN" altLang="en-US" sz="2400" dirty="0"/>
              <a:t>的磁力，那么</a:t>
            </a:r>
            <a:r>
              <a:rPr lang="en-US" altLang="zh-CN" sz="2400" dirty="0"/>
              <a:t>A</a:t>
            </a:r>
            <a:r>
              <a:rPr lang="zh-CN" altLang="en-US" sz="2400" dirty="0"/>
              <a:t>可以吸引</a:t>
            </a:r>
            <a:r>
              <a:rPr lang="en-US" altLang="zh-CN" sz="2400" dirty="0"/>
              <a:t>B</a:t>
            </a:r>
            <a:r>
              <a:rPr lang="zh-CN" altLang="en-US" sz="2400" dirty="0" smtClean="0"/>
              <a:t>。</a:t>
            </a:r>
            <a:br>
              <a:rPr lang="zh-CN" altLang="en-US" sz="2400" dirty="0" smtClean="0"/>
            </a:br>
            <a:r>
              <a:rPr lang="ja-JP" altLang="en-US" sz="2400" dirty="0"/>
              <a:t>夕立</a:t>
            </a:r>
            <a:r>
              <a:rPr lang="ja-JP" altLang="en-US" sz="2400" dirty="0" smtClean="0"/>
              <a:t>ちゃん</a:t>
            </a:r>
            <a:r>
              <a:rPr lang="zh-CN" altLang="en-US" sz="2400" dirty="0" smtClean="0"/>
              <a:t>带</a:t>
            </a:r>
            <a:r>
              <a:rPr lang="zh-CN" altLang="en-US" sz="2400" dirty="0"/>
              <a:t>着一块自己的磁石</a:t>
            </a:r>
            <a:r>
              <a:rPr lang="en-US" altLang="zh-CN" sz="2400" dirty="0"/>
              <a:t>L</a:t>
            </a:r>
            <a:r>
              <a:rPr lang="zh-CN" altLang="en-US" sz="2400" dirty="0"/>
              <a:t>来到了这篇原野的</a:t>
            </a:r>
            <a:r>
              <a:rPr lang="en-US" altLang="zh-CN" sz="2400" dirty="0"/>
              <a:t>(x0,y0)</a:t>
            </a:r>
            <a:r>
              <a:rPr lang="zh-CN" altLang="en-US" sz="2400" dirty="0"/>
              <a:t>处，我们可以视为磁石</a:t>
            </a:r>
            <a:r>
              <a:rPr lang="en-US" altLang="zh-CN" sz="2400" dirty="0"/>
              <a:t>L</a:t>
            </a:r>
            <a:r>
              <a:rPr lang="zh-CN" altLang="en-US" sz="2400" dirty="0"/>
              <a:t>的坐标为</a:t>
            </a:r>
            <a:r>
              <a:rPr lang="en-US" altLang="zh-CN" sz="2400" dirty="0"/>
              <a:t>(x0,y0)</a:t>
            </a:r>
            <a:r>
              <a:rPr lang="zh-CN" altLang="en-US" sz="2400" dirty="0" smtClean="0"/>
              <a:t>。她手</a:t>
            </a:r>
            <a:r>
              <a:rPr lang="zh-CN" altLang="en-US" sz="2400" dirty="0"/>
              <a:t>持磁石</a:t>
            </a:r>
            <a:r>
              <a:rPr lang="en-US" altLang="zh-CN" sz="2400" dirty="0"/>
              <a:t>L</a:t>
            </a:r>
            <a:r>
              <a:rPr lang="zh-CN" altLang="en-US" sz="2400" dirty="0"/>
              <a:t>并</a:t>
            </a:r>
            <a:r>
              <a:rPr lang="zh-CN" altLang="en-US" sz="2400" b="1" u="sng" dirty="0"/>
              <a:t>保持原地不动</a:t>
            </a:r>
            <a:r>
              <a:rPr lang="zh-CN" altLang="en-US" sz="2400" dirty="0"/>
              <a:t>，所有可以被</a:t>
            </a:r>
            <a:r>
              <a:rPr lang="en-US" altLang="zh-CN" sz="2400" dirty="0"/>
              <a:t>L</a:t>
            </a:r>
            <a:r>
              <a:rPr lang="zh-CN" altLang="en-US" sz="2400" dirty="0"/>
              <a:t>吸引的磁石将会被吸引过来。在每个时刻</a:t>
            </a:r>
            <a:r>
              <a:rPr lang="zh-CN" altLang="en-US" sz="2400" dirty="0" smtClean="0"/>
              <a:t>，她可以</a:t>
            </a:r>
            <a:r>
              <a:rPr lang="zh-CN" altLang="en-US" sz="2400" dirty="0"/>
              <a:t>选择更换任意一块自己已经获得的磁石（当然也可以是自己最初携带的</a:t>
            </a:r>
            <a:r>
              <a:rPr lang="en-US" altLang="zh-CN" sz="2400" dirty="0"/>
              <a:t>L</a:t>
            </a:r>
            <a:r>
              <a:rPr lang="zh-CN" altLang="en-US" sz="2400" dirty="0"/>
              <a:t>磁石）</a:t>
            </a:r>
            <a:r>
              <a:rPr lang="zh-CN" altLang="en-US" sz="2400" b="1" u="sng" dirty="0"/>
              <a:t>在</a:t>
            </a:r>
            <a:r>
              <a:rPr lang="en-US" altLang="zh-CN" sz="2400" b="1" u="sng" dirty="0"/>
              <a:t>(x0,y0)</a:t>
            </a:r>
            <a:r>
              <a:rPr lang="zh-CN" altLang="en-US" sz="2400" b="1" u="sng" dirty="0"/>
              <a:t>处</a:t>
            </a:r>
            <a:r>
              <a:rPr lang="zh-CN" altLang="en-US" sz="2400" dirty="0"/>
              <a:t>吸引更多的磁石</a:t>
            </a:r>
            <a:r>
              <a:rPr lang="zh-CN" altLang="en-US" sz="2400" dirty="0" smtClean="0"/>
              <a:t>。请问她最多</a:t>
            </a:r>
            <a:r>
              <a:rPr lang="zh-CN" altLang="en-US" sz="2400" dirty="0"/>
              <a:t>能获得多少块磁石呢？</a:t>
            </a:r>
            <a:r>
              <a:rPr lang="en-US" altLang="zh-CN" sz="2400" dirty="0"/>
              <a:t>1&lt;=N</a:t>
            </a:r>
            <a:r>
              <a:rPr lang="en-US" altLang="zh-CN" sz="2400" dirty="0" smtClean="0"/>
              <a:t>&lt;=100000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830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小班课</a:t>
            </a:r>
            <a:r>
              <a:rPr lang="zh-CN" altLang="en-US" dirty="0" smtClean="0"/>
              <a:t>内容更新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由于教材更新，加入了两章，小班课讲题内容同步做适当更新</a:t>
            </a:r>
            <a:endParaRPr lang="en-US" altLang="zh-CN" dirty="0" smtClean="0"/>
          </a:p>
          <a:p>
            <a:r>
              <a:rPr lang="zh-CN" altLang="en-US" dirty="0" smtClean="0"/>
              <a:t>讲题内容：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</a:p>
          <a:p>
            <a:pPr lvl="1"/>
            <a:r>
              <a:rPr lang="en-US" altLang="zh-CN" dirty="0" smtClean="0"/>
              <a:t>Set A: </a:t>
            </a:r>
          </a:p>
          <a:p>
            <a:pPr marL="40638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分治</a:t>
            </a: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动态规划        贪心        回溯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 B: </a:t>
            </a:r>
          </a:p>
          <a:p>
            <a:pPr marL="40638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网络</a:t>
            </a:r>
            <a:r>
              <a:rPr lang="zh-CN" altLang="en-US" dirty="0" smtClean="0"/>
              <a:t>流</a:t>
            </a:r>
            <a:r>
              <a:rPr lang="en-US" altLang="zh-CN" dirty="0" smtClean="0"/>
              <a:t>		</a:t>
            </a:r>
            <a:r>
              <a:rPr lang="zh-CN" altLang="en-US" dirty="0" smtClean="0"/>
              <a:t>复杂度分析</a:t>
            </a:r>
            <a:r>
              <a:rPr lang="zh-CN" altLang="en-US" dirty="0"/>
              <a:t>、</a:t>
            </a:r>
            <a:r>
              <a:rPr lang="zh-CN" altLang="en-US" dirty="0" smtClean="0"/>
              <a:t>均摊分析</a:t>
            </a:r>
            <a:endParaRPr lang="en-US" altLang="zh-CN" dirty="0" smtClean="0"/>
          </a:p>
          <a:p>
            <a:pPr marL="40638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线性规划</a:t>
            </a:r>
            <a:r>
              <a:rPr lang="en-US" altLang="zh-CN" dirty="0" smtClean="0"/>
              <a:t>		</a:t>
            </a:r>
            <a:r>
              <a:rPr lang="zh-CN" altLang="en-US" dirty="0" smtClean="0"/>
              <a:t>随机算法、近似算法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15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537473"/>
              </p:ext>
            </p:extLst>
          </p:nvPr>
        </p:nvGraphicFramePr>
        <p:xfrm>
          <a:off x="1979712" y="31058"/>
          <a:ext cx="5291422" cy="6802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69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dirty="0">
                          <a:effectLst/>
                        </a:rPr>
                        <a:t>课时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dirty="0">
                          <a:effectLst/>
                        </a:rPr>
                        <a:t>日期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dirty="0">
                          <a:effectLst/>
                        </a:rPr>
                        <a:t>内容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2.26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小班课介绍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习题课：复杂度，问题形式化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2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3.4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</a:rPr>
                        <a:t>学生讲分治问题（</a:t>
                      </a:r>
                      <a:r>
                        <a:rPr lang="en-US" altLang="zh-CN" sz="1300" u="none" strike="noStrike" dirty="0">
                          <a:effectLst/>
                        </a:rPr>
                        <a:t>1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习题课：生成函数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3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3.11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第一次讲论文（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Knuth 01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习题课：分治</a:t>
                      </a: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57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4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学生讲动态规划问题（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2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习题课：动态规划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3.25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第二次讲论文（</a:t>
                      </a:r>
                      <a:r>
                        <a:rPr lang="en-US" altLang="zh-CN" sz="13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&amp; </a:t>
                      </a:r>
                      <a:r>
                        <a:rPr lang="en-US" altLang="zh-CN" sz="130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treewidth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marL="0" marR="0" indent="0" algn="l" defTabSz="95991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学生讲贪心问题（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3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97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6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4.1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第三次讲论文（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Smooth Analysis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</a:p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习题课：贪心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altLang="zh-CN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4.8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marL="0" marR="0" indent="0" algn="l" defTabSz="95991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学生讲回溯问题（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4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习题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课：回溯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zh-CN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4.15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第四次</a:t>
                      </a:r>
                      <a:r>
                        <a:rPr lang="zh-CN" altLang="en-US" sz="1300" u="none" strike="noStrike" dirty="0">
                          <a:effectLst/>
                        </a:rPr>
                        <a:t>讲论文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NPC Karp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习题课：计算复杂性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690">
                <a:tc>
                  <a:txBody>
                    <a:bodyPr/>
                    <a:lstStyle/>
                    <a:p>
                      <a:pPr algn="ctr" fontAlgn="b"/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4.22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运动会停课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257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4.29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第五次讲论文（自选）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学生讲最大流问题（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5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089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5.6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第六次讲论文（自选）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学生讲复杂度分析、均摊分析（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6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089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11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5.13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学生讲线性规划问题（</a:t>
                      </a:r>
                      <a:r>
                        <a:rPr lang="en-US" altLang="zh-CN" sz="1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1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习题课：网络流、复杂度分析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089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12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5.20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第七次讲论文（自选）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学生讲随机</a:t>
                      </a:r>
                      <a:r>
                        <a:rPr lang="en-US" altLang="zh-CN" sz="1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r>
                        <a:rPr lang="zh-CN" altLang="en-US" sz="1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近似算法（</a:t>
                      </a:r>
                      <a:r>
                        <a:rPr lang="en-US" altLang="zh-CN" sz="1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r>
                        <a:rPr lang="zh-CN" altLang="en-US" sz="1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133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13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5.27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第八次讲论文（自选）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</a:rPr>
                        <a:t>习题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课：随机、近似、并行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66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14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6.3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Project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研究报告会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6690">
                <a:tc>
                  <a:txBody>
                    <a:bodyPr/>
                    <a:lstStyle/>
                    <a:p>
                      <a:pPr algn="ctr" fontAlgn="b"/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6.10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端午节放假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6690">
                <a:tc>
                  <a:txBody>
                    <a:bodyPr/>
                    <a:lstStyle/>
                    <a:p>
                      <a:pPr algn="ctr" fontAlgn="b"/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小班活动（吃饭饭，打狼狼）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200094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8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/>
              </a:bodyPr>
              <a:lstStyle/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+1)(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b="0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+1)(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>
                <a:blip r:embed="rId2"/>
                <a:stretch>
                  <a:fillRect l="-667" b="-11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40768"/>
            <a:ext cx="6113871" cy="24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1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400" dirty="0" smtClean="0"/>
                  <a:t>对</a:t>
                </a:r>
                <a:r>
                  <a:rPr lang="en-US" altLang="zh-CN" sz="2400" dirty="0" smtClean="0"/>
                  <a:t>(1)</a:t>
                </a:r>
                <a:r>
                  <a:rPr lang="zh-CN" altLang="en-US" sz="2400" dirty="0" smtClean="0"/>
                  <a:t>式两边乘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后关于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/>
                  <a:t>求和：</a:t>
                </a:r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sz="2400" b="0" dirty="0" smtClean="0"/>
              </a:p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                            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故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   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94924"/>
            <a:ext cx="5875784" cy="146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400" dirty="0" smtClean="0"/>
                  <a:t>对</a:t>
                </a:r>
                <a:r>
                  <a:rPr lang="en-US" altLang="zh-CN" sz="2400" dirty="0" smtClean="0"/>
                  <a:t>(2)</a:t>
                </a:r>
                <a:r>
                  <a:rPr lang="zh-CN" altLang="en-US" sz="2400" dirty="0" smtClean="0"/>
                  <a:t>式两边乘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后关于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/>
                  <a:t>求和：</a:t>
                </a:r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sz="2400" b="0" dirty="0" smtClean="0"/>
              </a:p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(1−2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                        −2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+3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 smtClean="0"/>
              </a:p>
              <a:p>
                <a:r>
                  <a:rPr lang="zh-CN" altLang="en-US" sz="2400" b="0" dirty="0" smtClean="0"/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   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94924"/>
            <a:ext cx="5875784" cy="146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3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400" dirty="0" smtClean="0"/>
                  <a:t>对原式两边</a:t>
                </a:r>
                <a:r>
                  <a:rPr lang="zh-CN" altLang="en-US" sz="2400" dirty="0"/>
                  <a:t>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/>
                  <a:t>后关于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求和</a:t>
                </a:r>
                <a:r>
                  <a:rPr lang="zh-CN" altLang="en-US" sz="2400" dirty="0" smtClean="0"/>
                  <a:t>：</a:t>
                </a:r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sz="2400" b="0" dirty="0" smtClean="0"/>
              </a:p>
              <a:p>
                <a:r>
                  <a:rPr lang="zh-CN" altLang="en-US" sz="2400" dirty="0" smtClean="0"/>
                  <a:t>解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微分方程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得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 ⇒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 smtClean="0"/>
                  <a:t>查表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得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 smtClean="0"/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43006"/>
            <a:ext cx="7272808" cy="133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问题</a:t>
            </a:r>
            <a:r>
              <a:rPr lang="zh-CN" altLang="en-US" sz="2400" dirty="0" smtClean="0"/>
              <a:t>形式化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给定</a:t>
            </a:r>
            <a:r>
              <a:rPr lang="zh-CN" altLang="en-US" sz="2000" dirty="0"/>
              <a:t>长度为 </a:t>
            </a:r>
            <a:r>
              <a:rPr lang="en-US" altLang="zh-CN" sz="2000" dirty="0"/>
              <a:t>n </a:t>
            </a:r>
            <a:r>
              <a:rPr lang="zh-CN" altLang="en-US" sz="2000" dirty="0"/>
              <a:t>的数列 </a:t>
            </a:r>
            <a:r>
              <a:rPr lang="en-US" altLang="zh-CN" sz="2000" dirty="0"/>
              <a:t>A</a:t>
            </a:r>
            <a:r>
              <a:rPr lang="zh-CN" altLang="en-US" sz="2000" dirty="0"/>
              <a:t>，求所有在 </a:t>
            </a:r>
            <a:r>
              <a:rPr lang="en-US" altLang="zh-CN" sz="2000" dirty="0"/>
              <a:t>A </a:t>
            </a:r>
            <a:r>
              <a:rPr lang="zh-CN" altLang="en-US" sz="2000" dirty="0"/>
              <a:t>中出现频率大于 </a:t>
            </a:r>
            <a:r>
              <a:rPr lang="en-US" altLang="zh-CN" sz="2000" dirty="0" smtClean="0"/>
              <a:t>1/3</a:t>
            </a:r>
            <a:r>
              <a:rPr lang="zh-CN" altLang="en-US" sz="2000" dirty="0" smtClean="0"/>
              <a:t>（</a:t>
            </a:r>
            <a:r>
              <a:rPr lang="zh-CN" altLang="en-US" sz="2000" dirty="0"/>
              <a:t>即出现</a:t>
            </a:r>
            <a:r>
              <a:rPr lang="zh-CN" altLang="en-US" sz="2000" dirty="0" smtClean="0"/>
              <a:t>次数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n/3 </a:t>
            </a:r>
            <a:r>
              <a:rPr lang="zh-CN" altLang="en-US" sz="2000" dirty="0"/>
              <a:t>下</a:t>
            </a:r>
            <a:r>
              <a:rPr lang="zh-CN" altLang="en-US" sz="2000" dirty="0" smtClean="0"/>
              <a:t>取整</a:t>
            </a:r>
            <a:r>
              <a:rPr lang="zh-CN" altLang="en-US" sz="2000" dirty="0"/>
              <a:t>）的数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400" dirty="0" smtClean="0"/>
              <a:t>解法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快速排序</a:t>
            </a:r>
            <a:endParaRPr lang="en-US" altLang="zh-CN" sz="2000" dirty="0" smtClean="0"/>
          </a:p>
          <a:p>
            <a:pPr lvl="2"/>
            <a:r>
              <a:rPr lang="en-US" altLang="zh-CN" sz="1600" dirty="0" smtClean="0"/>
              <a:t>O(</a:t>
            </a:r>
            <a:r>
              <a:rPr lang="en-US" altLang="zh-CN" sz="1600" dirty="0" err="1" smtClean="0"/>
              <a:t>NlogN</a:t>
            </a:r>
            <a:r>
              <a:rPr lang="en-US" altLang="zh-CN" sz="1600" dirty="0" smtClean="0"/>
              <a:t>)</a:t>
            </a:r>
          </a:p>
          <a:p>
            <a:pPr lvl="1"/>
            <a:r>
              <a:rPr lang="zh-CN" altLang="en-US" sz="2000" dirty="0" smtClean="0"/>
              <a:t>分治为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个等规模子问题分别求解</a:t>
            </a:r>
            <a:endParaRPr lang="en-US" altLang="zh-CN" sz="2000" dirty="0" smtClean="0"/>
          </a:p>
          <a:p>
            <a:pPr lvl="2"/>
            <a:r>
              <a:rPr lang="en-US" altLang="zh-CN" sz="1600" dirty="0" smtClean="0"/>
              <a:t>O(</a:t>
            </a:r>
            <a:r>
              <a:rPr lang="en-US" altLang="zh-CN" sz="1600" dirty="0" err="1" smtClean="0"/>
              <a:t>NlogN</a:t>
            </a:r>
            <a:r>
              <a:rPr lang="en-US" altLang="zh-CN" sz="1600" dirty="0" smtClean="0"/>
              <a:t>)</a:t>
            </a:r>
          </a:p>
          <a:p>
            <a:pPr lvl="1"/>
            <a:r>
              <a:rPr lang="en-US" altLang="zh-CN" sz="2000" dirty="0" smtClean="0"/>
              <a:t>3</a:t>
            </a:r>
            <a:r>
              <a:rPr lang="zh-CN" altLang="en-US" sz="2000" dirty="0" smtClean="0"/>
              <a:t>个分成一组，分情况讨论，规模每次缩小为</a:t>
            </a:r>
            <a:r>
              <a:rPr lang="en-US" altLang="zh-CN" sz="2000" dirty="0" smtClean="0"/>
              <a:t>1/3</a:t>
            </a:r>
          </a:p>
          <a:p>
            <a:pPr lvl="2"/>
            <a:r>
              <a:rPr lang="en-US" altLang="zh-CN" sz="1600" dirty="0" smtClean="0"/>
              <a:t>O(N)</a:t>
            </a:r>
          </a:p>
          <a:p>
            <a:pPr lvl="2"/>
            <a:r>
              <a:rPr lang="en-US" altLang="zh-CN" sz="1600" dirty="0" smtClean="0"/>
              <a:t>AAA, ABC, AAB(2</a:t>
            </a:r>
            <a:r>
              <a:rPr lang="zh-CN" altLang="en-US" sz="1600" dirty="0" smtClean="0"/>
              <a:t>组可合并</a:t>
            </a:r>
            <a:r>
              <a:rPr lang="en-US" altLang="zh-CN" sz="1600" dirty="0" smtClean="0"/>
              <a:t>)</a:t>
            </a:r>
          </a:p>
          <a:p>
            <a:pPr lvl="1"/>
            <a:r>
              <a:rPr lang="en-US" altLang="zh-CN" sz="2000" dirty="0" smtClean="0"/>
              <a:t>3</a:t>
            </a:r>
            <a:r>
              <a:rPr lang="zh-CN" altLang="en-US" sz="2000" dirty="0" smtClean="0"/>
              <a:t>个不同数可消除思想，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个变量维护扫描</a:t>
            </a:r>
            <a:endParaRPr lang="en-US" altLang="zh-CN" sz="2000" dirty="0" smtClean="0"/>
          </a:p>
          <a:p>
            <a:pPr lvl="2"/>
            <a:r>
              <a:rPr lang="en-US" altLang="zh-CN" sz="1600" dirty="0" smtClean="0"/>
              <a:t>O(N)</a:t>
            </a:r>
            <a:r>
              <a:rPr lang="zh-CN" altLang="en-US" sz="1600" dirty="0" smtClean="0"/>
              <a:t>，可扩展到任意</a:t>
            </a:r>
            <a:r>
              <a:rPr lang="en-US" altLang="zh-CN" sz="1600" dirty="0" smtClean="0"/>
              <a:t>k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911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ai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each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[1..n]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ai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x 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or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counter(x) == 0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x = </a:t>
            </a:r>
            <a:r>
              <a:rPr lang="en-US" altLang="zh-C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ai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counter(x)++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else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ai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y 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or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counter(y) == 0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y = </a:t>
            </a:r>
            <a:r>
              <a:rPr lang="en-US" altLang="zh-C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ai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counter(y)++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else</a:t>
            </a:r>
            <a:endParaRPr lang="en-US" altLang="zh-CN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counter(x)--, counter(y)--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if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counter(x) == 0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swap(x, y)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check(x), check(y)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8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567</Words>
  <Application>Microsoft Office PowerPoint</Application>
  <PresentationFormat>全屏显示(4:3)</PresentationFormat>
  <Paragraphs>146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ＭＳ Ｐゴシック</vt:lpstr>
      <vt:lpstr>宋体</vt:lpstr>
      <vt:lpstr>新宋体</vt:lpstr>
      <vt:lpstr>Arial</vt:lpstr>
      <vt:lpstr>Calibri</vt:lpstr>
      <vt:lpstr>Cambria Math</vt:lpstr>
      <vt:lpstr>Consolas</vt:lpstr>
      <vt:lpstr>Office 主题</vt:lpstr>
      <vt:lpstr>算法设计与分析小班课</vt:lpstr>
      <vt:lpstr>小班课内容更新</vt:lpstr>
      <vt:lpstr>PowerPoint 演示文稿</vt:lpstr>
      <vt:lpstr>作业</vt:lpstr>
      <vt:lpstr>作业</vt:lpstr>
      <vt:lpstr>作业</vt:lpstr>
      <vt:lpstr>作业</vt:lpstr>
      <vt:lpstr>作业</vt:lpstr>
      <vt:lpstr>作业</vt:lpstr>
      <vt:lpstr>习题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算法设计与分析小班课</dc:title>
  <dc:creator>lccycc</dc:creator>
  <cp:lastModifiedBy>李煜东</cp:lastModifiedBy>
  <cp:revision>126</cp:revision>
  <dcterms:created xsi:type="dcterms:W3CDTF">2015-03-12T09:13:41Z</dcterms:created>
  <dcterms:modified xsi:type="dcterms:W3CDTF">2016-03-11T06:54:30Z</dcterms:modified>
</cp:coreProperties>
</file>