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72" r:id="rId6"/>
    <p:sldId id="262" r:id="rId7"/>
    <p:sldId id="268" r:id="rId8"/>
    <p:sldId id="269" r:id="rId9"/>
    <p:sldId id="263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算法设计与分析小班课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2016.3.18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Gowk's</a:t>
            </a:r>
            <a:r>
              <a:rPr lang="en-US" altLang="zh-CN" dirty="0"/>
              <a:t> Errand for 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的序列，</a:t>
            </a:r>
            <a:r>
              <a:rPr lang="en-US" altLang="zh-CN" dirty="0"/>
              <a:t>N&lt;=300000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每次可以任选一个数，把它移到开头或者结尾，问最少多少次可以把数列变成单调递增的。</a:t>
            </a:r>
          </a:p>
          <a:p>
            <a:endParaRPr lang="zh-CN" altLang="en-US" dirty="0"/>
          </a:p>
          <a:p>
            <a:r>
              <a:rPr lang="zh-CN" altLang="en-US" dirty="0"/>
              <a:t>保持不动的数，一定是数值连续且位置单调的。</a:t>
            </a:r>
          </a:p>
          <a:p>
            <a:r>
              <a:rPr lang="zh-CN" altLang="en-US" dirty="0"/>
              <a:t>具体来讲，保持不动的数最小的为</a:t>
            </a:r>
            <a:r>
              <a:rPr lang="en-US" altLang="zh-CN" dirty="0"/>
              <a:t>L</a:t>
            </a:r>
            <a:r>
              <a:rPr lang="zh-CN" altLang="en-US" dirty="0"/>
              <a:t>，最大的为</a:t>
            </a:r>
            <a:r>
              <a:rPr lang="en-US" altLang="zh-CN" dirty="0"/>
              <a:t>R</a:t>
            </a:r>
            <a:r>
              <a:rPr lang="zh-CN" altLang="en-US" dirty="0"/>
              <a:t>，那么</a:t>
            </a:r>
            <a:r>
              <a:rPr lang="en-US" altLang="zh-CN" dirty="0"/>
              <a:t>[L+1, R-1]</a:t>
            </a:r>
            <a:r>
              <a:rPr lang="zh-CN" altLang="en-US" dirty="0"/>
              <a:t>中的数也必须全部保持不动，数值为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的数可动可不动，这些保持不动的数位置单调。</a:t>
            </a:r>
          </a:p>
          <a:p>
            <a:r>
              <a:rPr lang="zh-CN" altLang="en-US" dirty="0"/>
              <a:t>问题就转化为寻找满足上述条件的最长的一个子序列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Gowk's</a:t>
            </a:r>
            <a:r>
              <a:rPr lang="en-US" altLang="zh-CN" dirty="0"/>
              <a:t> Errand for Master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67" y="1600200"/>
            <a:ext cx="6937066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0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作业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</a:rPr>
              <a:t>问题形式化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(LIS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给定长度为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的数列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，求最大的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，满足存在一个整数序列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{i1, i2, i3 … 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，使得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1&lt;=i1&lt;i2&lt;…&lt;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&lt;=n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，并且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A[i1] &lt; A[i2] &lt; … &lt; A[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。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求解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zh-CN" altLang="zh-CN" sz="2400" dirty="0" smtClean="0">
                <a:latin typeface="Cambria Math" panose="02040503050406030204" pitchFamily="18" charset="0"/>
              </a:rPr>
              <a:t>设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(1&lt;=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&lt;=n)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表示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A[1..i]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中以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为结尾的最长单调递增子序列的长度。特别地，令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F[0]=0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A[0]= -∞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。</a:t>
            </a: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= Max{F[j]+1 | 0&lt;=j&lt;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并且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A[j]&lt;A[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]}</a:t>
            </a:r>
            <a:endParaRPr lang="zh-CN" altLang="zh-CN" sz="2400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zh-CN" sz="2400" dirty="0" smtClean="0">
                <a:latin typeface="Cambria Math" panose="02040503050406030204" pitchFamily="18" charset="0"/>
              </a:rPr>
              <a:t>对于每个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，扫描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j=0~i-1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，当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A[j]&lt;A[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时，使用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F[j]+1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更新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。</a:t>
            </a:r>
          </a:p>
          <a:p>
            <a:pPr lvl="1"/>
            <a:r>
              <a:rPr lang="zh-CN" altLang="zh-CN" sz="2400" dirty="0" smtClean="0">
                <a:latin typeface="Cambria Math" panose="02040503050406030204" pitchFamily="18" charset="0"/>
              </a:rPr>
              <a:t>时间复杂度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T(n)=T(n-1)+n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，因此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T(n)=O(n^2)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。</a:t>
            </a:r>
            <a:endParaRPr lang="zh-CN" altLang="zh-CN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zh-CN" altLang="zh-CN" sz="2800" dirty="0">
                <a:latin typeface="Cambria Math" panose="02040503050406030204" pitchFamily="18" charset="0"/>
              </a:rPr>
              <a:t>直接</a:t>
            </a:r>
            <a:r>
              <a:rPr lang="zh-CN" altLang="zh-CN" sz="2800" dirty="0" smtClean="0">
                <a:latin typeface="Cambria Math" panose="02040503050406030204" pitchFamily="18" charset="0"/>
              </a:rPr>
              <a:t>优化</a:t>
            </a:r>
            <a:endParaRPr lang="zh-CN" altLang="zh-CN" sz="2800" dirty="0">
              <a:latin typeface="Cambria Math" panose="02040503050406030204" pitchFamily="18" charset="0"/>
            </a:endParaRPr>
          </a:p>
          <a:p>
            <a:pPr lvl="1"/>
            <a:r>
              <a:rPr lang="zh-CN" altLang="zh-CN" sz="2400" dirty="0">
                <a:latin typeface="Cambria Math" panose="02040503050406030204" pitchFamily="18" charset="0"/>
              </a:rPr>
              <a:t>若建立以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>
                <a:latin typeface="Cambria Math" panose="02040503050406030204" pitchFamily="18" charset="0"/>
              </a:rPr>
              <a:t>为关键码，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>
                <a:latin typeface="Cambria Math" panose="02040503050406030204" pitchFamily="18" charset="0"/>
              </a:rPr>
              <a:t>为值的平衡树，维护子树最大值，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可以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做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到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O(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nlogn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zh-CN" sz="2400" dirty="0">
                <a:latin typeface="Cambria Math" panose="02040503050406030204" pitchFamily="18" charset="0"/>
              </a:rPr>
              <a:t>。</a:t>
            </a:r>
          </a:p>
          <a:p>
            <a:r>
              <a:rPr lang="zh-CN" altLang="zh-CN" sz="2800" dirty="0" smtClean="0">
                <a:latin typeface="Cambria Math" panose="02040503050406030204" pitchFamily="18" charset="0"/>
              </a:rPr>
              <a:t>单调性优化</a:t>
            </a:r>
            <a:endParaRPr lang="zh-CN" altLang="zh-CN" sz="2800" dirty="0">
              <a:latin typeface="Cambria Math" panose="02040503050406030204" pitchFamily="18" charset="0"/>
            </a:endParaRPr>
          </a:p>
          <a:p>
            <a:pPr lvl="1"/>
            <a:r>
              <a:rPr lang="zh-CN" altLang="zh-CN" sz="2400" dirty="0">
                <a:latin typeface="Cambria Math" panose="02040503050406030204" pitchFamily="18" charset="0"/>
              </a:rPr>
              <a:t>维护随机存取栈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zh-CN" sz="2400" dirty="0">
                <a:latin typeface="Cambria Math" panose="02040503050406030204" pitchFamily="18" charset="0"/>
              </a:rPr>
              <a:t>，并保持栈中元素单调递增。</a:t>
            </a:r>
          </a:p>
          <a:p>
            <a:pPr lvl="1"/>
            <a:r>
              <a:rPr lang="zh-CN" altLang="zh-CN" sz="2400" dirty="0">
                <a:latin typeface="Cambria Math" panose="02040503050406030204" pitchFamily="18" charset="0"/>
              </a:rPr>
              <a:t>扫描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=1~n</a:t>
            </a:r>
            <a:r>
              <a:rPr lang="zh-CN" altLang="zh-CN" sz="2400" dirty="0">
                <a:latin typeface="Cambria Math" panose="02040503050406030204" pitchFamily="18" charset="0"/>
              </a:rPr>
              <a:t>，若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>
                <a:latin typeface="Cambria Math" panose="02040503050406030204" pitchFamily="18" charset="0"/>
              </a:rPr>
              <a:t>大于栈中的任何一个数，则把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>
                <a:latin typeface="Cambria Math" panose="02040503050406030204" pitchFamily="18" charset="0"/>
              </a:rPr>
              <a:t>从栈顶入栈，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]=</a:t>
            </a:r>
            <a:r>
              <a:rPr lang="zh-CN" altLang="zh-CN" sz="2400" dirty="0">
                <a:latin typeface="Cambria Math" panose="02040503050406030204" pitchFamily="18" charset="0"/>
              </a:rPr>
              <a:t>此时栈中元素个数。</a:t>
            </a:r>
          </a:p>
          <a:p>
            <a:pPr lvl="1"/>
            <a:r>
              <a:rPr lang="zh-CN" altLang="zh-CN" sz="2400" dirty="0">
                <a:latin typeface="Cambria Math" panose="02040503050406030204" pitchFamily="18" charset="0"/>
              </a:rPr>
              <a:t>否则在栈中二分查找第一个大于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>
                <a:latin typeface="Cambria Math" panose="02040503050406030204" pitchFamily="18" charset="0"/>
              </a:rPr>
              <a:t>的数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S[p]</a:t>
            </a:r>
            <a:r>
              <a:rPr lang="zh-CN" altLang="zh-CN" sz="2400" dirty="0">
                <a:latin typeface="Cambria Math" panose="02040503050406030204" pitchFamily="18" charset="0"/>
              </a:rPr>
              <a:t>，用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zh-CN" sz="2400" dirty="0">
                <a:latin typeface="Cambria Math" panose="02040503050406030204" pitchFamily="18" charset="0"/>
              </a:rPr>
              <a:t>替换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S[p]</a:t>
            </a:r>
            <a:r>
              <a:rPr lang="zh-CN" altLang="zh-CN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]=p</a:t>
            </a:r>
            <a:r>
              <a:rPr lang="zh-CN" altLang="zh-CN" sz="2400" dirty="0">
                <a:latin typeface="Cambria Math" panose="02040503050406030204" pitchFamily="18" charset="0"/>
              </a:rPr>
              <a:t>。</a:t>
            </a:r>
          </a:p>
          <a:p>
            <a:pPr lvl="1"/>
            <a:r>
              <a:rPr lang="zh-CN" altLang="zh-CN" sz="2400" dirty="0">
                <a:latin typeface="Cambria Math" panose="02040503050406030204" pitchFamily="18" charset="0"/>
              </a:rPr>
              <a:t>时间复杂度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T(n)=T(n-1)+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logn</a:t>
            </a:r>
            <a:r>
              <a:rPr lang="zh-CN" altLang="zh-CN" sz="2400" dirty="0">
                <a:latin typeface="Cambria Math" panose="02040503050406030204" pitchFamily="18" charset="0"/>
              </a:rPr>
              <a:t>，因此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T(n)=O(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nlogn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zh-CN" sz="2400" dirty="0">
                <a:latin typeface="Cambria Math" panose="020405030504060302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8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</a:rPr>
              <a:t>假设有一台机器，以及在这台机器上处理的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zh-CN" altLang="en-US" sz="2400" dirty="0">
                <a:latin typeface="Cambria Math" panose="02040503050406030204" pitchFamily="18" charset="0"/>
              </a:rPr>
              <a:t>个作业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a1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a2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a3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zh-CN" altLang="en-US" sz="2400" dirty="0">
                <a:latin typeface="Cambria Math" panose="02040503050406030204" pitchFamily="18" charset="0"/>
              </a:rPr>
              <a:t>的集合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每个</a:t>
            </a:r>
            <a:r>
              <a:rPr lang="zh-CN" altLang="en-US" sz="2400" dirty="0">
                <a:latin typeface="Cambria Math" panose="02040503050406030204" pitchFamily="18" charset="0"/>
              </a:rPr>
              <a:t>作业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aj</a:t>
            </a:r>
            <a:r>
              <a:rPr lang="zh-CN" altLang="en-US" sz="2400" dirty="0">
                <a:latin typeface="Cambria Math" panose="02040503050406030204" pitchFamily="18" charset="0"/>
              </a:rPr>
              <a:t>有处理 时间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tj</a:t>
            </a:r>
            <a:r>
              <a:rPr lang="zh-CN" altLang="en-US" sz="2400" dirty="0">
                <a:latin typeface="Cambria Math" panose="02040503050406030204" pitchFamily="18" charset="0"/>
              </a:rPr>
              <a:t>，效益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pj</a:t>
            </a:r>
            <a:r>
              <a:rPr lang="zh-CN" altLang="en-US" sz="2400" dirty="0">
                <a:latin typeface="Cambria Math" panose="02040503050406030204" pitchFamily="18" charset="0"/>
              </a:rPr>
              <a:t>，以及最后期限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dj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机器</a:t>
            </a:r>
            <a:r>
              <a:rPr lang="zh-CN" altLang="en-US" sz="2400" dirty="0">
                <a:latin typeface="Cambria Math" panose="02040503050406030204" pitchFamily="18" charset="0"/>
              </a:rPr>
              <a:t>在一个时刻只能处理一个作业，而且作业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aj</a:t>
            </a:r>
            <a:r>
              <a:rPr lang="zh-CN" altLang="en-US" sz="2400" dirty="0">
                <a:latin typeface="Cambria Math" panose="02040503050406030204" pitchFamily="18" charset="0"/>
              </a:rPr>
              <a:t>必须在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tj</a:t>
            </a:r>
            <a:r>
              <a:rPr lang="zh-CN" altLang="en-US" sz="2400" dirty="0">
                <a:latin typeface="Cambria Math" panose="02040503050406030204" pitchFamily="18" charset="0"/>
              </a:rPr>
              <a:t>连续的时间单 位内不间断地运行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如果</a:t>
            </a:r>
            <a:r>
              <a:rPr lang="zh-CN" altLang="en-US" sz="2400" dirty="0">
                <a:latin typeface="Cambria Math" panose="02040503050406030204" pitchFamily="18" charset="0"/>
              </a:rPr>
              <a:t>作业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400" dirty="0">
                <a:latin typeface="Cambria Math" panose="02040503050406030204" pitchFamily="18" charset="0"/>
              </a:rPr>
              <a:t>在最后期限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400" dirty="0">
                <a:latin typeface="Cambria Math" panose="02040503050406030204" pitchFamily="18" charset="0"/>
              </a:rPr>
              <a:t>之前完成，则获得效益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pj</a:t>
            </a:r>
            <a:r>
              <a:rPr lang="zh-CN" altLang="en-US" sz="2400" dirty="0">
                <a:latin typeface="Cambria Math" panose="02040503050406030204" pitchFamily="18" charset="0"/>
              </a:rPr>
              <a:t>，但如果在最后期限之后才完成， 则没有效益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请</a:t>
            </a:r>
            <a:r>
              <a:rPr lang="zh-CN" altLang="en-US" sz="2400" dirty="0">
                <a:latin typeface="Cambria Math" panose="02040503050406030204" pitchFamily="18" charset="0"/>
              </a:rPr>
              <a:t>给出表示最大效益的调度的递推公式，证明该公式的正确性，你的算法的执行时间是多少 （假设所有的处理时间都是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sz="2400" dirty="0">
                <a:latin typeface="Cambria Math" panose="02040503050406030204" pitchFamily="18" charset="0"/>
              </a:rPr>
              <a:t>到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zh-CN" altLang="en-US" sz="2400" dirty="0">
                <a:latin typeface="Cambria Math" panose="02040503050406030204" pitchFamily="18" charset="0"/>
              </a:rPr>
              <a:t>之间的整数）？ 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r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---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wyx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zh-CN" altLang="en-US" sz="2400" strike="sngStrike" dirty="0">
                <a:latin typeface="Cambria Math" panose="02040503050406030204" pitchFamily="18" charset="0"/>
                <a:ea typeface="Cambria Math" panose="02040503050406030204" pitchFamily="18" charset="0"/>
              </a:rPr>
              <a:t>她</a:t>
            </a:r>
            <a:r>
              <a:rPr lang="zh-CN" altLang="en-US" sz="2400" strike="sngStrik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这个复杂度，说明算法不优哦</a:t>
            </a:r>
            <a:r>
              <a:rPr lang="zh-CN" altLang="en-US" sz="2400" strike="sngStrik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400" strike="sngStrike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en-US" altLang="zh-CN" sz="2400" strike="sngStrik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---from </a:t>
            </a:r>
            <a:r>
              <a:rPr lang="en-US" altLang="zh-CN" sz="2400" strike="sngStrike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sy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" y="1916832"/>
            <a:ext cx="6992549" cy="16438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33399"/>
            <a:ext cx="3668855" cy="3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最</a:t>
            </a:r>
            <a:r>
              <a:rPr lang="zh-CN" altLang="en-US" dirty="0">
                <a:latin typeface="Cambria Math" panose="02040503050406030204" pitchFamily="18" charset="0"/>
              </a:rPr>
              <a:t>长公共上升子</a:t>
            </a:r>
            <a:r>
              <a:rPr lang="zh-CN" altLang="en-US" dirty="0" smtClean="0">
                <a:latin typeface="Cambria Math" panose="02040503050406030204" pitchFamily="18" charset="0"/>
              </a:rPr>
              <a:t>序列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(LCIS)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sz="2400" dirty="0">
                <a:latin typeface="Cambria Math" panose="02040503050406030204" pitchFamily="18" charset="0"/>
              </a:rPr>
              <a:t>表示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A1~Ai</a:t>
            </a:r>
            <a:r>
              <a:rPr lang="zh-CN" altLang="en-US" sz="2400" dirty="0">
                <a:latin typeface="Cambria Math" panose="02040503050406030204" pitchFamily="18" charset="0"/>
              </a:rPr>
              <a:t>与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B1~Bj</a:t>
            </a:r>
            <a:r>
              <a:rPr lang="zh-CN" altLang="en-US" sz="2400" dirty="0">
                <a:latin typeface="Cambria Math" panose="02040503050406030204" pitchFamily="18" charset="0"/>
              </a:rPr>
              <a:t>构成的以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</a:t>
            </a:r>
            <a:r>
              <a:rPr lang="zh-CN" altLang="en-US" sz="2400" dirty="0">
                <a:latin typeface="Cambria Math" panose="02040503050406030204" pitchFamily="18" charset="0"/>
              </a:rPr>
              <a:t>为结尾的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LCIS</a:t>
            </a:r>
            <a:r>
              <a:rPr lang="zh-CN" altLang="en-US" sz="2400" dirty="0">
                <a:latin typeface="Cambria Math" panose="02040503050406030204" pitchFamily="18" charset="0"/>
              </a:rPr>
              <a:t>长度。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]=F[i-1,j] (Ai&lt;&gt;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]=Max{F[i-1,k] | 0&lt;=k&lt;j</a:t>
            </a:r>
            <a:r>
              <a:rPr lang="zh-CN" altLang="en-US" sz="2400" dirty="0">
                <a:latin typeface="Cambria Math" panose="02040503050406030204" pitchFamily="18" charset="0"/>
              </a:rPr>
              <a:t>并且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Bk&lt;Ai} +1 (Ai=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zh-CN" altLang="en-US" sz="2400" dirty="0">
                <a:latin typeface="Cambria Math" panose="02040503050406030204" pitchFamily="18" charset="0"/>
              </a:rPr>
              <a:t>先从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1~N</a:t>
            </a:r>
            <a:r>
              <a:rPr lang="zh-CN" altLang="en-US" sz="2400" dirty="0">
                <a:latin typeface="Cambria Math" panose="02040503050406030204" pitchFamily="18" charset="0"/>
              </a:rPr>
              <a:t>枚举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确定后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1~N</a:t>
            </a:r>
            <a:r>
              <a:rPr lang="zh-CN" altLang="en-US" sz="2400" dirty="0">
                <a:latin typeface="Cambria Math" panose="02040503050406030204" pitchFamily="18" charset="0"/>
              </a:rPr>
              <a:t>枚举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枚举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j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时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Ai</a:t>
            </a:r>
            <a:r>
              <a:rPr lang="zh-CN" altLang="en-US" sz="2400" dirty="0">
                <a:latin typeface="Cambria Math" panose="02040503050406030204" pitchFamily="18" charset="0"/>
              </a:rPr>
              <a:t>为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定</a:t>
            </a:r>
            <a:r>
              <a:rPr lang="zh-CN" altLang="en-US" sz="2400" dirty="0">
                <a:latin typeface="Cambria Math" panose="02040503050406030204" pitchFamily="18" charset="0"/>
              </a:rPr>
              <a:t>值</a:t>
            </a:r>
          </a:p>
          <a:p>
            <a:r>
              <a:rPr lang="zh-CN" altLang="en-US" sz="2400" dirty="0">
                <a:latin typeface="Cambria Math" panose="02040503050406030204" pitchFamily="18" charset="0"/>
              </a:rPr>
              <a:t>因此集合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S(j)={k | 0&lt;=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k&lt;j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且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Bk&lt;Ai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满足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S(j)⊆S(j+1)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S(j) = S(j-1) U {k | k=j-1</a:t>
            </a:r>
            <a:r>
              <a:rPr lang="zh-CN" altLang="en-US" sz="2400" dirty="0">
                <a:latin typeface="Cambria Math" panose="02040503050406030204" pitchFamily="18" charset="0"/>
              </a:rPr>
              <a:t>并且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Bk&lt;Ai}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D(j) = Max{F[i-1,k] |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k∈S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(j)} = Max(D(j-1), (j-1)∈S(j) ? F[i-1,j-1] : 0)</a:t>
            </a: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 = D[j]+1 (Ai=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1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Cookies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Santa Claus is planning to bring gifts to n children. He has m cookies and is planning to divide them to n piles. However, as usually problems come unexpected. The child gets unhappy if somebody gets more cookies than him. Each child is characterized by his greediness, the greediness of the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i-th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child is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unhappines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of the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i-th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child is equal to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giai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where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is the number of children that get more cookies than him. Now Santa wants to divide cookies in such a way that the total unhappiness is minimized. Each child must get at least one cookie. Santa would like to give away all m cookies he has. Help him to do so. </a:t>
            </a:r>
            <a:r>
              <a:rPr lang="pt-BR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(1 ≤ n ≤ 30, n ≤ m ≤ 5000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Cookies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</a:rPr>
              <a:t>根据贪心策略，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greediness</a:t>
            </a:r>
            <a:r>
              <a:rPr lang="zh-CN" altLang="en-US" sz="2400" dirty="0">
                <a:latin typeface="Cambria Math" panose="02040503050406030204" pitchFamily="18" charset="0"/>
              </a:rPr>
              <a:t>大的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zh-CN" altLang="en-US" sz="2400" dirty="0">
                <a:latin typeface="Cambria Math" panose="02040503050406030204" pitchFamily="18" charset="0"/>
              </a:rPr>
              <a:t>一定获得更多的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cookies</a:t>
            </a:r>
            <a:r>
              <a:rPr lang="zh-CN" altLang="en-US" sz="2400" dirty="0">
                <a:latin typeface="Cambria Math" panose="02040503050406030204" pitchFamily="18" charset="0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</a:rPr>
              <a:t>按照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greediness</a:t>
            </a:r>
            <a:r>
              <a:rPr lang="zh-CN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从大到小排序</a:t>
            </a:r>
            <a:r>
              <a:rPr lang="zh-CN" altLang="en-US" sz="2400" dirty="0">
                <a:latin typeface="Cambria Math" panose="02040503050406030204" pitchFamily="18" charset="0"/>
              </a:rPr>
              <a:t>后，每个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zh-CN" altLang="en-US" sz="2400" dirty="0">
                <a:latin typeface="Cambria Math" panose="02040503050406030204" pitchFamily="18" charset="0"/>
              </a:rPr>
              <a:t>分配的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cookie</a:t>
            </a:r>
            <a:r>
              <a:rPr lang="zh-CN" altLang="en-US" sz="2400" dirty="0">
                <a:latin typeface="Cambria Math" panose="02040503050406030204" pitchFamily="18" charset="0"/>
              </a:rPr>
              <a:t>数单调递减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sz="2400" dirty="0">
                <a:latin typeface="Cambria Math" panose="02040503050406030204" pitchFamily="18" charset="0"/>
              </a:rPr>
              <a:t>表示前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个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children</a:t>
            </a:r>
            <a:r>
              <a:rPr lang="zh-CN" altLang="en-US" sz="2400" dirty="0">
                <a:latin typeface="Cambria Math" panose="02040503050406030204" pitchFamily="18" charset="0"/>
              </a:rPr>
              <a:t>一共分配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sz="2400" dirty="0">
                <a:latin typeface="Cambria Math" panose="02040503050406030204" pitchFamily="18" charset="0"/>
              </a:rPr>
              <a:t>个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cookies</a:t>
            </a:r>
            <a:r>
              <a:rPr lang="zh-CN" altLang="en-US" sz="2400" dirty="0">
                <a:latin typeface="Cambria Math" panose="02040503050406030204" pitchFamily="18" charset="0"/>
              </a:rPr>
              <a:t>的最小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unhappiness</a:t>
            </a:r>
            <a:r>
              <a:rPr lang="zh-CN" altLang="en-US" sz="2400" dirty="0">
                <a:latin typeface="Cambria Math" panose="02040503050406030204" pitchFamily="18" charset="0"/>
              </a:rPr>
              <a:t>。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zh-CN" altLang="en-US" sz="2200" dirty="0" smtClean="0">
                <a:latin typeface="Cambria Math" panose="02040503050406030204" pitchFamily="18" charset="0"/>
              </a:rPr>
              <a:t>第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200" dirty="0">
                <a:latin typeface="Cambria Math" panose="02040503050406030204" pitchFamily="18" charset="0"/>
              </a:rPr>
              <a:t>个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zh-CN" altLang="en-US" sz="2200" dirty="0">
                <a:latin typeface="Cambria Math" panose="02040503050406030204" pitchFamily="18" charset="0"/>
              </a:rPr>
              <a:t>获得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&gt;1</a:t>
            </a:r>
            <a:r>
              <a:rPr lang="zh-CN" altLang="en-US" sz="2200" dirty="0">
                <a:latin typeface="Cambria Math" panose="02040503050406030204" pitchFamily="18" charset="0"/>
              </a:rPr>
              <a:t>个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cookies</a:t>
            </a:r>
            <a:r>
              <a:rPr lang="zh-CN" altLang="en-US" sz="2200" dirty="0">
                <a:latin typeface="Cambria Math" panose="02040503050406030204" pitchFamily="18" charset="0"/>
              </a:rPr>
              <a:t>，等效于分配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j-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200" dirty="0">
                <a:latin typeface="Cambria Math" panose="02040503050406030204" pitchFamily="18" charset="0"/>
              </a:rPr>
              <a:t>个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cookies</a:t>
            </a:r>
            <a:r>
              <a:rPr lang="zh-CN" altLang="en-US" sz="2200" dirty="0">
                <a:latin typeface="Cambria Math" panose="02040503050406030204" pitchFamily="18" charset="0"/>
              </a:rPr>
              <a:t>给前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个</a:t>
            </a: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人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（每人少</a:t>
            </a:r>
            <a:r>
              <a:rPr lang="zh-CN" altLang="en-US" sz="2200" dirty="0">
                <a:latin typeface="Cambria Math" panose="02040503050406030204" pitchFamily="18" charset="0"/>
              </a:rPr>
              <a:t>一个，</a:t>
            </a:r>
            <a:r>
              <a:rPr lang="zh-CN" altLang="en-US" sz="22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相对顺序</a:t>
            </a:r>
            <a:r>
              <a:rPr lang="zh-CN" altLang="en-US" sz="2200" dirty="0">
                <a:solidFill>
                  <a:srgbClr val="FF0000"/>
                </a:solidFill>
                <a:latin typeface="Cambria Math" panose="02040503050406030204" pitchFamily="18" charset="0"/>
              </a:rPr>
              <a:t>不变</a:t>
            </a:r>
            <a:r>
              <a:rPr lang="zh-CN" altLang="en-US" sz="2200" dirty="0">
                <a:latin typeface="Cambria Math" panose="02040503050406030204" pitchFamily="18" charset="0"/>
              </a:rPr>
              <a:t>，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unhappiness</a:t>
            </a:r>
            <a:r>
              <a:rPr lang="zh-CN" altLang="en-US" sz="2200" dirty="0">
                <a:latin typeface="Cambria Math" panose="02040503050406030204" pitchFamily="18" charset="0"/>
              </a:rPr>
              <a:t>不变）。</a:t>
            </a:r>
            <a:endParaRPr lang="en-US" altLang="zh-C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zh-CN" altLang="en-US" sz="2200" dirty="0" smtClean="0">
                <a:latin typeface="Cambria Math" panose="02040503050406030204" pitchFamily="18" charset="0"/>
              </a:rPr>
              <a:t>第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200" dirty="0">
                <a:latin typeface="Cambria Math" panose="02040503050406030204" pitchFamily="18" charset="0"/>
              </a:rPr>
              <a:t>个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child</a:t>
            </a:r>
            <a:r>
              <a:rPr lang="zh-CN" altLang="en-US" sz="2200" dirty="0">
                <a:latin typeface="Cambria Math" panose="02040503050406030204" pitchFamily="18" charset="0"/>
              </a:rPr>
              <a:t>获得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200" dirty="0">
                <a:latin typeface="Cambria Math" panose="02040503050406030204" pitchFamily="18" charset="0"/>
              </a:rPr>
              <a:t>个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cookie</a:t>
            </a:r>
            <a:r>
              <a:rPr lang="zh-CN" altLang="en-US" sz="2200" dirty="0">
                <a:latin typeface="Cambria Math" panose="02040503050406030204" pitchFamily="18" charset="0"/>
              </a:rPr>
              <a:t>，枚举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200" dirty="0">
                <a:latin typeface="Cambria Math" panose="02040503050406030204" pitchFamily="18" charset="0"/>
              </a:rPr>
              <a:t>之前有多少个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children</a:t>
            </a:r>
            <a:r>
              <a:rPr lang="zh-CN" altLang="en-US" sz="2200" dirty="0">
                <a:latin typeface="Cambria Math" panose="02040503050406030204" pitchFamily="18" charset="0"/>
              </a:rPr>
              <a:t>也获得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200" dirty="0">
                <a:latin typeface="Cambria Math" panose="02040503050406030204" pitchFamily="18" charset="0"/>
              </a:rPr>
              <a:t>个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。</a:t>
            </a:r>
            <a:endParaRPr lang="en-US" altLang="zh-C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 = Min( 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i,j-i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], F[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k,j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-(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-k)]+k*Σ(p=k+1..i)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unhap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[p] )</a:t>
            </a:r>
          </a:p>
        </p:txBody>
      </p:sp>
    </p:spTree>
    <p:extLst>
      <p:ext uri="{BB962C8B-B14F-4D97-AF65-F5344CB8AC3E}">
        <p14:creationId xmlns:p14="http://schemas.microsoft.com/office/powerpoint/2010/main" val="40460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まんふは函数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zh-CN" sz="2400" dirty="0">
                    <a:latin typeface="Cambria Math" panose="02040503050406030204" pitchFamily="18" charset="0"/>
                  </a:rPr>
                  <a:t>有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zh-CN" sz="2400" dirty="0">
                    <a:latin typeface="Cambria Math" panose="02040503050406030204" pitchFamily="18" charset="0"/>
                  </a:rPr>
                  <a:t>个正整数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A[1],A[2] … A[n]</a:t>
                </a:r>
                <a:r>
                  <a:rPr lang="zh-CN" altLang="zh-CN" sz="2400" dirty="0">
                    <a:latin typeface="Cambria Math" panose="02040503050406030204" pitchFamily="18" charset="0"/>
                  </a:rPr>
                  <a:t>，满足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A[</a:t>
                </a:r>
                <a:r>
                  <a:rPr lang="en-US" altLang="zh-CN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&gt;= A[i+1]</a:t>
                </a:r>
                <a:r>
                  <a:rPr lang="zh-CN" altLang="zh-CN" sz="2400" dirty="0">
                    <a:latin typeface="Cambria Math" panose="02040503050406030204" pitchFamily="18" charset="0"/>
                  </a:rPr>
                  <a:t>。</a:t>
                </a:r>
              </a:p>
              <a:p>
                <a:r>
                  <a:rPr lang="zh-CN" altLang="zh-CN" sz="2400" dirty="0">
                    <a:latin typeface="Cambria Math" panose="02040503050406030204" pitchFamily="18" charset="0"/>
                  </a:rPr>
                  <a:t>它们可以产生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zh-CN" sz="2400" dirty="0">
                    <a:latin typeface="Cambria Math" panose="02040503050406030204" pitchFamily="18" charset="0"/>
                  </a:rPr>
                  <a:t>个正整数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B[1], B[2] … B[n]</a:t>
                </a:r>
                <a:r>
                  <a:rPr lang="zh-CN" altLang="zh-CN" sz="2400" dirty="0">
                    <a:latin typeface="Cambria Math" panose="020405030504060302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zh-CN" sz="2400" dirty="0">
                    <a:latin typeface="Cambria Math" panose="02040503050406030204" pitchFamily="18" charset="0"/>
                  </a:rPr>
                  <a:t>。</a:t>
                </a:r>
              </a:p>
              <a:p>
                <a:r>
                  <a:rPr lang="ja-JP" altLang="zh-CN" sz="2400" dirty="0">
                    <a:latin typeface="Cambria Math" panose="02040503050406030204" pitchFamily="18" charset="0"/>
                    <a:ea typeface="宋体" panose="02010600030101010101" pitchFamily="2" charset="-122"/>
                    <a:cs typeface="+mj-cs"/>
                  </a:rPr>
                  <a:t>まんふは函数（マンフハ函数）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f:(Z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Z)</a:t>
                </a:r>
                <a:r>
                  <a:rPr lang="ja-JP" altLang="zh-CN" sz="2400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+mj-cs"/>
                  </a:rPr>
                  <a:t>→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Z</a:t>
                </a:r>
                <a:r>
                  <a:rPr lang="ja-JP" altLang="zh-CN" sz="2400" dirty="0">
                    <a:latin typeface="Cambria Math" panose="02040503050406030204" pitchFamily="18" charset="0"/>
                    <a:ea typeface="宋体" panose="02010600030101010101" pitchFamily="2" charset="-122"/>
                    <a:cs typeface="+mj-cs"/>
                  </a:rPr>
                  <a:t>定义为：</a:t>
                </a:r>
                <a:endParaRPr lang="zh-CN" altLang="zh-CN" sz="2400" dirty="0">
                  <a:latin typeface="Cambria Math" panose="02040503050406030204" pitchFamily="18" charset="0"/>
                  <a:ea typeface="宋体" panose="02010600030101010101" pitchFamily="2" charset="-122"/>
                  <a:cs typeface="+mj-cs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unc>
                              <m:func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zh-CN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zh-CN" altLang="zh-C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11037</m:t>
                                </m:r>
                              </m:sup>
                            </m:sSup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=(1,1)</m:t>
                          </m:r>
                        </m:e>
                      </m:mr>
                      <m:m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≠(1,1)</m:t>
                          </m:r>
                        </m:e>
                      </m:mr>
                      <m:m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zh-CN" sz="2400" dirty="0">
                    <a:latin typeface="Cambria Math" panose="02040503050406030204" pitchFamily="18" charset="0"/>
                  </a:rPr>
                  <a:t>试求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f(n,1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zh-CN" sz="240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解法：“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Huffman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树” 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or 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“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DP+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四边形不等式”。</a:t>
                </a:r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482" b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0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997</Words>
  <Application>Microsoft Office PowerPoint</Application>
  <PresentationFormat>全屏显示(4:3)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主题</vt:lpstr>
      <vt:lpstr>算法设计与分析小班课</vt:lpstr>
      <vt:lpstr>作业</vt:lpstr>
      <vt:lpstr>作业</vt:lpstr>
      <vt:lpstr>作业</vt:lpstr>
      <vt:lpstr>作业</vt:lpstr>
      <vt:lpstr>最长公共上升子序列(LCIS)</vt:lpstr>
      <vt:lpstr>Cookies</vt:lpstr>
      <vt:lpstr>Cookies</vt:lpstr>
      <vt:lpstr>まんふは函数</vt:lpstr>
      <vt:lpstr>Gowk's Errand for Master</vt:lpstr>
      <vt:lpstr>Gowk's Errand for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算法设计与分析小班课</dc:title>
  <dc:creator>lccycc</dc:creator>
  <cp:lastModifiedBy>李煜东</cp:lastModifiedBy>
  <cp:revision>157</cp:revision>
  <dcterms:created xsi:type="dcterms:W3CDTF">2015-03-12T09:13:41Z</dcterms:created>
  <dcterms:modified xsi:type="dcterms:W3CDTF">2016-03-18T05:21:58Z</dcterms:modified>
</cp:coreProperties>
</file>