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304" r:id="rId3"/>
    <p:sldId id="307" r:id="rId4"/>
    <p:sldId id="571" r:id="rId5"/>
    <p:sldId id="580" r:id="rId6"/>
    <p:sldId id="570" r:id="rId7"/>
    <p:sldId id="572" r:id="rId8"/>
    <p:sldId id="579" r:id="rId9"/>
    <p:sldId id="583" r:id="rId10"/>
    <p:sldId id="581" r:id="rId11"/>
    <p:sldId id="573" r:id="rId12"/>
    <p:sldId id="582" r:id="rId13"/>
    <p:sldId id="578" r:id="rId14"/>
    <p:sldId id="584" r:id="rId15"/>
    <p:sldId id="574" r:id="rId16"/>
    <p:sldId id="576" r:id="rId17"/>
    <p:sldId id="585" r:id="rId18"/>
    <p:sldId id="587" r:id="rId19"/>
    <p:sldId id="588" r:id="rId20"/>
    <p:sldId id="591" r:id="rId21"/>
    <p:sldId id="592" r:id="rId22"/>
    <p:sldId id="486" r:id="rId23"/>
    <p:sldId id="313" r:id="rId24"/>
    <p:sldId id="487" r:id="rId25"/>
    <p:sldId id="257" r:id="rId26"/>
    <p:sldId id="488" r:id="rId27"/>
    <p:sldId id="489" r:id="rId28"/>
    <p:sldId id="491" r:id="rId29"/>
    <p:sldId id="492" r:id="rId30"/>
    <p:sldId id="33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04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45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5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96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54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21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77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525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F114A-6451-ED03-B7A6-5C2347BA5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BB96C7E-F996-E43D-99BB-B69E8C0302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9D1B47-33C2-61D9-BC90-F2C800438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88672E-0020-FCC3-F5AC-1FCCB2D92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66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6339B-5E9C-0FBD-280E-516ED9855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6618817-F7D8-485C-7F0D-902DB723BE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23E8F9-6122-DCF5-661A-FA92DB2A3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5B24A-1262-B36E-E021-524E20E80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6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688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A1C95-AE3F-6DA0-7828-50741F804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5C8668B-4E23-F2C6-8A0D-493D85568B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1431B62-A824-E42A-3B09-8B159F8D6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B36B95-95E6-DAC8-0854-2CB276C27E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75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9FAC7-9AFE-A1C9-0870-9786C5B0A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98DD3DC-D662-ECDE-F04A-7079A49FD4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7BF8B0E-36DA-1F3C-98A5-8FE34CDA5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C4F04D-6353-E224-2269-65B31D91C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5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08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25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356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7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256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92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339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32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735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2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3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5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37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6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18.emf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17.emf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11" Type="http://schemas.openxmlformats.org/officeDocument/2006/relationships/image" Target="../media/image58.png"/><Relationship Id="rId5" Type="http://schemas.openxmlformats.org/officeDocument/2006/relationships/image" Target="../media/image25.emf"/><Relationship Id="rId10" Type="http://schemas.openxmlformats.org/officeDocument/2006/relationships/image" Target="../media/image57.png"/><Relationship Id="rId4" Type="http://schemas.openxmlformats.org/officeDocument/2006/relationships/image" Target="../media/image24.emf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jpeg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69.png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4.png"/><Relationship Id="rId7" Type="http://schemas.openxmlformats.org/officeDocument/2006/relationships/image" Target="../media/image2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330.pn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17" Type="http://schemas.openxmlformats.org/officeDocument/2006/relationships/image" Target="../media/image12.png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24" Type="http://schemas.openxmlformats.org/officeDocument/2006/relationships/image" Target="../media/image19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0.png"/><Relationship Id="rId28" Type="http://schemas.openxmlformats.org/officeDocument/2006/relationships/image" Target="../media/image26.png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14" Type="http://schemas.openxmlformats.org/officeDocument/2006/relationships/image" Target="../media/image9.png"/><Relationship Id="rId27" Type="http://schemas.openxmlformats.org/officeDocument/2006/relationships/image" Target="../media/image3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9.emf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9.emf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40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285135" y="1784198"/>
            <a:ext cx="8583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18: PINN for high-dimensional PDE problems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0" y="1326982"/>
            <a:ext cx="9311148" cy="4665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networks (DNNs): Universal Approximation Theorem</a:t>
            </a:r>
          </a:p>
          <a:p>
            <a:pPr>
              <a:lnSpc>
                <a:spcPct val="125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PINNs for solving phonon Boltzmann equation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experiments: Forward problems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7600B9-8112-4CB0-8EB8-9B2C83ACC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866" y="6373190"/>
            <a:ext cx="670134" cy="48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3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67"/>
    </mc:Choice>
    <mc:Fallback xmlns="">
      <p:transition spd="slow" advTm="6506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MC-PINNs for 1D steady multiscale heat conduction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F50CC1-2840-41DF-B854-00E28D8DE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07" y="1061292"/>
            <a:ext cx="1437408" cy="2153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D6AB2E-97F6-4A36-A150-0E93D1D1E361}"/>
                  </a:ext>
                </a:extLst>
              </p:cNvPr>
              <p:cNvSpPr txBox="1"/>
              <p:nvPr/>
            </p:nvSpPr>
            <p:spPr>
              <a:xfrm>
                <a:off x="2236640" y="1670463"/>
                <a:ext cx="2546555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=40,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altLang="zh-CN" b="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DNN: 30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×4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D6AB2E-97F6-4A36-A150-0E93D1D1E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640" y="1670463"/>
                <a:ext cx="2546555" cy="935513"/>
              </a:xfrm>
              <a:prstGeom prst="rect">
                <a:avLst/>
              </a:prstGeom>
              <a:blipFill>
                <a:blip r:embed="rId4"/>
                <a:stretch>
                  <a:fillRect l="-1675" t="-1307" b="-8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6FFA6D57-E9F7-41AB-9E4C-51F277D1823C}"/>
              </a:ext>
            </a:extLst>
          </p:cNvPr>
          <p:cNvGrpSpPr/>
          <p:nvPr/>
        </p:nvGrpSpPr>
        <p:grpSpPr>
          <a:xfrm>
            <a:off x="4572000" y="1174084"/>
            <a:ext cx="4406016" cy="2410397"/>
            <a:chOff x="4492178" y="1174084"/>
            <a:chExt cx="4406016" cy="2410397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D22B274-A424-483B-A586-2ACD5E56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2178" y="1174084"/>
              <a:ext cx="4406016" cy="20410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C424E22-FDC2-4408-9DDC-DA7FCB7B937E}"/>
                    </a:ext>
                  </a:extLst>
                </p:cNvPr>
                <p:cNvSpPr txBox="1"/>
                <p:nvPr/>
              </p:nvSpPr>
              <p:spPr>
                <a:xfrm>
                  <a:off x="5279923" y="3215149"/>
                  <a:ext cx="3048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=0, 0.5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C424E22-FDC2-4408-9DDC-DA7FCB7B9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923" y="3215149"/>
                  <a:ext cx="30480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62C0392C-5DCC-4C99-8C36-12D2F726E2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0654" y="3630025"/>
            <a:ext cx="6302692" cy="287821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508A9E4-2B71-4067-B115-4D3925D304A9}"/>
              </a:ext>
            </a:extLst>
          </p:cNvPr>
          <p:cNvSpPr txBox="1"/>
          <p:nvPr/>
        </p:nvSpPr>
        <p:spPr>
          <a:xfrm>
            <a:off x="7348386" y="6549287"/>
            <a:ext cx="215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Lin, et al.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236150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30"/>
    </mc:Choice>
    <mc:Fallback xmlns="">
      <p:transition spd="slow" advTm="7333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MC-PINNs: Effect of training points in angular space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F50CC1-2840-41DF-B854-00E28D8DE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180" y="1004993"/>
            <a:ext cx="1495724" cy="224123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508A9E4-2B71-4067-B115-4D3925D304A9}"/>
              </a:ext>
            </a:extLst>
          </p:cNvPr>
          <p:cNvSpPr txBox="1"/>
          <p:nvPr/>
        </p:nvSpPr>
        <p:spPr>
          <a:xfrm>
            <a:off x="7348386" y="6549287"/>
            <a:ext cx="215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Lin, et al.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2024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0D6DAD-3C25-43CC-8A53-E9BEAA302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339" y="3495091"/>
            <a:ext cx="3048678" cy="25405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33A2E4-CBB7-4A67-9CF0-0EF2EA52FA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1" y="3495093"/>
            <a:ext cx="3048678" cy="25405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2F6F1F3-B292-45FF-B478-DD37CF3F5B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61" y="3495090"/>
            <a:ext cx="3048678" cy="254056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E3476FD-C908-4C40-BD85-2EECE57753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198" y="954524"/>
            <a:ext cx="3048678" cy="254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0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30"/>
    </mc:Choice>
    <mc:Fallback xmlns="">
      <p:transition spd="slow" advTm="73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MC-PINNs for 1D unsteady multiscale heat conduction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F50CC1-2840-41DF-B854-00E28D8DE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561" y="1171323"/>
            <a:ext cx="1437408" cy="21538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C3DAF36-BEB0-4D73-B8A7-E97564FCF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702" y="1119412"/>
            <a:ext cx="2359480" cy="22576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53642B-AB7F-4EC6-B6D0-344AE83BD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971" y="4008502"/>
            <a:ext cx="2327737" cy="21327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F0DC9F-4833-4AD0-953C-535FD6423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3065" y="4008502"/>
            <a:ext cx="2327737" cy="21781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D6AB2E-97F6-4A36-A150-0E93D1D1E361}"/>
                  </a:ext>
                </a:extLst>
              </p:cNvPr>
              <p:cNvSpPr txBox="1"/>
              <p:nvPr/>
            </p:nvSpPr>
            <p:spPr>
              <a:xfrm>
                <a:off x="5853655" y="1503496"/>
                <a:ext cx="2546555" cy="148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0, 10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altLang="zh-CN" b="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DNN: 30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×4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D6AB2E-97F6-4A36-A150-0E93D1D1E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655" y="1503496"/>
                <a:ext cx="2546555" cy="1489510"/>
              </a:xfrm>
              <a:prstGeom prst="rect">
                <a:avLst/>
              </a:prstGeom>
              <a:blipFill>
                <a:blip r:embed="rId7"/>
                <a:stretch>
                  <a:fillRect l="-1435" t="-1230" b="-5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28014320-4399-44C7-890E-A84CCE76ED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829" y="4008502"/>
            <a:ext cx="2264873" cy="21327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5A7F1AA-9BFF-4F43-822C-B47D7B6EBE97}"/>
                  </a:ext>
                </a:extLst>
              </p:cNvPr>
              <p:cNvSpPr txBox="1"/>
              <p:nvPr/>
            </p:nvSpPr>
            <p:spPr>
              <a:xfrm>
                <a:off x="1245561" y="6208212"/>
                <a:ext cx="1654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5A7F1AA-9BFF-4F43-822C-B47D7B6EB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561" y="6208212"/>
                <a:ext cx="165495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9DE34C1-14B4-48D3-8006-416E5330FDF4}"/>
                  </a:ext>
                </a:extLst>
              </p:cNvPr>
              <p:cNvSpPr txBox="1"/>
              <p:nvPr/>
            </p:nvSpPr>
            <p:spPr>
              <a:xfrm>
                <a:off x="3801227" y="6208212"/>
                <a:ext cx="1654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9DE34C1-14B4-48D3-8006-416E5330F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227" y="6208212"/>
                <a:ext cx="165495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02BE79-CD50-4FAA-9201-26534C13E069}"/>
                  </a:ext>
                </a:extLst>
              </p:cNvPr>
              <p:cNvSpPr txBox="1"/>
              <p:nvPr/>
            </p:nvSpPr>
            <p:spPr>
              <a:xfrm>
                <a:off x="6356893" y="6208212"/>
                <a:ext cx="1654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02BE79-CD50-4FAA-9201-26534C13E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893" y="6208212"/>
                <a:ext cx="165495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8">
            <a:extLst>
              <a:ext uri="{FF2B5EF4-FFF2-40B4-BE49-F238E27FC236}">
                <a16:creationId xmlns:a16="http://schemas.microsoft.com/office/drawing/2014/main" id="{4A1641C7-3A58-4667-8304-11B7D2C10D19}"/>
              </a:ext>
            </a:extLst>
          </p:cNvPr>
          <p:cNvSpPr txBox="1"/>
          <p:nvPr/>
        </p:nvSpPr>
        <p:spPr>
          <a:xfrm>
            <a:off x="7348386" y="6549287"/>
            <a:ext cx="215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Lin, et al.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354502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30"/>
    </mc:Choice>
    <mc:Fallback xmlns="">
      <p:transition spd="slow" advTm="7333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MC-PINNs for 2D multiscale heat conduction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D6AB2E-97F6-4A36-A150-0E93D1D1E361}"/>
                  </a:ext>
                </a:extLst>
              </p:cNvPr>
              <p:cNvSpPr txBox="1"/>
              <p:nvPr/>
            </p:nvSpPr>
            <p:spPr>
              <a:xfrm>
                <a:off x="4294443" y="1252034"/>
                <a:ext cx="412981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endParaRPr lang="en-US" altLang="zh-CN" b="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DNN: 30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×5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Numerical method: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40×40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D6AB2E-97F6-4A36-A150-0E93D1D1E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443" y="1252034"/>
                <a:ext cx="4129812" cy="1477328"/>
              </a:xfrm>
              <a:prstGeom prst="rect">
                <a:avLst/>
              </a:prstGeom>
              <a:blipFill>
                <a:blip r:embed="rId3"/>
                <a:stretch>
                  <a:fillRect l="-885" t="-823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8">
            <a:extLst>
              <a:ext uri="{FF2B5EF4-FFF2-40B4-BE49-F238E27FC236}">
                <a16:creationId xmlns:a16="http://schemas.microsoft.com/office/drawing/2014/main" id="{6F22B9A3-DC37-44BD-A821-0E4BD7BF9DB9}"/>
              </a:ext>
            </a:extLst>
          </p:cNvPr>
          <p:cNvSpPr txBox="1"/>
          <p:nvPr/>
        </p:nvSpPr>
        <p:spPr>
          <a:xfrm>
            <a:off x="7348386" y="6549287"/>
            <a:ext cx="215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Lin, et al.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2024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2D105E-41C2-4E79-8A3F-13E04998AD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5" t="5109" r="14818"/>
          <a:stretch/>
        </p:blipFill>
        <p:spPr>
          <a:xfrm>
            <a:off x="1366681" y="859380"/>
            <a:ext cx="2605551" cy="23920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65D4D7A-6A97-4422-926D-99B929ADD8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68" y="3060064"/>
            <a:ext cx="7030064" cy="25863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511D8C-82AE-47D6-B12C-BBCDCC8A76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6681" y="5675527"/>
            <a:ext cx="6713401" cy="84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1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30"/>
    </mc:Choice>
    <mc:Fallback xmlns="">
      <p:transition spd="slow" advTm="73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MC-PINNs for 3D multiscale heat conduction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D6AB2E-97F6-4A36-A150-0E93D1D1E361}"/>
                  </a:ext>
                </a:extLst>
              </p:cNvPr>
              <p:cNvSpPr txBox="1"/>
              <p:nvPr/>
            </p:nvSpPr>
            <p:spPr>
              <a:xfrm>
                <a:off x="4502910" y="1487736"/>
                <a:ext cx="412981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endParaRPr lang="en-US" altLang="zh-CN" b="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DNN: 30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×5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Numerical method: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40×40 80×80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D6AB2E-97F6-4A36-A150-0E93D1D1E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910" y="1487736"/>
                <a:ext cx="4129812" cy="1477328"/>
              </a:xfrm>
              <a:prstGeom prst="rect">
                <a:avLst/>
              </a:prstGeom>
              <a:blipFill>
                <a:blip r:embed="rId3"/>
                <a:stretch>
                  <a:fillRect l="-1034" t="-826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77BDB2FA-73F0-4121-9773-926990323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214" y="898464"/>
            <a:ext cx="2658490" cy="257801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4E82EAC-3A05-4F5F-9D90-CE9EB5193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187" y="3429000"/>
            <a:ext cx="6187626" cy="23103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360E1C-90A2-4583-A36A-CC2932BE2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3700" y="5778994"/>
            <a:ext cx="6316599" cy="848593"/>
          </a:xfrm>
          <a:prstGeom prst="rect">
            <a:avLst/>
          </a:prstGeom>
        </p:spPr>
      </p:pic>
      <p:sp>
        <p:nvSpPr>
          <p:cNvPr id="15" name="文本框 18">
            <a:extLst>
              <a:ext uri="{FF2B5EF4-FFF2-40B4-BE49-F238E27FC236}">
                <a16:creationId xmlns:a16="http://schemas.microsoft.com/office/drawing/2014/main" id="{6F22B9A3-DC37-44BD-A821-0E4BD7BF9DB9}"/>
              </a:ext>
            </a:extLst>
          </p:cNvPr>
          <p:cNvSpPr txBox="1"/>
          <p:nvPr/>
        </p:nvSpPr>
        <p:spPr>
          <a:xfrm>
            <a:off x="7348386" y="6549287"/>
            <a:ext cx="215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Lin, et al.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196799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30"/>
    </mc:Choice>
    <mc:Fallback xmlns="">
      <p:transition spd="slow" advTm="7333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MC-PINNs for 3D multiscale heat conduction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D6AB2E-97F6-4A36-A150-0E93D1D1E361}"/>
                  </a:ext>
                </a:extLst>
              </p:cNvPr>
              <p:cNvSpPr txBox="1"/>
              <p:nvPr/>
            </p:nvSpPr>
            <p:spPr>
              <a:xfrm>
                <a:off x="4502909" y="1487736"/>
                <a:ext cx="444444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endParaRPr lang="en-US" altLang="zh-CN" b="0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DNN: 30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×5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Numerical method: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40×40 80×80</m:t>
                    </m:r>
                  </m:oMath>
                </a14:m>
                <a:br>
                  <a:rPr lang="en-US" altLang="zh-CN" b="0" dirty="0"/>
                </a:b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D6AB2E-97F6-4A36-A150-0E93D1D1E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909" y="1487736"/>
                <a:ext cx="4444445" cy="1754326"/>
              </a:xfrm>
              <a:prstGeom prst="rect">
                <a:avLst/>
              </a:prstGeom>
              <a:blipFill>
                <a:blip r:embed="rId3"/>
                <a:stretch>
                  <a:fillRect l="-960" t="-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77BDB2FA-73F0-4121-9773-926990323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214" y="898464"/>
            <a:ext cx="2658490" cy="257801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6885C28-C2CA-4AB2-ACBE-BFFC0E23E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472" y="5094410"/>
            <a:ext cx="3853659" cy="10303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1D96DD-28E5-4531-BA23-61CAF4A69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464" y="3636898"/>
            <a:ext cx="6971071" cy="1142359"/>
          </a:xfrm>
          <a:prstGeom prst="rect">
            <a:avLst/>
          </a:prstGeom>
        </p:spPr>
      </p:pic>
      <p:sp>
        <p:nvSpPr>
          <p:cNvPr id="11" name="文本框 18">
            <a:extLst>
              <a:ext uri="{FF2B5EF4-FFF2-40B4-BE49-F238E27FC236}">
                <a16:creationId xmlns:a16="http://schemas.microsoft.com/office/drawing/2014/main" id="{51D35793-E187-4EE5-B10C-E74AFCC1D3E1}"/>
              </a:ext>
            </a:extLst>
          </p:cNvPr>
          <p:cNvSpPr txBox="1"/>
          <p:nvPr/>
        </p:nvSpPr>
        <p:spPr>
          <a:xfrm>
            <a:off x="7348386" y="6549287"/>
            <a:ext cx="215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Lin, et al.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18467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30"/>
    </mc:Choice>
    <mc:Fallback xmlns="">
      <p:transition spd="slow" advTm="73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0" y="1326982"/>
            <a:ext cx="9311148" cy="4665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networks (DNNs): Universal Approximation Theorem</a:t>
            </a:r>
          </a:p>
          <a:p>
            <a:pPr>
              <a:lnSpc>
                <a:spcPct val="125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Carlo PINNs for solving phonon Boltzmann equation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experiments: Inverse problems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7600B9-8112-4CB0-8EB8-9B2C83ACC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866" y="6373190"/>
            <a:ext cx="670134" cy="48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8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67"/>
    </mc:Choice>
    <mc:Fallback xmlns="">
      <p:transition spd="slow" advTm="6506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808FD-2243-7D9B-6D51-5992633A9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A380D0C5-AB54-2D95-C7E1-91F0BC0986AF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MC-PINNs for inverse multiscale heat conduction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312BA1-B92F-2644-D485-42FE65B3C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01" y="902442"/>
            <a:ext cx="5688211" cy="384916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3FC47B8-E59A-530C-B7FE-EA352F742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312" y="2605577"/>
            <a:ext cx="3100260" cy="4428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E49655-9718-FAED-337A-5099A1FD3371}"/>
                  </a:ext>
                </a:extLst>
              </p:cNvPr>
              <p:cNvSpPr txBox="1"/>
              <p:nvPr/>
            </p:nvSpPr>
            <p:spPr>
              <a:xfrm>
                <a:off x="475488" y="5185551"/>
                <a:ext cx="75834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2400" dirty="0"/>
                  <a:t>1. Temperature reconstruction with known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b="0" dirty="0"/>
                  <a:t> or </a:t>
                </a:r>
                <a:r>
                  <a:rPr lang="en-US" sz="2400" b="0" dirty="0" err="1"/>
                  <a:t>Kn</a:t>
                </a:r>
                <a:endParaRPr lang="en-US" sz="2400" b="0" dirty="0"/>
              </a:p>
              <a:p>
                <a:pPr marL="285750" indent="-285750">
                  <a:buFont typeface="Wingdings" pitchFamily="2" charset="2"/>
                  <a:buChar char="q"/>
                </a:pPr>
                <a:endParaRPr lang="en-US" sz="2400" dirty="0"/>
              </a:p>
              <a:p>
                <a:pPr marL="285750" indent="-285750">
                  <a:buFont typeface="Wingdings" pitchFamily="2" charset="2"/>
                  <a:buChar char="q"/>
                </a:pPr>
                <a:r>
                  <a:rPr lang="en-US" sz="2400" dirty="0"/>
                  <a:t>2. Temperature reconstruction with unknown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b="0" dirty="0"/>
                  <a:t> or </a:t>
                </a:r>
                <a:r>
                  <a:rPr lang="en-US" sz="2400" b="0" dirty="0" err="1"/>
                  <a:t>Kn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E49655-9718-FAED-337A-5099A1FD3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88" y="5185551"/>
                <a:ext cx="7583424" cy="1200329"/>
              </a:xfrm>
              <a:prstGeom prst="rect">
                <a:avLst/>
              </a:prstGeom>
              <a:blipFill>
                <a:blip r:embed="rId5"/>
                <a:stretch>
                  <a:fillRect l="-1171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9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30"/>
    </mc:Choice>
    <mc:Fallback xmlns="">
      <p:transition spd="slow" advTm="7333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945B2-8A33-F1D7-C431-C044CFFB5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6E11210-799F-524B-8323-8DD05E161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02" y="810640"/>
            <a:ext cx="6303734" cy="4902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7">
                <a:extLst>
                  <a:ext uri="{FF2B5EF4-FFF2-40B4-BE49-F238E27FC236}">
                    <a16:creationId xmlns:a16="http://schemas.microsoft.com/office/drawing/2014/main" id="{7EA06E0E-1B5A-5650-8B2A-ED38CB8AEE8B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75613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rgbClr val="C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Temperature reconstruction with known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icrosoft YaHei UI" panose="020B0503020204020204" pitchFamily="34" charset="-122"/>
                        <a:cs typeface="Times New Roman" panose="02020603050405020304" pitchFamily="18" charset="0"/>
                      </a:rPr>
                      <m:t>𝝉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 or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Kn</a:t>
                </a:r>
                <a:endParaRPr lang="en-US" sz="2400" b="1" dirty="0">
                  <a:solidFill>
                    <a:srgbClr val="C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圆角矩形 7">
                <a:extLst>
                  <a:ext uri="{FF2B5EF4-FFF2-40B4-BE49-F238E27FC236}">
                    <a16:creationId xmlns:a16="http://schemas.microsoft.com/office/drawing/2014/main" id="{7EA06E0E-1B5A-5650-8B2A-ED38CB8AE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756138"/>
              </a:xfrm>
              <a:prstGeom prst="roundRect">
                <a:avLst/>
              </a:prstGeom>
              <a:blipFill>
                <a:blip r:embed="rId4"/>
                <a:stretch>
                  <a:fillRect l="-554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771888-E3A8-CAA8-73FA-02392939FA46}"/>
                  </a:ext>
                </a:extLst>
              </p:cNvPr>
              <p:cNvSpPr txBox="1"/>
              <p:nvPr/>
            </p:nvSpPr>
            <p:spPr>
              <a:xfrm>
                <a:off x="6941564" y="1758475"/>
                <a:ext cx="1397146" cy="1503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=100,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=64,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 smtClean="0"/>
                        <m:t>N</m:t>
                      </m:r>
                      <m:r>
                        <m:rPr>
                          <m:nor/>
                        </m:rPr>
                        <a:rPr lang="en-US" altLang="zh-CN" baseline="-25000" dirty="0" smtClean="0"/>
                        <m:t>sen</m:t>
                      </m:r>
                      <m:r>
                        <m:rPr>
                          <m:nor/>
                        </m:rPr>
                        <a:rPr lang="en-US" altLang="zh-CN" dirty="0" smtClean="0"/>
                        <m:t> = 20</m:t>
                      </m:r>
                    </m:oMath>
                  </m:oMathPara>
                </a14:m>
                <a:endParaRPr lang="en-US" altLang="zh-CN" dirty="0"/>
              </a:p>
              <a:p>
                <a:pPr marL="285750" indent="-285750" algn="ctr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771888-E3A8-CAA8-73FA-02392939F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564" y="1758475"/>
                <a:ext cx="1397146" cy="15036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C6CE8BF-6A2A-4EA4-B402-CC30153D7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98" y="5768046"/>
            <a:ext cx="5190741" cy="8150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FC1B1B-63CE-43DA-908B-963005A829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584" y="3429000"/>
            <a:ext cx="2701165" cy="22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30"/>
    </mc:Choice>
    <mc:Fallback xmlns="">
      <p:transition spd="slow" advTm="73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0" y="1152370"/>
            <a:ext cx="9144000" cy="1956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Monte Carlo physics-informed neural networks for multiscale heat conduction via phonon Boltzmann transport equation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DB366CFB-31D6-4908-842D-079A9047D9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7144" y="5970430"/>
            <a:ext cx="1226856" cy="887570"/>
          </a:xfrm>
          <a:prstGeom prst="rect">
            <a:avLst/>
          </a:prstGeom>
        </p:spPr>
      </p:pic>
      <p:sp>
        <p:nvSpPr>
          <p:cNvPr id="7" name="文本框 13">
            <a:extLst>
              <a:ext uri="{FF2B5EF4-FFF2-40B4-BE49-F238E27FC236}">
                <a16:creationId xmlns:a16="http://schemas.microsoft.com/office/drawing/2014/main" id="{6FD2DFCA-2704-4D39-B822-EA55841992A2}"/>
              </a:ext>
            </a:extLst>
          </p:cNvPr>
          <p:cNvSpPr txBox="1"/>
          <p:nvPr/>
        </p:nvSpPr>
        <p:spPr>
          <a:xfrm>
            <a:off x="1633678" y="4058275"/>
            <a:ext cx="602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 et al., </a:t>
            </a:r>
            <a:r>
              <a:rPr lang="en-US" i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arxiv</a:t>
            </a:r>
            <a:r>
              <a:rPr lang="en-US" i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124648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62"/>
    </mc:Choice>
    <mc:Fallback xmlns="">
      <p:transition spd="slow" advTm="1766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69510-3813-4324-27E7-481C1D2A6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7">
                <a:extLst>
                  <a:ext uri="{FF2B5EF4-FFF2-40B4-BE49-F238E27FC236}">
                    <a16:creationId xmlns:a16="http://schemas.microsoft.com/office/drawing/2014/main" id="{A0C14358-0A30-D3FE-F880-150B0CAB2496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75613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rgbClr val="C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Temperature reconstruction with unknown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icrosoft YaHei UI" panose="020B0503020204020204" pitchFamily="34" charset="-122"/>
                        <a:cs typeface="Times New Roman" panose="02020603050405020304" pitchFamily="18" charset="0"/>
                      </a:rPr>
                      <m:t>𝝉</m:t>
                    </m:r>
                  </m:oMath>
                </a14:m>
                <a:r>
                  <a:rPr lang="zh-CN" altLang="en-US" sz="2400" b="1" dirty="0">
                    <a:solidFill>
                      <a:srgbClr val="C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or </a:t>
                </a:r>
                <a:r>
                  <a:rPr lang="en-US" altLang="zh-CN" sz="2400" b="1" dirty="0" err="1">
                    <a:solidFill>
                      <a:srgbClr val="C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Kn</a:t>
                </a:r>
                <a:endParaRPr lang="en-US" sz="2400" b="1" dirty="0">
                  <a:solidFill>
                    <a:srgbClr val="C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圆角矩形 7">
                <a:extLst>
                  <a:ext uri="{FF2B5EF4-FFF2-40B4-BE49-F238E27FC236}">
                    <a16:creationId xmlns:a16="http://schemas.microsoft.com/office/drawing/2014/main" id="{A0C14358-0A30-D3FE-F880-150B0CAB2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756138"/>
              </a:xfrm>
              <a:prstGeom prst="roundRect">
                <a:avLst/>
              </a:prstGeom>
              <a:blipFill>
                <a:blip r:embed="rId3"/>
                <a:stretch>
                  <a:fillRect l="-554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D171839-FC24-8B79-783B-6DF5B00B1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00" y="3671877"/>
            <a:ext cx="3877034" cy="3028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F81DB7-E4A8-82F8-5E5B-88B69F14E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349" y="934075"/>
            <a:ext cx="3877033" cy="2775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94874-02EA-4EED-D228-A0857871E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7852" y="934075"/>
            <a:ext cx="3877033" cy="2775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8">
                <a:extLst>
                  <a:ext uri="{FF2B5EF4-FFF2-40B4-BE49-F238E27FC236}">
                    <a16:creationId xmlns:a16="http://schemas.microsoft.com/office/drawing/2014/main" id="{3B39C0C6-CBD8-DC66-1C64-C3DF0708D540}"/>
                  </a:ext>
                </a:extLst>
              </p:cNvPr>
              <p:cNvSpPr txBox="1"/>
              <p:nvPr/>
            </p:nvSpPr>
            <p:spPr>
              <a:xfrm>
                <a:off x="7746854" y="1565285"/>
                <a:ext cx="1397146" cy="1863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=100,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=64,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i="1" dirty="0" smtClean="0"/>
                        <m:t>N</m:t>
                      </m:r>
                      <m:r>
                        <m:rPr>
                          <m:nor/>
                        </m:rPr>
                        <a:rPr lang="en-US" altLang="zh-CN" baseline="-25000" dirty="0" smtClean="0"/>
                        <m:t>sen</m:t>
                      </m:r>
                      <m:r>
                        <m:rPr>
                          <m:nor/>
                        </m:rPr>
                        <a:rPr lang="en-US" altLang="zh-CN" dirty="0" smtClean="0"/>
                        <m:t> = 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4</m:t>
                      </m:r>
                      <m:r>
                        <m:rPr>
                          <m:nor/>
                        </m:rPr>
                        <a:rPr lang="en-US" altLang="zh-CN" dirty="0" smtClean="0"/>
                        <m:t>0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285750" indent="-285750" algn="ctr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  <a:p>
                <a:pPr marL="285750" indent="-285750" algn="ctr"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0" name="文本框 8">
                <a:extLst>
                  <a:ext uri="{FF2B5EF4-FFF2-40B4-BE49-F238E27FC236}">
                    <a16:creationId xmlns:a16="http://schemas.microsoft.com/office/drawing/2014/main" id="{3B39C0C6-CBD8-DC66-1C64-C3DF0708D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854" y="1565285"/>
                <a:ext cx="1397146" cy="18637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65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30"/>
    </mc:Choice>
    <mc:Fallback xmlns="">
      <p:transition spd="slow" advTm="7333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49CC5-B127-B024-7CF9-D62AA769C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7">
                <a:extLst>
                  <a:ext uri="{FF2B5EF4-FFF2-40B4-BE49-F238E27FC236}">
                    <a16:creationId xmlns:a16="http://schemas.microsoft.com/office/drawing/2014/main" id="{EF592C1D-5364-1847-3631-E87BB11D1824}"/>
                  </a:ext>
                </a:extLst>
              </p:cNvPr>
              <p:cNvSpPr/>
              <p:nvPr/>
            </p:nvSpPr>
            <p:spPr>
              <a:xfrm>
                <a:off x="0" y="0"/>
                <a:ext cx="9144000" cy="75613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b="1" dirty="0">
                    <a:solidFill>
                      <a:srgbClr val="C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Temperature reconstruction with unknown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Microsoft YaHei UI" panose="020B0503020204020204" pitchFamily="34" charset="-122"/>
                        <a:cs typeface="Times New Roman" panose="02020603050405020304" pitchFamily="18" charset="0"/>
                      </a:rPr>
                      <m:t>𝝉</m:t>
                    </m:r>
                  </m:oMath>
                </a14:m>
                <a:r>
                  <a:rPr lang="zh-CN" altLang="en-US" sz="2400" b="1" dirty="0">
                    <a:solidFill>
                      <a:srgbClr val="C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C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or </a:t>
                </a:r>
                <a:r>
                  <a:rPr lang="en-US" altLang="zh-CN" sz="2400" b="1" dirty="0" err="1">
                    <a:solidFill>
                      <a:srgbClr val="C00000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Kn</a:t>
                </a:r>
                <a:endParaRPr lang="en-US" sz="2400" b="1" dirty="0">
                  <a:solidFill>
                    <a:srgbClr val="C0000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圆角矩形 7">
                <a:extLst>
                  <a:ext uri="{FF2B5EF4-FFF2-40B4-BE49-F238E27FC236}">
                    <a16:creationId xmlns:a16="http://schemas.microsoft.com/office/drawing/2014/main" id="{EF592C1D-5364-1847-3631-E87BB11D1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756138"/>
              </a:xfrm>
              <a:prstGeom prst="roundRect">
                <a:avLst/>
              </a:prstGeom>
              <a:blipFill>
                <a:blip r:embed="rId3"/>
                <a:stretch>
                  <a:fillRect l="-554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21DA3D4D-8CE5-7FC9-0B50-504451F36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611" y="1025981"/>
            <a:ext cx="3176815" cy="26473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0834490-F978-BDBF-2A90-C751E587D7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44" y="1011994"/>
            <a:ext cx="3176815" cy="26473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0F250CE-FDC5-63EB-26AC-D12FB346D1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844" y="3807113"/>
            <a:ext cx="3429315" cy="25719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ACBEB7-A123-08F5-4A78-7D065FBDB0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9697" y="3783771"/>
            <a:ext cx="3535159" cy="2664482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FED20E16-851D-86F1-8E40-2EF0EDED8A54}"/>
              </a:ext>
            </a:extLst>
          </p:cNvPr>
          <p:cNvGrpSpPr/>
          <p:nvPr/>
        </p:nvGrpSpPr>
        <p:grpSpPr>
          <a:xfrm>
            <a:off x="355599" y="1011994"/>
            <a:ext cx="8200572" cy="2661333"/>
            <a:chOff x="471714" y="1232615"/>
            <a:chExt cx="8200572" cy="266133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85808F0E-87B1-9200-680A-D8C4DB764EDF}"/>
                </a:ext>
              </a:extLst>
            </p:cNvPr>
            <p:cNvSpPr/>
            <p:nvPr/>
          </p:nvSpPr>
          <p:spPr>
            <a:xfrm>
              <a:off x="471714" y="1232615"/>
              <a:ext cx="8200572" cy="2661333"/>
            </a:xfrm>
            <a:prstGeom prst="roundRect">
              <a:avLst>
                <a:gd name="adj" fmla="val 4941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00CC7F2-4FB7-43FA-6116-681C3F3C56AD}"/>
                </a:ext>
              </a:extLst>
            </p:cNvPr>
            <p:cNvSpPr txBox="1"/>
            <p:nvPr/>
          </p:nvSpPr>
          <p:spPr>
            <a:xfrm>
              <a:off x="471714" y="1843478"/>
              <a:ext cx="296272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C00000"/>
                  </a:solidFill>
                  <a:ea typeface="Microsoft YaHei UI" panose="020B0503020204020204" pitchFamily="34" charset="-122"/>
                  <a:cs typeface="Times New Roman" panose="02020603050405020304" pitchFamily="18" charset="0"/>
                </a:rPr>
                <a:t>Inverse </a:t>
              </a:r>
            </a:p>
            <a:p>
              <a:r>
                <a:rPr lang="en-US" altLang="zh-CN" sz="1800" dirty="0">
                  <a:solidFill>
                    <a:srgbClr val="C00000"/>
                  </a:solidFill>
                  <a:ea typeface="Microsoft YaHei UI" panose="020B0503020204020204" pitchFamily="34" charset="-122"/>
                  <a:cs typeface="Times New Roman" panose="02020603050405020304" pitchFamily="18" charset="0"/>
                </a:rPr>
                <a:t>quasi-1D </a:t>
              </a:r>
            </a:p>
            <a:p>
              <a:r>
                <a:rPr lang="en-US" altLang="zh-CN" sz="1800" dirty="0">
                  <a:solidFill>
                    <a:srgbClr val="C00000"/>
                  </a:solidFill>
                  <a:ea typeface="Microsoft YaHei UI" panose="020B0503020204020204" pitchFamily="34" charset="-122"/>
                  <a:cs typeface="Times New Roman" panose="02020603050405020304" pitchFamily="18" charset="0"/>
                </a:rPr>
                <a:t>problem</a:t>
              </a:r>
              <a:endParaRPr lang="zh-CN" altLang="en-US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EE6F893-EA11-266D-2BA2-08E76AA5F712}"/>
              </a:ext>
            </a:extLst>
          </p:cNvPr>
          <p:cNvGrpSpPr/>
          <p:nvPr/>
        </p:nvGrpSpPr>
        <p:grpSpPr>
          <a:xfrm>
            <a:off x="355599" y="3762441"/>
            <a:ext cx="8200572" cy="2661333"/>
            <a:chOff x="471714" y="1232615"/>
            <a:chExt cx="8200572" cy="2661333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EA31D95-EE89-A029-783C-D87843D42DBD}"/>
                </a:ext>
              </a:extLst>
            </p:cNvPr>
            <p:cNvSpPr/>
            <p:nvPr/>
          </p:nvSpPr>
          <p:spPr>
            <a:xfrm>
              <a:off x="471714" y="1232615"/>
              <a:ext cx="8200572" cy="2661333"/>
            </a:xfrm>
            <a:prstGeom prst="roundRect">
              <a:avLst>
                <a:gd name="adj" fmla="val 4941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87E9918-D46A-8A95-5788-DC2D4EABC132}"/>
                </a:ext>
              </a:extLst>
            </p:cNvPr>
            <p:cNvSpPr txBox="1"/>
            <p:nvPr/>
          </p:nvSpPr>
          <p:spPr>
            <a:xfrm>
              <a:off x="471714" y="1843478"/>
              <a:ext cx="296272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C00000"/>
                  </a:solidFill>
                  <a:ea typeface="Microsoft YaHei UI" panose="020B0503020204020204" pitchFamily="34" charset="-122"/>
                  <a:cs typeface="Times New Roman" panose="02020603050405020304" pitchFamily="18" charset="0"/>
                </a:rPr>
                <a:t>Inverse </a:t>
              </a:r>
            </a:p>
            <a:p>
              <a:r>
                <a:rPr lang="en-US" altLang="zh-CN" sz="1800" dirty="0">
                  <a:solidFill>
                    <a:srgbClr val="C00000"/>
                  </a:solidFill>
                  <a:ea typeface="Microsoft YaHei UI" panose="020B0503020204020204" pitchFamily="34" charset="-122"/>
                  <a:cs typeface="Times New Roman" panose="02020603050405020304" pitchFamily="18" charset="0"/>
                </a:rPr>
                <a:t>quasi-2D </a:t>
              </a:r>
            </a:p>
            <a:p>
              <a:r>
                <a:rPr lang="en-US" altLang="zh-CN" sz="1800" dirty="0">
                  <a:solidFill>
                    <a:srgbClr val="C00000"/>
                  </a:solidFill>
                  <a:ea typeface="Microsoft YaHei UI" panose="020B0503020204020204" pitchFamily="34" charset="-122"/>
                  <a:cs typeface="Times New Roman" panose="02020603050405020304" pitchFamily="18" charset="0"/>
                </a:rPr>
                <a:t>problem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22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30"/>
    </mc:Choice>
    <mc:Fallback xmlns="">
      <p:transition spd="slow" advTm="73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From DNNs to PINNs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0" y="1112909"/>
            <a:ext cx="3794306" cy="2868866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426721" y="1190533"/>
            <a:ext cx="3474611" cy="3171315"/>
            <a:chOff x="5465971" y="1054037"/>
            <a:chExt cx="3474611" cy="3171315"/>
          </a:xfrm>
        </p:grpSpPr>
        <p:grpSp>
          <p:nvGrpSpPr>
            <p:cNvPr id="5" name="组合 4"/>
            <p:cNvGrpSpPr/>
            <p:nvPr/>
          </p:nvGrpSpPr>
          <p:grpSpPr>
            <a:xfrm>
              <a:off x="5465971" y="1054037"/>
              <a:ext cx="3474611" cy="2004879"/>
              <a:chOff x="5151229" y="1346753"/>
              <a:chExt cx="3474611" cy="20048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5151229" y="1346753"/>
                    <a:ext cx="33934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1229" y="1346753"/>
                    <a:ext cx="339344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5232400" y="1859364"/>
                    <a:ext cx="3393440" cy="14922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b="0" dirty="0"/>
                  </a:p>
                  <a:p>
                    <a:endParaRPr lang="en-US" b="0" dirty="0"/>
                  </a:p>
                  <a:p>
                    <a:pPr algn="ctr"/>
                    <a:r>
                      <a:rPr lang="en-US" dirty="0"/>
                      <a:t>…</a:t>
                    </a:r>
                  </a:p>
                  <a:p>
                    <a:pPr algn="ctr"/>
                    <a:endParaRPr lang="en-US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2400" y="1859364"/>
                    <a:ext cx="3393440" cy="149226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" name="文本框 3"/>
            <p:cNvSpPr txBox="1"/>
            <p:nvPr/>
          </p:nvSpPr>
          <p:spPr>
            <a:xfrm>
              <a:off x="5618371" y="1054037"/>
              <a:ext cx="477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18371" y="3279077"/>
              <a:ext cx="284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  PDE part: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Chain rule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658956" y="3856020"/>
                  <a:ext cx="31698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956" y="3856020"/>
                  <a:ext cx="316981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文本框 11"/>
          <p:cNvSpPr txBox="1"/>
          <p:nvPr/>
        </p:nvSpPr>
        <p:spPr>
          <a:xfrm>
            <a:off x="580738" y="4661765"/>
            <a:ext cx="805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129017" y="5326496"/>
                <a:ext cx="5295495" cy="4585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017" y="5326496"/>
                <a:ext cx="5295495" cy="458523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7250533" y="6396335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Raissi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 JCP, 2019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Meng, et al, CMAME, 2020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E1F7E1-211A-4E2D-87EC-F8C396EAF36B}"/>
              </a:ext>
            </a:extLst>
          </p:cNvPr>
          <p:cNvSpPr txBox="1"/>
          <p:nvPr/>
        </p:nvSpPr>
        <p:spPr>
          <a:xfrm>
            <a:off x="646881" y="4167881"/>
            <a:ext cx="4129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Physics-informed neural networks (PINNs)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2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High-dimensional Poisson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4D5290-66AD-4B64-AA9C-131FD9E64CC7}"/>
                  </a:ext>
                </a:extLst>
              </p:cNvPr>
              <p:cNvSpPr txBox="1"/>
              <p:nvPr/>
            </p:nvSpPr>
            <p:spPr>
              <a:xfrm>
                <a:off x="1563329" y="1435510"/>
                <a:ext cx="6017342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4D5290-66AD-4B64-AA9C-131FD9E6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329" y="1435510"/>
                <a:ext cx="6017342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0E3A86AD-B716-49B5-A6AF-07794323A7E6}"/>
              </a:ext>
            </a:extLst>
          </p:cNvPr>
          <p:cNvSpPr txBox="1"/>
          <p:nvPr/>
        </p:nvSpPr>
        <p:spPr>
          <a:xfrm>
            <a:off x="580103" y="3057832"/>
            <a:ext cx="807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usage: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1F7BEE-5A93-4238-87E0-ED8E3A61E128}"/>
              </a:ext>
            </a:extLst>
          </p:cNvPr>
          <p:cNvSpPr txBox="1"/>
          <p:nvPr/>
        </p:nvSpPr>
        <p:spPr>
          <a:xfrm>
            <a:off x="737419" y="3893574"/>
            <a:ext cx="79149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first layer ~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second-order derivatives ~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90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High-dimensional Poisson equation -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4D5290-66AD-4B64-AA9C-131FD9E64CC7}"/>
                  </a:ext>
                </a:extLst>
              </p:cNvPr>
              <p:cNvSpPr txBox="1"/>
              <p:nvPr/>
            </p:nvSpPr>
            <p:spPr>
              <a:xfrm>
                <a:off x="1563329" y="1278194"/>
                <a:ext cx="6017342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4D5290-66AD-4B64-AA9C-131FD9E6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329" y="1278194"/>
                <a:ext cx="6017342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F5C22C-226E-46B3-A35C-F2ECD380D795}"/>
                  </a:ext>
                </a:extLst>
              </p:cNvPr>
              <p:cNvSpPr txBox="1"/>
              <p:nvPr/>
            </p:nvSpPr>
            <p:spPr>
              <a:xfrm>
                <a:off x="1563329" y="2571136"/>
                <a:ext cx="6017342" cy="114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F5C22C-226E-46B3-A35C-F2ECD380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329" y="2571136"/>
                <a:ext cx="6017342" cy="1147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1D5B89D-9E04-46F1-A151-56E49D75A5E7}"/>
                  </a:ext>
                </a:extLst>
              </p:cNvPr>
              <p:cNvSpPr txBox="1"/>
              <p:nvPr/>
            </p:nvSpPr>
            <p:spPr>
              <a:xfrm>
                <a:off x="167149" y="4201914"/>
                <a:ext cx="8809702" cy="995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1D5B89D-9E04-46F1-A151-56E49D75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49" y="4201914"/>
                <a:ext cx="8809702" cy="99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96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3">
            <a:extLst>
              <a:ext uri="{FF2B5EF4-FFF2-40B4-BE49-F238E27FC236}">
                <a16:creationId xmlns:a16="http://schemas.microsoft.com/office/drawing/2014/main" id="{02DF297C-9DD4-4B76-BDB2-4D72E5545CD5}"/>
              </a:ext>
            </a:extLst>
          </p:cNvPr>
          <p:cNvSpPr txBox="1"/>
          <p:nvPr/>
        </p:nvSpPr>
        <p:spPr>
          <a:xfrm>
            <a:off x="1633678" y="4058275"/>
            <a:ext cx="602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Zheyuan</a:t>
            </a:r>
            <a:r>
              <a:rPr lang="en-US" i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Hu, </a:t>
            </a:r>
            <a:r>
              <a:rPr lang="en-US" i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Khemraj</a:t>
            </a:r>
            <a:r>
              <a:rPr lang="en-US" i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Shukla, </a:t>
            </a:r>
            <a:r>
              <a:rPr lang="en-US" i="1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etc</a:t>
            </a:r>
            <a:endParaRPr lang="en-US" i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0" y="1833387"/>
            <a:ext cx="9144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Tackling the curse of dimensionality with physics-informed neural networks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33097" y="3429000"/>
            <a:ext cx="3392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Networks. (2024)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0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From SGD to SDGD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4D5290-66AD-4B64-AA9C-131FD9E64CC7}"/>
                  </a:ext>
                </a:extLst>
              </p:cNvPr>
              <p:cNvSpPr txBox="1"/>
              <p:nvPr/>
            </p:nvSpPr>
            <p:spPr>
              <a:xfrm>
                <a:off x="1563329" y="996216"/>
                <a:ext cx="6017342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24D5290-66AD-4B64-AA9C-131FD9E64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329" y="996216"/>
                <a:ext cx="6017342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F5C22C-226E-46B3-A35C-F2ECD380D795}"/>
                  </a:ext>
                </a:extLst>
              </p:cNvPr>
              <p:cNvSpPr txBox="1"/>
              <p:nvPr/>
            </p:nvSpPr>
            <p:spPr>
              <a:xfrm>
                <a:off x="1563329" y="2281763"/>
                <a:ext cx="6017342" cy="114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F5C22C-226E-46B3-A35C-F2ECD380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329" y="2281763"/>
                <a:ext cx="6017342" cy="1147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1D5B89D-9E04-46F1-A151-56E49D75A5E7}"/>
                  </a:ext>
                </a:extLst>
              </p:cNvPr>
              <p:cNvSpPr txBox="1"/>
              <p:nvPr/>
            </p:nvSpPr>
            <p:spPr>
              <a:xfrm>
                <a:off x="167149" y="3808624"/>
                <a:ext cx="8809702" cy="995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1D5B89D-9E04-46F1-A151-56E49D75A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49" y="3808624"/>
                <a:ext cx="8809702" cy="995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下 1">
            <a:extLst>
              <a:ext uri="{FF2B5EF4-FFF2-40B4-BE49-F238E27FC236}">
                <a16:creationId xmlns:a16="http://schemas.microsoft.com/office/drawing/2014/main" id="{84C12A5E-1EA4-4D4D-B591-17814BE193B8}"/>
              </a:ext>
            </a:extLst>
          </p:cNvPr>
          <p:cNvSpPr/>
          <p:nvPr/>
        </p:nvSpPr>
        <p:spPr>
          <a:xfrm>
            <a:off x="4689987" y="4725760"/>
            <a:ext cx="285135" cy="5719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CEA83E9-9977-4FD5-86EA-FC80BDD68306}"/>
                  </a:ext>
                </a:extLst>
              </p:cNvPr>
              <p:cNvSpPr txBox="1"/>
              <p:nvPr/>
            </p:nvSpPr>
            <p:spPr>
              <a:xfrm>
                <a:off x="334298" y="5318154"/>
                <a:ext cx="8809702" cy="116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 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CEA83E9-9977-4FD5-86EA-FC80BDD68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8" y="5318154"/>
                <a:ext cx="8809702" cy="1163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56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From SGD to SDGD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A644D0-F17E-4DA0-8A99-88F94F9B694F}"/>
                  </a:ext>
                </a:extLst>
              </p:cNvPr>
              <p:cNvSpPr txBox="1"/>
              <p:nvPr/>
            </p:nvSpPr>
            <p:spPr>
              <a:xfrm>
                <a:off x="334297" y="2644978"/>
                <a:ext cx="8259097" cy="3277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𝑔𝑟𝑎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altLang="zh-CN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=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US" altLang="zh-CN" sz="24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A644D0-F17E-4DA0-8A99-88F94F9B6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7" y="2644978"/>
                <a:ext cx="8259097" cy="3277307"/>
              </a:xfrm>
              <a:prstGeom prst="rect">
                <a:avLst/>
              </a:prstGeom>
              <a:blipFill>
                <a:blip r:embed="rId3"/>
                <a:stretch>
                  <a:fillRect b="-1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944FB52-0A6B-4693-982B-13176EF15BE0}"/>
                  </a:ext>
                </a:extLst>
              </p:cNvPr>
              <p:cNvSpPr txBox="1"/>
              <p:nvPr/>
            </p:nvSpPr>
            <p:spPr>
              <a:xfrm>
                <a:off x="167148" y="1118892"/>
                <a:ext cx="8809702" cy="1163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𝑔𝑟𝑎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 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944FB52-0A6B-4693-982B-13176EF15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48" y="1118892"/>
                <a:ext cx="8809702" cy="1163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9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Numerical examples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486EAC-F457-4087-B30A-30CCC1C9AB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13"/>
          <a:stretch/>
        </p:blipFill>
        <p:spPr>
          <a:xfrm>
            <a:off x="-1" y="1554631"/>
            <a:ext cx="8985475" cy="41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8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Numerical examples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3E82C6-2218-4F47-B5A9-FBD9FC45E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1043"/>
            <a:ext cx="9144000" cy="39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From DNNs to PINNs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74" y="886423"/>
            <a:ext cx="4640208" cy="3508451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587891" y="1013397"/>
            <a:ext cx="3474611" cy="3171315"/>
            <a:chOff x="5465971" y="1054037"/>
            <a:chExt cx="3474611" cy="3171315"/>
          </a:xfrm>
        </p:grpSpPr>
        <p:grpSp>
          <p:nvGrpSpPr>
            <p:cNvPr id="5" name="组合 4"/>
            <p:cNvGrpSpPr/>
            <p:nvPr/>
          </p:nvGrpSpPr>
          <p:grpSpPr>
            <a:xfrm>
              <a:off x="5465971" y="1054037"/>
              <a:ext cx="3474611" cy="2004879"/>
              <a:chOff x="5151229" y="1346753"/>
              <a:chExt cx="3474611" cy="20048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/>
                  <p:cNvSpPr txBox="1"/>
                  <p:nvPr/>
                </p:nvSpPr>
                <p:spPr>
                  <a:xfrm>
                    <a:off x="5151229" y="1346753"/>
                    <a:ext cx="33934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文本框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1229" y="1346753"/>
                    <a:ext cx="339344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5232400" y="1859364"/>
                    <a:ext cx="3393440" cy="14922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b="0" dirty="0"/>
                  </a:p>
                  <a:p>
                    <a:endParaRPr lang="en-US" b="0" dirty="0"/>
                  </a:p>
                  <a:p>
                    <a:pPr algn="ctr"/>
                    <a:r>
                      <a:rPr lang="en-US" dirty="0"/>
                      <a:t>…</a:t>
                    </a:r>
                  </a:p>
                  <a:p>
                    <a:pPr algn="ctr"/>
                    <a:endParaRPr lang="en-US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2400" y="1859364"/>
                    <a:ext cx="3393440" cy="149226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" name="文本框 3"/>
            <p:cNvSpPr txBox="1"/>
            <p:nvPr/>
          </p:nvSpPr>
          <p:spPr>
            <a:xfrm>
              <a:off x="5618371" y="1054037"/>
              <a:ext cx="477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18371" y="3279077"/>
              <a:ext cx="284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  PDE part: </a:t>
              </a:r>
              <a:r>
                <a: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Chain rule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5658956" y="3856020"/>
                  <a:ext cx="31698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956" y="3856020"/>
                  <a:ext cx="316981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文本框 11"/>
          <p:cNvSpPr txBox="1"/>
          <p:nvPr/>
        </p:nvSpPr>
        <p:spPr>
          <a:xfrm>
            <a:off x="580738" y="4661765"/>
            <a:ext cx="8056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0738" y="5035327"/>
            <a:ext cx="258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problem: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2578313" y="5074632"/>
                <a:ext cx="4522905" cy="4585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313" y="5074632"/>
                <a:ext cx="4522905" cy="458523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580738" y="5487850"/>
            <a:ext cx="258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problem: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578313" y="5548280"/>
                <a:ext cx="5696816" cy="479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lim>
                          </m:limLow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313" y="5548280"/>
                <a:ext cx="5696816" cy="479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580738" y="5968233"/>
            <a:ext cx="7731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framework for forward and inverse PDE problems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mesh for computations of derivatives</a:t>
            </a:r>
          </a:p>
        </p:txBody>
      </p:sp>
      <p:sp>
        <p:nvSpPr>
          <p:cNvPr id="18" name="矩形 17"/>
          <p:cNvSpPr/>
          <p:nvPr/>
        </p:nvSpPr>
        <p:spPr>
          <a:xfrm>
            <a:off x="7250533" y="6396335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Raissi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 JCP, 2019</a:t>
            </a:r>
          </a:p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Meng, et al, CMAME, 2020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4502D57-CAF0-4102-BED5-2494861DCDD5}"/>
              </a:ext>
            </a:extLst>
          </p:cNvPr>
          <p:cNvSpPr/>
          <p:nvPr/>
        </p:nvSpPr>
        <p:spPr>
          <a:xfrm>
            <a:off x="4139379" y="5404660"/>
            <a:ext cx="2684206" cy="671676"/>
          </a:xfrm>
          <a:prstGeom prst="ellipse">
            <a:avLst/>
          </a:prstGeom>
          <a:noFill/>
          <a:ln w="15875">
            <a:solidFill>
              <a:srgbClr val="3333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30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Mini-batch training – stochastic gradient descent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7658E04-3302-40C1-B714-2BFC445B2037}"/>
              </a:ext>
            </a:extLst>
          </p:cNvPr>
          <p:cNvGrpSpPr/>
          <p:nvPr/>
        </p:nvGrpSpPr>
        <p:grpSpPr>
          <a:xfrm>
            <a:off x="506801" y="1046480"/>
            <a:ext cx="4481615" cy="2514374"/>
            <a:chOff x="334081" y="1249680"/>
            <a:chExt cx="4481615" cy="251437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197C5A9-4E81-44F8-A8CD-B3918DD9CD33}"/>
                </a:ext>
              </a:extLst>
            </p:cNvPr>
            <p:cNvGrpSpPr/>
            <p:nvPr/>
          </p:nvGrpSpPr>
          <p:grpSpPr>
            <a:xfrm>
              <a:off x="334081" y="1249680"/>
              <a:ext cx="4481615" cy="2514374"/>
              <a:chOff x="2014680" y="794893"/>
              <a:chExt cx="4877805" cy="2938641"/>
            </a:xfrm>
          </p:grpSpPr>
          <p:pic>
            <p:nvPicPr>
              <p:cNvPr id="20" name="图片 19">
                <a:extLst>
                  <a:ext uri="{FF2B5EF4-FFF2-40B4-BE49-F238E27FC236}">
                    <a16:creationId xmlns:a16="http://schemas.microsoft.com/office/drawing/2014/main" id="{7B534866-10CA-47CF-A7CD-49A90DCBB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99296" y="794893"/>
                <a:ext cx="4493189" cy="293864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1" name="对象 20">
                    <a:extLst>
                      <a:ext uri="{FF2B5EF4-FFF2-40B4-BE49-F238E27FC236}">
                        <a16:creationId xmlns:a16="http://schemas.microsoft.com/office/drawing/2014/main" id="{9CA464B2-0C37-461E-938E-621ED6BFE31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2014680" y="1882775"/>
                  <a:ext cx="312882" cy="34417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059" name="Equation" r:id="rId5" imgW="126720" imgH="139680" progId="Equation.DSMT4">
                          <p:embed/>
                        </p:oleObj>
                      </mc:Choice>
                      <mc:Fallback>
                        <p:oleObj name="Equation" r:id="rId5" imgW="126720" imgH="139680" progId="Equation.DSMT4">
                          <p:embed/>
                          <p:pic>
                            <p:nvPicPr>
                              <p:cNvPr id="21" name="对象 20">
                                <a:extLst>
                                  <a:ext uri="{FF2B5EF4-FFF2-40B4-BE49-F238E27FC236}">
                                    <a16:creationId xmlns:a16="http://schemas.microsoft.com/office/drawing/2014/main" id="{9CA464B2-0C37-461E-938E-621ED6BFE316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014680" y="1882775"/>
                                <a:ext cx="312882" cy="34417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7" name="对象 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50979354"/>
                      </p:ext>
                    </p:extLst>
                  </p:nvPr>
                </p:nvGraphicFramePr>
                <p:xfrm>
                  <a:off x="2014680" y="1882775"/>
                  <a:ext cx="312882" cy="34417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44" name="Equation" r:id="rId7" imgW="126720" imgH="139680" progId="Equation.DSMT4">
                          <p:embed/>
                        </p:oleObj>
                      </mc:Choice>
                      <mc:Fallback>
                        <p:oleObj name="Equation" r:id="rId7" imgW="126720" imgH="139680" progId="Equation.DSMT4">
                          <p:embed/>
                          <p:pic>
                            <p:nvPicPr>
                              <p:cNvPr id="13" name="对象 12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014680" y="1882775"/>
                                <a:ext cx="312882" cy="34417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34F9C57-7E1C-48C5-8E36-9AA12DF7616E}"/>
                    </a:ext>
                  </a:extLst>
                </p:cNvPr>
                <p:cNvSpPr txBox="1"/>
                <p:nvPr/>
              </p:nvSpPr>
              <p:spPr>
                <a:xfrm>
                  <a:off x="1778000" y="1249680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000" y="1249680"/>
                  <a:ext cx="77216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1B05481-2810-424A-BE27-0DAEEC2A4ED0}"/>
                    </a:ext>
                  </a:extLst>
                </p:cNvPr>
                <p:cNvSpPr txBox="1"/>
                <p:nvPr/>
              </p:nvSpPr>
              <p:spPr>
                <a:xfrm>
                  <a:off x="1778000" y="1846319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000" y="1846319"/>
                  <a:ext cx="77216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E97AD35-078E-4CF6-AABA-B72C20D2FD98}"/>
                    </a:ext>
                  </a:extLst>
                </p:cNvPr>
                <p:cNvSpPr txBox="1"/>
                <p:nvPr/>
              </p:nvSpPr>
              <p:spPr>
                <a:xfrm>
                  <a:off x="1757680" y="2435854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7680" y="2435854"/>
                  <a:ext cx="77216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570CDDB-8246-4F1E-ACEC-F0C131A3AC5D}"/>
                    </a:ext>
                  </a:extLst>
                </p:cNvPr>
                <p:cNvSpPr txBox="1"/>
                <p:nvPr/>
              </p:nvSpPr>
              <p:spPr>
                <a:xfrm>
                  <a:off x="1778000" y="3025389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000" y="3025389"/>
                  <a:ext cx="77216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5038538-329D-4AC6-8DC4-B1A8BB5F03D1}"/>
                    </a:ext>
                  </a:extLst>
                </p:cNvPr>
                <p:cNvSpPr txBox="1"/>
                <p:nvPr/>
              </p:nvSpPr>
              <p:spPr>
                <a:xfrm>
                  <a:off x="2909183" y="1283652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183" y="1283652"/>
                  <a:ext cx="77216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206FC5C5-15A3-444A-A55B-CFFE713889F9}"/>
                    </a:ext>
                  </a:extLst>
                </p:cNvPr>
                <p:cNvSpPr txBox="1"/>
                <p:nvPr/>
              </p:nvSpPr>
              <p:spPr>
                <a:xfrm>
                  <a:off x="2909183" y="1837945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183" y="1837945"/>
                  <a:ext cx="77216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5504B11-A488-4549-B35B-B43C05C8C661}"/>
                    </a:ext>
                  </a:extLst>
                </p:cNvPr>
                <p:cNvSpPr txBox="1"/>
                <p:nvPr/>
              </p:nvSpPr>
              <p:spPr>
                <a:xfrm>
                  <a:off x="2909183" y="2435854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183" y="2435854"/>
                  <a:ext cx="77216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D13E142-8319-4CE0-A342-8269C8B11675}"/>
                    </a:ext>
                  </a:extLst>
                </p:cNvPr>
                <p:cNvSpPr txBox="1"/>
                <p:nvPr/>
              </p:nvSpPr>
              <p:spPr>
                <a:xfrm>
                  <a:off x="2909183" y="3033763"/>
                  <a:ext cx="772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183" y="3033763"/>
                  <a:ext cx="77216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CA74D5C-6065-448C-B645-1A983DFAC011}"/>
              </a:ext>
            </a:extLst>
          </p:cNvPr>
          <p:cNvGrpSpPr/>
          <p:nvPr/>
        </p:nvGrpSpPr>
        <p:grpSpPr>
          <a:xfrm>
            <a:off x="5232400" y="1222772"/>
            <a:ext cx="3416215" cy="1992233"/>
            <a:chOff x="5151229" y="1346753"/>
            <a:chExt cx="3416215" cy="19922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0FE9ABE-C477-43EF-AFC3-FCDB9EDEC099}"/>
                    </a:ext>
                  </a:extLst>
                </p:cNvPr>
                <p:cNvSpPr txBox="1"/>
                <p:nvPr/>
              </p:nvSpPr>
              <p:spPr>
                <a:xfrm>
                  <a:off x="5151229" y="1346753"/>
                  <a:ext cx="33934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229" y="1346753"/>
                  <a:ext cx="3393440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A05BF10C-EC34-4CA3-BF26-6E8209463832}"/>
                    </a:ext>
                  </a:extLst>
                </p:cNvPr>
                <p:cNvSpPr txBox="1"/>
                <p:nvPr/>
              </p:nvSpPr>
              <p:spPr>
                <a:xfrm>
                  <a:off x="5174004" y="1846718"/>
                  <a:ext cx="3393440" cy="14922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b="0" dirty="0"/>
                </a:p>
                <a:p>
                  <a:endParaRPr lang="en-US" b="0" dirty="0"/>
                </a:p>
                <a:p>
                  <a:pPr algn="ctr"/>
                  <a:r>
                    <a:rPr lang="en-US" dirty="0"/>
                    <a:t>…</a:t>
                  </a:r>
                </a:p>
                <a:p>
                  <a:pPr algn="ctr"/>
                  <a:endParaRPr 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004" y="1846718"/>
                  <a:ext cx="3393440" cy="1492268"/>
                </a:xfrm>
                <a:prstGeom prst="rect">
                  <a:avLst/>
                </a:prstGeom>
                <a:blipFill>
                  <a:blip r:embed="rId25"/>
                  <a:stretch>
                    <a:fillRect b="-1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A984CD7-F73E-401F-9779-3408230820A6}"/>
                  </a:ext>
                </a:extLst>
              </p:cNvPr>
              <p:cNvSpPr txBox="1"/>
              <p:nvPr/>
            </p:nvSpPr>
            <p:spPr>
              <a:xfrm>
                <a:off x="421881" y="3894619"/>
                <a:ext cx="8495978" cy="1142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function: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⁡([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(full-batch training)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A984CD7-F73E-401F-9779-340823082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81" y="3894619"/>
                <a:ext cx="8495978" cy="1142492"/>
              </a:xfrm>
              <a:prstGeom prst="rect">
                <a:avLst/>
              </a:prstGeom>
              <a:blipFill>
                <a:blip r:embed="rId26"/>
                <a:stretch>
                  <a:fillRect l="-717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下 1">
            <a:extLst>
              <a:ext uri="{FF2B5EF4-FFF2-40B4-BE49-F238E27FC236}">
                <a16:creationId xmlns:a16="http://schemas.microsoft.com/office/drawing/2014/main" id="{DE11866C-DA71-4A65-AD13-C23603E9461C}"/>
              </a:ext>
            </a:extLst>
          </p:cNvPr>
          <p:cNvSpPr/>
          <p:nvPr/>
        </p:nvSpPr>
        <p:spPr>
          <a:xfrm>
            <a:off x="3854063" y="5122606"/>
            <a:ext cx="373808" cy="6889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47F084F-697B-4F97-A6A3-E339DBD78CFB}"/>
                  </a:ext>
                </a:extLst>
              </p:cNvPr>
              <p:cNvSpPr/>
              <p:nvPr/>
            </p:nvSpPr>
            <p:spPr>
              <a:xfrm>
                <a:off x="421881" y="5716725"/>
                <a:ext cx="6877664" cy="10374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(stochastic gradient decent)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47F084F-697B-4F97-A6A3-E339DBD78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81" y="5716725"/>
                <a:ext cx="6877664" cy="1037463"/>
              </a:xfrm>
              <a:prstGeom prst="rect">
                <a:avLst/>
              </a:prstGeom>
              <a:blipFill>
                <a:blip r:embed="rId27"/>
                <a:stretch>
                  <a:fillRect l="-70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438F5308-A6FE-4063-AB5D-300F5CE0B463}"/>
              </a:ext>
            </a:extLst>
          </p:cNvPr>
          <p:cNvSpPr txBox="1"/>
          <p:nvPr/>
        </p:nvSpPr>
        <p:spPr>
          <a:xfrm>
            <a:off x="4375355" y="5230761"/>
            <a:ext cx="292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Mini-batch training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508729-D550-4D4C-AD6B-6BE79878DC7B}"/>
                  </a:ext>
                </a:extLst>
              </p:cNvPr>
              <p:cNvSpPr txBox="1"/>
              <p:nvPr/>
            </p:nvSpPr>
            <p:spPr>
              <a:xfrm>
                <a:off x="4930225" y="1830258"/>
                <a:ext cx="3793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508729-D550-4D4C-AD6B-6BE79878D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225" y="1830258"/>
                <a:ext cx="379343" cy="461665"/>
              </a:xfrm>
              <a:prstGeom prst="rect">
                <a:avLst/>
              </a:prstGeom>
              <a:blipFill>
                <a:blip r:embed="rId28"/>
                <a:stretch>
                  <a:fillRect l="-1613" r="-1613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1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30"/>
    </mc:Choice>
    <mc:Fallback xmlns="">
      <p:transition spd="slow" advTm="73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0" y="1326982"/>
            <a:ext cx="9311148" cy="4665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neural networks (DNNs): Universal Approximation Theorem</a:t>
            </a:r>
          </a:p>
          <a:p>
            <a:pPr>
              <a:lnSpc>
                <a:spcPct val="125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 PINNs for solving phonon Boltzmann equation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experiments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7600B9-8112-4CB0-8EB8-9B2C83ACC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866" y="6373190"/>
            <a:ext cx="670134" cy="48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0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67"/>
    </mc:Choice>
    <mc:Fallback xmlns="">
      <p:transition spd="slow" advTm="6506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Phonon Boltzmann transport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65AB609-5824-4A2C-B635-AE7182E093FA}"/>
                  </a:ext>
                </a:extLst>
              </p:cNvPr>
              <p:cNvSpPr txBox="1"/>
              <p:nvPr/>
            </p:nvSpPr>
            <p:spPr>
              <a:xfrm>
                <a:off x="1514168" y="1080561"/>
                <a:ext cx="6341806" cy="1660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𝐾𝑛</m:t>
                          </m:r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𝑒𝑑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𝑠𝑒𝑑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65AB609-5824-4A2C-B635-AE7182E09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68" y="1080561"/>
                <a:ext cx="6341806" cy="16605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2DFDA41-7838-493F-A94D-2AAB064FD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1996" y="2957752"/>
            <a:ext cx="5380008" cy="18597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B4C49F-95E3-473B-87A8-ACCC7D533DDA}"/>
              </a:ext>
            </a:extLst>
          </p:cNvPr>
          <p:cNvSpPr txBox="1"/>
          <p:nvPr/>
        </p:nvSpPr>
        <p:spPr>
          <a:xfrm>
            <a:off x="1012723" y="5034116"/>
            <a:ext cx="293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method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38590D0-C93E-4C3F-BA84-64F47F6E979F}"/>
              </a:ext>
            </a:extLst>
          </p:cNvPr>
          <p:cNvSpPr txBox="1"/>
          <p:nvPr/>
        </p:nvSpPr>
        <p:spPr>
          <a:xfrm>
            <a:off x="4783393" y="5034116"/>
            <a:ext cx="29300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method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C49F5B-80DF-4433-B614-4D1A1BFDEC87}"/>
              </a:ext>
            </a:extLst>
          </p:cNvPr>
          <p:cNvSpPr txBox="1"/>
          <p:nvPr/>
        </p:nvSpPr>
        <p:spPr>
          <a:xfrm>
            <a:off x="1337187" y="5535562"/>
            <a:ext cx="2605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DSMC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of ray effect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883D75-60CD-4999-B115-F027CF72DA96}"/>
              </a:ext>
            </a:extLst>
          </p:cNvPr>
          <p:cNvSpPr txBox="1"/>
          <p:nvPr/>
        </p:nvSpPr>
        <p:spPr>
          <a:xfrm>
            <a:off x="5201264" y="5502188"/>
            <a:ext cx="3529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DVM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Curse of dimensionality</a:t>
            </a:r>
          </a:p>
        </p:txBody>
      </p:sp>
      <p:sp>
        <p:nvSpPr>
          <p:cNvPr id="32" name="文本框 18">
            <a:extLst>
              <a:ext uri="{FF2B5EF4-FFF2-40B4-BE49-F238E27FC236}">
                <a16:creationId xmlns:a16="http://schemas.microsoft.com/office/drawing/2014/main" id="{8156220A-1AB9-406F-B38F-65360B420814}"/>
              </a:ext>
            </a:extLst>
          </p:cNvPr>
          <p:cNvSpPr txBox="1"/>
          <p:nvPr/>
        </p:nvSpPr>
        <p:spPr>
          <a:xfrm>
            <a:off x="7348386" y="6549287"/>
            <a:ext cx="215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Lin, et al.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379316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30"/>
    </mc:Choice>
    <mc:Fallback xmlns="">
      <p:transition spd="slow" advTm="73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/>
      <p:bldP spid="8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Monte Carlo PINNs for phonon BTE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994317-07C0-4D8B-92FB-00C2DBE1F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45" y="988805"/>
            <a:ext cx="5594555" cy="19156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0BC691-7AD4-4088-B383-68F319FE5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213" y="3109231"/>
            <a:ext cx="2281085" cy="409426"/>
          </a:xfrm>
          <a:prstGeom prst="rect">
            <a:avLst/>
          </a:prstGeom>
        </p:spPr>
      </p:pic>
      <p:sp>
        <p:nvSpPr>
          <p:cNvPr id="6" name="文本框 18">
            <a:extLst>
              <a:ext uri="{FF2B5EF4-FFF2-40B4-BE49-F238E27FC236}">
                <a16:creationId xmlns:a16="http://schemas.microsoft.com/office/drawing/2014/main" id="{A7F5B5BA-1A73-46C8-A1C4-29F59FA635AA}"/>
              </a:ext>
            </a:extLst>
          </p:cNvPr>
          <p:cNvSpPr txBox="1"/>
          <p:nvPr/>
        </p:nvSpPr>
        <p:spPr>
          <a:xfrm>
            <a:off x="7348386" y="6549287"/>
            <a:ext cx="215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Lin, et al.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0E75DD-7F66-49BE-B2F8-742FFEA98156}"/>
                  </a:ext>
                </a:extLst>
              </p:cNvPr>
              <p:cNvSpPr txBox="1"/>
              <p:nvPr/>
            </p:nvSpPr>
            <p:spPr>
              <a:xfrm>
                <a:off x="4291781" y="3118547"/>
                <a:ext cx="29201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10E75DD-7F66-49BE-B2F8-742FFEA98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781" y="3118547"/>
                <a:ext cx="2920180" cy="400110"/>
              </a:xfrm>
              <a:prstGeom prst="rect">
                <a:avLst/>
              </a:prstGeom>
              <a:blipFill>
                <a:blip r:embed="rId5"/>
                <a:stretch>
                  <a:fillRect l="-1879" t="-6154" b="-2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DE5EB6A-B80D-4585-8CBC-C7A150E8F821}"/>
              </a:ext>
            </a:extLst>
          </p:cNvPr>
          <p:cNvSpPr txBox="1"/>
          <p:nvPr/>
        </p:nvSpPr>
        <p:spPr>
          <a:xfrm>
            <a:off x="462115" y="3834581"/>
            <a:ext cx="8495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sampling approach in PINNs: Randomly select 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at each step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E662DB-C852-468D-B71D-F00C2B9CB794}"/>
              </a:ext>
            </a:extLst>
          </p:cNvPr>
          <p:cNvSpPr>
            <a:spLocks noChangeAspect="1"/>
          </p:cNvSpPr>
          <p:nvPr/>
        </p:nvSpPr>
        <p:spPr>
          <a:xfrm>
            <a:off x="1774722" y="4550615"/>
            <a:ext cx="5506066" cy="1710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419F5D8-E86D-4648-9E7F-4CFFF49AE773}"/>
                  </a:ext>
                </a:extLst>
              </p:cNvPr>
              <p:cNvSpPr/>
              <p:nvPr/>
            </p:nvSpPr>
            <p:spPr>
              <a:xfrm>
                <a:off x="7458227" y="4554232"/>
                <a:ext cx="1247777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419F5D8-E86D-4648-9E7F-4CFFF49AE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227" y="4554232"/>
                <a:ext cx="1247777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2C330E-FD6E-4A91-B487-45BC34739C4D}"/>
                  </a:ext>
                </a:extLst>
              </p:cNvPr>
              <p:cNvSpPr/>
              <p:nvPr/>
            </p:nvSpPr>
            <p:spPr>
              <a:xfrm>
                <a:off x="7458227" y="5437755"/>
                <a:ext cx="1267205" cy="706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𝑒𝑑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2C330E-FD6E-4A91-B487-45BC34739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227" y="5437755"/>
                <a:ext cx="1267205" cy="7064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C5E859E1-AE13-4C3C-A63B-04E40847D6FA}"/>
              </a:ext>
            </a:extLst>
          </p:cNvPr>
          <p:cNvSpPr txBox="1"/>
          <p:nvPr/>
        </p:nvSpPr>
        <p:spPr>
          <a:xfrm>
            <a:off x="4527755" y="6240074"/>
            <a:ext cx="138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6E4762-A6B1-4F33-8642-21FBE63A4B5A}"/>
              </a:ext>
            </a:extLst>
          </p:cNvPr>
          <p:cNvSpPr txBox="1"/>
          <p:nvPr/>
        </p:nvSpPr>
        <p:spPr>
          <a:xfrm>
            <a:off x="1445343" y="5164791"/>
            <a:ext cx="776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A930886-907B-4C79-ABD0-606311014569}"/>
              </a:ext>
            </a:extLst>
          </p:cNvPr>
          <p:cNvSpPr>
            <a:spLocks noChangeAspect="1"/>
          </p:cNvSpPr>
          <p:nvPr/>
        </p:nvSpPr>
        <p:spPr>
          <a:xfrm>
            <a:off x="4822723" y="566330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87BED91-6F9C-4CB2-A4FC-C4B39895DB48}"/>
              </a:ext>
            </a:extLst>
          </p:cNvPr>
          <p:cNvSpPr>
            <a:spLocks noChangeAspect="1"/>
          </p:cNvSpPr>
          <p:nvPr/>
        </p:nvSpPr>
        <p:spPr>
          <a:xfrm>
            <a:off x="4090298" y="517726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DE51143-AF59-443E-8465-17994A1499D5}"/>
              </a:ext>
            </a:extLst>
          </p:cNvPr>
          <p:cNvSpPr>
            <a:spLocks noChangeAspect="1"/>
          </p:cNvSpPr>
          <p:nvPr/>
        </p:nvSpPr>
        <p:spPr>
          <a:xfrm>
            <a:off x="5383167" y="4907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2B7C522-243D-4BD8-BBB9-6EB4753E5012}"/>
              </a:ext>
            </a:extLst>
          </p:cNvPr>
          <p:cNvSpPr>
            <a:spLocks noChangeAspect="1"/>
          </p:cNvSpPr>
          <p:nvPr/>
        </p:nvSpPr>
        <p:spPr>
          <a:xfrm>
            <a:off x="3190723" y="576170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92171AA-8D6B-43F2-858D-8EC4D71893F5}"/>
              </a:ext>
            </a:extLst>
          </p:cNvPr>
          <p:cNvSpPr>
            <a:spLocks noChangeAspect="1"/>
          </p:cNvSpPr>
          <p:nvPr/>
        </p:nvSpPr>
        <p:spPr>
          <a:xfrm>
            <a:off x="6916994" y="581570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9AF9DA5-5155-4367-864F-14CC06C89B43}"/>
              </a:ext>
            </a:extLst>
          </p:cNvPr>
          <p:cNvSpPr>
            <a:spLocks noChangeAspect="1"/>
          </p:cNvSpPr>
          <p:nvPr/>
        </p:nvSpPr>
        <p:spPr>
          <a:xfrm>
            <a:off x="2949755" y="4907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001562F-B9D4-4D76-983F-57AE7F0EB8CF}"/>
              </a:ext>
            </a:extLst>
          </p:cNvPr>
          <p:cNvCxnSpPr/>
          <p:nvPr/>
        </p:nvCxnSpPr>
        <p:spPr>
          <a:xfrm>
            <a:off x="2566219" y="4338653"/>
            <a:ext cx="0" cy="225844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2B92A7B6-F968-4326-A55E-3709C76E963A}"/>
              </a:ext>
            </a:extLst>
          </p:cNvPr>
          <p:cNvSpPr>
            <a:spLocks noChangeAspect="1"/>
          </p:cNvSpPr>
          <p:nvPr/>
        </p:nvSpPr>
        <p:spPr>
          <a:xfrm>
            <a:off x="6690929" y="505679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46F05E-2441-4DE9-9277-E4308A986962}"/>
              </a:ext>
            </a:extLst>
          </p:cNvPr>
          <p:cNvSpPr>
            <a:spLocks noChangeAspect="1"/>
          </p:cNvSpPr>
          <p:nvPr/>
        </p:nvSpPr>
        <p:spPr>
          <a:xfrm>
            <a:off x="2517058" y="4775119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4061124-D1CE-49A7-8CE1-0BB9B37C673D}"/>
              </a:ext>
            </a:extLst>
          </p:cNvPr>
          <p:cNvSpPr>
            <a:spLocks noChangeAspect="1"/>
          </p:cNvSpPr>
          <p:nvPr/>
        </p:nvSpPr>
        <p:spPr>
          <a:xfrm>
            <a:off x="2517517" y="5029174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A22DE77-C41F-4A73-872F-0DC70211175C}"/>
              </a:ext>
            </a:extLst>
          </p:cNvPr>
          <p:cNvSpPr>
            <a:spLocks noChangeAspect="1"/>
          </p:cNvSpPr>
          <p:nvPr/>
        </p:nvSpPr>
        <p:spPr>
          <a:xfrm>
            <a:off x="2517058" y="5653701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B64743BC-7260-4DF3-BB24-DCC39F86D5B9}"/>
              </a:ext>
            </a:extLst>
          </p:cNvPr>
          <p:cNvSpPr>
            <a:spLocks noChangeAspect="1"/>
          </p:cNvSpPr>
          <p:nvPr/>
        </p:nvSpPr>
        <p:spPr>
          <a:xfrm>
            <a:off x="2517058" y="6013274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DF2E96A-2F1F-4B71-9F43-E3E9D99536BB}"/>
              </a:ext>
            </a:extLst>
          </p:cNvPr>
          <p:cNvSpPr>
            <a:spLocks noChangeAspect="1"/>
          </p:cNvSpPr>
          <p:nvPr/>
        </p:nvSpPr>
        <p:spPr>
          <a:xfrm>
            <a:off x="2507226" y="536484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9EE1BFC-44CE-4469-9789-F1DC1FDE3F1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r="12886" b="4562"/>
          <a:stretch/>
        </p:blipFill>
        <p:spPr>
          <a:xfrm>
            <a:off x="6216583" y="887667"/>
            <a:ext cx="2523598" cy="21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3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30"/>
    </mc:Choice>
    <mc:Fallback xmlns="">
      <p:transition spd="slow" advTm="73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0E662DB-C852-468D-B71D-F00C2B9CB794}"/>
              </a:ext>
            </a:extLst>
          </p:cNvPr>
          <p:cNvSpPr>
            <a:spLocks noChangeAspect="1"/>
          </p:cNvSpPr>
          <p:nvPr/>
        </p:nvSpPr>
        <p:spPr>
          <a:xfrm>
            <a:off x="1774722" y="4550615"/>
            <a:ext cx="5506066" cy="17108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Two-step sampling method in MC-PINNs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994317-07C0-4D8B-92FB-00C2DBE1F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85" y="799234"/>
            <a:ext cx="5594555" cy="1915676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001562F-B9D4-4D76-983F-57AE7F0EB8CF}"/>
              </a:ext>
            </a:extLst>
          </p:cNvPr>
          <p:cNvCxnSpPr/>
          <p:nvPr/>
        </p:nvCxnSpPr>
        <p:spPr>
          <a:xfrm>
            <a:off x="2566219" y="4338653"/>
            <a:ext cx="0" cy="225844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90BC691-7AD4-4088-B383-68F319FE5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830" y="1494275"/>
            <a:ext cx="2281085" cy="409426"/>
          </a:xfrm>
          <a:prstGeom prst="rect">
            <a:avLst/>
          </a:prstGeom>
        </p:spPr>
      </p:pic>
      <p:sp>
        <p:nvSpPr>
          <p:cNvPr id="6" name="文本框 18">
            <a:extLst>
              <a:ext uri="{FF2B5EF4-FFF2-40B4-BE49-F238E27FC236}">
                <a16:creationId xmlns:a16="http://schemas.microsoft.com/office/drawing/2014/main" id="{A7F5B5BA-1A73-46C8-A1C4-29F59FA635AA}"/>
              </a:ext>
            </a:extLst>
          </p:cNvPr>
          <p:cNvSpPr txBox="1"/>
          <p:nvPr/>
        </p:nvSpPr>
        <p:spPr>
          <a:xfrm>
            <a:off x="7348386" y="6549287"/>
            <a:ext cx="215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Lin, et al.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DE5EB6A-B80D-4585-8CBC-C7A150E8F821}"/>
                  </a:ext>
                </a:extLst>
              </p:cNvPr>
              <p:cNvSpPr txBox="1"/>
              <p:nvPr/>
            </p:nvSpPr>
            <p:spPr>
              <a:xfrm>
                <a:off x="394917" y="2678494"/>
                <a:ext cx="8495071" cy="1644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Two-step sampling method: </a:t>
                </a:r>
              </a:p>
              <a:p>
                <a:pPr marL="285750" indent="-285750">
                  <a:buFont typeface="Wingdings" panose="05000000000000000000" pitchFamily="2" charset="2"/>
                  <a:buChar char="p"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1. Randomly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points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</a:t>
                </a:r>
              </a:p>
              <a:p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2. Randomly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points at </a:t>
                </a: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domain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DE5EB6A-B80D-4585-8CBC-C7A150E8F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17" y="2678494"/>
                <a:ext cx="8495071" cy="1644617"/>
              </a:xfrm>
              <a:prstGeom prst="rect">
                <a:avLst/>
              </a:prstGeom>
              <a:blipFill>
                <a:blip r:embed="rId5"/>
                <a:stretch>
                  <a:fillRect l="-646" t="-1852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419F5D8-E86D-4648-9E7F-4CFFF49AE773}"/>
                  </a:ext>
                </a:extLst>
              </p:cNvPr>
              <p:cNvSpPr/>
              <p:nvPr/>
            </p:nvSpPr>
            <p:spPr>
              <a:xfrm>
                <a:off x="7458227" y="4554232"/>
                <a:ext cx="1247777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419F5D8-E86D-4648-9E7F-4CFFF49AE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227" y="4554232"/>
                <a:ext cx="1247777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2C330E-FD6E-4A91-B487-45BC34739C4D}"/>
                  </a:ext>
                </a:extLst>
              </p:cNvPr>
              <p:cNvSpPr/>
              <p:nvPr/>
            </p:nvSpPr>
            <p:spPr>
              <a:xfrm>
                <a:off x="7458227" y="5437755"/>
                <a:ext cx="1267205" cy="706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𝑒𝑑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02C330E-FD6E-4A91-B487-45BC34739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227" y="5437755"/>
                <a:ext cx="1267205" cy="7064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C5E859E1-AE13-4C3C-A63B-04E40847D6FA}"/>
              </a:ext>
            </a:extLst>
          </p:cNvPr>
          <p:cNvSpPr txBox="1"/>
          <p:nvPr/>
        </p:nvSpPr>
        <p:spPr>
          <a:xfrm>
            <a:off x="4527755" y="6240074"/>
            <a:ext cx="138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6E4762-A6B1-4F33-8642-21FBE63A4B5A}"/>
              </a:ext>
            </a:extLst>
          </p:cNvPr>
          <p:cNvSpPr txBox="1"/>
          <p:nvPr/>
        </p:nvSpPr>
        <p:spPr>
          <a:xfrm>
            <a:off x="1445342" y="5164791"/>
            <a:ext cx="1386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DF2E96A-2F1F-4B71-9F43-E3E9D99536BB}"/>
              </a:ext>
            </a:extLst>
          </p:cNvPr>
          <p:cNvSpPr>
            <a:spLocks noChangeAspect="1"/>
          </p:cNvSpPr>
          <p:nvPr/>
        </p:nvSpPr>
        <p:spPr>
          <a:xfrm>
            <a:off x="2507226" y="536484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5567FBD-A426-40B6-951E-2F95D6810E9A}"/>
              </a:ext>
            </a:extLst>
          </p:cNvPr>
          <p:cNvSpPr>
            <a:spLocks noChangeAspect="1"/>
          </p:cNvSpPr>
          <p:nvPr/>
        </p:nvSpPr>
        <p:spPr>
          <a:xfrm>
            <a:off x="2507226" y="494879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E944ED70-52F8-4443-9EB5-E09F9C519A7A}"/>
              </a:ext>
            </a:extLst>
          </p:cNvPr>
          <p:cNvSpPr>
            <a:spLocks noChangeAspect="1"/>
          </p:cNvSpPr>
          <p:nvPr/>
        </p:nvSpPr>
        <p:spPr>
          <a:xfrm>
            <a:off x="2507226" y="570027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EFC8C3F-8E42-4B16-A931-147ADF53428B}"/>
              </a:ext>
            </a:extLst>
          </p:cNvPr>
          <p:cNvSpPr>
            <a:spLocks noChangeAspect="1"/>
          </p:cNvSpPr>
          <p:nvPr/>
        </p:nvSpPr>
        <p:spPr>
          <a:xfrm>
            <a:off x="2507342" y="598085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8050A152-8554-40F1-AD42-421A48C08631}"/>
              </a:ext>
            </a:extLst>
          </p:cNvPr>
          <p:cNvSpPr>
            <a:spLocks noChangeAspect="1"/>
          </p:cNvSpPr>
          <p:nvPr/>
        </p:nvSpPr>
        <p:spPr>
          <a:xfrm>
            <a:off x="2905989" y="536484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D73C6F1-D931-4DC1-A042-A355278A4ACA}"/>
              </a:ext>
            </a:extLst>
          </p:cNvPr>
          <p:cNvSpPr>
            <a:spLocks noChangeAspect="1"/>
          </p:cNvSpPr>
          <p:nvPr/>
        </p:nvSpPr>
        <p:spPr>
          <a:xfrm>
            <a:off x="2905989" y="494879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ADC4A7B-6CC9-434A-A613-25E9495B9111}"/>
              </a:ext>
            </a:extLst>
          </p:cNvPr>
          <p:cNvSpPr>
            <a:spLocks noChangeAspect="1"/>
          </p:cNvSpPr>
          <p:nvPr/>
        </p:nvSpPr>
        <p:spPr>
          <a:xfrm>
            <a:off x="2905989" y="570027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BB1872B-E452-467C-A598-AC59C9D80CAF}"/>
              </a:ext>
            </a:extLst>
          </p:cNvPr>
          <p:cNvSpPr>
            <a:spLocks noChangeAspect="1"/>
          </p:cNvSpPr>
          <p:nvPr/>
        </p:nvSpPr>
        <p:spPr>
          <a:xfrm>
            <a:off x="2906105" y="598085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E689242-9C3F-442D-815E-FC049B804A7B}"/>
              </a:ext>
            </a:extLst>
          </p:cNvPr>
          <p:cNvSpPr>
            <a:spLocks noChangeAspect="1"/>
          </p:cNvSpPr>
          <p:nvPr/>
        </p:nvSpPr>
        <p:spPr>
          <a:xfrm>
            <a:off x="3758284" y="536484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8B5A856-0452-4853-BAAE-35000E4D062C}"/>
              </a:ext>
            </a:extLst>
          </p:cNvPr>
          <p:cNvSpPr>
            <a:spLocks noChangeAspect="1"/>
          </p:cNvSpPr>
          <p:nvPr/>
        </p:nvSpPr>
        <p:spPr>
          <a:xfrm>
            <a:off x="3758284" y="494879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27E82D2E-C499-4B53-81A9-8390617EE72C}"/>
              </a:ext>
            </a:extLst>
          </p:cNvPr>
          <p:cNvSpPr>
            <a:spLocks noChangeAspect="1"/>
          </p:cNvSpPr>
          <p:nvPr/>
        </p:nvSpPr>
        <p:spPr>
          <a:xfrm>
            <a:off x="3758284" y="570027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B0A1115-04F5-4D75-81DA-5F40DDE66340}"/>
              </a:ext>
            </a:extLst>
          </p:cNvPr>
          <p:cNvSpPr>
            <a:spLocks noChangeAspect="1"/>
          </p:cNvSpPr>
          <p:nvPr/>
        </p:nvSpPr>
        <p:spPr>
          <a:xfrm>
            <a:off x="3758400" y="598085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732EB42-9560-4B81-9052-772DF750661D}"/>
              </a:ext>
            </a:extLst>
          </p:cNvPr>
          <p:cNvSpPr>
            <a:spLocks noChangeAspect="1"/>
          </p:cNvSpPr>
          <p:nvPr/>
        </p:nvSpPr>
        <p:spPr>
          <a:xfrm>
            <a:off x="4588453" y="536484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4BD1BD8-BE81-4215-99D3-F87AE4291CED}"/>
              </a:ext>
            </a:extLst>
          </p:cNvPr>
          <p:cNvSpPr>
            <a:spLocks noChangeAspect="1"/>
          </p:cNvSpPr>
          <p:nvPr/>
        </p:nvSpPr>
        <p:spPr>
          <a:xfrm>
            <a:off x="4588453" y="494879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4AF6B2B-8BA2-44C4-BCDA-B92DBB035956}"/>
              </a:ext>
            </a:extLst>
          </p:cNvPr>
          <p:cNvSpPr>
            <a:spLocks noChangeAspect="1"/>
          </p:cNvSpPr>
          <p:nvPr/>
        </p:nvSpPr>
        <p:spPr>
          <a:xfrm>
            <a:off x="4588453" y="570027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7E7F2B0-7C81-4DF4-A5DF-0D523151F1DA}"/>
              </a:ext>
            </a:extLst>
          </p:cNvPr>
          <p:cNvSpPr>
            <a:spLocks noChangeAspect="1"/>
          </p:cNvSpPr>
          <p:nvPr/>
        </p:nvSpPr>
        <p:spPr>
          <a:xfrm>
            <a:off x="4588569" y="598085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8E69C852-17CF-42D4-8148-6762B68C1CDA}"/>
              </a:ext>
            </a:extLst>
          </p:cNvPr>
          <p:cNvSpPr>
            <a:spLocks noChangeAspect="1"/>
          </p:cNvSpPr>
          <p:nvPr/>
        </p:nvSpPr>
        <p:spPr>
          <a:xfrm>
            <a:off x="2507226" y="536484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194C6948-7E50-49DD-9AEB-21A0F4BF7A4F}"/>
              </a:ext>
            </a:extLst>
          </p:cNvPr>
          <p:cNvSpPr>
            <a:spLocks noChangeAspect="1"/>
          </p:cNvSpPr>
          <p:nvPr/>
        </p:nvSpPr>
        <p:spPr>
          <a:xfrm>
            <a:off x="2517058" y="4657401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19E29A3-DAAF-42E2-A8BC-A6A5657DEC45}"/>
              </a:ext>
            </a:extLst>
          </p:cNvPr>
          <p:cNvSpPr>
            <a:spLocks noChangeAspect="1"/>
          </p:cNvSpPr>
          <p:nvPr/>
        </p:nvSpPr>
        <p:spPr>
          <a:xfrm>
            <a:off x="2521897" y="5156290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D855AF8C-A11A-49AD-A3E3-FB71C00C609B}"/>
              </a:ext>
            </a:extLst>
          </p:cNvPr>
          <p:cNvSpPr>
            <a:spLocks noChangeAspect="1"/>
          </p:cNvSpPr>
          <p:nvPr/>
        </p:nvSpPr>
        <p:spPr>
          <a:xfrm>
            <a:off x="2521897" y="5525813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20FC2916-55B3-4BF4-A578-BDF8F6B8EC98}"/>
              </a:ext>
            </a:extLst>
          </p:cNvPr>
          <p:cNvSpPr>
            <a:spLocks noChangeAspect="1"/>
          </p:cNvSpPr>
          <p:nvPr/>
        </p:nvSpPr>
        <p:spPr>
          <a:xfrm>
            <a:off x="2517058" y="6132303"/>
            <a:ext cx="108000" cy="108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C319B48A-4137-4254-9478-24A51D5D0F6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7" r="12886" b="4562"/>
          <a:stretch/>
        </p:blipFill>
        <p:spPr>
          <a:xfrm>
            <a:off x="6077808" y="2201311"/>
            <a:ext cx="2466416" cy="212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5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30"/>
    </mc:Choice>
    <mc:Fallback xmlns="">
      <p:transition spd="slow" advTm="73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Gradients unbiasedness and convergence</a:t>
            </a:r>
          </a:p>
        </p:txBody>
      </p:sp>
      <p:sp>
        <p:nvSpPr>
          <p:cNvPr id="6" name="文本框 18">
            <a:extLst>
              <a:ext uri="{FF2B5EF4-FFF2-40B4-BE49-F238E27FC236}">
                <a16:creationId xmlns:a16="http://schemas.microsoft.com/office/drawing/2014/main" id="{A7F5B5BA-1A73-46C8-A1C4-29F59FA635AA}"/>
              </a:ext>
            </a:extLst>
          </p:cNvPr>
          <p:cNvSpPr txBox="1"/>
          <p:nvPr/>
        </p:nvSpPr>
        <p:spPr>
          <a:xfrm>
            <a:off x="6751691" y="6334780"/>
            <a:ext cx="2562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Garrigos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</a:t>
            </a:r>
          </a:p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Lin, et al.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2024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36FBBD-21EB-4EED-A36B-65F7F3DB3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535" y="921407"/>
            <a:ext cx="2484871" cy="59979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8DE28DF-E73C-4DDA-98C8-438402CB0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63483"/>
            <a:ext cx="3131700" cy="79281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9954204-29F6-4EA8-8213-163850ACA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5061" y="1784976"/>
            <a:ext cx="4611030" cy="2942651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9AB35C33-9F18-4A3E-AE59-A699A57E886F}"/>
              </a:ext>
            </a:extLst>
          </p:cNvPr>
          <p:cNvSpPr/>
          <p:nvPr/>
        </p:nvSpPr>
        <p:spPr>
          <a:xfrm>
            <a:off x="3301500" y="2782530"/>
            <a:ext cx="1435510" cy="3834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E6E226-66D2-4D7A-8398-3E682BD57E65}"/>
              </a:ext>
            </a:extLst>
          </p:cNvPr>
          <p:cNvSpPr txBox="1"/>
          <p:nvPr/>
        </p:nvSpPr>
        <p:spPr>
          <a:xfrm>
            <a:off x="3301500" y="2490560"/>
            <a:ext cx="1605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mini-batch</a:t>
            </a:r>
            <a:endParaRPr lang="zh-CN" alt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E78DC38-EABC-456B-9E74-543E09ADA0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401" y="4853419"/>
            <a:ext cx="7836194" cy="132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0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330"/>
    </mc:Choice>
    <mc:Fallback xmlns="">
      <p:transition spd="slow" advTm="73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14885</TotalTime>
  <Words>971</Words>
  <Application>Microsoft Office PowerPoint</Application>
  <PresentationFormat>全屏显示(4:3)</PresentationFormat>
  <Paragraphs>251</Paragraphs>
  <Slides>30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Microsoft YaHei UI</vt:lpstr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1453</cp:revision>
  <dcterms:created xsi:type="dcterms:W3CDTF">2017-09-04T15:34:47Z</dcterms:created>
  <dcterms:modified xsi:type="dcterms:W3CDTF">2025-06-09T05:15:37Z</dcterms:modified>
</cp:coreProperties>
</file>