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333" r:id="rId3"/>
    <p:sldId id="384" r:id="rId4"/>
    <p:sldId id="315" r:id="rId5"/>
    <p:sldId id="316" r:id="rId6"/>
    <p:sldId id="318" r:id="rId7"/>
    <p:sldId id="329" r:id="rId8"/>
    <p:sldId id="317" r:id="rId9"/>
    <p:sldId id="340" r:id="rId10"/>
    <p:sldId id="382" r:id="rId11"/>
    <p:sldId id="334" r:id="rId12"/>
    <p:sldId id="372" r:id="rId13"/>
    <p:sldId id="373" r:id="rId14"/>
    <p:sldId id="374" r:id="rId15"/>
    <p:sldId id="337" r:id="rId16"/>
    <p:sldId id="383" r:id="rId17"/>
    <p:sldId id="336" r:id="rId18"/>
    <p:sldId id="33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8FD"/>
    <a:srgbClr val="3333FD"/>
    <a:srgbClr val="0000CC"/>
    <a:srgbClr val="CC1704"/>
    <a:srgbClr val="000099"/>
    <a:srgbClr val="003399"/>
    <a:srgbClr val="67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619" autoAdjust="0"/>
  </p:normalViewPr>
  <p:slideViewPr>
    <p:cSldViewPr snapToGrid="0">
      <p:cViewPr varScale="1">
        <p:scale>
          <a:sx n="97" d="100"/>
          <a:sy n="97" d="100"/>
        </p:scale>
        <p:origin x="20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CD06-CDB8-463C-82C0-327730F8ACA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96392-4F4E-4DC5-B4DA-6DF644E2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35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90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80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41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3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2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04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65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09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81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24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0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D91E-FFF0-45B5-AFE0-22E101FDFDB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7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2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18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emf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730.png"/><Relationship Id="rId9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0.png"/><Relationship Id="rId4" Type="http://schemas.openxmlformats.org/officeDocument/2006/relationships/image" Target="../media/image4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3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4.png"/><Relationship Id="rId9" Type="http://schemas.openxmlformats.org/officeDocument/2006/relationships/image" Target="../media/image1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1.png"/><Relationship Id="rId7" Type="http://schemas.openxmlformats.org/officeDocument/2006/relationships/image" Target="../media/image9.png"/><Relationship Id="rId12" Type="http://schemas.openxmlformats.org/officeDocument/2006/relationships/image" Target="../media/image1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122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142.png"/><Relationship Id="rId5" Type="http://schemas.openxmlformats.org/officeDocument/2006/relationships/image" Target="../media/image140.png"/><Relationship Id="rId4" Type="http://schemas.openxmlformats.org/officeDocument/2006/relationships/image" Target="../media/image137.png"/><Relationship Id="rId9" Type="http://schemas.openxmlformats.org/officeDocument/2006/relationships/image" Target="../media/image1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37.png"/><Relationship Id="rId7" Type="http://schemas.openxmlformats.org/officeDocument/2006/relationships/image" Target="../media/image1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42.png"/><Relationship Id="rId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452A146-20B8-4FD8-A214-319B3897D56E}"/>
              </a:ext>
            </a:extLst>
          </p:cNvPr>
          <p:cNvSpPr txBox="1"/>
          <p:nvPr/>
        </p:nvSpPr>
        <p:spPr>
          <a:xfrm>
            <a:off x="375658" y="246221"/>
            <a:ext cx="83926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Scientific Machine Learning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82D0D78-D0B9-403E-B5AC-66E83F5AC8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07" y="155558"/>
            <a:ext cx="973866" cy="7045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2604B1-DFD6-4A0E-BA4B-23A06DBE53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5" r="82409"/>
          <a:stretch/>
        </p:blipFill>
        <p:spPr>
          <a:xfrm>
            <a:off x="992586" y="37675"/>
            <a:ext cx="893400" cy="9403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B7CEB32-1021-4218-A4D5-F1083BF5322E}"/>
              </a:ext>
            </a:extLst>
          </p:cNvPr>
          <p:cNvSpPr txBox="1"/>
          <p:nvPr/>
        </p:nvSpPr>
        <p:spPr>
          <a:xfrm>
            <a:off x="629265" y="1784198"/>
            <a:ext cx="8239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14: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Uncertainty Quantification in Scientific Machine Learning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6BF80A-5EF6-4539-ACB8-DA297CF81EAA}"/>
              </a:ext>
            </a:extLst>
          </p:cNvPr>
          <p:cNvSpPr txBox="1"/>
          <p:nvPr/>
        </p:nvSpPr>
        <p:spPr>
          <a:xfrm>
            <a:off x="629265" y="3137509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孟旭辉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126DFE-D15F-47B5-9240-27C4587C9024}"/>
              </a:ext>
            </a:extLst>
          </p:cNvPr>
          <p:cNvSpPr txBox="1"/>
          <p:nvPr/>
        </p:nvSpPr>
        <p:spPr>
          <a:xfrm>
            <a:off x="629265" y="3648390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数学与统计学院数学与应用学科交叉创新研究院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9D2569-83C5-47AE-B0C1-B755D485CBD5}"/>
              </a:ext>
            </a:extLst>
          </p:cNvPr>
          <p:cNvSpPr txBox="1"/>
          <p:nvPr/>
        </p:nvSpPr>
        <p:spPr>
          <a:xfrm>
            <a:off x="629265" y="4213821"/>
            <a:ext cx="788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办公室：欣苑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栋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111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室</a:t>
            </a:r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Email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xuhui_meng@hust.edu.cn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361427-37D8-46C8-9C84-F47E163DF02A}"/>
              </a:ext>
            </a:extLst>
          </p:cNvPr>
          <p:cNvSpPr/>
          <p:nvPr/>
        </p:nvSpPr>
        <p:spPr>
          <a:xfrm>
            <a:off x="2497488" y="5505133"/>
            <a:ext cx="4149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https://github.com/XuhuiM/SciML-Course</a:t>
            </a:r>
          </a:p>
        </p:txBody>
      </p:sp>
    </p:spTree>
    <p:extLst>
      <p:ext uri="{BB962C8B-B14F-4D97-AF65-F5344CB8AC3E}">
        <p14:creationId xmlns:p14="http://schemas.microsoft.com/office/powerpoint/2010/main" val="60508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B-PINNs: Inverse PDE Problems (II)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088980" y="6607176"/>
            <a:ext cx="2247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&amp; Meng, et al., JCP, 2021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2720" y="883920"/>
            <a:ext cx="4866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contaminant source identification: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-71404" y="1419837"/>
                <a:ext cx="4968240" cy="411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∈[0, 1]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404" y="1419837"/>
                <a:ext cx="4968240" cy="411010"/>
              </a:xfrm>
              <a:prstGeom prst="rect">
                <a:avLst/>
              </a:prstGeom>
              <a:blipFill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724703" y="3034569"/>
            <a:ext cx="7856016" cy="3319329"/>
            <a:chOff x="747760" y="2722880"/>
            <a:chExt cx="7856016" cy="331932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760" y="2994037"/>
              <a:ext cx="7856016" cy="30481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3220720" y="2722880"/>
                  <a:ext cx="1930400" cy="349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=(0.3, 0.3)</m:t>
                        </m:r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720" y="2722880"/>
                  <a:ext cx="1930400" cy="349326"/>
                </a:xfrm>
                <a:prstGeom prst="rect">
                  <a:avLst/>
                </a:prstGeom>
                <a:blipFill>
                  <a:blip r:embed="rId5"/>
                  <a:stretch>
                    <a:fillRect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4926292" y="2722880"/>
                  <a:ext cx="1930400" cy="349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=(0.75, 0.75)</m:t>
                        </m:r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6292" y="2722880"/>
                  <a:ext cx="1930400" cy="349326"/>
                </a:xfrm>
                <a:prstGeom prst="rect">
                  <a:avLst/>
                </a:prstGeom>
                <a:blipFill>
                  <a:blip r:embed="rId6"/>
                  <a:stretch>
                    <a:fillRect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6631864" y="2722880"/>
                  <a:ext cx="1930400" cy="3493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=(0.2, 0.7)</m:t>
                        </m:r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1864" y="2722880"/>
                  <a:ext cx="1930400" cy="349326"/>
                </a:xfrm>
                <a:prstGeom prst="rect">
                  <a:avLst/>
                </a:prstGeom>
                <a:blipFill>
                  <a:blip r:embed="rId7"/>
                  <a:stretch>
                    <a:fillRect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109194" y="2115518"/>
                <a:ext cx="3312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BNNs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2×50,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𝑡𝑎𝑛h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94" y="2115518"/>
                <a:ext cx="3312160" cy="369332"/>
              </a:xfrm>
              <a:prstGeom prst="rect">
                <a:avLst/>
              </a:prstGeom>
              <a:blipFill>
                <a:blip r:embed="rId8"/>
                <a:stretch>
                  <a:fillRect l="-1473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662374" y="2115518"/>
            <a:ext cx="483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noisy data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noisy data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13"/>
          <a:stretch/>
        </p:blipFill>
        <p:spPr>
          <a:xfrm>
            <a:off x="6422895" y="907926"/>
            <a:ext cx="2700382" cy="7561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234988" y="2459067"/>
                <a:ext cx="4830807" cy="398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88" y="2459067"/>
                <a:ext cx="4830807" cy="398635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929762" y="1703749"/>
                <a:ext cx="19304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=(2, −3, 0.5)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762" y="1703749"/>
                <a:ext cx="1930401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256DB17E-C0B5-48CD-AC8E-1FA6B3E401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885" y="883920"/>
            <a:ext cx="2198746" cy="108312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DE7ACC0-1047-4F4B-B483-546A04851DA3}"/>
              </a:ext>
            </a:extLst>
          </p:cNvPr>
          <p:cNvSpPr txBox="1"/>
          <p:nvPr/>
        </p:nvSpPr>
        <p:spPr>
          <a:xfrm>
            <a:off x="7623742" y="6346621"/>
            <a:ext cx="1354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Amiri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2019</a:t>
            </a:r>
          </a:p>
        </p:txBody>
      </p:sp>
    </p:spTree>
    <p:extLst>
      <p:ext uri="{BB962C8B-B14F-4D97-AF65-F5344CB8AC3E}">
        <p14:creationId xmlns:p14="http://schemas.microsoft.com/office/powerpoint/2010/main" val="392882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353"/>
    </mc:Choice>
    <mc:Fallback xmlns="">
      <p:transition spd="slow" advTm="4735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F3C401F-79F3-4246-820C-6B1F76BE7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44" y="816417"/>
            <a:ext cx="7044312" cy="3574830"/>
          </a:xfrm>
          <a:prstGeom prst="rect">
            <a:avLst/>
          </a:prstGeom>
        </p:spPr>
      </p:pic>
      <p:sp>
        <p:nvSpPr>
          <p:cNvPr id="5" name="圆角矩形 7">
            <a:extLst>
              <a:ext uri="{FF2B5EF4-FFF2-40B4-BE49-F238E27FC236}">
                <a16:creationId xmlns:a16="http://schemas.microsoft.com/office/drawing/2014/main" id="{4C4AE310-ADDF-442F-BF34-0CDEC583B4E8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Multi-fidelity BNNs/B-PINNs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59CB8D-3D9A-422E-939A-E2AA4BD37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771" y="4762439"/>
            <a:ext cx="2888954" cy="538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765C72-CA38-42CD-B230-87EA6937CD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3771" y="5594979"/>
            <a:ext cx="3028950" cy="523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F849DB-10A2-4A41-8B85-F450050F88AE}"/>
              </a:ext>
            </a:extLst>
          </p:cNvPr>
          <p:cNvSpPr txBox="1"/>
          <p:nvPr/>
        </p:nvSpPr>
        <p:spPr>
          <a:xfrm>
            <a:off x="196700" y="4847083"/>
            <a:ext cx="255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Low-fidelity Training: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E6257A-0E31-4928-9D05-222F162653F4}"/>
              </a:ext>
            </a:extLst>
          </p:cNvPr>
          <p:cNvSpPr txBox="1"/>
          <p:nvPr/>
        </p:nvSpPr>
        <p:spPr>
          <a:xfrm>
            <a:off x="196699" y="5672251"/>
            <a:ext cx="255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High-fidelity Training: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19FFE3-F671-495C-8663-23CB12E1689E}"/>
              </a:ext>
            </a:extLst>
          </p:cNvPr>
          <p:cNvSpPr txBox="1"/>
          <p:nvPr/>
        </p:nvSpPr>
        <p:spPr>
          <a:xfrm>
            <a:off x="5794743" y="4840403"/>
            <a:ext cx="3312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a posteriori probability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B04EBF-9CD0-4942-9611-86E8783AE0C9}"/>
              </a:ext>
            </a:extLst>
          </p:cNvPr>
          <p:cNvSpPr txBox="1"/>
          <p:nvPr/>
        </p:nvSpPr>
        <p:spPr>
          <a:xfrm>
            <a:off x="5831958" y="5533750"/>
            <a:ext cx="3312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Posterior sampling </a:t>
            </a:r>
          </a:p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(Hamiltonian Monte Carlo)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38EA93-11BF-468E-8B99-CAEA9171BDD1}"/>
              </a:ext>
            </a:extLst>
          </p:cNvPr>
          <p:cNvSpPr txBox="1"/>
          <p:nvPr/>
        </p:nvSpPr>
        <p:spPr>
          <a:xfrm>
            <a:off x="2062716" y="6305381"/>
            <a:ext cx="5140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measurement errors are assumed to be Gaussian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D173AB-065C-4DCB-9725-F184A8B124AB}"/>
                  </a:ext>
                </a:extLst>
              </p:cNvPr>
              <p:cNvSpPr txBox="1"/>
              <p:nvPr/>
            </p:nvSpPr>
            <p:spPr>
              <a:xfrm>
                <a:off x="3261537" y="4416032"/>
                <a:ext cx="2743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D173AB-065C-4DCB-9725-F184A8B12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537" y="4416032"/>
                <a:ext cx="2743200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7561565" y="6581001"/>
            <a:ext cx="2247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Meng, et al., JCP, 2021</a:t>
            </a:r>
          </a:p>
        </p:txBody>
      </p:sp>
    </p:spTree>
    <p:extLst>
      <p:ext uri="{BB962C8B-B14F-4D97-AF65-F5344CB8AC3E}">
        <p14:creationId xmlns:p14="http://schemas.microsoft.com/office/powerpoint/2010/main" val="339487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20"/>
    </mc:Choice>
    <mc:Fallback xmlns="">
      <p:transition spd="slow" advTm="2142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Sea Surface Temperature (Cape Cod Bay)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10" y="756138"/>
            <a:ext cx="9174223" cy="610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8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7566D7-F04E-4763-8243-4A14C7F4E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39" y="810911"/>
            <a:ext cx="8279719" cy="4035561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Sea Surface Temperature (Cape Cod Bay)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7F185-A4C6-4843-9FCA-E508C1FE0B31}"/>
              </a:ext>
            </a:extLst>
          </p:cNvPr>
          <p:cNvSpPr txBox="1"/>
          <p:nvPr/>
        </p:nvSpPr>
        <p:spPr>
          <a:xfrm>
            <a:off x="1962564" y="5462349"/>
            <a:ext cx="5835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Low-fidelity NN: 2 hidden layers with 40 neurons per layer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BNNs: 1 hidden layer with 50 neurons</a:t>
            </a:r>
          </a:p>
        </p:txBody>
      </p:sp>
      <p:sp>
        <p:nvSpPr>
          <p:cNvPr id="5" name="文本框 18"/>
          <p:cNvSpPr txBox="1"/>
          <p:nvPr/>
        </p:nvSpPr>
        <p:spPr>
          <a:xfrm>
            <a:off x="7319064" y="6550223"/>
            <a:ext cx="215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Meng, et al., JCP, 2021</a:t>
            </a:r>
          </a:p>
        </p:txBody>
      </p:sp>
    </p:spTree>
    <p:extLst>
      <p:ext uri="{BB962C8B-B14F-4D97-AF65-F5344CB8AC3E}">
        <p14:creationId xmlns:p14="http://schemas.microsoft.com/office/powerpoint/2010/main" val="249837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231C944-384F-4A58-8C59-9374168D91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9" y="2947183"/>
            <a:ext cx="2804160" cy="210312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A3C08CFE-EAC3-4AD3-ABA7-3605099F83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747553"/>
            <a:ext cx="2804160" cy="2103120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ADD2968F-C699-4A7D-ABF7-E79DF62DFD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063" y="2947183"/>
            <a:ext cx="2804161" cy="2103120"/>
          </a:xfrm>
          <a:prstGeom prst="rect">
            <a:avLst/>
          </a:prstGeom>
        </p:spPr>
      </p:pic>
      <p:pic>
        <p:nvPicPr>
          <p:cNvPr id="13" name="Picture 12" descr="Diagram, surface chart&#10;&#10;Description automatically generated">
            <a:extLst>
              <a:ext uri="{FF2B5EF4-FFF2-40B4-BE49-F238E27FC236}">
                <a16:creationId xmlns:a16="http://schemas.microsoft.com/office/drawing/2014/main" id="{6680CFC2-243C-48C7-9C59-47B971F407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059" y="756138"/>
            <a:ext cx="2804160" cy="2103120"/>
          </a:xfrm>
          <a:prstGeom prst="rect">
            <a:avLst/>
          </a:prstGeom>
        </p:spPr>
      </p:pic>
      <p:pic>
        <p:nvPicPr>
          <p:cNvPr id="19" name="Picture 18" descr="Chart, diagram&#10;&#10;Description automatically generated">
            <a:extLst>
              <a:ext uri="{FF2B5EF4-FFF2-40B4-BE49-F238E27FC236}">
                <a16:creationId xmlns:a16="http://schemas.microsoft.com/office/drawing/2014/main" id="{FF601CCE-2174-4E27-87C4-7C42A64C15C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000" y="2947183"/>
            <a:ext cx="2804160" cy="2103120"/>
          </a:xfrm>
          <a:prstGeom prst="rect">
            <a:avLst/>
          </a:prstGeom>
        </p:spPr>
      </p:pic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30584DEA-071F-49F1-8D59-1FA998E5328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029" y="747553"/>
            <a:ext cx="2804160" cy="210312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Sea Surface Temperature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AC1D641-FB97-4E7B-B6F8-88185D345F8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149"/>
          <a:stretch/>
        </p:blipFill>
        <p:spPr>
          <a:xfrm>
            <a:off x="866846" y="5138228"/>
            <a:ext cx="7506586" cy="1594824"/>
          </a:xfrm>
          <a:prstGeom prst="rect">
            <a:avLst/>
          </a:prstGeom>
        </p:spPr>
      </p:pic>
      <p:sp>
        <p:nvSpPr>
          <p:cNvPr id="10" name="文本框 18"/>
          <p:cNvSpPr txBox="1"/>
          <p:nvPr/>
        </p:nvSpPr>
        <p:spPr>
          <a:xfrm>
            <a:off x="7297563" y="6550223"/>
            <a:ext cx="215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Meng, et al., JCP, 2021</a:t>
            </a:r>
          </a:p>
        </p:txBody>
      </p:sp>
    </p:spTree>
    <p:extLst>
      <p:ext uri="{BB962C8B-B14F-4D97-AF65-F5344CB8AC3E}">
        <p14:creationId xmlns:p14="http://schemas.microsoft.com/office/powerpoint/2010/main" val="388164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Inverse PDE Problem: Diffusion-reaction system (1D)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B2A457-EBB0-4F41-883F-2B5F52DD7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62" y="813913"/>
            <a:ext cx="3525030" cy="6338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9AEE036-ACCD-4D34-BBF2-1E9684AF92A4}"/>
              </a:ext>
            </a:extLst>
          </p:cNvPr>
          <p:cNvSpPr txBox="1"/>
          <p:nvPr/>
        </p:nvSpPr>
        <p:spPr>
          <a:xfrm>
            <a:off x="1184956" y="5673192"/>
            <a:ext cx="6037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Low-fidelity NN: 2 hidden layers with 20 neurons per layer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BNNs: 1 hidden layer with 50 neurons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F179E8-2F46-4823-A0FF-DB4E92CF1598}"/>
              </a:ext>
            </a:extLst>
          </p:cNvPr>
          <p:cNvSpPr txBox="1"/>
          <p:nvPr/>
        </p:nvSpPr>
        <p:spPr>
          <a:xfrm>
            <a:off x="244934" y="926314"/>
            <a:ext cx="271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Diffusion-reaction system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C577BA-D171-4970-BADF-4A6E0B8DD7FC}"/>
              </a:ext>
            </a:extLst>
          </p:cNvPr>
          <p:cNvSpPr txBox="1"/>
          <p:nvPr/>
        </p:nvSpPr>
        <p:spPr>
          <a:xfrm>
            <a:off x="244934" y="1646770"/>
            <a:ext cx="227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solution: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7D51486-6A74-4E9F-934C-D23A8EE33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0" y="1670731"/>
            <a:ext cx="2660650" cy="34537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AB12EBC-19C5-4AA1-9E7D-DF4211A00466}"/>
              </a:ext>
            </a:extLst>
          </p:cNvPr>
          <p:cNvSpPr txBox="1"/>
          <p:nvPr/>
        </p:nvSpPr>
        <p:spPr>
          <a:xfrm>
            <a:off x="2863850" y="1658751"/>
            <a:ext cx="75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1,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450029-CB21-414B-B95D-B831D46CB1C4}"/>
              </a:ext>
            </a:extLst>
          </p:cNvPr>
          <p:cNvSpPr txBox="1"/>
          <p:nvPr/>
        </p:nvSpPr>
        <p:spPr>
          <a:xfrm>
            <a:off x="244934" y="2417110"/>
            <a:ext cx="8092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High-fidelity training data: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random high-fidelity noisy measurements for 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EE9876C-9F65-4149-80B2-2AD0453E3DDD}"/>
              </a:ext>
            </a:extLst>
          </p:cNvPr>
          <p:cNvSpPr txBox="1"/>
          <p:nvPr/>
        </p:nvSpPr>
        <p:spPr>
          <a:xfrm>
            <a:off x="244934" y="3205559"/>
            <a:ext cx="8092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Low-fidelity training data: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5192361-908D-42A0-8F6C-D8169F3C8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950" y="3274725"/>
            <a:ext cx="2095500" cy="254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8BB426A-40E4-4ADB-ACDC-1C92ABCDE321}"/>
              </a:ext>
            </a:extLst>
          </p:cNvPr>
          <p:cNvSpPr txBox="1"/>
          <p:nvPr/>
        </p:nvSpPr>
        <p:spPr>
          <a:xfrm>
            <a:off x="2961553" y="3689055"/>
            <a:ext cx="6037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randomly distributed data with noise </a:t>
            </a:r>
          </a:p>
          <a:p>
            <a:pPr marL="342900" indent="-342900">
              <a:buAutoNum type="arabicParenBoth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1C91CD9-75B4-470A-B40E-6A8F1EEB9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8457" y="3780430"/>
            <a:ext cx="1439093" cy="26693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D9D96F0-BE0B-479B-B284-E923204C4414}"/>
              </a:ext>
            </a:extLst>
          </p:cNvPr>
          <p:cNvSpPr txBox="1"/>
          <p:nvPr/>
        </p:nvSpPr>
        <p:spPr>
          <a:xfrm>
            <a:off x="244934" y="4625853"/>
            <a:ext cx="8092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  (1) Infer the reaction rate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Reconstruct </a:t>
            </a:r>
            <a:r>
              <a:rPr lang="en-US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02572" y="6581001"/>
            <a:ext cx="2247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Meng, et al., JCP, 2021</a:t>
            </a:r>
          </a:p>
        </p:txBody>
      </p:sp>
    </p:spTree>
    <p:extLst>
      <p:ext uri="{BB962C8B-B14F-4D97-AF65-F5344CB8AC3E}">
        <p14:creationId xmlns:p14="http://schemas.microsoft.com/office/powerpoint/2010/main" val="270354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58"/>
    </mc:Choice>
    <mc:Fallback xmlns="">
      <p:transition spd="slow" advTm="1095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Active Learning: Inverse PDE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7449FD-CB3E-47F3-AAB5-F7A7516B3C07}"/>
                  </a:ext>
                </a:extLst>
              </p:cNvPr>
              <p:cNvSpPr txBox="1"/>
              <p:nvPr/>
            </p:nvSpPr>
            <p:spPr>
              <a:xfrm>
                <a:off x="1588792" y="762942"/>
                <a:ext cx="67676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one more point with maximum standard deviation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Terminates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&gt;0.05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7449FD-CB3E-47F3-AAB5-F7A7516B3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792" y="762942"/>
                <a:ext cx="6767624" cy="646331"/>
              </a:xfrm>
              <a:prstGeom prst="rect">
                <a:avLst/>
              </a:prstGeom>
              <a:blipFill>
                <a:blip r:embed="rId5"/>
                <a:stretch>
                  <a:fillRect l="-63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17EF1D00-EA2D-4288-884F-880CEC3909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2" y="3997831"/>
            <a:ext cx="3200400" cy="2560320"/>
          </a:xfrm>
          <a:prstGeom prst="rect">
            <a:avLst/>
          </a:prstGeom>
        </p:spPr>
      </p:pic>
      <p:pic>
        <p:nvPicPr>
          <p:cNvPr id="17" name="Picture 16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EE0A04D0-63EE-405C-9710-5C411D7946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159" y="3983712"/>
            <a:ext cx="3200400" cy="2560320"/>
          </a:xfrm>
          <a:prstGeom prst="rect">
            <a:avLst/>
          </a:prstGeom>
        </p:spPr>
      </p:pic>
      <p:pic>
        <p:nvPicPr>
          <p:cNvPr id="18" name="Picture 17" descr="Histogram&#10;&#10;Description automatically generated">
            <a:extLst>
              <a:ext uri="{FF2B5EF4-FFF2-40B4-BE49-F238E27FC236}">
                <a16:creationId xmlns:a16="http://schemas.microsoft.com/office/drawing/2014/main" id="{6AE0CC1E-ECA4-4864-96B8-46F68791C54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1" y="1423392"/>
            <a:ext cx="3200401" cy="2560320"/>
          </a:xfrm>
          <a:prstGeom prst="rect">
            <a:avLst/>
          </a:prstGeom>
        </p:spPr>
      </p:pic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050A15A6-0E0C-4AE2-B30C-9B64919B41E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159" y="1423392"/>
            <a:ext cx="320040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4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Active Learning: </a:t>
            </a: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Inverse PDE Problem</a:t>
            </a:r>
            <a:endParaRPr lang="en-US" sz="24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752FA33-0071-4ACB-8100-062C10AE53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722" y="4107439"/>
            <a:ext cx="3429001" cy="2743200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863940ED-C9C0-4688-859A-56D0419C4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04" y="1364239"/>
            <a:ext cx="3427903" cy="2743200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99E5B171-DC87-4B3A-8F75-DCB2380C1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20" y="1364239"/>
            <a:ext cx="3427903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7449FD-CB3E-47F3-AAB5-F7A7516B3C07}"/>
                  </a:ext>
                </a:extLst>
              </p:cNvPr>
              <p:cNvSpPr txBox="1"/>
              <p:nvPr/>
            </p:nvSpPr>
            <p:spPr>
              <a:xfrm>
                <a:off x="1588792" y="762938"/>
                <a:ext cx="67676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one more point with maximum standard deviation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Terminates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&gt;0.05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7449FD-CB3E-47F3-AAB5-F7A7516B3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792" y="762938"/>
                <a:ext cx="6767624" cy="646331"/>
              </a:xfrm>
              <a:prstGeom prst="rect">
                <a:avLst/>
              </a:prstGeom>
              <a:blipFill>
                <a:blip r:embed="rId5"/>
                <a:stretch>
                  <a:fillRect l="-631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48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08"/>
    </mc:Choice>
    <mc:Fallback xmlns="">
      <p:transition spd="slow" advTm="4010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4233" y="3075057"/>
            <a:ext cx="7175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DC31F1-D89B-4C21-B37C-7E760FAC0C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759" y="6263149"/>
            <a:ext cx="822241" cy="5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0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6"/>
    </mc:Choice>
    <mc:Fallback xmlns="">
      <p:transition spd="slow" advTm="192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494686" y="1333902"/>
            <a:ext cx="85245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 quantification (UQ)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UQ in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SciML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3018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36929" y="1227937"/>
            <a:ext cx="8870142" cy="5377875"/>
            <a:chOff x="146858" y="1441297"/>
            <a:chExt cx="8870142" cy="5377875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4538" y="4075972"/>
              <a:ext cx="5985164" cy="274320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4538" y="1441297"/>
              <a:ext cx="5985164" cy="27432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146858" y="2554554"/>
                  <a:ext cx="1757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0.01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858" y="2554554"/>
                  <a:ext cx="175768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205163" y="5273258"/>
                  <a:ext cx="1757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63" y="5273258"/>
                  <a:ext cx="175768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7259320" y="2554554"/>
                  <a:ext cx="1757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=0.705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9320" y="2554554"/>
                  <a:ext cx="175768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7259320" y="5262906"/>
                  <a:ext cx="1757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=0.591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9320" y="5262906"/>
                  <a:ext cx="175768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Why UQ?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35280" y="794966"/>
            <a:ext cx="456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 inverse diffusion-reaction system: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861031" y="824495"/>
                <a:ext cx="4267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−0.7, 0.7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031" y="824495"/>
                <a:ext cx="4267200" cy="646331"/>
              </a:xfrm>
              <a:prstGeom prst="rect">
                <a:avLst/>
              </a:prstGeom>
              <a:blipFill>
                <a:blip r:embed="rId9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335280" y="6457890"/>
            <a:ext cx="7402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uncertainty in 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18638" y="1267690"/>
                <a:ext cx="13108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2×50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38" y="1267690"/>
                <a:ext cx="1310871" cy="369332"/>
              </a:xfrm>
              <a:prstGeom prst="rect">
                <a:avLst/>
              </a:prstGeom>
              <a:blipFill>
                <a:blip r:embed="rId10"/>
                <a:stretch>
                  <a:fillRect l="-4186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7049439" y="6593407"/>
            <a:ext cx="2247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&amp; Meng, et al., JCP, 2021</a:t>
            </a:r>
          </a:p>
        </p:txBody>
      </p:sp>
    </p:spTree>
    <p:extLst>
      <p:ext uri="{BB962C8B-B14F-4D97-AF65-F5344CB8AC3E}">
        <p14:creationId xmlns:p14="http://schemas.microsoft.com/office/powerpoint/2010/main" val="81508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371"/>
    </mc:Choice>
    <mc:Fallback xmlns="">
      <p:transition spd="slow" advTm="8737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DC7F75F5-ED7A-4CC6-9B65-0B259C878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7767"/>
            <a:ext cx="9144000" cy="5302466"/>
          </a:xfrm>
          <a:prstGeom prst="rect">
            <a:avLst/>
          </a:prstGeom>
        </p:spPr>
      </p:pic>
      <p:sp>
        <p:nvSpPr>
          <p:cNvPr id="29" name="圆角矩形 7">
            <a:extLst>
              <a:ext uri="{FF2B5EF4-FFF2-40B4-BE49-F238E27FC236}">
                <a16:creationId xmlns:a16="http://schemas.microsoft.com/office/drawing/2014/main" id="{E4CFE8F9-A03C-4FC8-8800-0DC670798F45}"/>
              </a:ext>
            </a:extLst>
          </p:cNvPr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Why UQ?</a:t>
            </a:r>
          </a:p>
        </p:txBody>
      </p:sp>
    </p:spTree>
    <p:extLst>
      <p:ext uri="{BB962C8B-B14F-4D97-AF65-F5344CB8AC3E}">
        <p14:creationId xmlns:p14="http://schemas.microsoft.com/office/powerpoint/2010/main" val="365300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371"/>
    </mc:Choice>
    <mc:Fallback xmlns="">
      <p:transition spd="slow" advTm="8737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775488"/>
            <a:ext cx="6249143" cy="4868572"/>
            <a:chOff x="1447427" y="696765"/>
            <a:chExt cx="6249143" cy="486857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7427" y="696765"/>
              <a:ext cx="6249143" cy="4868572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3698240" y="5080589"/>
              <a:ext cx="1595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Bayes’ rule</a:t>
              </a: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Bayesian PINNs (B-PINN): Uncertainty Quantification in PINNs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69287" y="6569837"/>
            <a:ext cx="2247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&amp; Meng, et al., JCP, 2021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51559" y="5703837"/>
            <a:ext cx="704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weight/bias is a distribution rather than a point estimate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data are noisy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errors are assumed to be Gaussian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436" y="1255891"/>
            <a:ext cx="2910666" cy="1638929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6306907" y="3279337"/>
            <a:ext cx="2763520" cy="2286000"/>
            <a:chOff x="6306907" y="3279337"/>
            <a:chExt cx="2763520" cy="2286000"/>
          </a:xfrm>
        </p:grpSpPr>
        <p:sp>
          <p:nvSpPr>
            <p:cNvPr id="10" name="椭圆 9"/>
            <p:cNvSpPr/>
            <p:nvPr/>
          </p:nvSpPr>
          <p:spPr>
            <a:xfrm>
              <a:off x="6306907" y="3279337"/>
              <a:ext cx="2763520" cy="22860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云形 10"/>
            <p:cNvSpPr/>
            <p:nvPr/>
          </p:nvSpPr>
          <p:spPr>
            <a:xfrm>
              <a:off x="6989609" y="4753582"/>
              <a:ext cx="1398116" cy="613578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903066" y="3553252"/>
              <a:ext cx="1398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Prior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989609" y="4826673"/>
              <a:ext cx="13981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Posterior</a:t>
              </a:r>
            </a:p>
          </p:txBody>
        </p:sp>
        <p:cxnSp>
          <p:nvCxnSpPr>
            <p:cNvPr id="15" name="直接箭头连接符 14"/>
            <p:cNvCxnSpPr>
              <a:stCxn id="10" idx="7"/>
            </p:cNvCxnSpPr>
            <p:nvPr/>
          </p:nvCxnSpPr>
          <p:spPr>
            <a:xfrm flipH="1">
              <a:off x="7914640" y="3614114"/>
              <a:ext cx="751079" cy="998526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0" idx="1"/>
            </p:cNvCxnSpPr>
            <p:nvPr/>
          </p:nvCxnSpPr>
          <p:spPr>
            <a:xfrm>
              <a:off x="6711615" y="3614114"/>
              <a:ext cx="715345" cy="106833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0" idx="6"/>
            </p:cNvCxnSpPr>
            <p:nvPr/>
          </p:nvCxnSpPr>
          <p:spPr>
            <a:xfrm flipH="1">
              <a:off x="8387725" y="4422337"/>
              <a:ext cx="682702" cy="52508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0" idx="2"/>
              <a:endCxn id="13" idx="1"/>
            </p:cNvCxnSpPr>
            <p:nvPr/>
          </p:nvCxnSpPr>
          <p:spPr>
            <a:xfrm>
              <a:off x="6306907" y="4422337"/>
              <a:ext cx="682702" cy="589002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7194906" y="4184194"/>
              <a:ext cx="8144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552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378"/>
    </mc:Choice>
    <mc:Fallback xmlns="">
      <p:transition spd="slow" advTm="9337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BNNs: Function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712720" y="934720"/>
                <a:ext cx="3718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∈[−1, 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0" y="934720"/>
                <a:ext cx="371856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917440" y="1482634"/>
                <a:ext cx="3312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BNNs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2×50,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𝑡𝑎𝑛h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440" y="1482634"/>
                <a:ext cx="3312160" cy="369332"/>
              </a:xfrm>
              <a:prstGeom prst="rect">
                <a:avLst/>
              </a:prstGeom>
              <a:blipFill>
                <a:blip r:embed="rId4"/>
                <a:stretch>
                  <a:fillRect l="-1657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9420"/>
            <a:ext cx="2286000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544320" y="1482634"/>
                <a:ext cx="337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32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noisy training data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320" y="1482634"/>
                <a:ext cx="3373120" cy="369332"/>
              </a:xfrm>
              <a:prstGeom prst="rect">
                <a:avLst/>
              </a:prstGeom>
              <a:blipFill>
                <a:blip r:embed="rId6"/>
                <a:stretch>
                  <a:fillRect l="-1444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306640" y="3898804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069420"/>
            <a:ext cx="2286000" cy="1828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69420"/>
            <a:ext cx="2286000" cy="1828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069420"/>
            <a:ext cx="2286000" cy="18288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712720" y="3898804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BNNs+HMC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98720" y="3898804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BNNs+MFVI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77471" y="3898804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280" y="4295001"/>
            <a:ext cx="2857500" cy="2286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249" y="4252325"/>
            <a:ext cx="2857501" cy="228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15656" y="5210659"/>
                <a:ext cx="12305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(0, 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56" y="5210659"/>
                <a:ext cx="1230593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BBC582DA-25AE-4032-8460-B3187344CAC5}"/>
              </a:ext>
            </a:extLst>
          </p:cNvPr>
          <p:cNvSpPr txBox="1"/>
          <p:nvPr/>
        </p:nvSpPr>
        <p:spPr>
          <a:xfrm>
            <a:off x="7069287" y="6569837"/>
            <a:ext cx="2247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&amp; Meng, et al., JCP, 2021</a:t>
            </a:r>
          </a:p>
        </p:txBody>
      </p:sp>
    </p:spTree>
    <p:extLst>
      <p:ext uri="{BB962C8B-B14F-4D97-AF65-F5344CB8AC3E}">
        <p14:creationId xmlns:p14="http://schemas.microsoft.com/office/powerpoint/2010/main" val="214714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913"/>
    </mc:Choice>
    <mc:Fallback xmlns="">
      <p:transition spd="slow" advTm="9491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B-PINNs: Forward PDE Problems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3680" y="863600"/>
            <a:ext cx="5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 nonlinear Poisson equation with noisy data: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164080" y="1391920"/>
                <a:ext cx="4277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∈[−0.7, 0.7]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080" y="1391920"/>
                <a:ext cx="427736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728150" y="1263450"/>
                <a:ext cx="37185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3333FD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rgbClr val="3333FD"/>
                          </a:solidFill>
                          <a:latin typeface="Cambria Math" panose="02040503050406030204" pitchFamily="18" charset="0"/>
                        </a:rPr>
                        <m:t>=0.01, </m:t>
                      </m:r>
                      <m:r>
                        <a:rPr lang="en-US" b="0" i="1" smtClean="0">
                          <a:solidFill>
                            <a:srgbClr val="3333FD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3333FD"/>
                          </a:solidFill>
                          <a:latin typeface="Cambria Math" panose="02040503050406030204" pitchFamily="18" charset="0"/>
                        </a:rPr>
                        <m:t>=0.7 </m:t>
                      </m:r>
                    </m:oMath>
                  </m:oMathPara>
                </a14:m>
                <a:endParaRPr lang="en-US" b="0" i="1" dirty="0">
                  <a:solidFill>
                    <a:srgbClr val="3333FD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3333FD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rgbClr val="3333F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3333FD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3333F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3333FD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3333FD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rgbClr val="3333FD"/>
                              </a:solidFill>
                              <a:latin typeface="Cambria Math" panose="02040503050406030204" pitchFamily="18" charset="0"/>
                            </a:rPr>
                            <m:t>(6</m:t>
                          </m:r>
                          <m:r>
                            <a:rPr lang="en-US" b="0" i="1" smtClean="0">
                              <a:solidFill>
                                <a:srgbClr val="3333F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3333FD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150" y="1263450"/>
                <a:ext cx="3718560" cy="646331"/>
              </a:xfrm>
              <a:prstGeom prst="rect">
                <a:avLst/>
              </a:prstGeom>
              <a:blipFill>
                <a:blip r:embed="rId4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069840" y="1899492"/>
                <a:ext cx="3312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BNNs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2×50,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𝑡𝑎𝑛h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1899492"/>
                <a:ext cx="3312160" cy="369332"/>
              </a:xfrm>
              <a:prstGeom prst="rect">
                <a:avLst/>
              </a:prstGeom>
              <a:blipFill>
                <a:blip r:embed="rId5"/>
                <a:stretch>
                  <a:fillRect l="-1657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233680" y="1899492"/>
            <a:ext cx="483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noisy data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/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noisy boundary values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415850" y="2222398"/>
                <a:ext cx="2312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noise scale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850" y="2222398"/>
                <a:ext cx="2312300" cy="369332"/>
              </a:xfrm>
              <a:prstGeom prst="rect">
                <a:avLst/>
              </a:prstGeom>
              <a:blipFill>
                <a:blip r:embed="rId6"/>
                <a:stretch>
                  <a:fillRect l="-2105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2591730"/>
            <a:ext cx="8290560" cy="37998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3D94ADA-AD95-4CB3-8B8C-D5291B8DE904}"/>
              </a:ext>
            </a:extLst>
          </p:cNvPr>
          <p:cNvSpPr txBox="1"/>
          <p:nvPr/>
        </p:nvSpPr>
        <p:spPr>
          <a:xfrm>
            <a:off x="7069287" y="6569837"/>
            <a:ext cx="2247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&amp; Meng, et al., JCP, 2021</a:t>
            </a:r>
          </a:p>
        </p:txBody>
      </p:sp>
    </p:spTree>
    <p:extLst>
      <p:ext uri="{BB962C8B-B14F-4D97-AF65-F5344CB8AC3E}">
        <p14:creationId xmlns:p14="http://schemas.microsoft.com/office/powerpoint/2010/main" val="257199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1"/>
    </mc:Choice>
    <mc:Fallback xmlns="">
      <p:transition spd="slow" advTm="406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B-PINNs: Inverse PDE Problems (I)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33680" y="863600"/>
            <a:ext cx="5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 nonlinear Poisson equation with noisy data: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164080" y="1391920"/>
                <a:ext cx="4277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∈[−0.7, 0.7]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080" y="1391920"/>
                <a:ext cx="4277360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069840" y="1899492"/>
                <a:ext cx="3312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BNNs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2×50,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𝑡𝑎𝑛h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1899492"/>
                <a:ext cx="3312160" cy="369332"/>
              </a:xfrm>
              <a:prstGeom prst="rect">
                <a:avLst/>
              </a:prstGeom>
              <a:blipFill>
                <a:blip r:embed="rId5"/>
                <a:stretch>
                  <a:fillRect l="-1657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233680" y="1899492"/>
            <a:ext cx="483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noisy data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/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noisy boundary values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415850" y="2222398"/>
                <a:ext cx="2312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noise scale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850" y="2222398"/>
                <a:ext cx="2312300" cy="369332"/>
              </a:xfrm>
              <a:prstGeom prst="rect">
                <a:avLst/>
              </a:prstGeom>
              <a:blipFill>
                <a:blip r:embed="rId6"/>
                <a:stretch>
                  <a:fillRect l="-2105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576268"/>
            <a:ext cx="8737600" cy="400473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193" y="3501352"/>
            <a:ext cx="6378493" cy="16155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728150" y="1263450"/>
                <a:ext cx="37185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3333FD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rgbClr val="3333FD"/>
                          </a:solidFill>
                          <a:latin typeface="Cambria Math" panose="02040503050406030204" pitchFamily="18" charset="0"/>
                        </a:rPr>
                        <m:t>=0.01,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=0.7 </m:t>
                      </m:r>
                    </m:oMath>
                  </m:oMathPara>
                </a14:m>
                <a:endParaRPr lang="en-US" b="0" i="1" dirty="0">
                  <a:solidFill>
                    <a:srgbClr val="3333FD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3333FD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rgbClr val="3333F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3333FD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3333F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3333FD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3333FD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rgbClr val="3333FD"/>
                              </a:solidFill>
                              <a:latin typeface="Cambria Math" panose="02040503050406030204" pitchFamily="18" charset="0"/>
                            </a:rPr>
                            <m:t>(6</m:t>
                          </m:r>
                          <m:r>
                            <a:rPr lang="en-US" b="0" i="1" smtClean="0">
                              <a:solidFill>
                                <a:srgbClr val="3333F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3333FD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150" y="1263450"/>
                <a:ext cx="3718560" cy="646331"/>
              </a:xfrm>
              <a:prstGeom prst="rect">
                <a:avLst/>
              </a:prstGeom>
              <a:blipFill>
                <a:blip r:embed="rId9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FFD4059A-E7E8-46FD-B11E-A24F9D22838C}"/>
              </a:ext>
            </a:extLst>
          </p:cNvPr>
          <p:cNvSpPr txBox="1"/>
          <p:nvPr/>
        </p:nvSpPr>
        <p:spPr>
          <a:xfrm>
            <a:off x="7069287" y="6569837"/>
            <a:ext cx="2247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&amp; Meng, et al., JCP, 2021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400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8"/>
    </mc:Choice>
    <mc:Fallback xmlns="">
      <p:transition spd="slow" advTm="36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B-PINNs: Inverse PDE Problems (I)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33680" y="863600"/>
            <a:ext cx="5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 nonlinear Poisson equation with noisy data: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164080" y="1391920"/>
                <a:ext cx="4277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∈[−0.7, 0.7]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080" y="1391920"/>
                <a:ext cx="427736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069840" y="1899492"/>
                <a:ext cx="3312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BNNs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2×50,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𝑡𝑎𝑛h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40" y="1899492"/>
                <a:ext cx="3312160" cy="369332"/>
              </a:xfrm>
              <a:prstGeom prst="rect">
                <a:avLst/>
              </a:prstGeom>
              <a:blipFill>
                <a:blip r:embed="rId4"/>
                <a:stretch>
                  <a:fillRect l="-1657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233680" y="1899492"/>
            <a:ext cx="483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noisy data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/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noisy boundary values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415850" y="2222398"/>
                <a:ext cx="2312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noise scale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850" y="2222398"/>
                <a:ext cx="2312300" cy="369332"/>
              </a:xfrm>
              <a:prstGeom prst="rect">
                <a:avLst/>
              </a:prstGeom>
              <a:blipFill>
                <a:blip r:embed="rId5"/>
                <a:stretch>
                  <a:fillRect l="-2105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63" y="2733970"/>
            <a:ext cx="6557673" cy="27121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093720" y="5588382"/>
                <a:ext cx="4287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Predicted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0.647±0.078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720" y="5588382"/>
                <a:ext cx="4287520" cy="369332"/>
              </a:xfrm>
              <a:prstGeom prst="rect">
                <a:avLst/>
              </a:prstGeom>
              <a:blipFill>
                <a:blip r:embed="rId7"/>
                <a:stretch>
                  <a:fillRect l="-1280"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5728150" y="1263450"/>
                <a:ext cx="37185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3333FD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solidFill>
                            <a:srgbClr val="3333FD"/>
                          </a:solidFill>
                          <a:latin typeface="Cambria Math" panose="02040503050406030204" pitchFamily="18" charset="0"/>
                        </a:rPr>
                        <m:t>=0.01,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=0.7 </m:t>
                      </m:r>
                    </m:oMath>
                  </m:oMathPara>
                </a14:m>
                <a:endParaRPr lang="en-US" b="0" i="1" dirty="0">
                  <a:solidFill>
                    <a:srgbClr val="3333FD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3333FD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rgbClr val="3333F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3333FD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3333F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3333FD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3333FD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solidFill>
                                <a:srgbClr val="3333FD"/>
                              </a:solidFill>
                              <a:latin typeface="Cambria Math" panose="02040503050406030204" pitchFamily="18" charset="0"/>
                            </a:rPr>
                            <m:t>(6</m:t>
                          </m:r>
                          <m:r>
                            <a:rPr lang="en-US" b="0" i="1" smtClean="0">
                              <a:solidFill>
                                <a:srgbClr val="3333F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3333FD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150" y="1263450"/>
                <a:ext cx="3718560" cy="646331"/>
              </a:xfrm>
              <a:prstGeom prst="rect">
                <a:avLst/>
              </a:prstGeom>
              <a:blipFill>
                <a:blip r:embed="rId8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F76C5C84-D347-4B32-AEC1-1480898B64D1}"/>
              </a:ext>
            </a:extLst>
          </p:cNvPr>
          <p:cNvSpPr txBox="1"/>
          <p:nvPr/>
        </p:nvSpPr>
        <p:spPr>
          <a:xfrm>
            <a:off x="7069287" y="6569837"/>
            <a:ext cx="22474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&amp; Meng, et al., JCP, 2021</a:t>
            </a:r>
          </a:p>
        </p:txBody>
      </p:sp>
    </p:spTree>
    <p:extLst>
      <p:ext uri="{BB962C8B-B14F-4D97-AF65-F5344CB8AC3E}">
        <p14:creationId xmlns:p14="http://schemas.microsoft.com/office/powerpoint/2010/main" val="102113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73"/>
    </mc:Choice>
    <mc:Fallback xmlns="">
      <p:transition spd="slow" advTm="1667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14594</TotalTime>
  <Words>859</Words>
  <Application>Microsoft Office PowerPoint</Application>
  <PresentationFormat>全屏显示(4:3)</PresentationFormat>
  <Paragraphs>140</Paragraphs>
  <Slides>18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Microsoft YaHei UI</vt:lpstr>
      <vt:lpstr>等线</vt:lpstr>
      <vt:lpstr>等线 Light</vt:lpstr>
      <vt:lpstr>华文楷体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xhmeng</dc:creator>
  <cp:lastModifiedBy>Xuhui Meng</cp:lastModifiedBy>
  <cp:revision>1406</cp:revision>
  <dcterms:created xsi:type="dcterms:W3CDTF">2017-09-04T15:34:47Z</dcterms:created>
  <dcterms:modified xsi:type="dcterms:W3CDTF">2025-05-26T05:27:45Z</dcterms:modified>
</cp:coreProperties>
</file>