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33" r:id="rId3"/>
    <p:sldId id="522" r:id="rId4"/>
    <p:sldId id="486" r:id="rId5"/>
    <p:sldId id="500" r:id="rId6"/>
    <p:sldId id="492" r:id="rId7"/>
    <p:sldId id="488" r:id="rId8"/>
    <p:sldId id="493" r:id="rId9"/>
    <p:sldId id="489" r:id="rId10"/>
    <p:sldId id="494" r:id="rId11"/>
    <p:sldId id="495" r:id="rId12"/>
    <p:sldId id="490" r:id="rId13"/>
    <p:sldId id="491" r:id="rId14"/>
    <p:sldId id="496" r:id="rId15"/>
    <p:sldId id="502" r:id="rId16"/>
    <p:sldId id="497" r:id="rId17"/>
    <p:sldId id="498" r:id="rId18"/>
    <p:sldId id="501" r:id="rId19"/>
    <p:sldId id="499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4" r:id="rId28"/>
    <p:sldId id="510" r:id="rId29"/>
    <p:sldId id="511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3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9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7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5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31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8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4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2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76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5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8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39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15: Physics-informed Generative   Adversarial Networks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Issues with vanilla GAN</a:t>
            </a:r>
          </a:p>
        </p:txBody>
      </p:sp>
      <p:sp>
        <p:nvSpPr>
          <p:cNvPr id="11" name="Rectangle 242">
            <a:extLst>
              <a:ext uri="{FF2B5EF4-FFF2-40B4-BE49-F238E27FC236}">
                <a16:creationId xmlns:a16="http://schemas.microsoft.com/office/drawing/2014/main" id="{AC4CCB06-4E0E-4597-956E-2C5AF041D88A}"/>
              </a:ext>
            </a:extLst>
          </p:cNvPr>
          <p:cNvSpPr/>
          <p:nvPr/>
        </p:nvSpPr>
        <p:spPr>
          <a:xfrm>
            <a:off x="2735531" y="4478279"/>
            <a:ext cx="5032112" cy="23975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2784034A-D997-4B4F-B5CC-D4C2B7E9A8BD}"/>
              </a:ext>
            </a:extLst>
          </p:cNvPr>
          <p:cNvSpPr txBox="1"/>
          <p:nvPr/>
        </p:nvSpPr>
        <p:spPr>
          <a:xfrm>
            <a:off x="212120" y="1513512"/>
            <a:ext cx="10727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1. Hard to achieve Nash equilibrium.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2. If the discriminator does a great job, the gradient of the loss function drops down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 to close to zero and the learning becomes super slow or even jammed.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3. If the discriminator behaves badly, the generator does not have accurate feedback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and the loss function cannot represent the reality.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4. Mode collapse: the generator always produces same outputs.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Improved GAN Training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: One-sided Label Smoothing, Adding Noises, etc.</a:t>
            </a:r>
          </a:p>
        </p:txBody>
      </p:sp>
    </p:spTree>
    <p:extLst>
      <p:ext uri="{BB962C8B-B14F-4D97-AF65-F5344CB8AC3E}">
        <p14:creationId xmlns:p14="http://schemas.microsoft.com/office/powerpoint/2010/main" val="17556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Issues with vanilla GAN</a:t>
            </a:r>
          </a:p>
        </p:txBody>
      </p:sp>
      <p:sp>
        <p:nvSpPr>
          <p:cNvPr id="11" name="Rectangle 242">
            <a:extLst>
              <a:ext uri="{FF2B5EF4-FFF2-40B4-BE49-F238E27FC236}">
                <a16:creationId xmlns:a16="http://schemas.microsoft.com/office/drawing/2014/main" id="{AC4CCB06-4E0E-4597-956E-2C5AF041D88A}"/>
              </a:ext>
            </a:extLst>
          </p:cNvPr>
          <p:cNvSpPr/>
          <p:nvPr/>
        </p:nvSpPr>
        <p:spPr>
          <a:xfrm>
            <a:off x="2735531" y="4478279"/>
            <a:ext cx="5032112" cy="23975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2784034A-D997-4B4F-B5CC-D4C2B7E9A8BD}"/>
              </a:ext>
            </a:extLst>
          </p:cNvPr>
          <p:cNvSpPr txBox="1"/>
          <p:nvPr/>
        </p:nvSpPr>
        <p:spPr>
          <a:xfrm>
            <a:off x="212120" y="1513512"/>
            <a:ext cx="10727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1. Hard to achieve Nash equilibrium.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2. If the discriminator does a great job, the gradient of the loss function drops down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 to close to zero and the learning becomes super slow or even jammed.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3. If the discriminator behaves badly, the generator does not have accurate feedback 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    and the loss function cannot represent the reality.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4. Mode collapse: the generator always produces same outputs.</a:t>
            </a:r>
          </a:p>
          <a:p>
            <a:pPr marL="342900" indent="-342900" defTabSz="76197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Improved GAN Training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: One-sided Label Smoothing, Adding Noises, etc.</a:t>
            </a:r>
          </a:p>
        </p:txBody>
      </p:sp>
    </p:spTree>
    <p:extLst>
      <p:ext uri="{BB962C8B-B14F-4D97-AF65-F5344CB8AC3E}">
        <p14:creationId xmlns:p14="http://schemas.microsoft.com/office/powerpoint/2010/main" val="9005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Wasserstein GAN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6EFC39-C2BB-4EF5-AAF5-4089CBA9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1338675"/>
            <a:ext cx="9144000" cy="4180650"/>
          </a:xfrm>
          <a:prstGeom prst="rect">
            <a:avLst/>
          </a:prstGeom>
        </p:spPr>
      </p:pic>
      <p:sp>
        <p:nvSpPr>
          <p:cNvPr id="21" name="TextBox 37">
            <a:extLst>
              <a:ext uri="{FF2B5EF4-FFF2-40B4-BE49-F238E27FC236}">
                <a16:creationId xmlns:a16="http://schemas.microsoft.com/office/drawing/2014/main" id="{96B36358-56E1-4010-9197-CACDFA14C36A}"/>
              </a:ext>
            </a:extLst>
          </p:cNvPr>
          <p:cNvSpPr txBox="1"/>
          <p:nvPr/>
        </p:nvSpPr>
        <p:spPr>
          <a:xfrm>
            <a:off x="6858915" y="6463515"/>
            <a:ext cx="2363744" cy="30777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Arjovsky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ICML, 2017.</a:t>
            </a:r>
          </a:p>
        </p:txBody>
      </p:sp>
    </p:spTree>
    <p:extLst>
      <p:ext uri="{BB962C8B-B14F-4D97-AF65-F5344CB8AC3E}">
        <p14:creationId xmlns:p14="http://schemas.microsoft.com/office/powerpoint/2010/main" val="1993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A2547-463D-4423-B507-931BD06EFD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35" y="1241716"/>
            <a:ext cx="8878529" cy="4222699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A95B90D6-155A-4C95-BC83-C3A20F87CCE4}"/>
              </a:ext>
            </a:extLst>
          </p:cNvPr>
          <p:cNvSpPr txBox="1"/>
          <p:nvPr/>
        </p:nvSpPr>
        <p:spPr>
          <a:xfrm>
            <a:off x="7169455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Gulrajani</a:t>
            </a:r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US" sz="1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8572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WGAN-GP: Approximating a distribution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5A26647-916A-45EA-A54B-10E235E0076F}"/>
              </a:ext>
            </a:extLst>
          </p:cNvPr>
          <p:cNvSpPr/>
          <p:nvPr/>
        </p:nvSpPr>
        <p:spPr>
          <a:xfrm>
            <a:off x="625691" y="858969"/>
            <a:ext cx="4228687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Black dots: real distribution samples (data)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0000"/>
                </a:solidFill>
                <a:latin typeface="Calibri"/>
              </a:rPr>
              <a:t>Red dots:   generated distribution samples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8F7973D-414B-45B6-88E3-5EE2AB915041}"/>
              </a:ext>
            </a:extLst>
          </p:cNvPr>
          <p:cNvGrpSpPr/>
          <p:nvPr/>
        </p:nvGrpSpPr>
        <p:grpSpPr>
          <a:xfrm>
            <a:off x="405225" y="1723697"/>
            <a:ext cx="8470844" cy="4363200"/>
            <a:chOff x="553838" y="2002456"/>
            <a:chExt cx="8470844" cy="436320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DDF7A946-07E0-40B5-9479-5DEF8255E75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553838" y="2002456"/>
              <a:ext cx="7022880" cy="4363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539B7C5E-7C2B-4517-8F22-5A39C6764BC5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659562" y="2480506"/>
              <a:ext cx="1294920" cy="240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CB697E27-95C2-460F-A29F-32925F14687A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729762" y="3567659"/>
              <a:ext cx="1154520" cy="24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9">
              <a:extLst>
                <a:ext uri="{FF2B5EF4-FFF2-40B4-BE49-F238E27FC236}">
                  <a16:creationId xmlns:a16="http://schemas.microsoft.com/office/drawing/2014/main" id="{F7A3FCE7-755F-491A-9101-FA0D33BA32CE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7729762" y="5633965"/>
              <a:ext cx="1154520" cy="24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BD669F7-AA58-451F-90D0-BF33120D3F37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7729762" y="4663092"/>
              <a:ext cx="1294920" cy="24084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630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40849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GANs + SDEs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A95B90D6-155A-4C95-BC83-C3A20F87CCE4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A8ED64-E779-4F87-90AF-ED9ADF14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9" y="1650236"/>
            <a:ext cx="6975001" cy="403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16350E-9DE5-40BC-A2D8-A9B2C176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13" y="855613"/>
            <a:ext cx="5210246" cy="9286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6F3916-5D1C-4027-9D5C-60C9D6DD4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499" y="5642451"/>
            <a:ext cx="4275000" cy="618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4F84DE-EB75-4013-980D-77C7D2FFD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999" y="6256114"/>
            <a:ext cx="2880000" cy="5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Training data</a:t>
            </a:r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id="{92CEDDC6-F933-4A35-A9FB-084C934F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23" y="2013628"/>
            <a:ext cx="2420344" cy="301605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8F7F0E-A491-4B86-A4E3-89D55C01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55" y="3142489"/>
            <a:ext cx="4275000" cy="7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Loss function-Stochastic Process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653066-9BDF-4864-A0B2-4083D362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914400"/>
            <a:ext cx="8534139" cy="541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Loss function-SDEs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DA4B3-D169-49EB-A78F-D22427B5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17" y="827822"/>
            <a:ext cx="6968173" cy="58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21922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6F0B5-F823-451D-8406-14B4B574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584" y="996831"/>
            <a:ext cx="2919736" cy="9924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9AC110-3DE9-4165-A7A2-97AFCC5B1297}"/>
              </a:ext>
            </a:extLst>
          </p:cNvPr>
          <p:cNvSpPr txBox="1"/>
          <p:nvPr/>
        </p:nvSpPr>
        <p:spPr>
          <a:xfrm>
            <a:off x="1391487" y="1308400"/>
            <a:ext cx="21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91139C-571F-4EFD-A21A-4DC17FD2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89301"/>
            <a:ext cx="7315200" cy="46736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</p:spTree>
    <p:extLst>
      <p:ext uri="{BB962C8B-B14F-4D97-AF65-F5344CB8AC3E}">
        <p14:creationId xmlns:p14="http://schemas.microsoft.com/office/powerpoint/2010/main" val="17719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4E5806-CB0D-4E97-BB26-3DDD4E9F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2" y="794708"/>
            <a:ext cx="8642555" cy="52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750E5-9A1F-4FDD-88B2-A9E6D858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" y="756138"/>
            <a:ext cx="8076331" cy="6033502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</p:spTree>
    <p:extLst>
      <p:ext uri="{BB962C8B-B14F-4D97-AF65-F5344CB8AC3E}">
        <p14:creationId xmlns:p14="http://schemas.microsoft.com/office/powerpoint/2010/main" val="38729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9AC110-3DE9-4165-A7A2-97AFCC5B1297}"/>
              </a:ext>
            </a:extLst>
          </p:cNvPr>
          <p:cNvSpPr txBox="1"/>
          <p:nvPr/>
        </p:nvSpPr>
        <p:spPr>
          <a:xfrm>
            <a:off x="1352158" y="1147779"/>
            <a:ext cx="21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AE8280-82E7-47AC-B55D-E9E86838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810" y="916758"/>
            <a:ext cx="4961461" cy="756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826BB2-FCA9-45EA-8231-980791F29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11" y="1672896"/>
            <a:ext cx="6322578" cy="46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I: Stochastic process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34D2F4-9415-4719-8A10-F8E524F2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9" y="950823"/>
            <a:ext cx="8325001" cy="51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 vs GAN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65B7E6-277E-4A56-94D9-81D021C7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03" y="2526678"/>
            <a:ext cx="6090582" cy="13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WGAN-GP vs GAN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65B7E6-277E-4A56-94D9-81D021C7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42" y="933852"/>
            <a:ext cx="6090582" cy="1315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8A7053-896D-4E09-B983-A4F688D5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26" y="0"/>
            <a:ext cx="8067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A87137-9C4C-40B0-8ADE-E862B8C8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6" y="2126930"/>
            <a:ext cx="3870000" cy="1878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9FA79A-6514-4A46-84AC-3EB8825D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54" y="773597"/>
            <a:ext cx="6120001" cy="135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A3DB0E-6B9C-419E-BF5F-2E3091272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99" y="3927222"/>
            <a:ext cx="8190001" cy="29050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</p:spTree>
    <p:extLst>
      <p:ext uri="{BB962C8B-B14F-4D97-AF65-F5344CB8AC3E}">
        <p14:creationId xmlns:p14="http://schemas.microsoft.com/office/powerpoint/2010/main" val="25727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9352E3-F81E-451E-82AE-F76A081D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4" y="906634"/>
            <a:ext cx="7987702" cy="55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20680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9F8A58-008C-4E53-8232-B2841815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99" y="786500"/>
            <a:ext cx="8370001" cy="5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A5F631-75A7-4A76-B304-803F731D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84" y="2385677"/>
            <a:ext cx="4050000" cy="189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F9DAA-AE70-4CC1-AF51-AA578FCB77CB}"/>
                  </a:ext>
                </a:extLst>
              </p:cNvPr>
              <p:cNvSpPr txBox="1"/>
              <p:nvPr/>
            </p:nvSpPr>
            <p:spPr>
              <a:xfrm>
                <a:off x="5712542" y="3146011"/>
                <a:ext cx="1974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=0.08, 0.02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F9DAA-AE70-4CC1-AF51-AA578FCB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42" y="3146011"/>
                <a:ext cx="19745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Forward SDE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074127-C317-42DC-9D5D-92A6D928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37" y="756138"/>
            <a:ext cx="5958872" cy="59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Inverse or Mixed Problem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BC4BFE-8CBD-4452-B341-B0233B80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47" y="1731902"/>
            <a:ext cx="3870000" cy="193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583F7A-76B5-4359-9B7E-5E42E0A67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259"/>
          <a:stretch/>
        </p:blipFill>
        <p:spPr>
          <a:xfrm>
            <a:off x="1413247" y="858008"/>
            <a:ext cx="6120001" cy="8626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267940-FFDE-4794-AF6A-60661903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04" y="3957438"/>
            <a:ext cx="8033592" cy="11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II: Inverse or Mixed Problems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533248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SISC 2020.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D90CE-8285-47E4-91B9-B95DAF1C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7" y="756138"/>
            <a:ext cx="8234566" cy="5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III: SDEs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8005779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2019.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40CC41-8EF1-42BB-BE06-F4AC60E7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00" y="922250"/>
            <a:ext cx="2340000" cy="431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23C676-F4BF-401D-8BD7-EFF15DA7B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52" y="1612080"/>
            <a:ext cx="3690000" cy="389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47FCF4-C62F-40B2-A707-19CDFF352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48" y="2212493"/>
            <a:ext cx="4957301" cy="26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 III: SDEs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67C8F7E-58F4-4DC7-AB61-83FDC00E88FD}"/>
              </a:ext>
            </a:extLst>
          </p:cNvPr>
          <p:cNvSpPr txBox="1"/>
          <p:nvPr/>
        </p:nvSpPr>
        <p:spPr>
          <a:xfrm>
            <a:off x="7887210" y="6581001"/>
            <a:ext cx="1974545" cy="2769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al., 2019.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BE4B36-1709-473C-A04E-08290270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026" y="902200"/>
            <a:ext cx="4801947" cy="55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Stochastic differential equation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82E927-AE50-46FB-80F1-B6FAF8CD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96" y="1715810"/>
            <a:ext cx="5760001" cy="1026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707010-30A4-4EA7-86AD-3B5B1765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96" y="3399528"/>
            <a:ext cx="6120001" cy="13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differential equation (SDE)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generative adversarial networks (GANs)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generative adversarial networks (PI-GAN)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Inverse SDE problems</a:t>
            </a:r>
          </a:p>
        </p:txBody>
      </p:sp>
    </p:spTree>
    <p:extLst>
      <p:ext uri="{BB962C8B-B14F-4D97-AF65-F5344CB8AC3E}">
        <p14:creationId xmlns:p14="http://schemas.microsoft.com/office/powerpoint/2010/main" val="36069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Generative models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080AEF7-EEE8-4BD2-8F76-60FF7774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0" y="880128"/>
            <a:ext cx="7762160" cy="5543661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F546E16-4E20-4DB3-A966-E24D06615825}"/>
              </a:ext>
            </a:extLst>
          </p:cNvPr>
          <p:cNvSpPr txBox="1"/>
          <p:nvPr/>
        </p:nvSpPr>
        <p:spPr>
          <a:xfrm>
            <a:off x="6405018" y="6541271"/>
            <a:ext cx="2738982" cy="30777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Cao, et al. arXiv:2209.02646. 2022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Similarity between two distributions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D4783-2E73-4CE4-A19D-3B6513E8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0" y="916515"/>
            <a:ext cx="8370533" cy="5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Similarity between two distributions</a:t>
            </a:r>
          </a:p>
        </p:txBody>
      </p:sp>
      <p:pic>
        <p:nvPicPr>
          <p:cNvPr id="4" name="Picture 6" descr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&#10;\begin{document}&#10;\begin{itemize}&#10;&#10;\item Jensen-Shannon (JS divergence) is symmetric and given by&#10;\[&#10;JSD(P||Q) = \frac{1}{2}D(P||M) + \frac{1}{2}D(Q || M),&#10;\]&#10;where $M = \frac{1}{2}(P+Q)$&#10;&#10;\item Earth-Mover (EM) distance or Wasserstein-1&#10;\begin{align*}&#10;W(P, Q) &amp;= \inf_{\gamma \in \Pi (P, Q)} \mathbb{E}_{(x,y)\sim\gamma}\left[||x - y||\right] \\&#10;&amp;= \sup_{||f||_{L} \le 1} \mathbb{E}_{x \sim P}[f(x)] - \mathbb{E}_{x \sim Q}[f(x)]&#10;\end{align*}&#10;\item Other distances: Hellinger distance, f-divergence&#10;\end{itemize}&#10;&#10;\end{document}&#10;" title="IguanaTex Bitmap Display">
            <a:extLst>
              <a:ext uri="{FF2B5EF4-FFF2-40B4-BE49-F238E27FC236}">
                <a16:creationId xmlns:a16="http://schemas.microsoft.com/office/drawing/2014/main" id="{C49BFADA-D64D-4BFC-901A-3AA1E981D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4930" y="1369204"/>
            <a:ext cx="5787322" cy="34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Vanilla GAN</a:t>
            </a:r>
          </a:p>
        </p:txBody>
      </p:sp>
      <p:grpSp>
        <p:nvGrpSpPr>
          <p:cNvPr id="7" name="Group 238">
            <a:extLst>
              <a:ext uri="{FF2B5EF4-FFF2-40B4-BE49-F238E27FC236}">
                <a16:creationId xmlns:a16="http://schemas.microsoft.com/office/drawing/2014/main" id="{502136E4-9F1D-4630-991E-73C229CD0207}"/>
              </a:ext>
            </a:extLst>
          </p:cNvPr>
          <p:cNvGrpSpPr/>
          <p:nvPr/>
        </p:nvGrpSpPr>
        <p:grpSpPr>
          <a:xfrm>
            <a:off x="1830156" y="2332014"/>
            <a:ext cx="5658629" cy="2456115"/>
            <a:chOff x="5029200" y="100710"/>
            <a:chExt cx="7162800" cy="335644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F9466B0B-9C44-414D-BB8B-A6FB8C1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364857"/>
              <a:ext cx="7162800" cy="2260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228">
              <a:extLst>
                <a:ext uri="{FF2B5EF4-FFF2-40B4-BE49-F238E27FC236}">
                  <a16:creationId xmlns:a16="http://schemas.microsoft.com/office/drawing/2014/main" id="{34EEB571-89F9-4ADB-8F7D-6C6BA8821D8B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6418207" y="2813592"/>
              <a:ext cx="4811760" cy="458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07939F18-2DA9-42D3-B569-1FFD565CF7DF}"/>
                </a:ext>
              </a:extLst>
            </p:cNvPr>
            <p:cNvSpPr/>
            <p:nvPr/>
          </p:nvSpPr>
          <p:spPr>
            <a:xfrm>
              <a:off x="5084529" y="100710"/>
              <a:ext cx="7014283" cy="33564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240">
            <a:extLst>
              <a:ext uri="{FF2B5EF4-FFF2-40B4-BE49-F238E27FC236}">
                <a16:creationId xmlns:a16="http://schemas.microsoft.com/office/drawing/2014/main" id="{84BA9070-A296-465C-B46F-5097F0269975}"/>
              </a:ext>
            </a:extLst>
          </p:cNvPr>
          <p:cNvGrpSpPr/>
          <p:nvPr/>
        </p:nvGrpSpPr>
        <p:grpSpPr>
          <a:xfrm>
            <a:off x="2735531" y="4974578"/>
            <a:ext cx="4669077" cy="1513552"/>
            <a:chOff x="266935" y="1235012"/>
            <a:chExt cx="4669077" cy="1513552"/>
          </a:xfrm>
        </p:grpSpPr>
        <p:pic>
          <p:nvPicPr>
            <p:cNvPr id="12" name="Picture 230">
              <a:extLst>
                <a:ext uri="{FF2B5EF4-FFF2-40B4-BE49-F238E27FC236}">
                  <a16:creationId xmlns:a16="http://schemas.microsoft.com/office/drawing/2014/main" id="{0996E022-F8FB-4106-8951-808146365AE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266935" y="1312053"/>
              <a:ext cx="4669077" cy="906969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CustomShape 112">
              <a:extLst>
                <a:ext uri="{FF2B5EF4-FFF2-40B4-BE49-F238E27FC236}">
                  <a16:creationId xmlns:a16="http://schemas.microsoft.com/office/drawing/2014/main" id="{06989A54-92D7-40AB-86AD-88BED58D9E51}"/>
                </a:ext>
              </a:extLst>
            </p:cNvPr>
            <p:cNvSpPr/>
            <p:nvPr/>
          </p:nvSpPr>
          <p:spPr>
            <a:xfrm>
              <a:off x="1287149" y="1235012"/>
              <a:ext cx="1807452" cy="413237"/>
            </a:xfrm>
            <a:prstGeom prst="roundRect">
              <a:avLst>
                <a:gd name="adj" fmla="val 16667"/>
              </a:avLst>
            </a:prstGeom>
            <a:noFill/>
            <a:ln w="3816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CustomShape 114">
              <a:extLst>
                <a:ext uri="{FF2B5EF4-FFF2-40B4-BE49-F238E27FC236}">
                  <a16:creationId xmlns:a16="http://schemas.microsoft.com/office/drawing/2014/main" id="{B6994CBA-09CC-4B9E-813A-546BCE74735E}"/>
                </a:ext>
              </a:extLst>
            </p:cNvPr>
            <p:cNvSpPr/>
            <p:nvPr/>
          </p:nvSpPr>
          <p:spPr>
            <a:xfrm>
              <a:off x="3187789" y="1235012"/>
              <a:ext cx="1550861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0000"/>
                  </a:solidFill>
                  <a:latin typeface="Calibri"/>
                </a:rPr>
                <a:t>J-S divergence</a:t>
              </a:r>
              <a:endParaRPr lang="en-US" sz="1800" b="0" strike="noStrike" spc="-1" dirty="0">
                <a:latin typeface="Arial"/>
              </a:endParaRPr>
            </a:p>
          </p:txBody>
        </p:sp>
        <p:pic>
          <p:nvPicPr>
            <p:cNvPr id="15" name="Picture 229">
              <a:extLst>
                <a:ext uri="{FF2B5EF4-FFF2-40B4-BE49-F238E27FC236}">
                  <a16:creationId xmlns:a16="http://schemas.microsoft.com/office/drawing/2014/main" id="{12CAD91B-AFDB-4640-8812-E083641D3AF6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1170236" y="2532204"/>
              <a:ext cx="2554200" cy="21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234">
              <a:extLst>
                <a:ext uri="{FF2B5EF4-FFF2-40B4-BE49-F238E27FC236}">
                  <a16:creationId xmlns:a16="http://schemas.microsoft.com/office/drawing/2014/main" id="{420EB30A-2AF1-4B17-A516-07388372BF0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423341" y="2517277"/>
              <a:ext cx="636016" cy="176784"/>
            </a:xfrm>
            <a:prstGeom prst="rect">
              <a:avLst/>
            </a:prstGeom>
          </p:spPr>
        </p:pic>
      </p:grpSp>
      <p:sp>
        <p:nvSpPr>
          <p:cNvPr id="11" name="Rectangle 242">
            <a:extLst>
              <a:ext uri="{FF2B5EF4-FFF2-40B4-BE49-F238E27FC236}">
                <a16:creationId xmlns:a16="http://schemas.microsoft.com/office/drawing/2014/main" id="{AC4CCB06-4E0E-4597-956E-2C5AF041D88A}"/>
              </a:ext>
            </a:extLst>
          </p:cNvPr>
          <p:cNvSpPr/>
          <p:nvPr/>
        </p:nvSpPr>
        <p:spPr>
          <a:xfrm>
            <a:off x="2735531" y="4478279"/>
            <a:ext cx="5032112" cy="23975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B84A29FA-F2E1-4ECD-AF0A-712F6890927D}"/>
              </a:ext>
            </a:extLst>
          </p:cNvPr>
          <p:cNvSpPr/>
          <p:nvPr/>
        </p:nvSpPr>
        <p:spPr>
          <a:xfrm>
            <a:off x="423124" y="1139983"/>
            <a:ext cx="9557185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It is a two-player zero-sum game between the generator and the discriminator.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 discriminator gives the distance between the generated distribution and the target distribution in a variational form.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F621F51D-C870-45AC-A974-AEBE081BDF1D}"/>
              </a:ext>
            </a:extLst>
          </p:cNvPr>
          <p:cNvSpPr txBox="1"/>
          <p:nvPr/>
        </p:nvSpPr>
        <p:spPr>
          <a:xfrm>
            <a:off x="6628312" y="6539843"/>
            <a:ext cx="3348582" cy="30777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US" sz="1400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</a:t>
            </a:r>
            <a:r>
              <a:rPr lang="en-US" sz="1400" b="0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sz="1400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2014</a:t>
            </a:r>
            <a:endParaRPr 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94.001"/>
  <p:tag name="ORIGINALWIDTH" val="3341.582"/>
  <p:tag name="LATEXADDIN" val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&#10;\begin{document}&#10;\begin{itemize}&#10;&#10;\item Jensen-Shannon (JS divergence) is symmetric and given by&#10;\[&#10;JSD(P||Q) = \frac{1}{2}D(P||M) + \frac{1}{2}D(Q || M),&#10;\]&#10;where $M = \frac{1}{2}(P+Q)$&#10;&#10;\item Earth-Mover (EM) distance or Wasserstein-1&#10;\begin{align*}&#10;W(P, Q) &amp;= \inf_{\gamma \in \Pi (P, Q)} \mathbb{E}_{(x,y)\sim\gamma}\left[||x - y||\right] \\&#10;&amp;= \sup_{||f||_{L} \le 1} \mathbb{E}_{x \sim P}[f(x)] - \mathbb{E}_{x \sim Q}[f(x)]&#10;\end{align*}&#10;\item Other distances: Hellinger distance, f-divergence&#10;\end{itemize}&#10;&#10;\end{document}&#10;"/>
  <p:tag name="IGUANATEXSIZE" val="16"/>
  <p:tag name="IGUANATEXCURSOR" val="1246"/>
  <p:tag name="TRANSPARENCY" val="True"/>
  <p:tag name="LATEXENGINEID" val="0"/>
  <p:tag name="TEMPFOLDER" val="C:\Users\lu\.IguanaTex\"/>
  <p:tag name="LATEXFORMHEIGHT" val="312"/>
  <p:tag name="LATEXFORMWIDTH" val="607.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313"/>
  <p:tag name="LATEXADDIN" val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&#10;\begin{document}&#10;where &#10;&#10;\end{document}&#10;"/>
  <p:tag name="IGUANATEXSIZE" val="20"/>
  <p:tag name="IGUANATEXCURSOR" val="847"/>
  <p:tag name="TRANSPARENCY" val="True"/>
  <p:tag name="LATEXENGINEID" val="0"/>
  <p:tag name="TEMPFOLDER" val="/private/var/folders/fk/ct6y6fqd6kl_b95p4tls726c0000gq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9"/>
  <p:tag name="ORIGINALWIDTH" val="5302"/>
  <p:tag name="LATEXADDIN" val="\documentclass{article}&#10;\pagestyle{empty}&#10;\usepackage{amsmath, amsfonts,color, bm}&#10;\definecolor{red}{rgb}{1,0,0} \def\red{\textcolor{red}}&#10;\definecolor{blue}{rgb}{0,0,1} \def\blue{\textcolor{blue}}&#10;\definecolor{forestgreen}{rgb}{0, 0.5,0.5} \def\forestgreen{\textcolor{forestgreen}}&#10;\definecolor{magenta}{rgb}{1,0,1} \def\magenta{\textcolor{magenta}}&#10;\definecolor{firebrick}{rgb}{0.698039,0.133333,0.133333} \def\firebrick{\textcolor{firebrick}}&#10;\definecolor{darkgreen}{rgb}{0,0.392157,0} \def\darkgreen{\textcolor{darkgreen}}&#10;\definecolor{green}{rgb}{0,1,0} \def\green{\textcolor{green}}&#10;\definecolor{purple}{rgb}{0.5,0,0.5} \def\purple{\textcolor{purple}}&#10;\definecolor{darkcyan}{rgb}{0,0.545098 ,0.545098} \def\darkcyan{\textcolor{darkcyan}}&#10;\definecolor{goldenrod}{rgb}{0.5,0.5,0} \def\goldenrod{\textcolor{goldenrod}}&#10;&#10;\usepackage[margin=1.3in]{geometry}&#10;&#10;\tolerance=1&#10;\emergencystretch=\maxdimen&#10;\hyphenpenalty=10000&#10;\hbadness=10000 &#10;&#10;&#10;\begin{document}&#10;&#10;\begin{itemize}&#10; \item A differentiable function is 1-Lipschtiz if and only if it has gradients with norm at most 1 everywhere, so we consider directly constraining the gradient norm of the output with respect to its input.&#10; \item Enforce a soft version of the constraint with a penalty on the gradient norm for random samples $\hat{x} \sim \mathbb{P}_{\hat{x}}$&#10; &#10; \[ L =   \underbrace{ \underset{\tilde{x} \sim \mathbb{P}_g}{\mathbb{E}} [D(\tilde{x}) ] -  \underset{x \sim \mathbb{P}_r}{\mathbb{E}} [D(x)]  }_{\text{Original/Discriminator loss}}  +  \underbrace{ \lambda   \underset{\hat{x} \sim \mathbb{P}_{\hat{x}}}{\mathbb{E}} [( ||  \nabla_{\hat{x}} D(\hat{x})  ||_2 - 1 )^2] }_{\text{Gradient Penalty}} \]&#10;\end{itemize}&#10;&#10;\textbf{Sampling Distribution} We implicitly define $\mathbb{P}_{\hat{x}}$ sampling uniformly along straight lines between pairs of points sampled from the data distribution $\mathbb{P}_r$ and the generator distribution $\mathbb{P}_g$. \newline&#10;&#10;Given that enforcing the unit gradient norm constraint everywhere is intractable, enforcing it only along these straight lines seems sufficient and experimentally results in good performance.&#10; &#10;\end{document}&#10;"/>
  <p:tag name="IGUANATEXSIZE" val="18"/>
  <p:tag name="IGUANATEXCURSOR" val="1485"/>
  <p:tag name="TRANSPARENCY" val="True"/>
  <p:tag name="LATEXENGINEID" val="0"/>
  <p:tag name="TEMPFOLDER" val="/private/var/folders/l6/c71cysms70502lf8y911rpkw0000gp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14519</TotalTime>
  <Words>746</Words>
  <Application>Microsoft Office PowerPoint</Application>
  <PresentationFormat>全屏显示(4:3)</PresentationFormat>
  <Paragraphs>203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Microsoft YaHei UI</vt:lpstr>
      <vt:lpstr>MS PGothic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1375</cp:revision>
  <dcterms:created xsi:type="dcterms:W3CDTF">2017-09-04T15:34:47Z</dcterms:created>
  <dcterms:modified xsi:type="dcterms:W3CDTF">2025-05-26T05:27:55Z</dcterms:modified>
</cp:coreProperties>
</file>