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52"/>
  </p:notesMasterIdLst>
  <p:handoutMasterIdLst>
    <p:handoutMasterId r:id="rId53"/>
  </p:handoutMasterIdLst>
  <p:sldIdLst>
    <p:sldId id="309" r:id="rId6"/>
    <p:sldId id="29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11" r:id="rId17"/>
    <p:sldId id="267" r:id="rId18"/>
    <p:sldId id="299" r:id="rId19"/>
    <p:sldId id="269" r:id="rId20"/>
    <p:sldId id="270" r:id="rId21"/>
    <p:sldId id="305" r:id="rId22"/>
    <p:sldId id="307" r:id="rId23"/>
    <p:sldId id="306" r:id="rId24"/>
    <p:sldId id="271" r:id="rId25"/>
    <p:sldId id="272" r:id="rId26"/>
    <p:sldId id="273" r:id="rId27"/>
    <p:sldId id="274" r:id="rId28"/>
    <p:sldId id="275" r:id="rId29"/>
    <p:sldId id="276" r:id="rId30"/>
    <p:sldId id="278" r:id="rId31"/>
    <p:sldId id="310" r:id="rId32"/>
    <p:sldId id="279" r:id="rId33"/>
    <p:sldId id="280" r:id="rId34"/>
    <p:sldId id="281" r:id="rId35"/>
    <p:sldId id="282" r:id="rId36"/>
    <p:sldId id="283" r:id="rId37"/>
    <p:sldId id="302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2" r:id="rId46"/>
    <p:sldId id="293" r:id="rId47"/>
    <p:sldId id="300" r:id="rId48"/>
    <p:sldId id="301" r:id="rId49"/>
    <p:sldId id="303" r:id="rId50"/>
    <p:sldId id="277" r:id="rId5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  <p15:guide id="3" pos="4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97" d="100"/>
          <a:sy n="97" d="100"/>
        </p:scale>
        <p:origin x="615" y="48"/>
      </p:cViewPr>
      <p:guideLst>
        <p:guide orient="horz" pos="3648"/>
        <p:guide pos="2784"/>
        <p:guide pos="41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03"/>
    </p:cViewPr>
  </p:sorterViewPr>
  <p:notesViewPr>
    <p:cSldViewPr>
      <p:cViewPr varScale="1">
        <p:scale>
          <a:sx n="148" d="100"/>
          <a:sy n="148" d="100"/>
        </p:scale>
        <p:origin x="-192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+mj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18144" y="6611779"/>
            <a:ext cx="3385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00600" y="1143000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7 decimal digits, 10</a:t>
            </a:r>
            <a:r>
              <a:rPr lang="en-US" baseline="30000" dirty="0">
                <a:latin typeface="Calibri" panose="020F0502020204030204" pitchFamily="34" charset="0"/>
              </a:rPr>
              <a:t>±38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16 decimal digits, 10</a:t>
            </a:r>
            <a:r>
              <a:rPr lang="en-US" baseline="30000" dirty="0">
                <a:latin typeface="Calibri" panose="020F0502020204030204" pitchFamily="34" charset="0"/>
              </a:rPr>
              <a:t>±308</a:t>
            </a:r>
          </a:p>
          <a:p>
            <a:pPr>
              <a:spcBef>
                <a:spcPts val="10000"/>
              </a:spcBef>
            </a:pPr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9834"/>
              </p:ext>
            </p:extLst>
          </p:nvPr>
        </p:nvGraphicFramePr>
        <p:xfrm>
          <a:off x="876300" y="23368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08328"/>
              </p:ext>
            </p:extLst>
          </p:nvPr>
        </p:nvGraphicFramePr>
        <p:xfrm>
          <a:off x="876300" y="43180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/>
          </p:nvPr>
        </p:nvGraphicFramePr>
        <p:xfrm>
          <a:off x="1828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1143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71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1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6926" y="3809999"/>
            <a:ext cx="11785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7922" y="3820749"/>
            <a:ext cx="3704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exp</a:t>
            </a:r>
            <a:r>
              <a:rPr lang="en-US" sz="2400" dirty="0"/>
              <a:t> ≠ 0 and </a:t>
            </a:r>
            <a:r>
              <a:rPr lang="en-US" sz="2400" dirty="0" err="1"/>
              <a:t>exp</a:t>
            </a:r>
            <a:r>
              <a:rPr lang="en-US" sz="2400" dirty="0"/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82074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denormalized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6785" y="4419600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1717" y="4419600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10466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52980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30392"/>
              </p:ext>
            </p:extLst>
          </p:nvPr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2076064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Today’s Instructor: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</a:t>
            </a:r>
          </a:p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Phil Gibbons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>
                <a:latin typeface="+mn-lt"/>
              </a:rPr>
              <a:t>Floating Point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 Introduction to Computer Systems</a:t>
            </a:r>
            <a:br>
              <a:rPr lang="en-US" b="0" dirty="0"/>
            </a:b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b="0" dirty="0"/>
              <a:t> Lecture, </a:t>
            </a:r>
            <a:r>
              <a:rPr lang="en-US" sz="2000" dirty="0"/>
              <a:t>Sept. 7</a:t>
            </a:r>
            <a:r>
              <a:rPr lang="en-US" sz="2000" b="0" dirty="0"/>
              <a:t>, 2017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6670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31730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5374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05854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754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58257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64934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304800"/>
            <a:ext cx="29528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70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 The answer is complicated.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31750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 marL="0" indent="0">
              <a:buNone/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Even*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951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953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019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7010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8077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51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53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019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010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8077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51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953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019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10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077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951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953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019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7010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8077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31CEB-1F96-4462-ADA5-20254EDAE863}"/>
              </a:ext>
            </a:extLst>
          </p:cNvPr>
          <p:cNvSpPr txBox="1"/>
          <p:nvPr/>
        </p:nvSpPr>
        <p:spPr>
          <a:xfrm>
            <a:off x="610146" y="5314890"/>
            <a:ext cx="792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C99 has support for rounding mode management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r>
              <a:rPr lang="en-US"/>
              <a:t>Applying </a:t>
            </a:r>
            <a:r>
              <a:rPr lang="en-US" dirty="0"/>
              <a:t>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</a:t>
            </a:r>
            <a:r>
              <a:rPr lang="en-US" dirty="0">
                <a:solidFill>
                  <a:srgbClr val="C00000"/>
                </a:solidFill>
              </a:rPr>
              <a:t>Half way—round up</a:t>
            </a:r>
            <a:r>
              <a:rPr lang="en-US" dirty="0"/>
              <a:t>)</a:t>
            </a:r>
          </a:p>
          <a:p>
            <a:pPr marL="838200" lvl="2">
              <a:buNone/>
            </a:pPr>
            <a:r>
              <a:rPr lang="en-US" dirty="0"/>
              <a:t>	7.8850000	7.88	(</a:t>
            </a:r>
            <a:r>
              <a:rPr lang="en-US" dirty="0">
                <a:solidFill>
                  <a:srgbClr val="C00000"/>
                </a:solidFill>
              </a:rPr>
              <a:t>Half way—round down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1/2—up</a:t>
            </a:r>
            <a:r>
              <a:rPr lang="en-US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1/2—down</a:t>
            </a:r>
            <a:r>
              <a:rPr lang="en-US" dirty="0"/>
              <a:t>)	2 1/2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9600" y="5722203"/>
            <a:ext cx="784253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5722203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Courier New" panose="02070309020205020404" pitchFamily="49" charset="0"/>
              </a:rPr>
              <a:t>4 bit mantissa: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3434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5569803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646003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(0.1010 + 1.1100)*2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1.001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baseline="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3962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343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b="1" dirty="0">
                <a:latin typeface="Courier New"/>
                <a:cs typeface="Courier New"/>
              </a:rPr>
              <a:t>1e20*(1e20-1e20)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0.0</a:t>
            </a:r>
            <a:r>
              <a:rPr lang="en-US" b="1" dirty="0"/>
              <a:t>,  </a:t>
            </a:r>
            <a:r>
              <a:rPr lang="en-US" b="1" dirty="0">
                <a:latin typeface="Courier New"/>
                <a:cs typeface="Courier New"/>
              </a:rPr>
              <a:t>1e20*1e20 – 1e20*1e20 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43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4492140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Numeric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1031875" algn="l"/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	Representation</a:t>
            </a: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4 + 1 + 1/2  + 1/4</a:t>
            </a:r>
            <a:endParaRPr lang="en-US" sz="20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2 + 1/2  + 1/4 + 1/8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= 1 + 1/4 + 1/8 + 1/16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077200" cy="5435600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pPr marL="552450" lvl="1"/>
            <a:r>
              <a:rPr lang="en-US" dirty="0"/>
              <a:t>Some CPUs don’t implement IEEE 754 in full</a:t>
            </a:r>
            <a:br>
              <a:rPr lang="en-US" dirty="0"/>
            </a:br>
            <a:r>
              <a:rPr lang="en-US" dirty="0"/>
              <a:t>e.g., early GPUs, Cell BE processor</a:t>
            </a:r>
          </a:p>
          <a:p>
            <a:pPr marL="552450" lvl="1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Numerical analysts </a:t>
            </a:r>
            <a:r>
              <a:rPr lang="en-US" dirty="0"/>
              <a:t>predominated over </a:t>
            </a:r>
            <a:r>
              <a:rPr lang="en-US" dirty="0">
                <a:solidFill>
                  <a:srgbClr val="C00000"/>
                </a:solidFill>
              </a:rPr>
              <a:t>hardware designers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 defining standard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Pages>0</Pages>
  <Words>1930</Words>
  <Characters>0</Characters>
  <Application>Microsoft Office PowerPoint</Application>
  <PresentationFormat>On-screen Show (4:3)</PresentationFormat>
  <Lines>0</Lines>
  <Paragraphs>602</Paragraphs>
  <Slides>46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76" baseType="lpstr">
      <vt:lpstr>ＭＳ Ｐゴシック</vt:lpstr>
      <vt:lpstr>Apple Symbols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Helvetica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Slide</vt:lpstr>
      <vt:lpstr>Title and Content</vt:lpstr>
      <vt:lpstr>Title and Content: Build</vt:lpstr>
      <vt:lpstr>Title Only</vt:lpstr>
      <vt:lpstr>template2007</vt:lpstr>
      <vt:lpstr>Worksheet</vt:lpstr>
      <vt:lpstr>PowerPoint Presentation</vt:lpstr>
      <vt:lpstr>Floating Point  15-213/18-213/15-513: Introduction to Computer Systems 4th Lecture, Sept. 7, 2017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Three “kinds” of floating point numbers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</vt:lpstr>
      <vt:lpstr>C float Decoding Example</vt:lpstr>
      <vt:lpstr>Visualization: Floating Point Encodings</vt:lpstr>
      <vt:lpstr>Today: Floating Point</vt:lpstr>
      <vt:lpstr>Tiny Floating Point Example</vt:lpstr>
      <vt:lpstr>Dynamic Range (s=0 only)</vt:lpstr>
      <vt:lpstr>Distribution of Values</vt:lpstr>
      <vt:lpstr>Distribution of Values (close-up view)</vt:lpstr>
      <vt:lpstr>Special Properties of the IEEE Encoding</vt:lpstr>
      <vt:lpstr>Quiz Time!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Rounding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Postnormalize</vt:lpstr>
      <vt:lpstr>Interesting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Phil Gibbons</cp:lastModifiedBy>
  <cp:revision>126</cp:revision>
  <cp:lastPrinted>2012-09-05T04:08:39Z</cp:lastPrinted>
  <dcterms:created xsi:type="dcterms:W3CDTF">2012-09-06T15:16:51Z</dcterms:created>
  <dcterms:modified xsi:type="dcterms:W3CDTF">2017-09-07T17:10:49Z</dcterms:modified>
</cp:coreProperties>
</file>