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30"/>
  </p:notesMasterIdLst>
  <p:handoutMasterIdLst>
    <p:handoutMasterId r:id="rId31"/>
  </p:handoutMasterIdLst>
  <p:sldIdLst>
    <p:sldId id="256" r:id="rId3"/>
    <p:sldId id="330" r:id="rId4"/>
    <p:sldId id="353" r:id="rId5"/>
    <p:sldId id="329" r:id="rId6"/>
    <p:sldId id="331" r:id="rId7"/>
    <p:sldId id="337" r:id="rId8"/>
    <p:sldId id="338" r:id="rId9"/>
    <p:sldId id="344" r:id="rId10"/>
    <p:sldId id="345" r:id="rId11"/>
    <p:sldId id="346" r:id="rId12"/>
    <p:sldId id="343" r:id="rId13"/>
    <p:sldId id="347" r:id="rId14"/>
    <p:sldId id="339" r:id="rId15"/>
    <p:sldId id="270" r:id="rId16"/>
    <p:sldId id="349" r:id="rId17"/>
    <p:sldId id="350" r:id="rId18"/>
    <p:sldId id="271" r:id="rId19"/>
    <p:sldId id="348" r:id="rId20"/>
    <p:sldId id="351" r:id="rId21"/>
    <p:sldId id="272" r:id="rId22"/>
    <p:sldId id="273" r:id="rId23"/>
    <p:sldId id="274" r:id="rId24"/>
    <p:sldId id="280" r:id="rId25"/>
    <p:sldId id="281" r:id="rId26"/>
    <p:sldId id="354" r:id="rId27"/>
    <p:sldId id="282" r:id="rId28"/>
    <p:sldId id="283" r:id="rId29"/>
  </p:sldIdLst>
  <p:sldSz cx="10080625" cy="7559675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10" autoAdjust="0"/>
  </p:normalViewPr>
  <p:slideViewPr>
    <p:cSldViewPr>
      <p:cViewPr varScale="1">
        <p:scale>
          <a:sx n="76" d="100"/>
          <a:sy n="76" d="100"/>
        </p:scale>
        <p:origin x="-1421" y="-7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259" y="-9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25" cy="496780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923" y="0"/>
            <a:ext cx="2946325" cy="496780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C581DFC5-3DD3-4356-915A-11D60A928A64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9972"/>
            <a:ext cx="2946325" cy="496779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923" y="9429972"/>
            <a:ext cx="2946325" cy="496779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AC2DDD17-9E5D-4A3D-A49E-C022B9CA9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11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679797" y="4715822"/>
            <a:ext cx="5438050" cy="446744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8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359593" y="5460619"/>
            <a:ext cx="5438050" cy="446744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3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9431979"/>
            <a:ext cx="2949994" cy="49608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3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2949994" cy="49608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3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3847649" y="0"/>
            <a:ext cx="2949994" cy="496086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EFEF08C-F37D-4B2A-909A-A5E65D06CE74}" type="slidenum">
              <a:rPr lang="es-ES" sz="1300" b="0" strike="noStrike" spc="-1">
                <a:latin typeface="Times New Roman"/>
              </a:rPr>
              <a:t>‹Nº›</a:t>
            </a:fld>
            <a:endParaRPr lang="es-E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191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652ADAD9-50F5-4C03-98C9-1169265321F3}" type="slidenum">
              <a:rPr lang="es-ES" sz="1300" spc="-1">
                <a:solidFill>
                  <a:srgbClr val="000000"/>
                </a:solidFill>
                <a:latin typeface="Arial"/>
              </a:rPr>
              <a:t>1</a:t>
            </a:fld>
            <a:endParaRPr lang="es-ES" sz="1300" spc="-1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FA95059A-3EBD-42D1-9E00-40D67257408F}" type="slidenum">
              <a:rPr lang="es-ES" sz="1300" spc="-1">
                <a:solidFill>
                  <a:srgbClr val="000000"/>
                </a:solidFill>
                <a:latin typeface="Arial"/>
              </a:rPr>
              <a:t>1</a:t>
            </a:fld>
            <a:endParaRPr lang="es-ES" sz="1300" spc="-1">
              <a:latin typeface="Arial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D07E7B7-3589-45CD-9349-2F637DF9C9A4}" type="slidenum">
              <a:rPr lang="es-ES" sz="1300" spc="-1">
                <a:solidFill>
                  <a:srgbClr val="000000"/>
                </a:solidFill>
                <a:latin typeface="Arial"/>
              </a:rPr>
              <a:t>20</a:t>
            </a:fld>
            <a:endParaRPr lang="es-ES" sz="1300" spc="-1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41D4BA13-7822-48ED-A48B-0C98E3EF8A14}" type="slidenum">
              <a:rPr lang="es-ES" sz="1300" spc="-1">
                <a:solidFill>
                  <a:srgbClr val="000000"/>
                </a:solidFill>
                <a:latin typeface="Arial"/>
              </a:rPr>
              <a:t>20</a:t>
            </a:fld>
            <a:endParaRPr lang="es-ES" sz="1300" spc="-1">
              <a:latin typeface="Arial"/>
            </a:endParaRPr>
          </a:p>
        </p:txBody>
      </p:sp>
      <p:sp>
        <p:nvSpPr>
          <p:cNvPr id="489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7DAF9D93-CF5C-4C80-B561-02B251273948}" type="slidenum">
              <a:rPr lang="es-ES" sz="1300" spc="-1">
                <a:solidFill>
                  <a:srgbClr val="000000"/>
                </a:solidFill>
                <a:latin typeface="Arial"/>
              </a:rPr>
              <a:t>21</a:t>
            </a:fld>
            <a:endParaRPr lang="es-ES" sz="1300" spc="-1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753075BE-A1F2-4CFE-A734-D822E1283FBE}" type="slidenum">
              <a:rPr lang="es-ES" sz="1300" spc="-1">
                <a:solidFill>
                  <a:srgbClr val="000000"/>
                </a:solidFill>
                <a:latin typeface="Arial"/>
              </a:rPr>
              <a:t>21</a:t>
            </a:fld>
            <a:endParaRPr lang="es-ES" sz="1300" spc="-1"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A4C09686-71E6-45D3-B52A-27DA52AC1AF2}" type="slidenum">
              <a:rPr lang="es-ES" sz="1300" spc="-1">
                <a:solidFill>
                  <a:srgbClr val="000000"/>
                </a:solidFill>
                <a:latin typeface="Arial"/>
              </a:rPr>
              <a:t>22</a:t>
            </a:fld>
            <a:endParaRPr lang="es-ES" sz="1300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EAFAFC32-283E-4137-81DD-3814275D34CB}" type="slidenum">
              <a:rPr lang="es-ES" sz="1300" spc="-1">
                <a:solidFill>
                  <a:srgbClr val="000000"/>
                </a:solidFill>
                <a:latin typeface="Arial"/>
              </a:rPr>
              <a:t>22</a:t>
            </a:fld>
            <a:endParaRPr lang="es-ES" sz="1300" spc="-1">
              <a:latin typeface="Arial"/>
            </a:endParaRPr>
          </a:p>
        </p:txBody>
      </p:sp>
      <p:sp>
        <p:nvSpPr>
          <p:cNvPr id="501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BFC17651-289B-468E-B99C-BA0E3B5C7FF2}" type="slidenum">
              <a:rPr lang="es-ES" sz="1300" spc="-1">
                <a:solidFill>
                  <a:srgbClr val="000000"/>
                </a:solidFill>
                <a:latin typeface="Arial"/>
              </a:rPr>
              <a:t>23</a:t>
            </a:fld>
            <a:endParaRPr lang="es-ES" sz="1300" spc="-1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352F65DC-D7FA-4349-ACED-8E2A271123F6}" type="slidenum">
              <a:rPr lang="es-ES" sz="1300" spc="-1">
                <a:solidFill>
                  <a:srgbClr val="000000"/>
                </a:solidFill>
                <a:latin typeface="Arial"/>
              </a:rPr>
              <a:t>23</a:t>
            </a:fld>
            <a:endParaRPr lang="es-ES" sz="1300" spc="-1">
              <a:latin typeface="Arial"/>
            </a:endParaRPr>
          </a:p>
        </p:txBody>
      </p:sp>
      <p:sp>
        <p:nvSpPr>
          <p:cNvPr id="537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520F703D-249F-4191-893C-4B04F7A67E6A}" type="slidenum">
              <a:rPr lang="es-ES" sz="1300" spc="-1">
                <a:solidFill>
                  <a:srgbClr val="000000"/>
                </a:solidFill>
                <a:latin typeface="Arial"/>
              </a:rPr>
              <a:t>24</a:t>
            </a:fld>
            <a:endParaRPr lang="es-ES" sz="1300" spc="-1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542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677912B3-6C33-4DE9-B513-63E079577D98}" type="slidenum">
              <a:rPr lang="es-ES" sz="1300" spc="-1">
                <a:solidFill>
                  <a:srgbClr val="000000"/>
                </a:solidFill>
                <a:latin typeface="Arial"/>
              </a:rPr>
              <a:t>24</a:t>
            </a:fld>
            <a:endParaRPr lang="es-ES" sz="1300" spc="-1">
              <a:latin typeface="Arial"/>
            </a:endParaRPr>
          </a:p>
        </p:txBody>
      </p:sp>
      <p:sp>
        <p:nvSpPr>
          <p:cNvPr id="543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520F703D-249F-4191-893C-4B04F7A67E6A}" type="slidenum">
              <a:rPr lang="es-ES" sz="1300" spc="-1">
                <a:solidFill>
                  <a:srgbClr val="000000"/>
                </a:solidFill>
                <a:latin typeface="Arial"/>
              </a:rPr>
              <a:t>25</a:t>
            </a:fld>
            <a:endParaRPr lang="es-ES" sz="1300" spc="-1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542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677912B3-6C33-4DE9-B513-63E079577D98}" type="slidenum">
              <a:rPr lang="es-ES" sz="1300" spc="-1">
                <a:solidFill>
                  <a:srgbClr val="000000"/>
                </a:solidFill>
                <a:latin typeface="Arial"/>
              </a:rPr>
              <a:t>25</a:t>
            </a:fld>
            <a:endParaRPr lang="es-ES" sz="1300" spc="-1">
              <a:latin typeface="Arial"/>
            </a:endParaRPr>
          </a:p>
        </p:txBody>
      </p:sp>
      <p:sp>
        <p:nvSpPr>
          <p:cNvPr id="543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571CE736-791C-4CB2-A827-36E47A918F17}" type="slidenum">
              <a:rPr lang="es-ES" sz="1300" spc="-1">
                <a:solidFill>
                  <a:srgbClr val="000000"/>
                </a:solidFill>
                <a:latin typeface="Arial"/>
              </a:rPr>
              <a:t>26</a:t>
            </a:fld>
            <a:endParaRPr lang="es-ES" sz="1300" spc="-1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548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751FD07E-B409-4619-B17B-A8CF08516412}" type="slidenum">
              <a:rPr lang="es-ES" sz="1300" spc="-1">
                <a:solidFill>
                  <a:srgbClr val="000000"/>
                </a:solidFill>
                <a:latin typeface="Arial"/>
              </a:rPr>
              <a:t>26</a:t>
            </a:fld>
            <a:endParaRPr lang="es-ES" sz="1300" spc="-1">
              <a:latin typeface="Arial"/>
            </a:endParaRPr>
          </a:p>
        </p:txBody>
      </p:sp>
      <p:sp>
        <p:nvSpPr>
          <p:cNvPr id="549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74DE1E20-4E63-49B6-9973-976ADB4AA175}" type="slidenum">
              <a:rPr lang="es-ES" sz="1300" spc="-1">
                <a:solidFill>
                  <a:srgbClr val="000000"/>
                </a:solidFill>
                <a:latin typeface="Arial"/>
              </a:rPr>
              <a:t>27</a:t>
            </a:fld>
            <a:endParaRPr lang="es-ES" sz="1300" spc="-1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554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3A7BBEB-8ADF-4C05-A3DC-43EF33120B18}" type="slidenum">
              <a:rPr lang="es-ES" sz="1300" spc="-1">
                <a:solidFill>
                  <a:srgbClr val="000000"/>
                </a:solidFill>
                <a:latin typeface="Arial"/>
              </a:rPr>
              <a:t>27</a:t>
            </a:fld>
            <a:endParaRPr lang="es-ES" sz="1300" spc="-1">
              <a:latin typeface="Arial"/>
            </a:endParaRPr>
          </a:p>
        </p:txBody>
      </p:sp>
      <p:sp>
        <p:nvSpPr>
          <p:cNvPr id="555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73D60200-BCBB-4F17-B591-386CBF374A69}" type="slidenum">
              <a:rPr lang="es-ES" sz="1300" spc="-1">
                <a:solidFill>
                  <a:srgbClr val="000000"/>
                </a:solidFill>
                <a:latin typeface="Arial"/>
              </a:rPr>
              <a:t>11</a:t>
            </a:fld>
            <a:endParaRPr lang="es-ES" sz="1300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704CF52-05F6-465A-90C6-AF96A4F80D95}" type="slidenum">
              <a:rPr lang="es-ES" sz="1300" spc="-1">
                <a:solidFill>
                  <a:srgbClr val="000000"/>
                </a:solidFill>
                <a:latin typeface="Arial"/>
              </a:rPr>
              <a:t>11</a:t>
            </a:fld>
            <a:endParaRPr lang="es-ES" sz="1300" spc="-1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73D60200-BCBB-4F17-B591-386CBF374A69}" type="slidenum">
              <a:rPr lang="es-ES" sz="1300" spc="-1">
                <a:solidFill>
                  <a:srgbClr val="000000"/>
                </a:solidFill>
                <a:latin typeface="Arial"/>
              </a:rPr>
              <a:t>12</a:t>
            </a:fld>
            <a:endParaRPr lang="es-ES" sz="1300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704CF52-05F6-465A-90C6-AF96A4F80D95}" type="slidenum">
              <a:rPr lang="es-ES" sz="1300" spc="-1">
                <a:solidFill>
                  <a:srgbClr val="000000"/>
                </a:solidFill>
                <a:latin typeface="Arial"/>
              </a:rPr>
              <a:t>12</a:t>
            </a:fld>
            <a:endParaRPr lang="es-ES" sz="1300" spc="-1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73D60200-BCBB-4F17-B591-386CBF374A69}" type="slidenum">
              <a:rPr lang="es-ES" sz="1300" spc="-1">
                <a:solidFill>
                  <a:srgbClr val="000000"/>
                </a:solidFill>
                <a:latin typeface="Arial"/>
              </a:rPr>
              <a:t>14</a:t>
            </a:fld>
            <a:endParaRPr lang="es-ES" sz="1300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704CF52-05F6-465A-90C6-AF96A4F80D95}" type="slidenum">
              <a:rPr lang="es-ES" sz="1300" spc="-1">
                <a:solidFill>
                  <a:srgbClr val="000000"/>
                </a:solidFill>
                <a:latin typeface="Arial"/>
              </a:rPr>
              <a:t>14</a:t>
            </a:fld>
            <a:endParaRPr lang="es-ES" sz="1300" spc="-1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73D60200-BCBB-4F17-B591-386CBF374A69}" type="slidenum">
              <a:rPr lang="es-ES" sz="1300" spc="-1">
                <a:solidFill>
                  <a:srgbClr val="000000"/>
                </a:solidFill>
                <a:latin typeface="Arial"/>
              </a:rPr>
              <a:t>15</a:t>
            </a:fld>
            <a:endParaRPr lang="es-ES" sz="1300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704CF52-05F6-465A-90C6-AF96A4F80D95}" type="slidenum">
              <a:rPr lang="es-ES" sz="1300" spc="-1">
                <a:solidFill>
                  <a:srgbClr val="000000"/>
                </a:solidFill>
                <a:latin typeface="Arial"/>
              </a:rPr>
              <a:t>15</a:t>
            </a:fld>
            <a:endParaRPr lang="es-ES" sz="1300" spc="-1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73D60200-BCBB-4F17-B591-386CBF374A69}" type="slidenum">
              <a:rPr lang="es-ES" sz="1300" spc="-1">
                <a:solidFill>
                  <a:srgbClr val="000000"/>
                </a:solidFill>
                <a:latin typeface="Arial"/>
              </a:rPr>
              <a:t>16</a:t>
            </a:fld>
            <a:endParaRPr lang="es-ES" sz="1300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704CF52-05F6-465A-90C6-AF96A4F80D95}" type="slidenum">
              <a:rPr lang="es-ES" sz="1300" spc="-1">
                <a:solidFill>
                  <a:srgbClr val="000000"/>
                </a:solidFill>
                <a:latin typeface="Arial"/>
              </a:rPr>
              <a:t>16</a:t>
            </a:fld>
            <a:endParaRPr lang="es-ES" sz="1300" spc="-1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9D18AC22-74A0-4A55-B034-45A84EECE32E}" type="slidenum">
              <a:rPr lang="es-ES" sz="1300" spc="-1">
                <a:solidFill>
                  <a:srgbClr val="000000"/>
                </a:solidFill>
                <a:latin typeface="Arial"/>
              </a:rPr>
              <a:t>17</a:t>
            </a:fld>
            <a:endParaRPr lang="es-ES" sz="1300" spc="-1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5996BAAF-BAA1-476E-B556-71C72DF44264}" type="slidenum">
              <a:rPr lang="es-ES" sz="1300" spc="-1">
                <a:solidFill>
                  <a:srgbClr val="000000"/>
                </a:solidFill>
                <a:latin typeface="Arial"/>
              </a:rPr>
              <a:t>17</a:t>
            </a:fld>
            <a:endParaRPr lang="es-ES" sz="1300" spc="-1">
              <a:latin typeface="Arial"/>
            </a:endParaRPr>
          </a:p>
        </p:txBody>
      </p:sp>
      <p:sp>
        <p:nvSpPr>
          <p:cNvPr id="483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9D18AC22-74A0-4A55-B034-45A84EECE32E}" type="slidenum">
              <a:rPr lang="es-ES" sz="1300" spc="-1">
                <a:solidFill>
                  <a:srgbClr val="000000"/>
                </a:solidFill>
                <a:latin typeface="Arial"/>
              </a:rPr>
              <a:t>18</a:t>
            </a:fld>
            <a:endParaRPr lang="es-ES" sz="1300" spc="-1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5996BAAF-BAA1-476E-B556-71C72DF44264}" type="slidenum">
              <a:rPr lang="es-ES" sz="1300" spc="-1">
                <a:solidFill>
                  <a:srgbClr val="000000"/>
                </a:solidFill>
                <a:latin typeface="Arial"/>
              </a:rPr>
              <a:t>18</a:t>
            </a:fld>
            <a:endParaRPr lang="es-ES" sz="1300" spc="-1">
              <a:latin typeface="Arial"/>
            </a:endParaRPr>
          </a:p>
        </p:txBody>
      </p:sp>
      <p:sp>
        <p:nvSpPr>
          <p:cNvPr id="483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0" y="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3847002" y="9431310"/>
            <a:ext cx="2946110" cy="49207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73D60200-BCBB-4F17-B591-386CBF374A69}" type="slidenum">
              <a:rPr lang="es-ES" sz="1300" spc="-1">
                <a:solidFill>
                  <a:srgbClr val="000000"/>
                </a:solidFill>
                <a:latin typeface="Arial"/>
              </a:rPr>
              <a:t>19</a:t>
            </a:fld>
            <a:endParaRPr lang="es-ES" sz="1300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0" y="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s-ES" sz="1300" spc="-1">
                <a:solidFill>
                  <a:srgbClr val="000000"/>
                </a:solidFill>
                <a:latin typeface="Arial"/>
              </a:rPr>
              <a:t>Visual Basic .NET</a:t>
            </a:r>
            <a:endParaRPr lang="es-ES" sz="1300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3847002" y="9431310"/>
            <a:ext cx="2947404" cy="4934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5000"/>
              </a:lnSpc>
            </a:pPr>
            <a:fld id="{C704CF52-05F6-465A-90C6-AF96A4F80D95}" type="slidenum">
              <a:rPr lang="es-ES" sz="1300" spc="-1">
                <a:solidFill>
                  <a:srgbClr val="000000"/>
                </a:solidFill>
                <a:latin typeface="Arial"/>
              </a:rPr>
              <a:t>19</a:t>
            </a:fld>
            <a:endParaRPr lang="es-ES" sz="1300" spc="-1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79473" y="4715822"/>
            <a:ext cx="5437079" cy="44661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679473" y="4715822"/>
            <a:ext cx="5434166" cy="4463434"/>
          </a:xfrm>
          <a:prstGeom prst="rect">
            <a:avLst/>
          </a:prstGeom>
        </p:spPr>
        <p:txBody>
          <a:bodyPr tIns="83796" bIns="83796" anchor="ctr"/>
          <a:lstStyle/>
          <a:p>
            <a:endParaRPr lang="es-ES" sz="1800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556080" y="6936725"/>
            <a:ext cx="3190680" cy="515520"/>
          </a:xfrm>
          <a:prstGeom prst="rect">
            <a:avLst/>
          </a:prstGeom>
        </p:spPr>
        <p:txBody>
          <a:bodyPr tIns="91440" bIns="91440"/>
          <a:lstStyle>
            <a:lvl1pPr>
              <a:defRPr sz="1400"/>
            </a:lvl1pPr>
          </a:lstStyle>
          <a:p>
            <a:r>
              <a:rPr lang="es-ES" spc="-1" dirty="0" smtClean="0">
                <a:solidFill>
                  <a:srgbClr val="000000"/>
                </a:solidFill>
              </a:rPr>
              <a:t>PAG 2021-2022 </a:t>
            </a:r>
            <a:r>
              <a:rPr lang="es-ES" spc="-1" dirty="0" err="1" smtClean="0">
                <a:solidFill>
                  <a:srgbClr val="000000"/>
                </a:solidFill>
              </a:rPr>
              <a:t>Ikasturtea</a:t>
            </a:r>
            <a:endParaRPr lang="es-ES" spc="-1" dirty="0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10"/>
          </p:nvPr>
        </p:nvSpPr>
        <p:spPr>
          <a:xfrm>
            <a:off x="7449960" y="6936725"/>
            <a:ext cx="2342880" cy="5155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/>
            </a:lvl1pPr>
          </a:lstStyle>
          <a:p>
            <a:fld id="{C2931A60-3E77-496C-BB31-0F4D59816719}" type="slidenum">
              <a:rPr lang="es-ES" spc="-1" smtClean="0">
                <a:solidFill>
                  <a:srgbClr val="000000"/>
                </a:solidFill>
              </a:rPr>
              <a:pPr/>
              <a:t>‹Nº›</a:t>
            </a:fld>
            <a:endParaRPr lang="es-ES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808" y="827509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2931A60-3E77-496C-BB31-0F4D59816719}" type="slidenum">
              <a:rPr lang="es-ES" spc="-1" smtClean="0">
                <a:solidFill>
                  <a:srgbClr val="000000"/>
                </a:solidFill>
              </a:rPr>
              <a:pPr/>
              <a:t>‹Nº›</a:t>
            </a:fld>
            <a:endParaRPr lang="es-ES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752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556080" y="6936725"/>
            <a:ext cx="3190680" cy="515520"/>
          </a:xfrm>
          <a:prstGeom prst="rect">
            <a:avLst/>
          </a:prstGeom>
        </p:spPr>
        <p:txBody>
          <a:bodyPr tIns="91440" bIns="91440"/>
          <a:lstStyle>
            <a:lvl1pPr>
              <a:defRPr sz="1400"/>
            </a:lvl1pPr>
          </a:lstStyle>
          <a:p>
            <a:r>
              <a:rPr lang="es-ES" spc="-1" dirty="0" smtClean="0">
                <a:solidFill>
                  <a:srgbClr val="000000"/>
                </a:solidFill>
              </a:rPr>
              <a:t>PAG 2021-2022 </a:t>
            </a:r>
            <a:r>
              <a:rPr lang="es-ES" spc="-1" dirty="0" err="1" smtClean="0">
                <a:solidFill>
                  <a:srgbClr val="000000"/>
                </a:solidFill>
              </a:rPr>
              <a:t>Ikasturtea</a:t>
            </a:r>
            <a:endParaRPr lang="es-ES" spc="-1" dirty="0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10"/>
          </p:nvPr>
        </p:nvSpPr>
        <p:spPr>
          <a:xfrm>
            <a:off x="7449960" y="6936725"/>
            <a:ext cx="2342880" cy="5155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/>
            </a:lvl1pPr>
          </a:lstStyle>
          <a:p>
            <a:fld id="{C2931A60-3E77-496C-BB31-0F4D59816719}" type="slidenum">
              <a:rPr lang="es-ES" spc="-1" smtClean="0">
                <a:solidFill>
                  <a:srgbClr val="000000"/>
                </a:solidFill>
              </a:rPr>
              <a:pPr/>
              <a:t>‹Nº›</a:t>
            </a:fld>
            <a:endParaRPr lang="es-ES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615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idx="10"/>
          </p:nvPr>
        </p:nvSpPr>
        <p:spPr>
          <a:xfrm>
            <a:off x="3556080" y="6936725"/>
            <a:ext cx="3190680" cy="515520"/>
          </a:xfrm>
          <a:prstGeom prst="rect">
            <a:avLst/>
          </a:prstGeom>
        </p:spPr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1"/>
          </p:nvPr>
        </p:nvSpPr>
        <p:spPr>
          <a:xfrm>
            <a:off x="7449960" y="6936725"/>
            <a:ext cx="2342880" cy="515520"/>
          </a:xfrm>
          <a:prstGeom prst="rect">
            <a:avLst/>
          </a:prstGeom>
        </p:spPr>
        <p:txBody>
          <a:bodyPr/>
          <a:lstStyle/>
          <a:p>
            <a:fld id="{C2931A60-3E77-496C-BB31-0F4D59816719}" type="slidenum">
              <a:rPr lang="es-ES" spc="-1" smtClean="0">
                <a:solidFill>
                  <a:srgbClr val="000000"/>
                </a:solidFill>
              </a:rPr>
              <a:pPr/>
              <a:t>‹Nº›</a:t>
            </a:fld>
            <a:endParaRPr lang="es-ES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201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12720" y="6562800"/>
            <a:ext cx="2344320" cy="5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ftr" idx="3"/>
          </p:nvPr>
        </p:nvSpPr>
        <p:spPr>
          <a:xfrm>
            <a:off x="3556080" y="6936725"/>
            <a:ext cx="3190680" cy="515520"/>
          </a:xfrm>
          <a:prstGeom prst="rect">
            <a:avLst/>
          </a:prstGeom>
        </p:spPr>
        <p:txBody>
          <a:bodyPr tIns="91440" bIns="91440"/>
          <a:lstStyle>
            <a:lvl1pPr>
              <a:defRPr sz="1400"/>
            </a:lvl1pPr>
          </a:lstStyle>
          <a:p>
            <a:r>
              <a:rPr lang="es-ES" spc="-1" dirty="0" smtClean="0">
                <a:solidFill>
                  <a:srgbClr val="000000"/>
                </a:solidFill>
              </a:rPr>
              <a:t>PAG 2021-2022 </a:t>
            </a:r>
            <a:r>
              <a:rPr lang="es-ES" spc="-1" dirty="0" err="1" smtClean="0">
                <a:solidFill>
                  <a:srgbClr val="000000"/>
                </a:solidFill>
              </a:rPr>
              <a:t>Ikasturtea</a:t>
            </a:r>
            <a:endParaRPr lang="es-ES" spc="-1" dirty="0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4"/>
          </p:nvPr>
        </p:nvSpPr>
        <p:spPr>
          <a:xfrm>
            <a:off x="7449960" y="6936725"/>
            <a:ext cx="2342880" cy="5155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/>
            </a:lvl1pPr>
          </a:lstStyle>
          <a:p>
            <a:fld id="{C2931A60-3E77-496C-BB31-0F4D59816719}" type="slidenum">
              <a:rPr lang="es-ES" spc="-1" smtClean="0">
                <a:solidFill>
                  <a:srgbClr val="000000"/>
                </a:solidFill>
              </a:rPr>
              <a:pPr/>
              <a:t>‹Nº›</a:t>
            </a:fld>
            <a:endParaRPr lang="es-ES" spc="-1" dirty="0">
              <a:latin typeface="Times New Roman"/>
            </a:endParaRPr>
          </a:p>
        </p:txBody>
      </p:sp>
      <p:sp>
        <p:nvSpPr>
          <p:cNvPr id="9" name="3 Título"/>
          <p:cNvSpPr txBox="1">
            <a:spLocks/>
          </p:cNvSpPr>
          <p:nvPr userDrawn="1"/>
        </p:nvSpPr>
        <p:spPr>
          <a:xfrm>
            <a:off x="503808" y="179437"/>
            <a:ext cx="9072000" cy="598197"/>
          </a:xfrm>
          <a:prstGeom prst="rect">
            <a:avLst/>
          </a:prstGeom>
        </p:spPr>
        <p:txBody>
          <a:bodyPr/>
          <a:lstStyle>
            <a:lvl1pPr algn="ctr">
              <a:defRPr sz="1800" b="0"/>
            </a:lvl1pPr>
          </a:lstStyle>
          <a:p>
            <a:r>
              <a:rPr lang="es-ES" dirty="0" smtClean="0"/>
              <a:t>RETO3. ASP .NET - </a:t>
            </a:r>
            <a:r>
              <a:rPr lang="es-ES" dirty="0" err="1" smtClean="0"/>
              <a:t>Restful</a:t>
            </a:r>
            <a:r>
              <a:rPr lang="es-ES" dirty="0" smtClean="0"/>
              <a:t> API </a:t>
            </a:r>
            <a:r>
              <a:rPr lang="es-ES" dirty="0" err="1" smtClean="0"/>
              <a:t>kontsumitzen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12720" y="6562800"/>
            <a:ext cx="2344320" cy="5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413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-hacker.rocks/2016/02/18/extending-razor-views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spnet/core/mvc/controllers/dependency-injection?view=aspnetcore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nipp.com/snippets/featured/carousel-product-cart-slid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....../api/Ardo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3.3/component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2"/>
          <p:cNvSpPr/>
          <p:nvPr/>
        </p:nvSpPr>
        <p:spPr>
          <a:xfrm>
            <a:off x="503280" y="-77760"/>
            <a:ext cx="9070560" cy="12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s-ES" sz="4400" spc="-1" dirty="0" smtClean="0">
                <a:solidFill>
                  <a:srgbClr val="280099"/>
                </a:solidFill>
                <a:latin typeface="Arial"/>
              </a:rPr>
              <a:t>ASP .NET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88180" y="2788175"/>
            <a:ext cx="9500760" cy="173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s-ES" sz="2800" spc="-1" dirty="0" smtClean="0">
                <a:solidFill>
                  <a:srgbClr val="3333CC"/>
                </a:solidFill>
                <a:latin typeface="Arial"/>
              </a:rPr>
              <a:t>Visual Studio 2019</a:t>
            </a:r>
            <a:endParaRPr lang="es-ES" sz="28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871960" y="5364013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spc="-1" dirty="0" smtClean="0">
                <a:solidFill>
                  <a:srgbClr val="3333CC"/>
                </a:solidFill>
                <a:latin typeface="Arial"/>
              </a:rPr>
              <a:t>RETO3 - </a:t>
            </a:r>
            <a:r>
              <a:rPr lang="es-ES" sz="2800" spc="-1" dirty="0">
                <a:solidFill>
                  <a:srgbClr val="3333CC"/>
                </a:solidFill>
                <a:latin typeface="Arial"/>
              </a:rPr>
              <a:t>ASP .NET - </a:t>
            </a:r>
            <a:r>
              <a:rPr lang="es-ES" sz="2800" spc="-1" dirty="0" err="1">
                <a:solidFill>
                  <a:srgbClr val="3333CC"/>
                </a:solidFill>
                <a:latin typeface="Arial"/>
              </a:rPr>
              <a:t>Restful</a:t>
            </a:r>
            <a:r>
              <a:rPr lang="es-ES" sz="2800" spc="-1" dirty="0">
                <a:solidFill>
                  <a:srgbClr val="3333CC"/>
                </a:solidFill>
                <a:latin typeface="Arial"/>
              </a:rPr>
              <a:t> API </a:t>
            </a:r>
            <a:r>
              <a:rPr lang="es-ES" sz="2800" spc="-1" dirty="0" err="1">
                <a:solidFill>
                  <a:srgbClr val="3333CC"/>
                </a:solidFill>
                <a:latin typeface="Arial"/>
              </a:rPr>
              <a:t>kontsumitzen</a:t>
            </a:r>
            <a:endParaRPr lang="es-ES" sz="2800" spc="-1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931A60-3E77-496C-BB31-0F4D59816719}" type="slidenum">
              <a:rPr lang="es-ES" spc="-1" smtClean="0">
                <a:solidFill>
                  <a:srgbClr val="000000"/>
                </a:solidFill>
              </a:rPr>
              <a:pPr/>
              <a:t>1</a:t>
            </a:fld>
            <a:endParaRPr lang="es-ES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931A60-3E77-496C-BB31-0F4D59816719}" type="slidenum">
              <a:rPr lang="es-ES" spc="-1" smtClean="0">
                <a:solidFill>
                  <a:srgbClr val="000000"/>
                </a:solidFill>
              </a:rPr>
              <a:pPr/>
              <a:t>10</a:t>
            </a:fld>
            <a:endParaRPr lang="es-ES" spc="-1" dirty="0">
              <a:latin typeface="Times New Roman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87785" y="539477"/>
            <a:ext cx="9792840" cy="62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Home/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Index.cshtml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(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bootstrap-eko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navbar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pertsonalizatuta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.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Karruselaren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aurretik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doa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):</a:t>
            </a:r>
            <a:endParaRPr lang="es-ES" sz="1600" spc="-1" dirty="0">
              <a:solidFill>
                <a:srgbClr val="3333CC"/>
              </a:solidFill>
              <a:latin typeface="Arial"/>
              <a:ea typeface="Arial"/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nav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navbar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navbar-expand-lg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navbar</a:t>
            </a:r>
            <a:r>
              <a:rPr lang="es-ES" sz="1400" dirty="0">
                <a:solidFill>
                  <a:srgbClr val="FF0000"/>
                </a:solidFill>
              </a:rPr>
              <a:t>-light </a:t>
            </a:r>
            <a:r>
              <a:rPr lang="es-ES" sz="1400" dirty="0" err="1">
                <a:solidFill>
                  <a:srgbClr val="FF0000"/>
                </a:solidFill>
              </a:rPr>
              <a:t>bg-menua</a:t>
            </a:r>
            <a:r>
              <a:rPr lang="es-E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&lt;div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container</a:t>
            </a:r>
            <a:r>
              <a:rPr lang="es-E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&lt;a class="</a:t>
            </a:r>
            <a:r>
              <a:rPr lang="en-US" sz="1400" dirty="0" err="1">
                <a:solidFill>
                  <a:srgbClr val="FF0000"/>
                </a:solidFill>
              </a:rPr>
              <a:t>navbar</a:t>
            </a:r>
            <a:r>
              <a:rPr lang="en-US" sz="1400" dirty="0">
                <a:solidFill>
                  <a:srgbClr val="FF0000"/>
                </a:solidFill>
              </a:rPr>
              <a:t>-brand" </a:t>
            </a:r>
            <a:r>
              <a:rPr lang="en-US" sz="1400" dirty="0" err="1">
                <a:solidFill>
                  <a:srgbClr val="FF0000"/>
                </a:solidFill>
              </a:rPr>
              <a:t>href</a:t>
            </a:r>
            <a:r>
              <a:rPr lang="en-US" sz="1400" dirty="0">
                <a:solidFill>
                  <a:srgbClr val="FF0000"/>
                </a:solidFill>
              </a:rPr>
              <a:t>="#"&gt;Home&lt;/a&gt;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</a:t>
            </a:r>
            <a:r>
              <a:rPr lang="es-ES" sz="1400" dirty="0" err="1">
                <a:solidFill>
                  <a:srgbClr val="FF0000"/>
                </a:solidFill>
              </a:rPr>
              <a:t>button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navbar-toggler</a:t>
            </a:r>
            <a:r>
              <a:rPr lang="es-ES" sz="1400" dirty="0">
                <a:solidFill>
                  <a:srgbClr val="FF0000"/>
                </a:solidFill>
              </a:rPr>
              <a:t>" </a:t>
            </a:r>
            <a:r>
              <a:rPr lang="es-ES" sz="1400" dirty="0" err="1">
                <a:solidFill>
                  <a:srgbClr val="FF0000"/>
                </a:solidFill>
              </a:rPr>
              <a:t>type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button</a:t>
            </a:r>
            <a:r>
              <a:rPr lang="es-ES" sz="1400" dirty="0">
                <a:solidFill>
                  <a:srgbClr val="FF0000"/>
                </a:solidFill>
              </a:rPr>
              <a:t>" data-</a:t>
            </a:r>
            <a:r>
              <a:rPr lang="es-ES" sz="1400" dirty="0" err="1">
                <a:solidFill>
                  <a:srgbClr val="FF0000"/>
                </a:solidFill>
              </a:rPr>
              <a:t>toggle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collapse</a:t>
            </a:r>
            <a:r>
              <a:rPr lang="es-ES" sz="1400" dirty="0">
                <a:solidFill>
                  <a:srgbClr val="FF0000"/>
                </a:solidFill>
              </a:rPr>
              <a:t>" data-target="#</a:t>
            </a:r>
            <a:r>
              <a:rPr lang="es-ES" sz="1400" dirty="0" err="1">
                <a:solidFill>
                  <a:srgbClr val="FF0000"/>
                </a:solidFill>
              </a:rPr>
              <a:t>navbarSupportedContent</a:t>
            </a:r>
            <a:r>
              <a:rPr lang="es-ES" sz="1400" dirty="0">
                <a:solidFill>
                  <a:srgbClr val="FF0000"/>
                </a:solidFill>
              </a:rPr>
              <a:t>" aria-</a:t>
            </a:r>
            <a:r>
              <a:rPr lang="es-ES" sz="1400" dirty="0" err="1">
                <a:solidFill>
                  <a:srgbClr val="FF0000"/>
                </a:solidFill>
              </a:rPr>
              <a:t>controls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navbarSupportedContent</a:t>
            </a:r>
            <a:r>
              <a:rPr lang="es-ES" sz="1400" dirty="0">
                <a:solidFill>
                  <a:srgbClr val="FF0000"/>
                </a:solidFill>
              </a:rPr>
              <a:t>" aria-</a:t>
            </a:r>
            <a:r>
              <a:rPr lang="es-ES" sz="1400" dirty="0" err="1">
                <a:solidFill>
                  <a:srgbClr val="FF0000"/>
                </a:solidFill>
              </a:rPr>
              <a:t>expanded</a:t>
            </a:r>
            <a:r>
              <a:rPr lang="es-ES" sz="1400" dirty="0">
                <a:solidFill>
                  <a:srgbClr val="FF0000"/>
                </a:solidFill>
              </a:rPr>
              <a:t>="false" aria-</a:t>
            </a:r>
            <a:r>
              <a:rPr lang="es-ES" sz="1400" dirty="0" err="1">
                <a:solidFill>
                  <a:srgbClr val="FF0000"/>
                </a:solidFill>
              </a:rPr>
              <a:t>label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Toggle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navigation</a:t>
            </a:r>
            <a:r>
              <a:rPr lang="es-E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&lt;</a:t>
            </a:r>
            <a:r>
              <a:rPr lang="es-ES" sz="1400" dirty="0" err="1">
                <a:solidFill>
                  <a:srgbClr val="FF0000"/>
                </a:solidFill>
              </a:rPr>
              <a:t>span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navbar-toggler-icon</a:t>
            </a:r>
            <a:r>
              <a:rPr lang="es-ES" sz="1400" dirty="0">
                <a:solidFill>
                  <a:srgbClr val="FF0000"/>
                </a:solidFill>
              </a:rPr>
              <a:t>"&gt;&lt;/</a:t>
            </a:r>
            <a:r>
              <a:rPr lang="es-ES" sz="1400" dirty="0" err="1">
                <a:solidFill>
                  <a:srgbClr val="FF0000"/>
                </a:solidFill>
              </a:rPr>
              <a:t>span</a:t>
            </a:r>
            <a:r>
              <a:rPr lang="es-ES" sz="1400" dirty="0">
                <a:solidFill>
                  <a:srgbClr val="FF0000"/>
                </a:solidFill>
              </a:rPr>
              <a:t>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&lt;/</a:t>
            </a:r>
            <a:r>
              <a:rPr lang="es-ES" sz="1400" dirty="0" err="1">
                <a:solidFill>
                  <a:srgbClr val="FF0000"/>
                </a:solidFill>
              </a:rPr>
              <a:t>button</a:t>
            </a:r>
            <a:r>
              <a:rPr lang="es-ES" sz="1400" dirty="0">
                <a:solidFill>
                  <a:srgbClr val="FF0000"/>
                </a:solidFill>
              </a:rPr>
              <a:t>&gt;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        &lt;div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collapse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navbar-collapse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erlatiboa</a:t>
            </a:r>
            <a:r>
              <a:rPr lang="es-ES" sz="1400" dirty="0">
                <a:solidFill>
                  <a:srgbClr val="FF0000"/>
                </a:solidFill>
              </a:rPr>
              <a:t>" id="</a:t>
            </a:r>
            <a:r>
              <a:rPr lang="es-ES" sz="1400" dirty="0" err="1">
                <a:solidFill>
                  <a:srgbClr val="FF0000"/>
                </a:solidFill>
              </a:rPr>
              <a:t>navbarSupportedContent</a:t>
            </a:r>
            <a:r>
              <a:rPr lang="es-E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&lt;</a:t>
            </a:r>
            <a:r>
              <a:rPr lang="es-ES" sz="1400" dirty="0" err="1">
                <a:solidFill>
                  <a:srgbClr val="FF0000"/>
                </a:solidFill>
              </a:rPr>
              <a:t>ul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navbar-nav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mr</a:t>
            </a:r>
            <a:r>
              <a:rPr lang="es-ES" sz="1400" dirty="0">
                <a:solidFill>
                  <a:srgbClr val="FF0000"/>
                </a:solidFill>
              </a:rPr>
              <a:t>-auto"&gt;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&lt;li class="</a:t>
            </a:r>
            <a:r>
              <a:rPr lang="en-US" sz="1400" dirty="0" err="1">
                <a:solidFill>
                  <a:srgbClr val="FF0000"/>
                </a:solidFill>
              </a:rPr>
              <a:t>nav</a:t>
            </a:r>
            <a:r>
              <a:rPr lang="en-US" sz="1400" dirty="0">
                <a:solidFill>
                  <a:srgbClr val="FF0000"/>
                </a:solidFill>
              </a:rPr>
              <a:t>-item dropdown full-width"&gt;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    &lt;a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nav</a:t>
            </a:r>
            <a:r>
              <a:rPr lang="es-ES" sz="1400" dirty="0">
                <a:solidFill>
                  <a:srgbClr val="FF0000"/>
                </a:solidFill>
              </a:rPr>
              <a:t>-link </a:t>
            </a:r>
            <a:r>
              <a:rPr lang="es-ES" sz="1400" dirty="0" err="1">
                <a:solidFill>
                  <a:srgbClr val="FF0000"/>
                </a:solidFill>
              </a:rPr>
              <a:t>dropdown-toggle</a:t>
            </a:r>
            <a:r>
              <a:rPr lang="es-ES" sz="1400" dirty="0">
                <a:solidFill>
                  <a:srgbClr val="FF0000"/>
                </a:solidFill>
              </a:rPr>
              <a:t>" </a:t>
            </a:r>
            <a:r>
              <a:rPr lang="es-ES" sz="1400" dirty="0" err="1">
                <a:solidFill>
                  <a:srgbClr val="FF0000"/>
                </a:solidFill>
              </a:rPr>
              <a:t>href</a:t>
            </a:r>
            <a:r>
              <a:rPr lang="es-ES" sz="1400" dirty="0">
                <a:solidFill>
                  <a:srgbClr val="FF0000"/>
                </a:solidFill>
              </a:rPr>
              <a:t>="#" id="</a:t>
            </a:r>
            <a:r>
              <a:rPr lang="es-ES" sz="1400" dirty="0" err="1">
                <a:solidFill>
                  <a:srgbClr val="FF0000"/>
                </a:solidFill>
              </a:rPr>
              <a:t>navbarDropdown</a:t>
            </a:r>
            <a:r>
              <a:rPr lang="es-ES" sz="1400" dirty="0">
                <a:solidFill>
                  <a:srgbClr val="FF0000"/>
                </a:solidFill>
              </a:rPr>
              <a:t>" role="</a:t>
            </a:r>
            <a:r>
              <a:rPr lang="es-ES" sz="1400" dirty="0" err="1">
                <a:solidFill>
                  <a:srgbClr val="FF0000"/>
                </a:solidFill>
              </a:rPr>
              <a:t>button</a:t>
            </a:r>
            <a:r>
              <a:rPr lang="es-ES" sz="1400" dirty="0">
                <a:solidFill>
                  <a:srgbClr val="FF0000"/>
                </a:solidFill>
              </a:rPr>
              <a:t>" data-</a:t>
            </a:r>
            <a:r>
              <a:rPr lang="es-ES" sz="1400" dirty="0" err="1">
                <a:solidFill>
                  <a:srgbClr val="FF0000"/>
                </a:solidFill>
              </a:rPr>
              <a:t>toggle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dropdown</a:t>
            </a:r>
            <a:r>
              <a:rPr lang="es-ES" sz="1400" dirty="0">
                <a:solidFill>
                  <a:srgbClr val="FF0000"/>
                </a:solidFill>
              </a:rPr>
              <a:t>" aria-</a:t>
            </a:r>
            <a:r>
              <a:rPr lang="es-ES" sz="1400" dirty="0" err="1">
                <a:solidFill>
                  <a:srgbClr val="FF0000"/>
                </a:solidFill>
              </a:rPr>
              <a:t>haspopup</a:t>
            </a:r>
            <a:r>
              <a:rPr lang="es-ES" sz="1400" dirty="0">
                <a:solidFill>
                  <a:srgbClr val="FF0000"/>
                </a:solidFill>
              </a:rPr>
              <a:t>="true" aria-</a:t>
            </a:r>
            <a:r>
              <a:rPr lang="es-ES" sz="1400" dirty="0" err="1">
                <a:solidFill>
                  <a:srgbClr val="FF0000"/>
                </a:solidFill>
              </a:rPr>
              <a:t>expanded</a:t>
            </a:r>
            <a:r>
              <a:rPr lang="es-ES" sz="1400" dirty="0">
                <a:solidFill>
                  <a:srgbClr val="FF0000"/>
                </a:solidFill>
              </a:rPr>
              <a:t>="false"&gt;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        </a:t>
            </a:r>
            <a:r>
              <a:rPr lang="es-ES" sz="1400" dirty="0" err="1">
                <a:solidFill>
                  <a:srgbClr val="FF0000"/>
                </a:solidFill>
              </a:rPr>
              <a:t>Zuria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                    &lt;/a&gt;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    </a:t>
            </a:r>
            <a:r>
              <a:rPr lang="es-ES" sz="1400" dirty="0" smtClean="0">
                <a:solidFill>
                  <a:srgbClr val="FF0000"/>
                </a:solidFill>
              </a:rPr>
              <a:t>&lt;!—</a:t>
            </a:r>
            <a:r>
              <a:rPr lang="es-ES" sz="1400" dirty="0" err="1" smtClean="0">
                <a:solidFill>
                  <a:srgbClr val="FF0000"/>
                </a:solidFill>
              </a:rPr>
              <a:t>Hemen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konponenteari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deia</a:t>
            </a:r>
            <a:r>
              <a:rPr lang="es-ES" sz="1400" dirty="0" smtClean="0">
                <a:solidFill>
                  <a:srgbClr val="FF0000"/>
                </a:solidFill>
              </a:rPr>
              <a:t>--&gt;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                &lt;/li&gt;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&lt;/</a:t>
            </a:r>
            <a:r>
              <a:rPr lang="es-ES" sz="1400" dirty="0" err="1">
                <a:solidFill>
                  <a:srgbClr val="FF0000"/>
                </a:solidFill>
              </a:rPr>
              <a:t>ul</a:t>
            </a:r>
            <a:r>
              <a:rPr lang="es-ES" sz="1400" dirty="0">
                <a:solidFill>
                  <a:srgbClr val="FF0000"/>
                </a:solidFill>
              </a:rPr>
              <a:t>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&lt;/div&gt;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&lt;/div&gt;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&lt;/</a:t>
            </a:r>
            <a:r>
              <a:rPr lang="es-ES" sz="1400" dirty="0" err="1">
                <a:solidFill>
                  <a:srgbClr val="FF0000"/>
                </a:solidFill>
              </a:rPr>
              <a:t>nav</a:t>
            </a:r>
            <a:r>
              <a:rPr lang="es-ES" sz="1400" dirty="0">
                <a:solidFill>
                  <a:srgbClr val="FF0000"/>
                </a:solidFill>
              </a:rPr>
              <a:t>&gt;</a:t>
            </a:r>
            <a:endParaRPr lang="es-ES" sz="1400" b="0" strike="noStrike" spc="-1" dirty="0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968304" y="3707829"/>
            <a:ext cx="3816424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spc="-1" dirty="0" err="1"/>
              <a:t>Estiloak</a:t>
            </a:r>
            <a:r>
              <a:rPr lang="es-ES" sz="1400" spc="-1" dirty="0"/>
              <a:t> (</a:t>
            </a:r>
            <a:r>
              <a:rPr lang="es-ES" sz="1400" spc="-1" dirty="0" err="1"/>
              <a:t>wwwroot</a:t>
            </a:r>
            <a:r>
              <a:rPr lang="es-ES" sz="1400" spc="-1" dirty="0"/>
              <a:t>/</a:t>
            </a:r>
            <a:r>
              <a:rPr lang="es-ES" sz="1400" spc="-1" dirty="0" err="1"/>
              <a:t>css</a:t>
            </a:r>
            <a:r>
              <a:rPr lang="es-ES" sz="1400" spc="-1" dirty="0"/>
              <a:t>/site.css</a:t>
            </a:r>
            <a:r>
              <a:rPr lang="es-ES" sz="1400" spc="-1" dirty="0" smtClean="0"/>
              <a:t>):</a:t>
            </a:r>
            <a:endParaRPr lang="es-ES" sz="1400" dirty="0" smtClean="0"/>
          </a:p>
          <a:p>
            <a:r>
              <a:rPr lang="es-ES" sz="1100" dirty="0" smtClean="0"/>
              <a:t>#</a:t>
            </a:r>
            <a:r>
              <a:rPr lang="es-ES" sz="1100" dirty="0" err="1"/>
              <a:t>searchForm</a:t>
            </a:r>
            <a:r>
              <a:rPr lang="es-ES" sz="1100" dirty="0"/>
              <a:t> {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padding</a:t>
            </a:r>
            <a:r>
              <a:rPr lang="es-ES" sz="1100" dirty="0"/>
              <a:t>-top: 10%;</a:t>
            </a:r>
          </a:p>
          <a:p>
            <a:r>
              <a:rPr lang="es-ES" sz="1100" dirty="0"/>
              <a:t>}</a:t>
            </a:r>
          </a:p>
          <a:p>
            <a:r>
              <a:rPr lang="es-ES" sz="1100" dirty="0"/>
              <a:t>.</a:t>
            </a:r>
            <a:r>
              <a:rPr lang="es-ES" sz="1100" dirty="0" err="1"/>
              <a:t>bg-menua</a:t>
            </a:r>
            <a:r>
              <a:rPr lang="es-ES" sz="1100" dirty="0"/>
              <a:t> {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background</a:t>
            </a:r>
            <a:r>
              <a:rPr lang="es-ES" sz="1100" dirty="0"/>
              <a:t>-color: #</a:t>
            </a:r>
            <a:r>
              <a:rPr lang="es-ES" sz="1100" dirty="0" err="1"/>
              <a:t>dddada</a:t>
            </a:r>
            <a:r>
              <a:rPr lang="es-ES" sz="1100" dirty="0"/>
              <a:t> !</a:t>
            </a:r>
            <a:r>
              <a:rPr lang="es-ES" sz="1100" dirty="0" err="1"/>
              <a:t>important</a:t>
            </a:r>
            <a:r>
              <a:rPr lang="es-ES" sz="1100" dirty="0"/>
              <a:t>;</a:t>
            </a:r>
          </a:p>
          <a:p>
            <a:r>
              <a:rPr lang="es-ES" sz="1100" dirty="0"/>
              <a:t>}</a:t>
            </a:r>
          </a:p>
          <a:p>
            <a:r>
              <a:rPr lang="es-ES" sz="1100" dirty="0"/>
              <a:t>.</a:t>
            </a:r>
            <a:r>
              <a:rPr lang="es-ES" sz="1100" dirty="0" err="1"/>
              <a:t>erlatiboa</a:t>
            </a:r>
            <a:r>
              <a:rPr lang="es-ES" sz="1100" dirty="0"/>
              <a:t> {</a:t>
            </a:r>
          </a:p>
          <a:p>
            <a:r>
              <a:rPr lang="es-ES" sz="1100" dirty="0"/>
              <a:t>    position: </a:t>
            </a:r>
            <a:r>
              <a:rPr lang="es-ES" sz="1100" dirty="0" err="1"/>
              <a:t>relative</a:t>
            </a:r>
            <a:r>
              <a:rPr lang="es-ES" sz="1100" dirty="0"/>
              <a:t>;</a:t>
            </a:r>
          </a:p>
          <a:p>
            <a:r>
              <a:rPr lang="es-ES" sz="1100" dirty="0" smtClean="0"/>
              <a:t>}</a:t>
            </a:r>
          </a:p>
          <a:p>
            <a:r>
              <a:rPr lang="es-ES" sz="1100" dirty="0"/>
              <a:t>.full-</a:t>
            </a:r>
            <a:r>
              <a:rPr lang="es-ES" sz="1100" dirty="0" err="1"/>
              <a:t>width.dropdown</a:t>
            </a:r>
            <a:r>
              <a:rPr lang="es-ES" sz="1100" dirty="0"/>
              <a:t> {</a:t>
            </a:r>
          </a:p>
          <a:p>
            <a:r>
              <a:rPr lang="es-ES" sz="1100" dirty="0"/>
              <a:t>    position: </a:t>
            </a:r>
            <a:r>
              <a:rPr lang="es-ES" sz="1100" dirty="0" err="1"/>
              <a:t>static</a:t>
            </a:r>
            <a:r>
              <a:rPr lang="es-ES" sz="1100" dirty="0"/>
              <a:t>;</a:t>
            </a:r>
          </a:p>
          <a:p>
            <a:r>
              <a:rPr lang="es-ES" sz="1100" dirty="0" smtClean="0"/>
              <a:t>}</a:t>
            </a:r>
            <a:endParaRPr lang="es-ES" sz="1100" dirty="0"/>
          </a:p>
          <a:p>
            <a:r>
              <a:rPr lang="es-ES" sz="1100" dirty="0"/>
              <a:t>.full-</a:t>
            </a:r>
            <a:r>
              <a:rPr lang="es-ES" sz="1100" dirty="0" err="1"/>
              <a:t>width.dropdown</a:t>
            </a:r>
            <a:r>
              <a:rPr lang="es-ES" sz="1100" dirty="0"/>
              <a:t> &gt; .</a:t>
            </a:r>
            <a:r>
              <a:rPr lang="es-ES" sz="1100" dirty="0" err="1"/>
              <a:t>dropdown-menu</a:t>
            </a:r>
            <a:r>
              <a:rPr lang="es-ES" sz="1100" dirty="0"/>
              <a:t> {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left</a:t>
            </a:r>
            <a:r>
              <a:rPr lang="es-ES" sz="1100" dirty="0"/>
              <a:t>: 0;</a:t>
            </a:r>
          </a:p>
          <a:p>
            <a:r>
              <a:rPr lang="es-ES" sz="1100" dirty="0" smtClean="0"/>
              <a:t>}</a:t>
            </a:r>
            <a:endParaRPr lang="es-ES" sz="1100" dirty="0"/>
          </a:p>
          <a:p>
            <a:r>
              <a:rPr lang="es-ES" sz="1100" dirty="0"/>
              <a:t>.full-</a:t>
            </a:r>
            <a:r>
              <a:rPr lang="es-ES" sz="1100" dirty="0" err="1"/>
              <a:t>width.dropdown</a:t>
            </a:r>
            <a:r>
              <a:rPr lang="es-ES" sz="1100" dirty="0"/>
              <a:t> &gt; .</a:t>
            </a:r>
            <a:r>
              <a:rPr lang="es-ES" sz="1100" dirty="0" err="1"/>
              <a:t>dropdown-menu</a:t>
            </a:r>
            <a:r>
              <a:rPr lang="es-ES" sz="1100" dirty="0"/>
              <a:t> &gt; li &gt; a {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white-space</a:t>
            </a:r>
            <a:r>
              <a:rPr lang="es-ES" sz="1100" dirty="0"/>
              <a:t>: normal;</a:t>
            </a:r>
          </a:p>
          <a:p>
            <a:r>
              <a:rPr lang="es-E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7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3"/>
          <p:cNvSpPr/>
          <p:nvPr/>
        </p:nvSpPr>
        <p:spPr>
          <a:xfrm>
            <a:off x="398520" y="611485"/>
            <a:ext cx="9321840" cy="14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s-ES" b="1" u="sng" spc="-1" dirty="0" err="1">
                <a:solidFill>
                  <a:srgbClr val="3333CC"/>
                </a:solidFill>
              </a:rPr>
              <a:t>WineShop</a:t>
            </a:r>
            <a:r>
              <a:rPr lang="es-ES" b="1" u="sng" spc="-1" dirty="0">
                <a:solidFill>
                  <a:srgbClr val="3333CC"/>
                </a:solidFill>
              </a:rPr>
              <a:t> web </a:t>
            </a:r>
            <a:r>
              <a:rPr lang="es-ES" b="1" u="sng" spc="-1" dirty="0" err="1">
                <a:solidFill>
                  <a:srgbClr val="3333CC"/>
                </a:solidFill>
              </a:rPr>
              <a:t>aplikazioa</a:t>
            </a:r>
            <a:endParaRPr lang="es-ES" spc="-1" dirty="0"/>
          </a:p>
          <a:p>
            <a:pPr>
              <a:lnSpc>
                <a:spcPct val="100000"/>
              </a:lnSpc>
            </a:pPr>
            <a:endParaRPr lang="es-ES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Motak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jarriko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ditugu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menuan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, eta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gainetik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pasatzerakoan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upeltegi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izenak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agertuko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dira</a:t>
            </a:r>
            <a:endParaRPr lang="es-ES" sz="1600" spc="-1" dirty="0">
              <a:solidFill>
                <a:srgbClr val="3333CC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11</a:t>
            </a:fld>
            <a:endParaRPr lang="es-ES" sz="1800" b="0" strike="noStrike" spc="-1" dirty="0">
              <a:latin typeface="Times New Roman"/>
            </a:endParaRPr>
          </a:p>
        </p:txBody>
      </p:sp>
      <p:pic>
        <p:nvPicPr>
          <p:cNvPr id="6" name="Picture 2"/>
          <p:cNvPicPr/>
          <p:nvPr/>
        </p:nvPicPr>
        <p:blipFill>
          <a:blip r:embed="rId3"/>
          <a:stretch/>
        </p:blipFill>
        <p:spPr>
          <a:xfrm>
            <a:off x="791840" y="1907629"/>
            <a:ext cx="7488360" cy="230328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2036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3"/>
          <p:cNvSpPr/>
          <p:nvPr/>
        </p:nvSpPr>
        <p:spPr>
          <a:xfrm>
            <a:off x="398520" y="1139760"/>
            <a:ext cx="9321840" cy="14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b="1" spc="-1" dirty="0" err="1" smtClean="0">
                <a:solidFill>
                  <a:srgbClr val="3333CC"/>
                </a:solidFill>
                <a:latin typeface="Arial"/>
              </a:rPr>
              <a:t>Services</a:t>
            </a:r>
            <a:r>
              <a:rPr lang="es-ES" b="1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karpeta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sortuko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dugu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.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Karpeta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honetan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gure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zerbitzuak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kokatuko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ditugu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,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rest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api-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rekin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komunikazio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guztiak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. ORM-a (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Entity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Framework)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erabiliko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bagenu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,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karpeta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hau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sortuko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genuke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ere.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pc="-1" dirty="0" smtClean="0">
              <a:solidFill>
                <a:srgbClr val="3333CC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Zerbitzu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bakoitzak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klase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bi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edukiko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ditu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: </a:t>
            </a:r>
            <a:r>
              <a:rPr lang="es-ES" b="1" spc="-1" dirty="0" err="1" smtClean="0">
                <a:solidFill>
                  <a:srgbClr val="3333CC"/>
                </a:solidFill>
                <a:latin typeface="Arial"/>
              </a:rPr>
              <a:t>interfazea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eta </a:t>
            </a:r>
            <a:r>
              <a:rPr lang="es-ES" b="1" spc="-1" dirty="0" err="1" smtClean="0">
                <a:solidFill>
                  <a:srgbClr val="3333CC"/>
                </a:solidFill>
                <a:latin typeface="Arial"/>
              </a:rPr>
              <a:t>inplementazioa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: </a:t>
            </a:r>
            <a:r>
              <a:rPr lang="es-ES" b="1" spc="-1" dirty="0" err="1" smtClean="0">
                <a:solidFill>
                  <a:srgbClr val="3333CC"/>
                </a:solidFill>
                <a:latin typeface="Arial"/>
              </a:rPr>
              <a:t>IArdoaService.cs</a:t>
            </a:r>
            <a:r>
              <a:rPr lang="es-ES" b="1" spc="-1" dirty="0" smtClean="0">
                <a:solidFill>
                  <a:srgbClr val="3333CC"/>
                </a:solidFill>
                <a:latin typeface="Arial"/>
              </a:rPr>
              <a:t> eta </a:t>
            </a:r>
            <a:r>
              <a:rPr lang="es-ES" b="1" spc="-1" dirty="0" err="1" smtClean="0">
                <a:solidFill>
                  <a:srgbClr val="3333CC"/>
                </a:solidFill>
                <a:latin typeface="Arial"/>
              </a:rPr>
              <a:t>ArdoaService.cs</a:t>
            </a:r>
            <a:r>
              <a:rPr lang="es-ES" b="1" spc="-1" dirty="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b="1" spc="-1" dirty="0" smtClean="0">
              <a:solidFill>
                <a:srgbClr val="3333CC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Interfazea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kontrato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bezalakoa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</a:rPr>
              <a:t> da.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Bakarrik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azaltzen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ditu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nolako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metodoak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inplementatuko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ditugu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</a:rPr>
              <a:t>,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besterik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</a:rPr>
              <a:t>ez</a:t>
            </a:r>
            <a:endParaRPr lang="es-ES" sz="1800" strike="noStrike" spc="-1" dirty="0" smtClean="0">
              <a:solidFill>
                <a:srgbClr val="3333CC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800" strike="noStrike" spc="-1" dirty="0" smtClean="0">
              <a:solidFill>
                <a:srgbClr val="3333CC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Models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karpetan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eredu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berria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sortuko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dugu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(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rest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api-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ak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bidaltzen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digun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informazioarekin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bat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datorrena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):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ArdoaUpeltegi</a:t>
            </a:r>
            <a:endParaRPr lang="es-ES" sz="1800" strike="noStrike" spc="-1" dirty="0">
              <a:latin typeface="Arial"/>
            </a:endParaRPr>
          </a:p>
          <a:p>
            <a:r>
              <a:rPr lang="es-ES" dirty="0"/>
              <a:t>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err="1"/>
              <a:t>ArdoaUpeltegi</a:t>
            </a:r>
            <a:endParaRPr lang="es-ES" sz="1600" dirty="0"/>
          </a:p>
          <a:p>
            <a:r>
              <a:rPr lang="es-ES" sz="1600" dirty="0"/>
              <a:t>    {</a:t>
            </a:r>
          </a:p>
          <a:p>
            <a:r>
              <a:rPr lang="en-US" sz="1600" dirty="0"/>
              <a:t>        public </a:t>
            </a:r>
            <a:r>
              <a:rPr lang="en-US" sz="1600" dirty="0" err="1"/>
              <a:t>int</a:t>
            </a:r>
            <a:r>
              <a:rPr lang="en-US" sz="1600" dirty="0"/>
              <a:t> Id { get; set; }</a:t>
            </a:r>
          </a:p>
          <a:p>
            <a:r>
              <a:rPr lang="en-US" sz="1600" dirty="0"/>
              <a:t>        public string </a:t>
            </a:r>
            <a:r>
              <a:rPr lang="en-US" sz="1600" dirty="0" err="1"/>
              <a:t>Izena</a:t>
            </a:r>
            <a:r>
              <a:rPr lang="en-US" sz="1600" dirty="0"/>
              <a:t> { get; set; }</a:t>
            </a:r>
          </a:p>
          <a:p>
            <a:r>
              <a:rPr lang="en-US" sz="1600" dirty="0"/>
              <a:t>        public string </a:t>
            </a:r>
            <a:r>
              <a:rPr lang="en-US" sz="1600" dirty="0" err="1"/>
              <a:t>UpeltegiIzena</a:t>
            </a:r>
            <a:r>
              <a:rPr lang="en-US" sz="1600" dirty="0"/>
              <a:t> { get; set; }</a:t>
            </a:r>
          </a:p>
          <a:p>
            <a:r>
              <a:rPr lang="es-ES" sz="1600" dirty="0"/>
              <a:t>    }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12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4918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931A60-3E77-496C-BB31-0F4D59816719}" type="slidenum">
              <a:rPr lang="es-ES" spc="-1" smtClean="0">
                <a:solidFill>
                  <a:srgbClr val="000000"/>
                </a:solidFill>
              </a:rPr>
              <a:pPr/>
              <a:t>13</a:t>
            </a:fld>
            <a:endParaRPr lang="es-ES" spc="-1" dirty="0">
              <a:latin typeface="Times New Roman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98520" y="1139760"/>
            <a:ext cx="9321840" cy="62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z="1800" b="1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Index.cshtml</a:t>
            </a:r>
            <a:r>
              <a:rPr lang="es-ES" sz="1800" b="1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dagoen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menuko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aukerak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automatikoki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sortzeko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aukera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ezberdinak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ditugu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u="sng" strike="noStrike" spc="-1" dirty="0">
                <a:solidFill>
                  <a:srgbClr val="CCCCFF"/>
                </a:solidFill>
                <a:uFillTx/>
                <a:latin typeface="Arial"/>
                <a:ea typeface="Arial"/>
                <a:hlinkClick r:id="rId2"/>
              </a:rPr>
              <a:t>http://asp.net-hacker.rocks/2016/02/18/extending-razor-views.html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z="1800" b="1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ViewComponent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erabiliko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dugu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u="sng" spc="-1" dirty="0">
                <a:solidFill>
                  <a:srgbClr val="CCCCFF"/>
                </a:solidFill>
                <a:ea typeface="Arial"/>
              </a:rPr>
              <a:t>https://docs.microsoft.com/es-es/aspnet/core/mvc/views/view-components?view=aspnetcore-6.0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08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3"/>
          <p:cNvSpPr/>
          <p:nvPr/>
        </p:nvSpPr>
        <p:spPr>
          <a:xfrm>
            <a:off x="398520" y="683493"/>
            <a:ext cx="9321840" cy="14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z="1800" b="1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ViewComponents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karpeta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sortuko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dugu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, eta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barruan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klase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berri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bat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: </a:t>
            </a:r>
            <a:r>
              <a:rPr lang="es-ES" sz="1800" b="1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ArdoakViewComponent.cs</a:t>
            </a:r>
            <a:r>
              <a:rPr lang="es-ES" sz="1800" b="1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(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Controller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bezala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funtzionatzen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du) eta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zerbitzua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erabiliko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du (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dependentzien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injekzioa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erabiliko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dugu</a:t>
            </a:r>
            <a:r>
              <a:rPr lang="es-ES" sz="180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)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pc="-1" dirty="0">
                <a:solidFill>
                  <a:srgbClr val="3333CC"/>
                </a:solidFill>
                <a:ea typeface="Arial"/>
                <a:hlinkClick r:id="rId3"/>
              </a:rPr>
              <a:t>https://</a:t>
            </a:r>
            <a:r>
              <a:rPr lang="es-ES" spc="-1" dirty="0" smtClean="0">
                <a:solidFill>
                  <a:srgbClr val="3333CC"/>
                </a:solidFill>
                <a:ea typeface="Arial"/>
                <a:hlinkClick r:id="rId3"/>
              </a:rPr>
              <a:t>docs.microsoft.com/es-es/aspnet/core/mvc/controllers/dependency-injection?view=aspnetcore-6.0</a:t>
            </a:r>
            <a:endParaRPr lang="es-ES" spc="-1" dirty="0" smtClean="0">
              <a:solidFill>
                <a:srgbClr val="3333CC"/>
              </a:solidFill>
              <a:ea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pc="-1" dirty="0" smtClean="0">
                <a:solidFill>
                  <a:srgbClr val="3333CC"/>
                </a:solidFill>
                <a:ea typeface="Arial"/>
              </a:rPr>
              <a:t>.</a:t>
            </a:r>
            <a:endParaRPr lang="es-ES" sz="1800" strike="noStrike" spc="-1" dirty="0" smtClean="0">
              <a:solidFill>
                <a:srgbClr val="3333CC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800" b="1" strike="noStrike" spc="-1" dirty="0" smtClean="0">
              <a:solidFill>
                <a:srgbClr val="3333CC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14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8" name="CustomShape 4"/>
          <p:cNvSpPr/>
          <p:nvPr/>
        </p:nvSpPr>
        <p:spPr>
          <a:xfrm>
            <a:off x="343080" y="2949661"/>
            <a:ext cx="9432720" cy="3926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spc="-1" dirty="0" err="1">
                <a:solidFill>
                  <a:srgbClr val="FF0000"/>
                </a:solidFill>
                <a:latin typeface="Arial"/>
              </a:rPr>
              <a:t>u</a:t>
            </a:r>
            <a:r>
              <a:rPr lang="es-ES" sz="1400" b="0" strike="noStrike" spc="-1" dirty="0" err="1" smtClean="0">
                <a:solidFill>
                  <a:srgbClr val="FF0000"/>
                </a:solidFill>
                <a:latin typeface="Arial"/>
              </a:rPr>
              <a:t>sing</a:t>
            </a:r>
            <a:r>
              <a:rPr lang="es-ES" sz="1400" b="0" strike="noStrike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400" b="0" strike="noStrike" spc="-1" dirty="0" err="1" smtClean="0">
                <a:solidFill>
                  <a:srgbClr val="FF0000"/>
                </a:solidFill>
                <a:latin typeface="Arial"/>
              </a:rPr>
              <a:t>Microsoft.AspNetCore.Mvc</a:t>
            </a:r>
            <a:r>
              <a:rPr lang="es-ES" sz="1400" b="0" strike="noStrike" spc="-1" dirty="0" smtClean="0">
                <a:solidFill>
                  <a:srgbClr val="FF0000"/>
                </a:solidFill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s-ES" sz="1400" dirty="0" err="1">
                <a:solidFill>
                  <a:srgbClr val="FF0000"/>
                </a:solidFill>
              </a:rPr>
              <a:t>using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WineShop.Services</a:t>
            </a:r>
            <a:r>
              <a:rPr lang="es-ES" sz="1400" dirty="0">
                <a:solidFill>
                  <a:srgbClr val="FF0000"/>
                </a:solidFill>
              </a:rPr>
              <a:t>;</a:t>
            </a:r>
            <a:endParaRPr lang="es-ES" sz="1400" b="0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 err="1" smtClean="0">
                <a:solidFill>
                  <a:srgbClr val="000000"/>
                </a:solidFill>
                <a:latin typeface="Arial"/>
              </a:rPr>
              <a:t>public</a:t>
            </a:r>
            <a:r>
              <a:rPr lang="es-ES" sz="1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ArdoakViewComponent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: </a:t>
            </a:r>
            <a:r>
              <a:rPr lang="es-ES" sz="1400" b="0" strike="noStrike" spc="-1" dirty="0" err="1">
                <a:solidFill>
                  <a:srgbClr val="FF0000"/>
                </a:solidFill>
                <a:latin typeface="Arial"/>
              </a:rPr>
              <a:t>ViewComponent</a:t>
            </a:r>
            <a:endParaRPr lang="es-ES" sz="1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{</a:t>
            </a:r>
            <a:endParaRPr lang="es-ES" sz="1400" b="0" strike="noStrike" spc="-1" dirty="0">
              <a:latin typeface="Arial"/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  </a:t>
            </a:r>
            <a:r>
              <a:rPr lang="es-ES" sz="1400" dirty="0" smtClean="0">
                <a:solidFill>
                  <a:srgbClr val="FF0000"/>
                </a:solidFill>
              </a:rPr>
              <a:t>      </a:t>
            </a:r>
            <a:r>
              <a:rPr lang="es-ES" sz="1400" dirty="0" err="1" smtClean="0">
                <a:solidFill>
                  <a:srgbClr val="FF0000"/>
                </a:solidFill>
              </a:rPr>
              <a:t>private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readonly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IArdoaService</a:t>
            </a:r>
            <a:r>
              <a:rPr lang="es-ES" sz="1400" dirty="0">
                <a:solidFill>
                  <a:srgbClr val="FF0000"/>
                </a:solidFill>
              </a:rPr>
              <a:t> _</a:t>
            </a:r>
            <a:r>
              <a:rPr lang="es-ES" sz="1400" dirty="0" err="1">
                <a:solidFill>
                  <a:srgbClr val="FF0000"/>
                </a:solidFill>
              </a:rPr>
              <a:t>ardoaService</a:t>
            </a:r>
            <a:r>
              <a:rPr lang="es-ES" sz="1400" dirty="0" smtClean="0">
                <a:solidFill>
                  <a:srgbClr val="FF0000"/>
                </a:solidFill>
              </a:rPr>
              <a:t>;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public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ArdoakViewComponent</a:t>
            </a:r>
            <a:r>
              <a:rPr lang="es-ES" sz="1400" dirty="0">
                <a:solidFill>
                  <a:srgbClr val="FF0000"/>
                </a:solidFill>
              </a:rPr>
              <a:t>(</a:t>
            </a:r>
            <a:r>
              <a:rPr lang="es-ES" sz="1400" dirty="0" err="1">
                <a:solidFill>
                  <a:srgbClr val="FF0000"/>
                </a:solidFill>
              </a:rPr>
              <a:t>IArdoaService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ardoaService</a:t>
            </a:r>
            <a:r>
              <a:rPr lang="es-ES" sz="1400" dirty="0">
                <a:solidFill>
                  <a:srgbClr val="FF0000"/>
                </a:solidFill>
              </a:rPr>
              <a:t>)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{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_</a:t>
            </a:r>
            <a:r>
              <a:rPr lang="es-ES" sz="1400" dirty="0" err="1">
                <a:solidFill>
                  <a:srgbClr val="FF0000"/>
                </a:solidFill>
              </a:rPr>
              <a:t>ardoaService</a:t>
            </a:r>
            <a:r>
              <a:rPr lang="es-ES" sz="1400" dirty="0">
                <a:solidFill>
                  <a:srgbClr val="FF0000"/>
                </a:solidFill>
              </a:rPr>
              <a:t> = </a:t>
            </a:r>
            <a:r>
              <a:rPr lang="es-ES" sz="1400" dirty="0" err="1">
                <a:solidFill>
                  <a:srgbClr val="FF0000"/>
                </a:solidFill>
              </a:rPr>
              <a:t>ardoaService</a:t>
            </a:r>
            <a:r>
              <a:rPr lang="es-ES" sz="1400" dirty="0">
                <a:solidFill>
                  <a:srgbClr val="FF0000"/>
                </a:solidFill>
              </a:rPr>
              <a:t>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public </a:t>
            </a:r>
            <a:r>
              <a:rPr lang="en-US" sz="1400" dirty="0" err="1">
                <a:solidFill>
                  <a:srgbClr val="FF0000"/>
                </a:solidFill>
              </a:rPr>
              <a:t>async</a:t>
            </a:r>
            <a:r>
              <a:rPr lang="en-US" sz="1400" dirty="0">
                <a:solidFill>
                  <a:srgbClr val="FF0000"/>
                </a:solidFill>
              </a:rPr>
              <a:t> Task&lt;</a:t>
            </a:r>
            <a:r>
              <a:rPr lang="en-US" sz="1400" dirty="0" err="1">
                <a:solidFill>
                  <a:srgbClr val="FF0000"/>
                </a:solidFill>
              </a:rPr>
              <a:t>IViewComponentResult</a:t>
            </a:r>
            <a:r>
              <a:rPr lang="en-US" sz="1400" dirty="0">
                <a:solidFill>
                  <a:srgbClr val="FF0000"/>
                </a:solidFill>
              </a:rPr>
              <a:t>&gt; </a:t>
            </a:r>
            <a:r>
              <a:rPr lang="en-US" sz="1400" dirty="0" err="1">
                <a:solidFill>
                  <a:srgbClr val="FF0000"/>
                </a:solidFill>
              </a:rPr>
              <a:t>InvokeAsync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id)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{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</a:t>
            </a:r>
            <a:r>
              <a:rPr lang="es-ES" sz="1400" dirty="0" err="1">
                <a:solidFill>
                  <a:srgbClr val="FF0000"/>
                </a:solidFill>
              </a:rPr>
              <a:t>return</a:t>
            </a:r>
            <a:r>
              <a:rPr lang="es-ES" sz="1400" dirty="0">
                <a:solidFill>
                  <a:srgbClr val="FF0000"/>
                </a:solidFill>
              </a:rPr>
              <a:t> View(</a:t>
            </a:r>
            <a:r>
              <a:rPr lang="es-ES" sz="1400" dirty="0" err="1">
                <a:solidFill>
                  <a:srgbClr val="FF0000"/>
                </a:solidFill>
              </a:rPr>
              <a:t>await</a:t>
            </a:r>
            <a:r>
              <a:rPr lang="es-ES" sz="1400" dirty="0">
                <a:solidFill>
                  <a:srgbClr val="FF0000"/>
                </a:solidFill>
              </a:rPr>
              <a:t> _</a:t>
            </a:r>
            <a:r>
              <a:rPr lang="es-ES" sz="1400" dirty="0" err="1">
                <a:solidFill>
                  <a:srgbClr val="FF0000"/>
                </a:solidFill>
              </a:rPr>
              <a:t>ardoaService.GetMota</a:t>
            </a:r>
            <a:r>
              <a:rPr lang="es-ES" sz="1400" dirty="0">
                <a:solidFill>
                  <a:srgbClr val="FF0000"/>
                </a:solidFill>
              </a:rPr>
              <a:t>(id));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        }</a:t>
            </a:r>
            <a:r>
              <a:rPr lang="es-ES" sz="1400" b="0" strike="noStrike" spc="-1" dirty="0" smtClean="0">
                <a:solidFill>
                  <a:srgbClr val="FF0000"/>
                </a:solidFill>
                <a:latin typeface="Arial"/>
              </a:rPr>
              <a:t>    </a:t>
            </a:r>
          </a:p>
          <a:p>
            <a:r>
              <a:rPr lang="es-E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spc="-1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s-ES" sz="1400" b="0" strike="noStrike" spc="-1" dirty="0" smtClean="0">
                <a:solidFill>
                  <a:srgbClr val="000000"/>
                </a:solidFill>
                <a:latin typeface="Arial"/>
              </a:rPr>
              <a:t>}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335720" y="6562800"/>
            <a:ext cx="2344320" cy="51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95000"/>
              </a:lnSpc>
            </a:pPr>
            <a:fld id="{CB3EA9E3-7267-41DD-9B23-889900265F8C}" type="slidenum"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98520" y="539477"/>
            <a:ext cx="9321840" cy="14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1800" b="1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IArdoaService.cs</a:t>
            </a:r>
            <a:r>
              <a:rPr lang="es-ES" sz="1800" b="1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:</a:t>
            </a:r>
          </a:p>
          <a:p>
            <a:r>
              <a:rPr lang="es-ES" dirty="0"/>
              <a:t> </a:t>
            </a:r>
            <a:r>
              <a:rPr lang="es-ES" sz="1400" dirty="0" err="1">
                <a:solidFill>
                  <a:srgbClr val="FF0000"/>
                </a:solidFill>
              </a:rPr>
              <a:t>public</a:t>
            </a:r>
            <a:r>
              <a:rPr lang="es-ES" sz="1400" dirty="0"/>
              <a:t> interface </a:t>
            </a:r>
            <a:r>
              <a:rPr lang="es-ES" sz="1400" dirty="0" err="1"/>
              <a:t>IArdoaService</a:t>
            </a:r>
            <a:endParaRPr lang="es-ES" sz="1400" dirty="0"/>
          </a:p>
          <a:p>
            <a:r>
              <a:rPr lang="es-ES" sz="1400" dirty="0"/>
              <a:t>    {</a:t>
            </a:r>
          </a:p>
          <a:p>
            <a:r>
              <a:rPr lang="es-ES" sz="1400" dirty="0"/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Task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IList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ArdoaUpeltegi</a:t>
            </a:r>
            <a:r>
              <a:rPr lang="es-ES" sz="1400" dirty="0">
                <a:solidFill>
                  <a:srgbClr val="FF0000"/>
                </a:solidFill>
              </a:rPr>
              <a:t>&gt;&gt; </a:t>
            </a:r>
            <a:r>
              <a:rPr lang="es-ES" sz="1400" dirty="0" err="1">
                <a:solidFill>
                  <a:srgbClr val="FF0000"/>
                </a:solidFill>
              </a:rPr>
              <a:t>GetMota</a:t>
            </a:r>
            <a:r>
              <a:rPr lang="es-ES" sz="1400" dirty="0">
                <a:solidFill>
                  <a:srgbClr val="FF0000"/>
                </a:solidFill>
              </a:rPr>
              <a:t>(</a:t>
            </a:r>
            <a:r>
              <a:rPr lang="es-ES" sz="1400" dirty="0" err="1">
                <a:solidFill>
                  <a:srgbClr val="FF0000"/>
                </a:solidFill>
              </a:rPr>
              <a:t>int</a:t>
            </a:r>
            <a:r>
              <a:rPr lang="es-ES" sz="1400" dirty="0">
                <a:solidFill>
                  <a:srgbClr val="FF0000"/>
                </a:solidFill>
              </a:rPr>
              <a:t> id);</a:t>
            </a:r>
          </a:p>
          <a:p>
            <a:r>
              <a:rPr lang="es-ES" sz="1400" dirty="0"/>
              <a:t>    }</a:t>
            </a:r>
            <a:endParaRPr lang="es-ES" sz="1400" b="1" strike="noStrike" spc="-1" dirty="0" smtClean="0">
              <a:solidFill>
                <a:srgbClr val="3333CC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ArdoaService.cs</a:t>
            </a:r>
            <a:r>
              <a:rPr lang="es-ES" b="1" spc="-1" dirty="0" smtClean="0">
                <a:solidFill>
                  <a:srgbClr val="3333CC"/>
                </a:solidFill>
                <a:latin typeface="Arial"/>
                <a:ea typeface="Arial"/>
              </a:rPr>
              <a:t>:</a:t>
            </a:r>
          </a:p>
          <a:p>
            <a:r>
              <a:rPr lang="es-ES" dirty="0"/>
              <a:t>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</a:t>
            </a:r>
            <a:r>
              <a:rPr lang="es-ES" sz="1400" dirty="0" err="1"/>
              <a:t>ArdoaService</a:t>
            </a:r>
            <a:endParaRPr lang="es-ES" sz="1400" dirty="0"/>
          </a:p>
          <a:p>
            <a:r>
              <a:rPr lang="es-ES" sz="1400" dirty="0"/>
              <a:t>    {</a:t>
            </a:r>
          </a:p>
          <a:p>
            <a:r>
              <a:rPr lang="it-IT" sz="1400" dirty="0">
                <a:solidFill>
                  <a:srgbClr val="FF0000"/>
                </a:solidFill>
              </a:rPr>
              <a:t>        private Uri rutaTodos = new Uri("https://localhost/api/Ardoa/");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public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async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Task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IList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ArdoaUpeltegi</a:t>
            </a:r>
            <a:r>
              <a:rPr lang="es-ES" sz="1400" dirty="0">
                <a:solidFill>
                  <a:srgbClr val="FF0000"/>
                </a:solidFill>
              </a:rPr>
              <a:t>&gt;&gt; </a:t>
            </a:r>
            <a:r>
              <a:rPr lang="es-ES" sz="1400" dirty="0" err="1">
                <a:solidFill>
                  <a:srgbClr val="FF0000"/>
                </a:solidFill>
              </a:rPr>
              <a:t>GetMota</a:t>
            </a:r>
            <a:r>
              <a:rPr lang="es-ES" sz="1400" dirty="0">
                <a:solidFill>
                  <a:srgbClr val="FF0000"/>
                </a:solidFill>
              </a:rPr>
              <a:t>(</a:t>
            </a:r>
            <a:r>
              <a:rPr lang="es-ES" sz="1400" dirty="0" err="1">
                <a:solidFill>
                  <a:srgbClr val="FF0000"/>
                </a:solidFill>
              </a:rPr>
              <a:t>int</a:t>
            </a:r>
            <a:r>
              <a:rPr lang="es-ES" sz="1400" dirty="0">
                <a:solidFill>
                  <a:srgbClr val="FF0000"/>
                </a:solidFill>
              </a:rPr>
              <a:t> id)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</a:t>
            </a:r>
            <a:r>
              <a:rPr lang="es-ES" sz="1400" dirty="0" smtClean="0">
                <a:solidFill>
                  <a:srgbClr val="FF0000"/>
                </a:solidFill>
              </a:rPr>
              <a:t>{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            </a:t>
            </a:r>
            <a:r>
              <a:rPr lang="es-ES" sz="1400" dirty="0" err="1">
                <a:solidFill>
                  <a:srgbClr val="FF0000"/>
                </a:solidFill>
              </a:rPr>
              <a:t>List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ArdoaUpeltegi</a:t>
            </a:r>
            <a:r>
              <a:rPr lang="es-ES" sz="1400" dirty="0">
                <a:solidFill>
                  <a:srgbClr val="FF0000"/>
                </a:solidFill>
              </a:rPr>
              <a:t>&gt; </a:t>
            </a:r>
            <a:r>
              <a:rPr lang="es-ES" sz="1400" dirty="0" err="1">
                <a:solidFill>
                  <a:srgbClr val="FF0000"/>
                </a:solidFill>
              </a:rPr>
              <a:t>ardoaUpeltegiList</a:t>
            </a:r>
            <a:r>
              <a:rPr lang="es-ES" sz="1400" dirty="0">
                <a:solidFill>
                  <a:srgbClr val="FF0000"/>
                </a:solidFill>
              </a:rPr>
              <a:t> = new </a:t>
            </a:r>
            <a:r>
              <a:rPr lang="es-ES" sz="1400" dirty="0" err="1">
                <a:solidFill>
                  <a:srgbClr val="FF0000"/>
                </a:solidFill>
              </a:rPr>
              <a:t>List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ArdoaUpeltegi</a:t>
            </a:r>
            <a:r>
              <a:rPr lang="es-ES" sz="1400" dirty="0">
                <a:solidFill>
                  <a:srgbClr val="FF0000"/>
                </a:solidFill>
              </a:rPr>
              <a:t>&gt;();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Uri </a:t>
            </a:r>
            <a:r>
              <a:rPr lang="es-ES" sz="1400" dirty="0" err="1">
                <a:solidFill>
                  <a:srgbClr val="FF0000"/>
                </a:solidFill>
              </a:rPr>
              <a:t>rutaUpeltegiak</a:t>
            </a:r>
            <a:r>
              <a:rPr lang="es-ES" sz="1400" dirty="0">
                <a:solidFill>
                  <a:srgbClr val="FF0000"/>
                </a:solidFill>
              </a:rPr>
              <a:t> = new </a:t>
            </a:r>
            <a:r>
              <a:rPr lang="es-ES" sz="1400" dirty="0" smtClean="0">
                <a:solidFill>
                  <a:srgbClr val="FF0000"/>
                </a:solidFill>
              </a:rPr>
              <a:t>Uri(</a:t>
            </a:r>
            <a:r>
              <a:rPr lang="es-ES" sz="1400" dirty="0" err="1" smtClean="0">
                <a:solidFill>
                  <a:srgbClr val="FF0000"/>
                </a:solidFill>
              </a:rPr>
              <a:t>rutaTodos</a:t>
            </a:r>
            <a:r>
              <a:rPr lang="es-ES" sz="1400" dirty="0" smtClean="0">
                <a:solidFill>
                  <a:srgbClr val="FF0000"/>
                </a:solidFill>
              </a:rPr>
              <a:t>, "Mota</a:t>
            </a:r>
            <a:r>
              <a:rPr lang="es-ES" sz="1400" dirty="0">
                <a:solidFill>
                  <a:srgbClr val="FF0000"/>
                </a:solidFill>
              </a:rPr>
              <a:t>/"+ </a:t>
            </a:r>
            <a:r>
              <a:rPr lang="es-ES" sz="1400" dirty="0" err="1">
                <a:solidFill>
                  <a:srgbClr val="FF0000"/>
                </a:solidFill>
              </a:rPr>
              <a:t>id.ToString</a:t>
            </a:r>
            <a:r>
              <a:rPr lang="es-ES" sz="1400" dirty="0">
                <a:solidFill>
                  <a:srgbClr val="FF0000"/>
                </a:solidFill>
              </a:rPr>
              <a:t>()</a:t>
            </a:r>
            <a:r>
              <a:rPr lang="es-ES" sz="1400" dirty="0" smtClean="0">
                <a:solidFill>
                  <a:srgbClr val="FF0000"/>
                </a:solidFill>
              </a:rPr>
              <a:t>);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        using (</a:t>
            </a:r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httpClient</a:t>
            </a:r>
            <a:r>
              <a:rPr lang="en-US" sz="1400" dirty="0">
                <a:solidFill>
                  <a:srgbClr val="FF0000"/>
                </a:solidFill>
              </a:rPr>
              <a:t> = new </a:t>
            </a:r>
            <a:r>
              <a:rPr lang="en-US" sz="1400" dirty="0" err="1">
                <a:solidFill>
                  <a:srgbClr val="FF0000"/>
                </a:solidFill>
              </a:rPr>
              <a:t>HttpClient</a:t>
            </a:r>
            <a:r>
              <a:rPr lang="en-US" sz="1400" dirty="0">
                <a:solidFill>
                  <a:srgbClr val="FF0000"/>
                </a:solidFill>
              </a:rPr>
              <a:t>())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using (</a:t>
            </a:r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 response = await </a:t>
            </a:r>
            <a:r>
              <a:rPr lang="en-US" sz="1400" dirty="0" err="1">
                <a:solidFill>
                  <a:srgbClr val="FF0000"/>
                </a:solidFill>
              </a:rPr>
              <a:t>httpClient.GetAsync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rutaUpeltegiak</a:t>
            </a:r>
            <a:r>
              <a:rPr lang="en-US" sz="1400" dirty="0">
                <a:solidFill>
                  <a:srgbClr val="FF0000"/>
                </a:solidFill>
              </a:rPr>
              <a:t>))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{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    </a:t>
            </a:r>
            <a:r>
              <a:rPr lang="es-ES" sz="1400" dirty="0" err="1">
                <a:solidFill>
                  <a:srgbClr val="FF0000"/>
                </a:solidFill>
              </a:rPr>
              <a:t>string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apiResponse</a:t>
            </a:r>
            <a:r>
              <a:rPr lang="es-ES" sz="1400" dirty="0">
                <a:solidFill>
                  <a:srgbClr val="FF0000"/>
                </a:solidFill>
              </a:rPr>
              <a:t> = </a:t>
            </a:r>
            <a:r>
              <a:rPr lang="es-ES" sz="1400" dirty="0" err="1">
                <a:solidFill>
                  <a:srgbClr val="FF0000"/>
                </a:solidFill>
              </a:rPr>
              <a:t>await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response.Content.ReadAsStringAsync</a:t>
            </a:r>
            <a:r>
              <a:rPr lang="es-ES" sz="1400" dirty="0">
                <a:solidFill>
                  <a:srgbClr val="FF0000"/>
                </a:solidFill>
              </a:rPr>
              <a:t>();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    </a:t>
            </a:r>
            <a:r>
              <a:rPr lang="es-ES" sz="1400" dirty="0" err="1">
                <a:solidFill>
                  <a:srgbClr val="FF0000"/>
                </a:solidFill>
              </a:rPr>
              <a:t>ardoaUpeltegiList</a:t>
            </a:r>
            <a:r>
              <a:rPr lang="es-ES" sz="1400" dirty="0">
                <a:solidFill>
                  <a:srgbClr val="FF0000"/>
                </a:solidFill>
              </a:rPr>
              <a:t> = </a:t>
            </a:r>
            <a:r>
              <a:rPr lang="es-ES" sz="1400" dirty="0" err="1">
                <a:solidFill>
                  <a:srgbClr val="FF0000"/>
                </a:solidFill>
              </a:rPr>
              <a:t>JsonConvert.DeserializeObject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List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ArdoaUpeltegi</a:t>
            </a:r>
            <a:r>
              <a:rPr lang="es-ES" sz="1400" dirty="0">
                <a:solidFill>
                  <a:srgbClr val="FF0000"/>
                </a:solidFill>
              </a:rPr>
              <a:t>&gt;&gt;(</a:t>
            </a:r>
            <a:r>
              <a:rPr lang="es-ES" sz="1400" dirty="0" err="1">
                <a:solidFill>
                  <a:srgbClr val="FF0000"/>
                </a:solidFill>
              </a:rPr>
              <a:t>apiResponse</a:t>
            </a:r>
            <a:r>
              <a:rPr lang="es-ES" sz="1400" dirty="0">
                <a:solidFill>
                  <a:srgbClr val="FF0000"/>
                </a:solidFill>
              </a:rPr>
              <a:t>);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}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}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</a:t>
            </a:r>
            <a:r>
              <a:rPr lang="es-ES" sz="1400" dirty="0" err="1">
                <a:solidFill>
                  <a:srgbClr val="FF0000"/>
                </a:solidFill>
              </a:rPr>
              <a:t>return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ardoaUpeltegiList</a:t>
            </a:r>
            <a:r>
              <a:rPr lang="es-ES" sz="1400" dirty="0">
                <a:solidFill>
                  <a:srgbClr val="FF0000"/>
                </a:solidFill>
              </a:rPr>
              <a:t>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}</a:t>
            </a:r>
          </a:p>
          <a:p>
            <a:r>
              <a:rPr lang="es-ES" sz="1400" dirty="0"/>
              <a:t>    }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15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46514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3"/>
          <p:cNvSpPr/>
          <p:nvPr/>
        </p:nvSpPr>
        <p:spPr>
          <a:xfrm>
            <a:off x="398520" y="539477"/>
            <a:ext cx="9321840" cy="14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1800" b="1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Zerbitzua</a:t>
            </a:r>
            <a:r>
              <a:rPr lang="es-ES" sz="1800" b="1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1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injektatu</a:t>
            </a:r>
            <a:r>
              <a:rPr lang="es-ES" sz="1800" b="1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1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egingo</a:t>
            </a:r>
            <a:r>
              <a:rPr lang="es-ES" sz="1800" b="1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1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dugu</a:t>
            </a:r>
            <a:r>
              <a:rPr lang="es-ES" sz="1800" b="1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:</a:t>
            </a:r>
          </a:p>
          <a:p>
            <a:r>
              <a:rPr lang="es-ES" dirty="0" smtClean="0"/>
              <a:t> </a:t>
            </a:r>
            <a:r>
              <a:rPr lang="es-ES" b="1" spc="-1" dirty="0" err="1" smtClean="0">
                <a:solidFill>
                  <a:srgbClr val="3333CC"/>
                </a:solidFill>
                <a:latin typeface="Arial"/>
                <a:ea typeface="Arial"/>
              </a:rPr>
              <a:t>Startup.cs</a:t>
            </a:r>
            <a:r>
              <a:rPr lang="es-ES" b="1" spc="-1" dirty="0" smtClean="0">
                <a:solidFill>
                  <a:srgbClr val="3333CC"/>
                </a:solidFill>
                <a:latin typeface="Arial"/>
                <a:ea typeface="Arial"/>
              </a:rPr>
              <a:t>:</a:t>
            </a:r>
            <a:endParaRPr lang="es-ES" b="1" spc="-1" dirty="0">
              <a:solidFill>
                <a:srgbClr val="3333CC"/>
              </a:solidFill>
              <a:latin typeface="Arial"/>
              <a:ea typeface="Arial"/>
            </a:endParaRPr>
          </a:p>
          <a:p>
            <a:endParaRPr lang="es-ES" dirty="0"/>
          </a:p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ConfigureServices</a:t>
            </a:r>
            <a:r>
              <a:rPr lang="es-ES" sz="1600" dirty="0"/>
              <a:t>(</a:t>
            </a:r>
            <a:r>
              <a:rPr lang="es-ES" sz="1600" dirty="0" err="1"/>
              <a:t>IServiceCollection</a:t>
            </a:r>
            <a:r>
              <a:rPr lang="es-ES" sz="1600" dirty="0"/>
              <a:t> </a:t>
            </a:r>
            <a:r>
              <a:rPr lang="es-ES" sz="1600" dirty="0" err="1"/>
              <a:t>services</a:t>
            </a:r>
            <a:r>
              <a:rPr lang="es-ES" sz="1600" dirty="0"/>
              <a:t>)</a:t>
            </a:r>
          </a:p>
          <a:p>
            <a:r>
              <a:rPr lang="es-ES" sz="1600" dirty="0"/>
              <a:t>        {</a:t>
            </a:r>
          </a:p>
          <a:p>
            <a:r>
              <a:rPr lang="es-ES" sz="1600" dirty="0"/>
              <a:t>            </a:t>
            </a:r>
            <a:r>
              <a:rPr lang="es-ES" sz="1600" dirty="0">
                <a:solidFill>
                  <a:srgbClr val="FF0000"/>
                </a:solidFill>
              </a:rPr>
              <a:t>//</a:t>
            </a:r>
            <a:r>
              <a:rPr lang="es-ES" sz="1600" dirty="0" err="1">
                <a:solidFill>
                  <a:srgbClr val="FF0000"/>
                </a:solidFill>
              </a:rPr>
              <a:t>Zerbitzuak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injektatzeko</a:t>
            </a:r>
            <a:endParaRPr lang="es-ES" sz="1600" dirty="0">
              <a:solidFill>
                <a:srgbClr val="FF0000"/>
              </a:solidFill>
            </a:endParaRPr>
          </a:p>
          <a:p>
            <a:r>
              <a:rPr lang="es-ES" sz="1600" dirty="0">
                <a:solidFill>
                  <a:srgbClr val="FF0000"/>
                </a:solidFill>
              </a:rPr>
              <a:t>            </a:t>
            </a:r>
            <a:r>
              <a:rPr lang="es-ES" sz="1600" dirty="0" err="1">
                <a:solidFill>
                  <a:srgbClr val="FF0000"/>
                </a:solidFill>
              </a:rPr>
              <a:t>services.AddScoped</a:t>
            </a: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err="1">
                <a:solidFill>
                  <a:srgbClr val="FF0000"/>
                </a:solidFill>
              </a:rPr>
              <a:t>IArdoaService</a:t>
            </a:r>
            <a:r>
              <a:rPr lang="es-ES" sz="1600" dirty="0">
                <a:solidFill>
                  <a:srgbClr val="FF0000"/>
                </a:solidFill>
              </a:rPr>
              <a:t>, </a:t>
            </a:r>
            <a:r>
              <a:rPr lang="es-ES" sz="1600" dirty="0" err="1">
                <a:solidFill>
                  <a:srgbClr val="FF0000"/>
                </a:solidFill>
              </a:rPr>
              <a:t>ArdoaService</a:t>
            </a:r>
            <a:r>
              <a:rPr lang="es-ES" sz="1600" dirty="0" smtClean="0">
                <a:solidFill>
                  <a:srgbClr val="FF0000"/>
                </a:solidFill>
              </a:rPr>
              <a:t>&gt;();</a:t>
            </a:r>
          </a:p>
          <a:p>
            <a:r>
              <a:rPr lang="es-ES" sz="1600" b="0" strike="noStrike" spc="-1" dirty="0">
                <a:solidFill>
                  <a:srgbClr val="FF0000"/>
                </a:solidFill>
                <a:latin typeface="Arial"/>
              </a:rPr>
              <a:t>	</a:t>
            </a:r>
            <a:r>
              <a:rPr lang="es-ES" sz="1600" b="0" strike="noStrike" spc="-1" dirty="0" smtClean="0">
                <a:solidFill>
                  <a:srgbClr val="FF0000"/>
                </a:solidFill>
                <a:latin typeface="Arial"/>
              </a:rPr>
              <a:t>….</a:t>
            </a:r>
          </a:p>
          <a:p>
            <a:r>
              <a:rPr lang="es-ES" sz="1600" spc="-1" dirty="0">
                <a:solidFill>
                  <a:srgbClr val="FF0000"/>
                </a:solidFill>
                <a:latin typeface="Arial"/>
              </a:rPr>
              <a:t>	</a:t>
            </a:r>
            <a:r>
              <a:rPr lang="es-ES" sz="1600" spc="-1" dirty="0" smtClean="0">
                <a:solidFill>
                  <a:srgbClr val="FF0000"/>
                </a:solidFill>
                <a:latin typeface="Arial"/>
              </a:rPr>
              <a:t>….</a:t>
            </a:r>
          </a:p>
          <a:p>
            <a:r>
              <a:rPr lang="es-ES" sz="1600" spc="-1" dirty="0" smtClean="0">
                <a:latin typeface="Arial"/>
              </a:rPr>
              <a:t>        }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16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1803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3"/>
          <p:cNvSpPr/>
          <p:nvPr/>
        </p:nvSpPr>
        <p:spPr>
          <a:xfrm>
            <a:off x="398520" y="611485"/>
            <a:ext cx="9321840" cy="155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z="1800" b="1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Components</a:t>
            </a:r>
            <a:r>
              <a:rPr lang="es-ES" sz="1800" b="1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karpeta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sortu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behar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da </a:t>
            </a:r>
            <a:r>
              <a:rPr lang="es-ES" sz="1800" b="1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Views</a:t>
            </a:r>
            <a:r>
              <a:rPr lang="es-ES" sz="1800" b="1" strike="noStrike" spc="-1" dirty="0">
                <a:solidFill>
                  <a:srgbClr val="3333CC"/>
                </a:solidFill>
                <a:latin typeface="Arial"/>
                <a:ea typeface="Arial"/>
              </a:rPr>
              <a:t>/</a:t>
            </a:r>
            <a:r>
              <a:rPr lang="es-ES" sz="1800" b="1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Shared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barruan</a:t>
            </a:r>
            <a:endParaRPr lang="es-E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Eta horren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barruan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beste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karpeta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bat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: </a:t>
            </a:r>
            <a:r>
              <a:rPr lang="es-ES" sz="1800" b="1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Ardoak</a:t>
            </a:r>
            <a:endParaRPr lang="es-E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Eta horren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barruan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bista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bat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: </a:t>
            </a: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D</a:t>
            </a:r>
            <a:r>
              <a:rPr lang="es-ES" sz="1800" b="1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efault.cshtml</a:t>
            </a:r>
            <a:r>
              <a:rPr lang="es-ES" sz="1800" b="1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(«Agregar» - «nuevo elemento con </a:t>
            </a:r>
            <a:r>
              <a:rPr lang="es-ES" sz="1800" b="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scaffolding</a:t>
            </a:r>
            <a:r>
              <a:rPr lang="es-ES" spc="-1" dirty="0" smtClean="0">
                <a:solidFill>
                  <a:srgbClr val="3333CC"/>
                </a:solidFill>
                <a:latin typeface="Arial"/>
                <a:ea typeface="Arial"/>
              </a:rPr>
              <a:t>» - «vista de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  <a:ea typeface="Arial"/>
              </a:rPr>
              <a:t>razor</a:t>
            </a:r>
            <a:r>
              <a:rPr lang="es-ES" spc="-1" dirty="0" smtClean="0">
                <a:solidFill>
                  <a:srgbClr val="3333CC"/>
                </a:solidFill>
                <a:latin typeface="Arial"/>
                <a:ea typeface="Arial"/>
              </a:rPr>
              <a:t>»</a:t>
            </a:r>
            <a:r>
              <a:rPr lang="es-ES" sz="1800" b="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)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17</a:t>
            </a:fld>
            <a:endParaRPr lang="es-ES" sz="1800" b="0" strike="noStrike" spc="-1">
              <a:latin typeface="Times New Roman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0" y="2137570"/>
            <a:ext cx="6167320" cy="42860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3"/>
          <p:cNvSpPr/>
          <p:nvPr/>
        </p:nvSpPr>
        <p:spPr>
          <a:xfrm>
            <a:off x="398520" y="611485"/>
            <a:ext cx="9321840" cy="77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31640" y="1187549"/>
            <a:ext cx="8208720" cy="2008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400" dirty="0"/>
              <a:t>@</a:t>
            </a:r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IEnumerable</a:t>
            </a:r>
            <a:r>
              <a:rPr lang="es-ES" sz="1400" dirty="0"/>
              <a:t>&lt;</a:t>
            </a:r>
            <a:r>
              <a:rPr lang="es-ES" sz="1400" dirty="0" err="1"/>
              <a:t>WineShop.Models.ArdoaUpeltegi</a:t>
            </a:r>
            <a:r>
              <a:rPr lang="es-ES" sz="1400" dirty="0"/>
              <a:t>&gt;</a:t>
            </a:r>
          </a:p>
          <a:p>
            <a:endParaRPr lang="es-ES" sz="1400" dirty="0"/>
          </a:p>
          <a:p>
            <a:r>
              <a:rPr lang="es-ES" sz="1400" dirty="0"/>
              <a:t>    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ul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dropdown-menu</a:t>
            </a:r>
            <a:r>
              <a:rPr lang="es-ES" sz="1400" dirty="0">
                <a:solidFill>
                  <a:srgbClr val="FF0000"/>
                </a:solidFill>
              </a:rPr>
              <a:t>"&gt;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sv-SE" sz="1400" dirty="0">
                <a:solidFill>
                  <a:srgbClr val="FF0000"/>
                </a:solidFill>
              </a:rPr>
              <a:t>        @foreach (var item in Model)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{</a:t>
            </a:r>
          </a:p>
          <a:p>
            <a:r>
              <a:rPr lang="it-IT" sz="1400" dirty="0">
                <a:solidFill>
                  <a:srgbClr val="FF0000"/>
                </a:solidFill>
              </a:rPr>
              <a:t>            &lt;li&gt;&lt;a href="#"&gt;@Html.DisplayFor(modelItem =&gt; item.UpeltegiIzena)&lt;/a&gt;&lt;/li&gt;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}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&lt;/</a:t>
            </a:r>
            <a:r>
              <a:rPr lang="es-ES" sz="1400" dirty="0" err="1">
                <a:solidFill>
                  <a:srgbClr val="FF0000"/>
                </a:solidFill>
              </a:rPr>
              <a:t>ul</a:t>
            </a:r>
            <a:r>
              <a:rPr lang="es-ES" sz="1400" dirty="0">
                <a:solidFill>
                  <a:srgbClr val="FF0000"/>
                </a:solidFill>
              </a:rPr>
              <a:t>&gt;</a:t>
            </a:r>
            <a:endParaRPr lang="es-ES" sz="1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359640" y="3419797"/>
            <a:ext cx="928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3333CC"/>
                </a:solidFill>
                <a:latin typeface="Arial"/>
                <a:ea typeface="Arial"/>
              </a:rPr>
              <a:t>Eta </a:t>
            </a:r>
            <a:r>
              <a:rPr lang="es-ES" sz="1800" b="1" strike="noStrike" spc="-1">
                <a:solidFill>
                  <a:srgbClr val="3333CC"/>
                </a:solidFill>
                <a:latin typeface="Arial"/>
                <a:ea typeface="Arial"/>
              </a:rPr>
              <a:t>Index.html</a:t>
            </a:r>
            <a:r>
              <a:rPr lang="es-ES" sz="1800" b="0" strike="noStrike" spc="-1">
                <a:solidFill>
                  <a:srgbClr val="3333CC"/>
                </a:solidFill>
                <a:latin typeface="Arial"/>
                <a:ea typeface="Arial"/>
              </a:rPr>
              <a:t> barruan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398520" y="4067869"/>
            <a:ext cx="9720720" cy="158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dirty="0"/>
              <a:t>&lt;li class="</a:t>
            </a:r>
            <a:r>
              <a:rPr lang="en-US" sz="1400" dirty="0" err="1"/>
              <a:t>nav</a:t>
            </a:r>
            <a:r>
              <a:rPr lang="en-US" sz="1400" dirty="0"/>
              <a:t>-item dropdown full-width"&gt;</a:t>
            </a:r>
          </a:p>
          <a:p>
            <a:r>
              <a:rPr lang="es-ES" sz="1400" dirty="0"/>
              <a:t>                    &lt;a </a:t>
            </a:r>
            <a:r>
              <a:rPr lang="es-ES" sz="1400" dirty="0" err="1"/>
              <a:t>class</a:t>
            </a:r>
            <a:r>
              <a:rPr lang="es-ES" sz="1400" dirty="0"/>
              <a:t>="</a:t>
            </a:r>
            <a:r>
              <a:rPr lang="es-ES" sz="1400" dirty="0" err="1"/>
              <a:t>nav</a:t>
            </a:r>
            <a:r>
              <a:rPr lang="es-ES" sz="1400" dirty="0"/>
              <a:t>-link </a:t>
            </a:r>
            <a:r>
              <a:rPr lang="es-ES" sz="1400" dirty="0" err="1"/>
              <a:t>dropdown-toggle</a:t>
            </a:r>
            <a:r>
              <a:rPr lang="es-ES" sz="1400" dirty="0"/>
              <a:t>" </a:t>
            </a:r>
            <a:r>
              <a:rPr lang="es-ES" sz="1400" dirty="0" err="1"/>
              <a:t>href</a:t>
            </a:r>
            <a:r>
              <a:rPr lang="es-ES" sz="1400" dirty="0"/>
              <a:t>="#" id="</a:t>
            </a:r>
            <a:r>
              <a:rPr lang="es-ES" sz="1400" dirty="0" err="1"/>
              <a:t>navbarDropdown</a:t>
            </a:r>
            <a:r>
              <a:rPr lang="es-ES" sz="1400" dirty="0"/>
              <a:t>" role="</a:t>
            </a:r>
            <a:r>
              <a:rPr lang="es-ES" sz="1400" dirty="0" err="1"/>
              <a:t>button</a:t>
            </a:r>
            <a:r>
              <a:rPr lang="es-ES" sz="1400" dirty="0"/>
              <a:t>" data-</a:t>
            </a:r>
            <a:r>
              <a:rPr lang="es-ES" sz="1400" dirty="0" err="1"/>
              <a:t>toggle</a:t>
            </a:r>
            <a:r>
              <a:rPr lang="es-ES" sz="1400" dirty="0"/>
              <a:t>="</a:t>
            </a:r>
            <a:r>
              <a:rPr lang="es-ES" sz="1400" dirty="0" err="1"/>
              <a:t>dropdown</a:t>
            </a:r>
            <a:r>
              <a:rPr lang="es-ES" sz="1400" dirty="0"/>
              <a:t>" aria-</a:t>
            </a:r>
            <a:r>
              <a:rPr lang="es-ES" sz="1400" dirty="0" err="1"/>
              <a:t>haspopup</a:t>
            </a:r>
            <a:r>
              <a:rPr lang="es-ES" sz="1400" dirty="0"/>
              <a:t>="true" aria-</a:t>
            </a:r>
            <a:r>
              <a:rPr lang="es-ES" sz="1400" dirty="0" err="1"/>
              <a:t>expanded</a:t>
            </a:r>
            <a:r>
              <a:rPr lang="es-ES" sz="1400" dirty="0"/>
              <a:t>="false"&gt;</a:t>
            </a:r>
          </a:p>
          <a:p>
            <a:r>
              <a:rPr lang="es-ES" sz="1400" dirty="0"/>
              <a:t>                        </a:t>
            </a:r>
            <a:r>
              <a:rPr lang="es-ES" sz="1400" dirty="0" err="1"/>
              <a:t>Zuria</a:t>
            </a:r>
            <a:endParaRPr lang="es-ES" sz="1400" dirty="0"/>
          </a:p>
          <a:p>
            <a:r>
              <a:rPr lang="es-ES" sz="1400" dirty="0"/>
              <a:t>                    &lt;/a&gt;</a:t>
            </a:r>
          </a:p>
          <a:p>
            <a:r>
              <a:rPr lang="es-ES" sz="1400" dirty="0"/>
              <a:t>                    </a:t>
            </a:r>
            <a:r>
              <a:rPr lang="es-ES" sz="1400" dirty="0">
                <a:solidFill>
                  <a:srgbClr val="FF0000"/>
                </a:solidFill>
              </a:rPr>
              <a:t>@</a:t>
            </a:r>
            <a:r>
              <a:rPr lang="es-ES" sz="1400" dirty="0" err="1">
                <a:solidFill>
                  <a:srgbClr val="FF0000"/>
                </a:solidFill>
              </a:rPr>
              <a:t>await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Component.InvokeAsync</a:t>
            </a:r>
            <a:r>
              <a:rPr lang="es-ES" sz="1400" dirty="0">
                <a:solidFill>
                  <a:srgbClr val="FF0000"/>
                </a:solidFill>
              </a:rPr>
              <a:t>("</a:t>
            </a:r>
            <a:r>
              <a:rPr lang="es-ES" sz="1400" dirty="0" err="1">
                <a:solidFill>
                  <a:srgbClr val="FF0000"/>
                </a:solidFill>
              </a:rPr>
              <a:t>Ardoak</a:t>
            </a:r>
            <a:r>
              <a:rPr lang="es-ES" sz="1400" dirty="0">
                <a:solidFill>
                  <a:srgbClr val="FF0000"/>
                </a:solidFill>
              </a:rPr>
              <a:t>", new { id = 1 })</a:t>
            </a:r>
          </a:p>
          <a:p>
            <a:r>
              <a:rPr lang="es-ES" sz="1400" dirty="0"/>
              <a:t>                &lt;/li&gt;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18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5851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3"/>
          <p:cNvSpPr/>
          <p:nvPr/>
        </p:nvSpPr>
        <p:spPr>
          <a:xfrm>
            <a:off x="398520" y="996173"/>
            <a:ext cx="9321840" cy="14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b="1" spc="-1" dirty="0" smtClean="0">
                <a:solidFill>
                  <a:srgbClr val="3333CC"/>
                </a:solidFill>
                <a:latin typeface="Arial"/>
                <a:ea typeface="Arial"/>
              </a:rPr>
              <a:t>Eta </a:t>
            </a: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exekutatzen</a:t>
            </a:r>
            <a:r>
              <a:rPr lang="es-ES" b="1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badugu</a:t>
            </a:r>
            <a:r>
              <a:rPr lang="es-ES" b="1" spc="-1" dirty="0">
                <a:solidFill>
                  <a:srgbClr val="3333CC"/>
                </a:solidFill>
                <a:latin typeface="Arial"/>
                <a:ea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19</a:t>
            </a:fld>
            <a:endParaRPr lang="es-ES" sz="1800" b="0" strike="noStrike" spc="-1">
              <a:latin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0" y="2195661"/>
            <a:ext cx="9318778" cy="3240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61503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931A60-3E77-496C-BB31-0F4D59816719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CustomShape 3"/>
          <p:cNvSpPr/>
          <p:nvPr/>
        </p:nvSpPr>
        <p:spPr>
          <a:xfrm>
            <a:off x="254160" y="888189"/>
            <a:ext cx="9500760" cy="173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defRPr/>
            </a:pPr>
            <a:r>
              <a:rPr lang="en-US" b="1" spc="-1" dirty="0">
                <a:solidFill>
                  <a:srgbClr val="3333CC"/>
                </a:solidFill>
                <a:latin typeface="Arial"/>
              </a:rPr>
              <a:t>REST (Representational state transfer): 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HTTP </a:t>
            </a:r>
            <a:r>
              <a:rPr lang="en-US" dirty="0" err="1"/>
              <a:t>protokoloa</a:t>
            </a:r>
            <a:r>
              <a:rPr lang="en-US" dirty="0"/>
              <a:t> </a:t>
            </a:r>
            <a:r>
              <a:rPr lang="en-US" dirty="0" err="1"/>
              <a:t>erabiltzen</a:t>
            </a:r>
            <a:r>
              <a:rPr lang="en-US" dirty="0"/>
              <a:t> </a:t>
            </a:r>
            <a:r>
              <a:rPr lang="en-US" dirty="0" err="1"/>
              <a:t>duen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arteko</a:t>
            </a:r>
            <a:r>
              <a:rPr lang="en-US" dirty="0"/>
              <a:t> </a:t>
            </a:r>
            <a:r>
              <a:rPr lang="en-US" dirty="0" err="1"/>
              <a:t>interfaze</a:t>
            </a:r>
            <a:r>
              <a:rPr lang="en-US" dirty="0"/>
              <a:t> bat da.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ezberdinetako</a:t>
            </a:r>
            <a:r>
              <a:rPr lang="en-US" dirty="0"/>
              <a:t> (XML, JSON) </a:t>
            </a:r>
            <a:r>
              <a:rPr lang="en-US" dirty="0" err="1"/>
              <a:t>datuak</a:t>
            </a:r>
            <a:r>
              <a:rPr lang="en-US" dirty="0"/>
              <a:t> </a:t>
            </a:r>
            <a:r>
              <a:rPr lang="en-US" dirty="0" err="1"/>
              <a:t>kudeatzeko</a:t>
            </a:r>
            <a:r>
              <a:rPr lang="en-US" dirty="0"/>
              <a:t> </a:t>
            </a:r>
            <a:r>
              <a:rPr lang="en-US" dirty="0" err="1"/>
              <a:t>prestatuta</a:t>
            </a:r>
            <a:r>
              <a:rPr lang="en-US" dirty="0"/>
              <a:t> dago.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Web </a:t>
            </a:r>
            <a:r>
              <a:rPr lang="en-US" dirty="0" err="1"/>
              <a:t>aplikazioak</a:t>
            </a:r>
            <a:r>
              <a:rPr lang="en-US" dirty="0"/>
              <a:t>, http </a:t>
            </a:r>
            <a:r>
              <a:rPr lang="en-US" dirty="0" err="1"/>
              <a:t>erabiltzen</a:t>
            </a:r>
            <a:r>
              <a:rPr lang="en-US" dirty="0"/>
              <a:t> </a:t>
            </a:r>
            <a:r>
              <a:rPr lang="en-US" dirty="0" err="1"/>
              <a:t>badute</a:t>
            </a:r>
            <a:r>
              <a:rPr lang="en-US" dirty="0"/>
              <a:t>, REST API-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direla</a:t>
            </a:r>
            <a:r>
              <a:rPr lang="en-US" dirty="0"/>
              <a:t> </a:t>
            </a:r>
            <a:r>
              <a:rPr lang="en-US" dirty="0" err="1"/>
              <a:t>esaten</a:t>
            </a:r>
            <a:r>
              <a:rPr lang="en-US" dirty="0"/>
              <a:t> da.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Arkitektura</a:t>
            </a:r>
            <a:r>
              <a:rPr lang="en-US" dirty="0"/>
              <a:t> </a:t>
            </a:r>
            <a:r>
              <a:rPr lang="en-US" dirty="0" err="1"/>
              <a:t>estilo</a:t>
            </a:r>
            <a:r>
              <a:rPr lang="en-US" dirty="0"/>
              <a:t> bat da, </a:t>
            </a:r>
            <a:r>
              <a:rPr lang="en-US" dirty="0" err="1"/>
              <a:t>ez</a:t>
            </a:r>
            <a:r>
              <a:rPr lang="en-US" dirty="0"/>
              <a:t> da framework </a:t>
            </a:r>
            <a:r>
              <a:rPr lang="en-US" dirty="0" err="1"/>
              <a:t>edo</a:t>
            </a:r>
            <a:r>
              <a:rPr lang="en-US" dirty="0"/>
              <a:t> </a:t>
            </a:r>
            <a:r>
              <a:rPr lang="en-US" dirty="0" err="1"/>
              <a:t>protokolo</a:t>
            </a:r>
            <a:r>
              <a:rPr lang="en-US" dirty="0"/>
              <a:t> </a:t>
            </a:r>
            <a:r>
              <a:rPr lang="en-US" dirty="0" err="1"/>
              <a:t>berezi</a:t>
            </a:r>
            <a:r>
              <a:rPr lang="en-US" dirty="0"/>
              <a:t> bat.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REST </a:t>
            </a:r>
            <a:r>
              <a:rPr lang="en-US" dirty="0" err="1"/>
              <a:t>aplikazio</a:t>
            </a:r>
            <a:r>
              <a:rPr lang="en-US" dirty="0"/>
              <a:t> </a:t>
            </a:r>
            <a:r>
              <a:rPr lang="en-US" dirty="0" err="1"/>
              <a:t>edo</a:t>
            </a:r>
            <a:r>
              <a:rPr lang="en-US" dirty="0"/>
              <a:t> </a:t>
            </a:r>
            <a:r>
              <a:rPr lang="en-US" dirty="0" err="1"/>
              <a:t>zerbitzu</a:t>
            </a:r>
            <a:r>
              <a:rPr lang="en-US" dirty="0"/>
              <a:t> bat </a:t>
            </a:r>
            <a:r>
              <a:rPr lang="en-US" dirty="0" err="1"/>
              <a:t>mota</a:t>
            </a:r>
            <a:r>
              <a:rPr lang="en-US" dirty="0"/>
              <a:t> </a:t>
            </a:r>
            <a:r>
              <a:rPr lang="en-US" dirty="0" err="1"/>
              <a:t>askotako</a:t>
            </a:r>
            <a:r>
              <a:rPr lang="en-US" dirty="0"/>
              <a:t> framework eta </a:t>
            </a:r>
            <a:r>
              <a:rPr lang="en-US" dirty="0" err="1"/>
              <a:t>lengoaiekin</a:t>
            </a:r>
            <a:r>
              <a:rPr lang="en-US" dirty="0"/>
              <a:t> </a:t>
            </a:r>
            <a:r>
              <a:rPr lang="en-US" dirty="0" err="1"/>
              <a:t>sortu</a:t>
            </a:r>
            <a:r>
              <a:rPr lang="en-US" dirty="0"/>
              <a:t> </a:t>
            </a:r>
            <a:r>
              <a:rPr lang="en-US" dirty="0" err="1"/>
              <a:t>daiteke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ASP.NET </a:t>
            </a:r>
            <a:r>
              <a:rPr lang="en-US" dirty="0" err="1"/>
              <a:t>erabilita</a:t>
            </a:r>
            <a:r>
              <a:rPr lang="en-US" dirty="0"/>
              <a:t> </a:t>
            </a:r>
            <a:r>
              <a:rPr lang="en-US" dirty="0" err="1"/>
              <a:t>egiten</a:t>
            </a:r>
            <a:r>
              <a:rPr lang="en-US" dirty="0"/>
              <a:t> den REST API-a, </a:t>
            </a:r>
            <a:r>
              <a:rPr lang="en-US" b="1" dirty="0"/>
              <a:t>Web API </a:t>
            </a:r>
            <a:r>
              <a:rPr lang="en-US" dirty="0" err="1"/>
              <a:t>deitzen</a:t>
            </a:r>
            <a:r>
              <a:rPr lang="en-US" dirty="0"/>
              <a:t> da.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Gure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helburua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, REST API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batek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(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Javarekin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edo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beste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edozein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lengoaiarekin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)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sortutako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JSON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datuak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kudeatzea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(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bistaratu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,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berriak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sortu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,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aldatu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eta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ezabatu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) </a:t>
            </a:r>
            <a:r>
              <a:rPr lang="en-US" b="1" spc="-1" dirty="0" err="1">
                <a:solidFill>
                  <a:srgbClr val="3333CC"/>
                </a:solidFill>
                <a:latin typeface="Arial"/>
              </a:rPr>
              <a:t>izango</a:t>
            </a:r>
            <a:r>
              <a:rPr lang="en-US" b="1" spc="-1" dirty="0">
                <a:solidFill>
                  <a:srgbClr val="3333CC"/>
                </a:solidFill>
                <a:latin typeface="Arial"/>
              </a:rPr>
              <a:t> da.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mtClean="0"/>
              <a:t>PAG 2021-2022 Ikasturtea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02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335720" y="6562800"/>
            <a:ext cx="2344320" cy="51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95000"/>
              </a:lnSpc>
            </a:pPr>
            <a:endParaRPr lang="es-ES" sz="14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98520" y="683640"/>
            <a:ext cx="93218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360000" y="1187548"/>
            <a:ext cx="9000792" cy="5633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Beste</a:t>
            </a:r>
            <a:r>
              <a:rPr lang="es-ES" b="1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aldaketa</a:t>
            </a:r>
            <a:r>
              <a:rPr lang="es-ES" b="1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batzuk</a:t>
            </a:r>
            <a:r>
              <a:rPr lang="es-ES" b="1" spc="-1" dirty="0">
                <a:solidFill>
                  <a:srgbClr val="3333CC"/>
                </a:solidFill>
                <a:latin typeface="Arial"/>
                <a:ea typeface="Arial"/>
              </a:rPr>
              <a:t>, </a:t>
            </a: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estiloak</a:t>
            </a:r>
            <a:r>
              <a:rPr lang="es-ES" b="1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aldatzeko</a:t>
            </a:r>
            <a:r>
              <a:rPr lang="es-ES" b="1" spc="-1" dirty="0">
                <a:solidFill>
                  <a:srgbClr val="3333CC"/>
                </a:solidFill>
                <a:latin typeface="Arial"/>
                <a:ea typeface="Arial"/>
              </a:rPr>
              <a:t> eta </a:t>
            </a: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adibidean</a:t>
            </a:r>
            <a:r>
              <a:rPr lang="es-ES" b="1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bezala</a:t>
            </a:r>
            <a:r>
              <a:rPr lang="es-ES" b="1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b="1" spc="-1" dirty="0" err="1">
                <a:solidFill>
                  <a:srgbClr val="3333CC"/>
                </a:solidFill>
                <a:latin typeface="Arial"/>
                <a:ea typeface="Arial"/>
              </a:rPr>
              <a:t>urtetzeko</a:t>
            </a:r>
            <a:r>
              <a:rPr lang="es-ES" b="1" spc="-1" dirty="0">
                <a:solidFill>
                  <a:srgbClr val="3333CC"/>
                </a:solidFill>
                <a:latin typeface="Arial"/>
                <a:ea typeface="Arial"/>
              </a:rPr>
              <a:t>: </a:t>
            </a:r>
          </a:p>
          <a:p>
            <a:r>
              <a:rPr lang="es-ES" b="1" spc="-1" dirty="0" err="1" smtClean="0">
                <a:solidFill>
                  <a:srgbClr val="3333CC"/>
                </a:solidFill>
                <a:latin typeface="Arial"/>
                <a:ea typeface="Arial"/>
              </a:rPr>
              <a:t>Default.cshtml</a:t>
            </a:r>
            <a:endParaRPr lang="es-ES" b="1" spc="-1" dirty="0">
              <a:solidFill>
                <a:srgbClr val="3333CC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@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model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 err="1" smtClean="0">
                <a:solidFill>
                  <a:srgbClr val="000000"/>
                </a:solidFill>
                <a:latin typeface="Arial"/>
              </a:rPr>
              <a:t>IEnumerable</a:t>
            </a:r>
            <a:r>
              <a:rPr lang="es-ES" sz="1400" b="0" strike="noStrike" spc="-1" dirty="0" smtClean="0">
                <a:solidFill>
                  <a:srgbClr val="000000"/>
                </a:solidFill>
                <a:latin typeface="Arial"/>
              </a:rPr>
              <a:t>&lt;</a:t>
            </a:r>
            <a:r>
              <a:rPr lang="es-ES" sz="1400" b="0" strike="noStrike" spc="-1" dirty="0" err="1" smtClean="0">
                <a:solidFill>
                  <a:srgbClr val="000000"/>
                </a:solidFill>
                <a:latin typeface="Arial"/>
              </a:rPr>
              <a:t>WineShop.Models.ArdoaUpeltegi</a:t>
            </a:r>
            <a:r>
              <a:rPr lang="es-ES" sz="1400" b="0" strike="noStrike" spc="-1" dirty="0" smtClean="0">
                <a:solidFill>
                  <a:srgbClr val="000000"/>
                </a:solidFill>
                <a:latin typeface="Arial"/>
              </a:rPr>
              <a:t>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&lt;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ul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dropdown-menu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"&gt;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&lt;li&gt;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&lt;div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container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padinaMenu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"&gt;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&lt;div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="col-md-4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nireMenua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"&gt;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&lt;h4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borgona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"&gt;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Aukeratu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upeltegia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:&lt;/h4&gt;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@{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var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izena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= "";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foreach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var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item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Model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{ 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if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s-ES" sz="1400" b="0" strike="noStrike" spc="-1" dirty="0" err="1" smtClean="0">
                <a:solidFill>
                  <a:srgbClr val="000000"/>
                </a:solidFill>
                <a:latin typeface="Arial"/>
              </a:rPr>
              <a:t>item.UpeltegiIzena</a:t>
            </a:r>
            <a:r>
              <a:rPr lang="es-ES" sz="1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!=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izena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{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    &lt;a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href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="#"&gt;@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Html.DisplayFor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modelItem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=&gt; </a:t>
            </a:r>
            <a:r>
              <a:rPr lang="es-ES" sz="1400" b="0" strike="noStrike" spc="-1" dirty="0" err="1" smtClean="0">
                <a:solidFill>
                  <a:srgbClr val="000000"/>
                </a:solidFill>
                <a:latin typeface="Arial"/>
              </a:rPr>
              <a:t>item.UpeltegiIzena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)&lt;/a&gt;&lt;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/&gt;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izena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= </a:t>
            </a:r>
            <a:r>
              <a:rPr lang="es-ES" sz="1400" b="0" strike="noStrike" spc="-1" dirty="0" err="1" smtClean="0">
                <a:solidFill>
                  <a:srgbClr val="000000"/>
                </a:solidFill>
                <a:latin typeface="Arial"/>
              </a:rPr>
              <a:t>item.UpeltegiIzena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}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}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}            &lt;/div&gt;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&lt;div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="col-md-8"&gt;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&lt;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img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img-responsive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"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src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="~/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images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/wine-white.jpg" /&gt;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&lt;/div&gt;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&lt;/div&gt;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&lt;/li&gt;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&lt;/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ul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&gt;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20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3"/>
          <p:cNvSpPr/>
          <p:nvPr/>
        </p:nvSpPr>
        <p:spPr>
          <a:xfrm>
            <a:off x="398520" y="827640"/>
            <a:ext cx="93218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Gure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menua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itxura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hau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edukitzeko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360000" y="1475639"/>
            <a:ext cx="3311640" cy="4680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3333CC"/>
                </a:solidFill>
                <a:latin typeface="Arial"/>
                <a:ea typeface="Arial"/>
              </a:rPr>
              <a:t>Site.css</a:t>
            </a: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@media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screen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and (min-width:480px) {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.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dropdown:hover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.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dropdown-menu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{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display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: block;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margin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-top: 0;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}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padinaMenu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{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padding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: 15px;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borgona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{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color: #981212;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nireMenua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.active a,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nireMenua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.active a:hover {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background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-color: #981212;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nireMenua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&gt; a{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color: #777;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text-decoration:none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nireMenua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&gt; a:hover {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color: #981212;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2880000" y="2267640"/>
            <a:ext cx="1872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4752360" y="2123640"/>
            <a:ext cx="3312000" cy="516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2D2DB9"/>
                </a:solidFill>
                <a:latin typeface="Arial"/>
              </a:rPr>
              <a:t>Menua agertzeko saguarekin gainetik pasatzerakoan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4248360" y="3131640"/>
            <a:ext cx="5184360" cy="516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2D2DB9"/>
                </a:solidFill>
                <a:latin typeface="Arial"/>
              </a:rPr>
              <a:t>Berdina egingo dugu esteka guztietan. Mota guztien estekak egingo ditugu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21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2"/>
          <p:cNvSpPr/>
          <p:nvPr/>
        </p:nvSpPr>
        <p:spPr>
          <a:xfrm>
            <a:off x="503280" y="-77760"/>
            <a:ext cx="9070560" cy="12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s-ES" sz="4400" b="0" strike="noStrike" spc="-1">
                <a:solidFill>
                  <a:srgbClr val="280099"/>
                </a:solidFill>
                <a:latin typeface="Arial"/>
              </a:rPr>
              <a:t>ASP .NET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98520" y="827640"/>
            <a:ext cx="93218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Menuko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aukerak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leku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finko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batean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agertzeko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60000" y="1475640"/>
            <a:ext cx="4176000" cy="2706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2D2DB9"/>
                </a:solidFill>
                <a:latin typeface="Arial"/>
              </a:rPr>
              <a:t>Site.css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.erlatiboa {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    position:relative;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.full-width.dropdown {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    position: static;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.full-width.dropdown &gt; .dropdown-menu {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    left:0;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.full-width.dropdown &gt; .dropdown-menu &gt; li &gt; a {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   white-space: normal;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359640" y="4500000"/>
            <a:ext cx="9360720" cy="222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2D2DB9"/>
                </a:solidFill>
                <a:latin typeface="Arial"/>
              </a:rPr>
              <a:t>_Layout.cshtml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&lt;div class="collapse navbar-collapse </a:t>
            </a:r>
            <a:r>
              <a:rPr lang="es-ES" sz="1400" b="0" strike="noStrike" spc="-1">
                <a:solidFill>
                  <a:srgbClr val="FF0000"/>
                </a:solidFill>
                <a:latin typeface="Arial"/>
              </a:rPr>
              <a:t>erlatiboa</a:t>
            </a: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" id="bs-example-navbar-collapse-1"&gt;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&lt;ul class="nav navbar-nav"&gt;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&lt;li class="dropdown active </a:t>
            </a:r>
            <a:r>
              <a:rPr lang="es-ES" sz="1400" b="0" strike="noStrike" spc="-1">
                <a:solidFill>
                  <a:srgbClr val="FF0000"/>
                </a:solidFill>
                <a:latin typeface="Arial"/>
              </a:rPr>
              <a:t>full-width"&gt;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    &lt;a href="#" class="dropdown-toggle" data-toggle="dropdown" role="button" aria-haspopup="true" 			aria-expanded="false"&gt;</a:t>
            </a:r>
            <a:r>
              <a:rPr lang="es-ES" sz="1400" b="0" strike="noStrike" spc="-1">
                <a:solidFill>
                  <a:srgbClr val="FF0000"/>
                </a:solidFill>
                <a:latin typeface="Arial"/>
              </a:rPr>
              <a:t>Zuria </a:t>
            </a: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&lt;span class="caret"&gt;&lt;/span&gt;&lt;/a&gt;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    @await  Component.InvokeAsync("Ardoak", new { id=1 })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&lt;/li&gt;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&lt;/ul&gt;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22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dirty="0" smtClean="0">
                <a:solidFill>
                  <a:srgbClr val="000000"/>
                </a:solidFill>
              </a:rPr>
              <a:t>PAG 2021-2022 </a:t>
            </a:r>
            <a:r>
              <a:rPr lang="es-ES" spc="-1" dirty="0" err="1" smtClean="0">
                <a:solidFill>
                  <a:srgbClr val="000000"/>
                </a:solidFill>
              </a:rPr>
              <a:t>Ikasturtea</a:t>
            </a:r>
            <a:endParaRPr lang="es-ES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3"/>
          <p:cNvSpPr/>
          <p:nvPr/>
        </p:nvSpPr>
        <p:spPr>
          <a:xfrm>
            <a:off x="431640" y="827640"/>
            <a:ext cx="93218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503640" y="1239840"/>
            <a:ext cx="92887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Eskaintzen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karrusela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egingo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dugu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, eta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horretarako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rest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api-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ak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ardoen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informazio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guztia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bueltatzen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duen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url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-a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daukagu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: </a:t>
            </a:r>
            <a:r>
              <a:rPr lang="es-ES" sz="1400" dirty="0" smtClean="0"/>
              <a:t>https</a:t>
            </a:r>
            <a:r>
              <a:rPr lang="es-ES" sz="1400" dirty="0"/>
              <a:t>://localhost:44367/api/Ardoa/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pic>
        <p:nvPicPr>
          <p:cNvPr id="239" name="Picture 2"/>
          <p:cNvPicPr/>
          <p:nvPr/>
        </p:nvPicPr>
        <p:blipFill>
          <a:blip r:embed="rId3"/>
          <a:stretch/>
        </p:blipFill>
        <p:spPr>
          <a:xfrm>
            <a:off x="719832" y="1835621"/>
            <a:ext cx="5737320" cy="41065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23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3"/>
          <p:cNvSpPr/>
          <p:nvPr/>
        </p:nvSpPr>
        <p:spPr>
          <a:xfrm>
            <a:off x="431640" y="827640"/>
            <a:ext cx="93218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215776" y="1331565"/>
            <a:ext cx="3168352" cy="222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IArdoaService.cs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namespace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WineShop.Services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{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public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interface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IArdoaService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{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s-ES" sz="1200" dirty="0" err="1"/>
              <a:t>Task</a:t>
            </a:r>
            <a:r>
              <a:rPr lang="es-ES" sz="1200" dirty="0"/>
              <a:t>&lt;</a:t>
            </a:r>
            <a:r>
              <a:rPr lang="es-ES" sz="1200" dirty="0" err="1"/>
              <a:t>List</a:t>
            </a:r>
            <a:r>
              <a:rPr lang="es-ES" sz="1200" dirty="0"/>
              <a:t>&lt;</a:t>
            </a:r>
            <a:r>
              <a:rPr lang="es-ES" sz="1200" dirty="0" err="1"/>
              <a:t>Ardoa</a:t>
            </a:r>
            <a:r>
              <a:rPr lang="es-ES" sz="1200" dirty="0"/>
              <a:t>&gt;&gt; </a:t>
            </a:r>
            <a:r>
              <a:rPr lang="es-ES" sz="1200" dirty="0" err="1"/>
              <a:t>GetArdoak</a:t>
            </a:r>
            <a:r>
              <a:rPr lang="es-ES" sz="1200" dirty="0"/>
              <a:t>();</a:t>
            </a:r>
            <a:r>
              <a:rPr lang="es-ES" sz="1200" b="0" strike="noStrike" spc="-1" dirty="0" smtClean="0">
                <a:solidFill>
                  <a:srgbClr val="000000"/>
                </a:solidFill>
                <a:latin typeface="Arial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s-ES" sz="1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200" spc="-1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s-ES" sz="1200" b="0" strike="noStrike" spc="-1" dirty="0" smtClean="0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3384128" y="1331565"/>
            <a:ext cx="6624736" cy="4992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ArdoaService.cs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namespace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</a:rPr>
              <a:t>WineShop.Services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</a:rPr>
              <a:t>{</a:t>
            </a:r>
            <a:endParaRPr lang="es-ES" sz="1200" b="0" strike="noStrike" spc="-1" dirty="0">
              <a:latin typeface="Arial"/>
            </a:endParaRPr>
          </a:p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async</a:t>
            </a:r>
            <a:r>
              <a:rPr lang="es-ES" sz="1200" dirty="0"/>
              <a:t> </a:t>
            </a:r>
            <a:r>
              <a:rPr lang="es-ES" sz="1200" dirty="0" err="1"/>
              <a:t>Task</a:t>
            </a:r>
            <a:r>
              <a:rPr lang="es-ES" sz="1200" dirty="0"/>
              <a:t>&lt;</a:t>
            </a:r>
            <a:r>
              <a:rPr lang="es-ES" sz="1200" dirty="0" err="1"/>
              <a:t>List</a:t>
            </a:r>
            <a:r>
              <a:rPr lang="es-ES" sz="1200" dirty="0"/>
              <a:t>&lt;</a:t>
            </a:r>
            <a:r>
              <a:rPr lang="es-ES" sz="1200" dirty="0" err="1"/>
              <a:t>Ardoa</a:t>
            </a:r>
            <a:r>
              <a:rPr lang="es-ES" sz="1200" dirty="0"/>
              <a:t>&gt;&gt; </a:t>
            </a:r>
            <a:r>
              <a:rPr lang="es-ES" sz="1200" dirty="0" err="1"/>
              <a:t>GetArdoak</a:t>
            </a:r>
            <a:r>
              <a:rPr lang="es-ES" sz="1200" dirty="0"/>
              <a:t>()</a:t>
            </a:r>
          </a:p>
          <a:p>
            <a:r>
              <a:rPr lang="es-ES" sz="1200" dirty="0"/>
              <a:t>        {</a:t>
            </a:r>
          </a:p>
          <a:p>
            <a:r>
              <a:rPr lang="es-ES" sz="1200" dirty="0"/>
              <a:t>            </a:t>
            </a:r>
            <a:r>
              <a:rPr lang="es-ES" sz="1200" dirty="0" err="1"/>
              <a:t>List</a:t>
            </a:r>
            <a:r>
              <a:rPr lang="es-ES" sz="1200" dirty="0"/>
              <a:t>&lt;</a:t>
            </a:r>
            <a:r>
              <a:rPr lang="es-ES" sz="1200" dirty="0" err="1"/>
              <a:t>Ardoa</a:t>
            </a:r>
            <a:r>
              <a:rPr lang="es-ES" sz="1200" dirty="0"/>
              <a:t>&gt; </a:t>
            </a:r>
            <a:r>
              <a:rPr lang="es-ES" sz="1200" dirty="0" err="1"/>
              <a:t>ardoaList</a:t>
            </a:r>
            <a:r>
              <a:rPr lang="es-ES" sz="1200" dirty="0"/>
              <a:t> = new </a:t>
            </a:r>
            <a:r>
              <a:rPr lang="es-ES" sz="1200" dirty="0" err="1"/>
              <a:t>List</a:t>
            </a:r>
            <a:r>
              <a:rPr lang="es-ES" sz="1200" dirty="0"/>
              <a:t>&lt;</a:t>
            </a:r>
            <a:r>
              <a:rPr lang="es-ES" sz="1200" dirty="0" err="1"/>
              <a:t>Ardoa</a:t>
            </a:r>
            <a:r>
              <a:rPr lang="es-ES" sz="1200" dirty="0"/>
              <a:t>&gt;();</a:t>
            </a:r>
          </a:p>
          <a:p>
            <a:r>
              <a:rPr lang="en-US" sz="1200" dirty="0"/>
              <a:t>            using (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httpClient</a:t>
            </a:r>
            <a:r>
              <a:rPr lang="en-US" sz="1200" dirty="0"/>
              <a:t> = new </a:t>
            </a:r>
            <a:r>
              <a:rPr lang="en-US" sz="1200" dirty="0" err="1"/>
              <a:t>HttpClient</a:t>
            </a:r>
            <a:r>
              <a:rPr lang="en-US" sz="1200" dirty="0"/>
              <a:t>())</a:t>
            </a:r>
          </a:p>
          <a:p>
            <a:r>
              <a:rPr lang="es-ES" sz="1200" dirty="0"/>
              <a:t>            {</a:t>
            </a:r>
          </a:p>
          <a:p>
            <a:r>
              <a:rPr lang="en-US" sz="1200" dirty="0"/>
              <a:t>                using (</a:t>
            </a:r>
            <a:r>
              <a:rPr lang="en-US" sz="1200" dirty="0" err="1"/>
              <a:t>var</a:t>
            </a:r>
            <a:r>
              <a:rPr lang="en-US" sz="1200" dirty="0"/>
              <a:t> response = await </a:t>
            </a:r>
            <a:r>
              <a:rPr lang="en-US" sz="1200" dirty="0" err="1"/>
              <a:t>httpClient.GetAsync</a:t>
            </a:r>
            <a:r>
              <a:rPr lang="en-US" sz="1200" dirty="0"/>
              <a:t>(</a:t>
            </a:r>
            <a:r>
              <a:rPr lang="en-US" sz="1200" dirty="0" err="1"/>
              <a:t>rutaTodos</a:t>
            </a:r>
            <a:r>
              <a:rPr lang="en-US" sz="1200" dirty="0"/>
              <a:t>))</a:t>
            </a:r>
          </a:p>
          <a:p>
            <a:r>
              <a:rPr lang="es-ES" sz="1200" dirty="0"/>
              <a:t>                {</a:t>
            </a:r>
          </a:p>
          <a:p>
            <a:r>
              <a:rPr lang="es-ES" sz="1200" dirty="0"/>
              <a:t>                   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apiResponse</a:t>
            </a:r>
            <a:r>
              <a:rPr lang="es-ES" sz="1200" dirty="0"/>
              <a:t> = </a:t>
            </a:r>
            <a:r>
              <a:rPr lang="es-ES" sz="1200" dirty="0" err="1"/>
              <a:t>await</a:t>
            </a:r>
            <a:r>
              <a:rPr lang="es-ES" sz="1200" dirty="0"/>
              <a:t> </a:t>
            </a:r>
            <a:r>
              <a:rPr lang="es-ES" sz="1200" dirty="0" err="1"/>
              <a:t>response.Content.ReadAsStringAsync</a:t>
            </a:r>
            <a:r>
              <a:rPr lang="es-ES" sz="1200" dirty="0"/>
              <a:t>();</a:t>
            </a:r>
          </a:p>
          <a:p>
            <a:r>
              <a:rPr lang="es-ES" sz="1200" dirty="0"/>
              <a:t>                    </a:t>
            </a:r>
            <a:r>
              <a:rPr lang="es-ES" sz="1200" dirty="0" err="1"/>
              <a:t>ardoaList</a:t>
            </a:r>
            <a:r>
              <a:rPr lang="es-ES" sz="1200" dirty="0"/>
              <a:t> = </a:t>
            </a:r>
            <a:r>
              <a:rPr lang="es-ES" sz="1200" dirty="0" err="1"/>
              <a:t>JsonConvert.DeserializeObject</a:t>
            </a:r>
            <a:r>
              <a:rPr lang="es-ES" sz="1200" dirty="0"/>
              <a:t>&lt;</a:t>
            </a:r>
            <a:r>
              <a:rPr lang="es-ES" sz="1200" dirty="0" err="1"/>
              <a:t>List</a:t>
            </a:r>
            <a:r>
              <a:rPr lang="es-ES" sz="1200" dirty="0"/>
              <a:t>&lt;</a:t>
            </a:r>
            <a:r>
              <a:rPr lang="es-ES" sz="1200" dirty="0" err="1"/>
              <a:t>Ardoa</a:t>
            </a:r>
            <a:r>
              <a:rPr lang="es-ES" sz="1200" dirty="0"/>
              <a:t>&gt;&gt;(</a:t>
            </a:r>
            <a:r>
              <a:rPr lang="es-ES" sz="1200" dirty="0" err="1"/>
              <a:t>apiResponse</a:t>
            </a:r>
            <a:r>
              <a:rPr lang="es-ES" sz="1200" dirty="0"/>
              <a:t>);</a:t>
            </a:r>
          </a:p>
          <a:p>
            <a:r>
              <a:rPr lang="es-ES" sz="1200" dirty="0"/>
              <a:t>                }</a:t>
            </a:r>
          </a:p>
          <a:p>
            <a:r>
              <a:rPr lang="es-ES" sz="1200" dirty="0"/>
              <a:t>            }</a:t>
            </a:r>
          </a:p>
          <a:p>
            <a:r>
              <a:rPr lang="es-ES" sz="1200" dirty="0"/>
              <a:t>            </a:t>
            </a:r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dirty="0" err="1"/>
              <a:t>ardoaList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}</a:t>
            </a:r>
            <a:r>
              <a:rPr lang="es-ES" sz="1200" b="0" strike="noStrike" spc="-1" dirty="0" smtClean="0">
                <a:solidFill>
                  <a:srgbClr val="000000"/>
                </a:solidFill>
                <a:latin typeface="Arial"/>
              </a:rPr>
              <a:t>}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24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3"/>
          <p:cNvSpPr/>
          <p:nvPr/>
        </p:nvSpPr>
        <p:spPr>
          <a:xfrm>
            <a:off x="431640" y="827640"/>
            <a:ext cx="93218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1" spc="-1" dirty="0" err="1">
                <a:solidFill>
                  <a:srgbClr val="2D2DB9"/>
                </a:solidFill>
                <a:latin typeface="Arial"/>
              </a:rPr>
              <a:t>Eredu</a:t>
            </a:r>
            <a:r>
              <a:rPr lang="es-ES" sz="1400" b="1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pc="-1" dirty="0" err="1">
                <a:solidFill>
                  <a:srgbClr val="2D2DB9"/>
                </a:solidFill>
                <a:latin typeface="Arial"/>
              </a:rPr>
              <a:t>berria</a:t>
            </a:r>
            <a:r>
              <a:rPr lang="es-ES" sz="1400" b="1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pc="-1" dirty="0" err="1">
                <a:solidFill>
                  <a:srgbClr val="2D2DB9"/>
                </a:solidFill>
                <a:latin typeface="Arial"/>
              </a:rPr>
              <a:t>sortu</a:t>
            </a:r>
            <a:r>
              <a:rPr lang="es-ES" sz="1400" b="1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pc="-1" dirty="0" err="1">
                <a:solidFill>
                  <a:srgbClr val="2D2DB9"/>
                </a:solidFill>
                <a:latin typeface="Arial"/>
              </a:rPr>
              <a:t>behar</a:t>
            </a:r>
            <a:r>
              <a:rPr lang="es-ES" sz="1400" b="1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pc="-1" dirty="0" err="1">
                <a:solidFill>
                  <a:srgbClr val="2D2DB9"/>
                </a:solidFill>
                <a:latin typeface="Arial"/>
              </a:rPr>
              <a:t>dugu</a:t>
            </a:r>
            <a:r>
              <a:rPr lang="es-ES" sz="1400" b="1" spc="-1" dirty="0">
                <a:solidFill>
                  <a:srgbClr val="2D2DB9"/>
                </a:solidFill>
                <a:latin typeface="Arial"/>
              </a:rPr>
              <a:t>: </a:t>
            </a:r>
            <a:r>
              <a:rPr lang="es-ES" sz="1400" b="1" spc="-1" dirty="0" err="1">
                <a:solidFill>
                  <a:srgbClr val="2D2DB9"/>
                </a:solidFill>
                <a:latin typeface="Arial"/>
              </a:rPr>
              <a:t>Ardoa.cs</a:t>
            </a:r>
            <a:r>
              <a:rPr lang="es-ES" sz="1400" b="1" spc="-1" dirty="0">
                <a:solidFill>
                  <a:srgbClr val="2D2DB9"/>
                </a:solidFill>
                <a:latin typeface="Arial"/>
              </a:rPr>
              <a:t> (</a:t>
            </a:r>
            <a:r>
              <a:rPr lang="es-ES" sz="1400" b="1" spc="-1" dirty="0" err="1">
                <a:solidFill>
                  <a:srgbClr val="2D2DB9"/>
                </a:solidFill>
                <a:latin typeface="Arial"/>
              </a:rPr>
              <a:t>Models</a:t>
            </a:r>
            <a:r>
              <a:rPr lang="es-ES" sz="1400" b="1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pc="-1" dirty="0" err="1">
                <a:solidFill>
                  <a:srgbClr val="2D2DB9"/>
                </a:solidFill>
                <a:latin typeface="Arial"/>
              </a:rPr>
              <a:t>karpetan</a:t>
            </a:r>
            <a:r>
              <a:rPr lang="es-ES" sz="1400" b="1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pc="-1" dirty="0" err="1">
                <a:solidFill>
                  <a:srgbClr val="2D2DB9"/>
                </a:solidFill>
                <a:latin typeface="Arial"/>
              </a:rPr>
              <a:t>barruan</a:t>
            </a:r>
            <a:r>
              <a:rPr lang="es-ES" sz="1400" b="1" spc="-1" dirty="0" smtClean="0">
                <a:solidFill>
                  <a:srgbClr val="2D2DB9"/>
                </a:solidFill>
                <a:latin typeface="Arial"/>
              </a:rPr>
              <a:t>)</a:t>
            </a:r>
          </a:p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</a:t>
            </a:r>
            <a:r>
              <a:rPr lang="es-ES" sz="1400" dirty="0" err="1"/>
              <a:t>Ardoa</a:t>
            </a:r>
            <a:endParaRPr lang="es-ES" sz="1400" dirty="0"/>
          </a:p>
          <a:p>
            <a:r>
              <a:rPr lang="es-ES" sz="1400" dirty="0"/>
              <a:t>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public </a:t>
            </a:r>
            <a:r>
              <a:rPr lang="en-US" sz="1400" dirty="0" err="1"/>
              <a:t>int</a:t>
            </a:r>
            <a:r>
              <a:rPr lang="en-US" sz="1400" dirty="0"/>
              <a:t> Id { get; set; }</a:t>
            </a:r>
          </a:p>
          <a:p>
            <a:r>
              <a:rPr lang="en-US" sz="1400" dirty="0" smtClean="0"/>
              <a:t>        public </a:t>
            </a:r>
            <a:r>
              <a:rPr lang="en-US" sz="1400" dirty="0"/>
              <a:t>string </a:t>
            </a:r>
            <a:r>
              <a:rPr lang="en-US" sz="1400" dirty="0" err="1"/>
              <a:t>Izena</a:t>
            </a:r>
            <a:r>
              <a:rPr lang="en-US" sz="1400" dirty="0"/>
              <a:t> { get; set; }</a:t>
            </a:r>
          </a:p>
          <a:p>
            <a:r>
              <a:rPr lang="en-US" sz="1400" dirty="0"/>
              <a:t>        public Decimal </a:t>
            </a:r>
            <a:r>
              <a:rPr lang="en-US" sz="1400" dirty="0" err="1"/>
              <a:t>Salneurria</a:t>
            </a:r>
            <a:r>
              <a:rPr lang="en-US" sz="1400" dirty="0"/>
              <a:t> { get; set; }</a:t>
            </a:r>
          </a:p>
          <a:p>
            <a:r>
              <a:rPr lang="en-US" sz="1400" dirty="0" smtClean="0"/>
              <a:t>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Alkohola</a:t>
            </a:r>
            <a:r>
              <a:rPr lang="en-US" sz="1400" dirty="0"/>
              <a:t> { get; set; }</a:t>
            </a:r>
          </a:p>
          <a:p>
            <a:r>
              <a:rPr lang="en-US" sz="1400" dirty="0"/>
              <a:t>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Edukia</a:t>
            </a:r>
            <a:r>
              <a:rPr lang="en-US" sz="1400" dirty="0"/>
              <a:t> { get; set; }</a:t>
            </a:r>
          </a:p>
          <a:p>
            <a:r>
              <a:rPr lang="en-US" sz="1400" dirty="0" smtClean="0"/>
              <a:t>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Urtea</a:t>
            </a:r>
            <a:r>
              <a:rPr lang="en-US" sz="1400" dirty="0"/>
              <a:t> { get; set; }</a:t>
            </a:r>
          </a:p>
          <a:p>
            <a:r>
              <a:rPr lang="en-US" sz="1400" dirty="0"/>
              <a:t>        public string </a:t>
            </a:r>
            <a:r>
              <a:rPr lang="en-US" sz="1400" dirty="0" err="1"/>
              <a:t>Irudia</a:t>
            </a:r>
            <a:r>
              <a:rPr lang="en-US" sz="1400" dirty="0"/>
              <a:t> { get; set; }</a:t>
            </a:r>
          </a:p>
          <a:p>
            <a:r>
              <a:rPr lang="en-US" sz="1400" dirty="0" smtClean="0"/>
              <a:t>        public </a:t>
            </a:r>
            <a:r>
              <a:rPr lang="en-US" sz="1400" dirty="0"/>
              <a:t>string </a:t>
            </a:r>
            <a:r>
              <a:rPr lang="en-US" sz="1400" dirty="0" err="1"/>
              <a:t>Deskribapena</a:t>
            </a:r>
            <a:r>
              <a:rPr lang="en-US" sz="1400" dirty="0"/>
              <a:t> { get; set; }</a:t>
            </a:r>
          </a:p>
          <a:p>
            <a:r>
              <a:rPr lang="en-US" sz="1400" dirty="0" smtClean="0"/>
              <a:t>        public </a:t>
            </a:r>
            <a:r>
              <a:rPr lang="en-US" sz="1400" dirty="0" err="1"/>
              <a:t>bool</a:t>
            </a:r>
            <a:r>
              <a:rPr lang="en-US" sz="1400" dirty="0"/>
              <a:t> </a:t>
            </a:r>
            <a:r>
              <a:rPr lang="en-US" sz="1400" dirty="0" err="1"/>
              <a:t>Eskaintza</a:t>
            </a:r>
            <a:r>
              <a:rPr lang="en-US" sz="1400" dirty="0"/>
              <a:t> { get; set; }</a:t>
            </a:r>
          </a:p>
          <a:p>
            <a:r>
              <a:rPr lang="en-US" sz="1400" dirty="0"/>
              <a:t>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Deskontua</a:t>
            </a:r>
            <a:r>
              <a:rPr lang="en-US" sz="1400" dirty="0"/>
              <a:t> { get; set; }</a:t>
            </a:r>
          </a:p>
          <a:p>
            <a:r>
              <a:rPr lang="en-US" sz="1400" dirty="0"/>
              <a:t>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UpeltegiaId</a:t>
            </a:r>
            <a:r>
              <a:rPr lang="en-US" sz="1400" dirty="0"/>
              <a:t> { get; set; }</a:t>
            </a:r>
          </a:p>
          <a:p>
            <a:r>
              <a:rPr lang="en-US" sz="1400" dirty="0" smtClean="0"/>
              <a:t>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MotaId</a:t>
            </a:r>
            <a:r>
              <a:rPr lang="en-US" sz="1400" dirty="0"/>
              <a:t> { get; set; </a:t>
            </a:r>
            <a:r>
              <a:rPr lang="en-US" sz="1400" dirty="0" smtClean="0"/>
              <a:t>}</a:t>
            </a:r>
            <a:endParaRPr lang="es-ES" sz="1400" dirty="0"/>
          </a:p>
          <a:p>
            <a:r>
              <a:rPr lang="es-ES" sz="1400" dirty="0"/>
              <a:t>    }</a:t>
            </a:r>
            <a:endParaRPr lang="es-ES" sz="1400" b="1" spc="-1" dirty="0">
              <a:solidFill>
                <a:srgbClr val="2D2DB9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25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9014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3"/>
          <p:cNvSpPr/>
          <p:nvPr/>
        </p:nvSpPr>
        <p:spPr>
          <a:xfrm>
            <a:off x="431640" y="827640"/>
            <a:ext cx="93218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>
                <a:solidFill>
                  <a:srgbClr val="3333CC"/>
                </a:solidFill>
                <a:uFillTx/>
                <a:latin typeface="Arial"/>
              </a:rPr>
              <a:t>WineShop web aplikazioa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03640" y="1239840"/>
            <a:ext cx="928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Zerbitzua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erabili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behar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dugun</a:t>
            </a:r>
            <a:r>
              <a:rPr lang="es-ES" sz="1400" b="1" strike="noStrike" spc="-1" dirty="0" smtClean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kontroladorean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injektatzen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da: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575640" y="1763639"/>
            <a:ext cx="8998200" cy="504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HomeController.cs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</a:t>
            </a:r>
            <a:r>
              <a:rPr lang="es-ES" sz="1400" dirty="0" err="1"/>
              <a:t>HomeController</a:t>
            </a:r>
            <a:r>
              <a:rPr lang="es-ES" sz="1400" dirty="0"/>
              <a:t> : </a:t>
            </a:r>
            <a:r>
              <a:rPr lang="es-ES" sz="1400" dirty="0" err="1"/>
              <a:t>Controller</a:t>
            </a:r>
            <a:endParaRPr lang="es-ES" sz="1400" dirty="0"/>
          </a:p>
          <a:p>
            <a:r>
              <a:rPr lang="es-ES" sz="1400" dirty="0"/>
              <a:t>    {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readonly</a:t>
            </a:r>
            <a:r>
              <a:rPr lang="es-ES" sz="1400" dirty="0"/>
              <a:t> </a:t>
            </a:r>
            <a:r>
              <a:rPr lang="es-ES" sz="1400" dirty="0" err="1"/>
              <a:t>ILogger</a:t>
            </a:r>
            <a:r>
              <a:rPr lang="es-ES" sz="1400" dirty="0"/>
              <a:t>&lt;</a:t>
            </a:r>
            <a:r>
              <a:rPr lang="es-ES" sz="1400" dirty="0" err="1"/>
              <a:t>HomeController</a:t>
            </a:r>
            <a:r>
              <a:rPr lang="es-ES" sz="1400" dirty="0"/>
              <a:t>&gt; _</a:t>
            </a:r>
            <a:r>
              <a:rPr lang="es-ES" sz="1400" dirty="0" err="1"/>
              <a:t>logger</a:t>
            </a:r>
            <a:r>
              <a:rPr lang="es-ES" sz="1400" dirty="0"/>
              <a:t>;</a:t>
            </a:r>
          </a:p>
          <a:p>
            <a:r>
              <a:rPr lang="es-ES" sz="1400" dirty="0"/>
              <a:t>        </a:t>
            </a:r>
            <a:r>
              <a:rPr lang="es-ES" sz="1400" dirty="0" err="1">
                <a:solidFill>
                  <a:srgbClr val="FF0000"/>
                </a:solidFill>
              </a:rPr>
              <a:t>private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readonly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IArdoaService</a:t>
            </a:r>
            <a:r>
              <a:rPr lang="es-ES" sz="1400" dirty="0">
                <a:solidFill>
                  <a:srgbClr val="FF0000"/>
                </a:solidFill>
              </a:rPr>
              <a:t> _</a:t>
            </a:r>
            <a:r>
              <a:rPr lang="es-ES" sz="1400" dirty="0" err="1">
                <a:solidFill>
                  <a:srgbClr val="FF0000"/>
                </a:solidFill>
              </a:rPr>
              <a:t>ardoaService</a:t>
            </a:r>
            <a:r>
              <a:rPr lang="es-ES" sz="1400" dirty="0">
                <a:solidFill>
                  <a:srgbClr val="FF0000"/>
                </a:solidFill>
              </a:rPr>
              <a:t>;</a:t>
            </a:r>
          </a:p>
          <a:p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HomeController</a:t>
            </a:r>
            <a:r>
              <a:rPr lang="es-ES" sz="1400" dirty="0"/>
              <a:t>(</a:t>
            </a:r>
            <a:r>
              <a:rPr lang="es-ES" sz="1400" dirty="0" err="1"/>
              <a:t>ILogger</a:t>
            </a:r>
            <a:r>
              <a:rPr lang="es-ES" sz="1400" dirty="0"/>
              <a:t>&lt;</a:t>
            </a:r>
            <a:r>
              <a:rPr lang="es-ES" sz="1400" dirty="0" err="1"/>
              <a:t>HomeController</a:t>
            </a:r>
            <a:r>
              <a:rPr lang="es-ES" sz="1400" dirty="0"/>
              <a:t>&gt; </a:t>
            </a:r>
            <a:r>
              <a:rPr lang="es-ES" sz="1400" dirty="0" err="1"/>
              <a:t>logger</a:t>
            </a:r>
            <a:r>
              <a:rPr lang="es-ES" sz="1400" dirty="0"/>
              <a:t>, </a:t>
            </a:r>
            <a:r>
              <a:rPr lang="es-ES" sz="1400" dirty="0" err="1">
                <a:solidFill>
                  <a:srgbClr val="FF0000"/>
                </a:solidFill>
              </a:rPr>
              <a:t>IArdoaService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ardoaService</a:t>
            </a:r>
            <a:r>
              <a:rPr lang="es-ES" sz="1400" dirty="0"/>
              <a:t>)</a:t>
            </a:r>
          </a:p>
          <a:p>
            <a:r>
              <a:rPr lang="es-ES" sz="1400" dirty="0"/>
              <a:t>        {</a:t>
            </a:r>
          </a:p>
          <a:p>
            <a:r>
              <a:rPr lang="es-ES" sz="1400" dirty="0"/>
              <a:t>            _</a:t>
            </a:r>
            <a:r>
              <a:rPr lang="es-ES" sz="1400" dirty="0" err="1"/>
              <a:t>logger</a:t>
            </a:r>
            <a:r>
              <a:rPr lang="es-ES" sz="1400" dirty="0"/>
              <a:t> = </a:t>
            </a:r>
            <a:r>
              <a:rPr lang="es-ES" sz="1400" dirty="0" err="1"/>
              <a:t>logger</a:t>
            </a:r>
            <a:r>
              <a:rPr lang="es-ES" sz="1400" dirty="0"/>
              <a:t>;</a:t>
            </a:r>
          </a:p>
          <a:p>
            <a:r>
              <a:rPr lang="es-ES" sz="1400" dirty="0"/>
              <a:t>            </a:t>
            </a:r>
            <a:r>
              <a:rPr lang="es-ES" sz="1400" dirty="0">
                <a:solidFill>
                  <a:srgbClr val="FF0000"/>
                </a:solidFill>
              </a:rPr>
              <a:t>_</a:t>
            </a:r>
            <a:r>
              <a:rPr lang="es-ES" sz="1400" dirty="0" err="1">
                <a:solidFill>
                  <a:srgbClr val="FF0000"/>
                </a:solidFill>
              </a:rPr>
              <a:t>ardoaService</a:t>
            </a:r>
            <a:r>
              <a:rPr lang="es-ES" sz="1400" dirty="0">
                <a:solidFill>
                  <a:srgbClr val="FF0000"/>
                </a:solidFill>
              </a:rPr>
              <a:t> = </a:t>
            </a:r>
            <a:r>
              <a:rPr lang="es-ES" sz="1400" dirty="0" err="1">
                <a:solidFill>
                  <a:srgbClr val="FF0000"/>
                </a:solidFill>
              </a:rPr>
              <a:t>ardoaService</a:t>
            </a:r>
            <a:r>
              <a:rPr lang="es-ES" sz="1400" dirty="0">
                <a:solidFill>
                  <a:srgbClr val="FF0000"/>
                </a:solidFill>
              </a:rPr>
              <a:t>;</a:t>
            </a:r>
          </a:p>
          <a:p>
            <a:r>
              <a:rPr lang="es-ES" sz="1400" dirty="0"/>
              <a:t>        }</a:t>
            </a:r>
          </a:p>
          <a:p>
            <a:endParaRPr lang="es-ES" sz="1400" dirty="0"/>
          </a:p>
          <a:p>
            <a:r>
              <a:rPr lang="es-ES" sz="1400" dirty="0"/>
              <a:t>       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public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async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Task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IActionResult</a:t>
            </a:r>
            <a:r>
              <a:rPr lang="es-ES" sz="1400" dirty="0">
                <a:solidFill>
                  <a:srgbClr val="FF0000"/>
                </a:solidFill>
              </a:rPr>
              <a:t>&gt; </a:t>
            </a:r>
            <a:r>
              <a:rPr lang="es-ES" sz="1400" dirty="0" err="1">
                <a:solidFill>
                  <a:srgbClr val="FF0000"/>
                </a:solidFill>
              </a:rPr>
              <a:t>Index</a:t>
            </a:r>
            <a:r>
              <a:rPr lang="es-ES" sz="1400" dirty="0">
                <a:solidFill>
                  <a:srgbClr val="FF0000"/>
                </a:solidFill>
              </a:rPr>
              <a:t>()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{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</a:t>
            </a:r>
            <a:r>
              <a:rPr lang="es-ES" sz="1400" dirty="0" err="1">
                <a:solidFill>
                  <a:srgbClr val="FF0000"/>
                </a:solidFill>
              </a:rPr>
              <a:t>List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Ardoa</a:t>
            </a:r>
            <a:r>
              <a:rPr lang="es-ES" sz="1400" dirty="0">
                <a:solidFill>
                  <a:srgbClr val="FF0000"/>
                </a:solidFill>
              </a:rPr>
              <a:t>&gt; </a:t>
            </a:r>
            <a:r>
              <a:rPr lang="es-ES" sz="1400" dirty="0" err="1">
                <a:solidFill>
                  <a:srgbClr val="FF0000"/>
                </a:solidFill>
              </a:rPr>
              <a:t>ardoaList</a:t>
            </a:r>
            <a:r>
              <a:rPr lang="es-ES" sz="1400" dirty="0">
                <a:solidFill>
                  <a:srgbClr val="FF0000"/>
                </a:solidFill>
              </a:rPr>
              <a:t> = new </a:t>
            </a:r>
            <a:r>
              <a:rPr lang="es-ES" sz="1400" dirty="0" err="1">
                <a:solidFill>
                  <a:srgbClr val="FF0000"/>
                </a:solidFill>
              </a:rPr>
              <a:t>List</a:t>
            </a:r>
            <a:r>
              <a:rPr lang="es-ES" sz="1400" dirty="0">
                <a:solidFill>
                  <a:srgbClr val="FF0000"/>
                </a:solidFill>
              </a:rPr>
              <a:t>&lt;</a:t>
            </a:r>
            <a:r>
              <a:rPr lang="es-ES" sz="1400" dirty="0" err="1">
                <a:solidFill>
                  <a:srgbClr val="FF0000"/>
                </a:solidFill>
              </a:rPr>
              <a:t>Ardoa</a:t>
            </a:r>
            <a:r>
              <a:rPr lang="es-ES" sz="1400" dirty="0">
                <a:solidFill>
                  <a:srgbClr val="FF0000"/>
                </a:solidFill>
              </a:rPr>
              <a:t>&gt;();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</a:t>
            </a:r>
            <a:r>
              <a:rPr lang="es-ES" sz="1400" dirty="0" err="1">
                <a:solidFill>
                  <a:srgbClr val="FF0000"/>
                </a:solidFill>
              </a:rPr>
              <a:t>ardoaList</a:t>
            </a:r>
            <a:r>
              <a:rPr lang="es-ES" sz="1400" dirty="0">
                <a:solidFill>
                  <a:srgbClr val="FF0000"/>
                </a:solidFill>
              </a:rPr>
              <a:t> = </a:t>
            </a:r>
            <a:r>
              <a:rPr lang="es-ES" sz="1400" dirty="0" err="1">
                <a:solidFill>
                  <a:srgbClr val="FF0000"/>
                </a:solidFill>
              </a:rPr>
              <a:t>await</a:t>
            </a:r>
            <a:r>
              <a:rPr lang="es-ES" sz="1400" dirty="0">
                <a:solidFill>
                  <a:srgbClr val="FF0000"/>
                </a:solidFill>
              </a:rPr>
              <a:t> _</a:t>
            </a:r>
            <a:r>
              <a:rPr lang="es-ES" sz="1400" dirty="0" err="1">
                <a:solidFill>
                  <a:srgbClr val="FF0000"/>
                </a:solidFill>
              </a:rPr>
              <a:t>ardoaService.GetArdoak</a:t>
            </a:r>
            <a:r>
              <a:rPr lang="es-ES" sz="1400" dirty="0">
                <a:solidFill>
                  <a:srgbClr val="FF0000"/>
                </a:solidFill>
              </a:rPr>
              <a:t>();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            </a:t>
            </a:r>
            <a:r>
              <a:rPr lang="es-ES" sz="1400" dirty="0" err="1">
                <a:solidFill>
                  <a:srgbClr val="FF0000"/>
                </a:solidFill>
              </a:rPr>
              <a:t>return</a:t>
            </a:r>
            <a:r>
              <a:rPr lang="es-ES" sz="1400" dirty="0">
                <a:solidFill>
                  <a:srgbClr val="FF0000"/>
                </a:solidFill>
              </a:rPr>
              <a:t> View(</a:t>
            </a:r>
            <a:r>
              <a:rPr lang="es-ES" sz="1400" dirty="0" err="1">
                <a:solidFill>
                  <a:srgbClr val="FF0000"/>
                </a:solidFill>
              </a:rPr>
              <a:t>ardoaList.Where</a:t>
            </a:r>
            <a:r>
              <a:rPr lang="es-ES" sz="1400" dirty="0">
                <a:solidFill>
                  <a:srgbClr val="FF0000"/>
                </a:solidFill>
              </a:rPr>
              <a:t>(a =&gt; </a:t>
            </a:r>
            <a:r>
              <a:rPr lang="es-ES" sz="1400" dirty="0" err="1">
                <a:solidFill>
                  <a:srgbClr val="FF0000"/>
                </a:solidFill>
              </a:rPr>
              <a:t>a.Eskaintza</a:t>
            </a:r>
            <a:r>
              <a:rPr lang="es-ES" sz="1400" dirty="0">
                <a:solidFill>
                  <a:srgbClr val="FF0000"/>
                </a:solidFill>
              </a:rPr>
              <a:t> == true));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}</a:t>
            </a:r>
            <a:endParaRPr lang="es-ES" sz="1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26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3"/>
          <p:cNvSpPr/>
          <p:nvPr/>
        </p:nvSpPr>
        <p:spPr>
          <a:xfrm>
            <a:off x="431640" y="827640"/>
            <a:ext cx="93218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>
                <a:solidFill>
                  <a:srgbClr val="3333CC"/>
                </a:solidFill>
                <a:uFillTx/>
                <a:latin typeface="Arial"/>
              </a:rPr>
              <a:t>WineShop web aplikazioa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503640" y="1239840"/>
            <a:ext cx="928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575640" y="1331640"/>
            <a:ext cx="74163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2D2DB9"/>
                </a:solidFill>
                <a:latin typeface="Arial"/>
              </a:rPr>
              <a:t>Eginda dagoen kodigoa erabiliko dugu eskaintzen karrusela egiteko (Home-Index):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1" u="sng" strike="noStrike" spc="-1">
                <a:solidFill>
                  <a:srgbClr val="CCCCFF"/>
                </a:solidFill>
                <a:uFillTx/>
                <a:latin typeface="Arial"/>
                <a:ea typeface="Arial"/>
                <a:hlinkClick r:id="rId3"/>
              </a:rPr>
              <a:t>http://bootsnipp.com/snippets/featured/carousel-product-cart-slider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648000" y="1835640"/>
            <a:ext cx="4176000" cy="543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Adaptazioak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eginda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, </a:t>
            </a: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gure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datu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basetik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irakurtzen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ditugun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>
                <a:solidFill>
                  <a:srgbClr val="2D2DB9"/>
                </a:solidFill>
                <a:latin typeface="Arial"/>
              </a:rPr>
              <a:t>eskaintzak</a:t>
            </a: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trike="noStrike" spc="-1" dirty="0" err="1" smtClean="0">
                <a:solidFill>
                  <a:srgbClr val="2D2DB9"/>
                </a:solidFill>
                <a:latin typeface="Arial"/>
              </a:rPr>
              <a:t>erakusteko</a:t>
            </a:r>
            <a:endParaRPr lang="es-ES" sz="1400" b="1" strike="noStrike" spc="-1" dirty="0" smtClean="0">
              <a:solidFill>
                <a:srgbClr val="2D2DB9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1" spc="-1" dirty="0" smtClean="0">
                <a:solidFill>
                  <a:srgbClr val="2D2DB9"/>
                </a:solidFill>
                <a:latin typeface="Arial"/>
              </a:rPr>
              <a:t>(</a:t>
            </a:r>
            <a:r>
              <a:rPr lang="es-ES" sz="1400" b="1" spc="-1" dirty="0" err="1" smtClean="0">
                <a:solidFill>
                  <a:srgbClr val="2D2DB9"/>
                </a:solidFill>
                <a:latin typeface="Arial"/>
              </a:rPr>
              <a:t>moodle</a:t>
            </a:r>
            <a:r>
              <a:rPr lang="es-ES" sz="1400" b="1" spc="-1" dirty="0" smtClean="0">
                <a:solidFill>
                  <a:srgbClr val="2D2DB9"/>
                </a:solidFill>
                <a:latin typeface="Arial"/>
              </a:rPr>
              <a:t>-en </a:t>
            </a:r>
            <a:r>
              <a:rPr lang="es-ES" sz="1400" b="1" spc="-1" dirty="0" err="1" smtClean="0">
                <a:solidFill>
                  <a:srgbClr val="2D2DB9"/>
                </a:solidFill>
                <a:latin typeface="Arial"/>
              </a:rPr>
              <a:t>kodigo</a:t>
            </a:r>
            <a:r>
              <a:rPr lang="es-ES" sz="1400" b="1" spc="-1" dirty="0" smtClean="0">
                <a:solidFill>
                  <a:srgbClr val="2D2DB9"/>
                </a:solidFill>
                <a:latin typeface="Arial"/>
              </a:rPr>
              <a:t> </a:t>
            </a:r>
            <a:r>
              <a:rPr lang="es-ES" sz="1400" b="1" spc="-1" dirty="0" err="1" smtClean="0">
                <a:solidFill>
                  <a:srgbClr val="2D2DB9"/>
                </a:solidFill>
                <a:latin typeface="Arial"/>
              </a:rPr>
              <a:t>osoa</a:t>
            </a:r>
            <a:r>
              <a:rPr lang="es-ES" sz="1400" b="1" spc="-1" dirty="0" smtClean="0">
                <a:solidFill>
                  <a:srgbClr val="2D2DB9"/>
                </a:solidFill>
                <a:latin typeface="Arial"/>
              </a:rPr>
              <a:t>)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&lt;div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carousel-inner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"&gt;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@{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var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itemLerroko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= 0;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var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fila1 = false;}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@{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foreach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var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item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Model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{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if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itemLerroko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== 0)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{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if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(fila1 == false)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{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    @:&lt;div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 smtClean="0">
                <a:solidFill>
                  <a:srgbClr val="000000"/>
                </a:solidFill>
                <a:latin typeface="Arial"/>
              </a:rPr>
              <a:t>=“</a:t>
            </a:r>
            <a:r>
              <a:rPr lang="es-ES" sz="1400" b="0" strike="noStrike" spc="-1" dirty="0" err="1" smtClean="0">
                <a:solidFill>
                  <a:srgbClr val="000000"/>
                </a:solidFill>
                <a:latin typeface="Arial"/>
              </a:rPr>
              <a:t>carousel-item</a:t>
            </a:r>
            <a:r>
              <a:rPr lang="es-ES" sz="1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active"&gt;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    @:    &lt;div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row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"&gt;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 }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else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{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    @:&lt;div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 smtClean="0">
                <a:solidFill>
                  <a:srgbClr val="000000"/>
                </a:solidFill>
                <a:latin typeface="Arial"/>
              </a:rPr>
              <a:t>=“</a:t>
            </a:r>
            <a:r>
              <a:rPr lang="es-ES" sz="1400" b="0" strike="noStrike" spc="-1" dirty="0" err="1" smtClean="0">
                <a:solidFill>
                  <a:srgbClr val="000000"/>
                </a:solidFill>
                <a:latin typeface="Arial"/>
              </a:rPr>
              <a:t>carousel-item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"&gt;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    @:    &lt;div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row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"&gt;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    }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    }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               &lt;div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class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="col-sm-3"&gt;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2D2DB9"/>
                </a:solidFill>
                <a:latin typeface="Arial"/>
              </a:rPr>
              <a:t>	……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5040360" y="1979640"/>
            <a:ext cx="4752000" cy="328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	……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	&lt;/div&gt;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itemLerroko++;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fila1 = true;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if (itemLerroko &gt; 3)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    @:&lt;/div&gt;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    @:&lt;/div&gt;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    itemLerroko = 0;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        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        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    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092560" y="5508029"/>
            <a:ext cx="2655342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spc="-1" dirty="0">
                <a:solidFill>
                  <a:srgbClr val="2D2DB9"/>
                </a:solidFill>
                <a:latin typeface="Arial"/>
              </a:rPr>
              <a:t>Site.css</a:t>
            </a:r>
          </a:p>
          <a:p>
            <a:r>
              <a:rPr lang="es-ES" dirty="0"/>
              <a:t>.</a:t>
            </a:r>
            <a:r>
              <a:rPr lang="es-ES" sz="1400" spc="-1" dirty="0">
                <a:solidFill>
                  <a:srgbClr val="000000"/>
                </a:solidFill>
                <a:latin typeface="Arial"/>
              </a:rPr>
              <a:t>tachado {</a:t>
            </a:r>
          </a:p>
          <a:p>
            <a:r>
              <a:rPr lang="es-ES" sz="1400" spc="-1" dirty="0">
                <a:solidFill>
                  <a:srgbClr val="000000"/>
                </a:solidFill>
                <a:latin typeface="Arial"/>
              </a:rPr>
              <a:t>    </a:t>
            </a:r>
            <a:r>
              <a:rPr lang="es-ES" sz="1400" spc="-1" dirty="0" err="1">
                <a:solidFill>
                  <a:srgbClr val="000000"/>
                </a:solidFill>
                <a:latin typeface="Arial"/>
              </a:rPr>
              <a:t>text-decoration</a:t>
            </a:r>
            <a:r>
              <a:rPr lang="es-ES" sz="1400" spc="-1" dirty="0">
                <a:solidFill>
                  <a:srgbClr val="000000"/>
                </a:solidFill>
                <a:latin typeface="Arial"/>
              </a:rPr>
              <a:t>: line-</a:t>
            </a:r>
            <a:r>
              <a:rPr lang="es-ES" sz="1400" spc="-1" dirty="0" err="1">
                <a:solidFill>
                  <a:srgbClr val="000000"/>
                </a:solidFill>
                <a:latin typeface="Arial"/>
              </a:rPr>
              <a:t>through</a:t>
            </a:r>
            <a:r>
              <a:rPr lang="es-ES" sz="1400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r>
              <a:rPr lang="es-ES" sz="1400" spc="-1" dirty="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931A60-3E77-496C-BB31-0F4D59816719}" type="slidenum">
              <a:rPr lang="es-ES" sz="1800" b="0" strike="noStrike" spc="-1" smtClean="0">
                <a:solidFill>
                  <a:srgbClr val="000000"/>
                </a:solidFill>
                <a:latin typeface="Arial"/>
              </a:rPr>
              <a:t>27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931A60-3E77-496C-BB31-0F4D59816719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CustomShape 3"/>
          <p:cNvSpPr/>
          <p:nvPr/>
        </p:nvSpPr>
        <p:spPr>
          <a:xfrm>
            <a:off x="254160" y="539477"/>
            <a:ext cx="9500760" cy="173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333CC"/>
              </a:buClr>
              <a:buFont typeface="Times New Roman"/>
              <a:buAutoNum type="arabicPeriod"/>
            </a:pPr>
            <a:r>
              <a:rPr lang="es-ES" sz="1800" b="0" strike="noStrike" spc="-1" dirty="0">
                <a:solidFill>
                  <a:srgbClr val="3333CC"/>
                </a:solidFill>
                <a:latin typeface="Arial"/>
              </a:rPr>
              <a:t>Web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</a:rPr>
              <a:t>aplikazio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b="0" strike="noStrike" spc="-1" dirty="0" err="1" smtClean="0">
                <a:solidFill>
                  <a:srgbClr val="3333CC"/>
                </a:solidFill>
                <a:latin typeface="Arial"/>
              </a:rPr>
              <a:t>bat</a:t>
            </a:r>
            <a:r>
              <a:rPr lang="es-ES" sz="1800" b="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</a:rPr>
              <a:t>sortuko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</a:rPr>
              <a:t>dugu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</a:rPr>
              <a:t> eta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</a:rPr>
              <a:t>honen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</a:rPr>
              <a:t>antzeko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</a:rPr>
              <a:t>zerbait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</a:rPr>
              <a:t>egingo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</a:rPr>
              <a:t>dugu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</a:rPr>
              <a:t>: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u="sng" strike="noStrike" spc="-1" dirty="0">
                <a:solidFill>
                  <a:srgbClr val="CCCCFF"/>
                </a:solidFill>
                <a:uFillTx/>
                <a:latin typeface="Arial"/>
              </a:rPr>
              <a:t>https://www.wineshop.it/en/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mtClean="0"/>
              <a:t>PAG 2021-2022 Ikasturtea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96" y="1835621"/>
            <a:ext cx="72263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9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931A60-3E77-496C-BB31-0F4D59816719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CustomShape 3"/>
          <p:cNvSpPr/>
          <p:nvPr/>
        </p:nvSpPr>
        <p:spPr>
          <a:xfrm>
            <a:off x="254160" y="467469"/>
            <a:ext cx="9500760" cy="173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3333CC"/>
              </a:buClr>
            </a:pPr>
            <a:endParaRPr lang="es-ES" sz="1800" b="1" strike="noStrike" spc="-1" dirty="0" smtClean="0">
              <a:solidFill>
                <a:srgbClr val="3333CC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3333CC"/>
              </a:buClr>
            </a:pPr>
            <a:r>
              <a:rPr lang="es-ES" b="1" spc="-1" dirty="0" err="1" smtClean="0">
                <a:solidFill>
                  <a:srgbClr val="3333CC"/>
                </a:solidFill>
                <a:latin typeface="Arial"/>
              </a:rPr>
              <a:t>Bakoitzak</a:t>
            </a:r>
            <a:r>
              <a:rPr lang="es-ES" b="1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b="1" spc="-1" dirty="0" err="1" smtClean="0">
                <a:solidFill>
                  <a:srgbClr val="3333CC"/>
                </a:solidFill>
                <a:latin typeface="Arial"/>
              </a:rPr>
              <a:t>bere</a:t>
            </a:r>
            <a:r>
              <a:rPr lang="es-ES" b="1" spc="-1" dirty="0" smtClean="0">
                <a:solidFill>
                  <a:srgbClr val="3333CC"/>
                </a:solidFill>
                <a:latin typeface="Arial"/>
              </a:rPr>
              <a:t> REST API-a </a:t>
            </a:r>
            <a:r>
              <a:rPr lang="es-ES" b="1" spc="-1" dirty="0" err="1" smtClean="0">
                <a:solidFill>
                  <a:srgbClr val="3333CC"/>
                </a:solidFill>
                <a:latin typeface="Arial"/>
              </a:rPr>
              <a:t>edukiko</a:t>
            </a:r>
            <a:r>
              <a:rPr lang="es-ES" b="1" spc="-1" dirty="0" smtClean="0">
                <a:solidFill>
                  <a:srgbClr val="3333CC"/>
                </a:solidFill>
                <a:latin typeface="Arial"/>
              </a:rPr>
              <a:t> du (</a:t>
            </a:r>
            <a:r>
              <a:rPr lang="es-ES" sz="1800" b="0" strike="noStrike" spc="-1" dirty="0" err="1" smtClean="0">
                <a:solidFill>
                  <a:srgbClr val="3333CC"/>
                </a:solidFill>
                <a:latin typeface="Arial"/>
              </a:rPr>
              <a:t>github</a:t>
            </a:r>
            <a:r>
              <a:rPr lang="es-ES" sz="1800" b="0" strike="noStrike" spc="-1" dirty="0" smtClean="0">
                <a:solidFill>
                  <a:srgbClr val="3333CC"/>
                </a:solidFill>
                <a:latin typeface="Arial"/>
              </a:rPr>
              <a:t>-en </a:t>
            </a:r>
            <a:r>
              <a:rPr lang="es-ES" sz="1800" b="0" strike="noStrike" spc="-1" dirty="0" err="1" smtClean="0">
                <a:solidFill>
                  <a:srgbClr val="3333CC"/>
                </a:solidFill>
                <a:latin typeface="Arial"/>
              </a:rPr>
              <a:t>dago</a:t>
            </a:r>
            <a:r>
              <a:rPr lang="es-ES" sz="1800" b="0" strike="noStrike" spc="-1" dirty="0" smtClean="0">
                <a:solidFill>
                  <a:srgbClr val="3333CC"/>
                </a:solidFill>
                <a:latin typeface="Arial"/>
              </a:rPr>
              <a:t>)</a:t>
            </a:r>
          </a:p>
          <a:p>
            <a:pPr marL="673200" lvl="1" indent="-216000">
              <a:buClr>
                <a:srgbClr val="3333CC"/>
              </a:buClr>
              <a:buFont typeface="Times New Roman"/>
              <a:buAutoNum type="arabicPeriod"/>
            </a:pP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Erabiltzen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duen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datu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basea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sortu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behar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da </a:t>
            </a:r>
          </a:p>
          <a:p>
            <a:pPr marL="673200" lvl="1" indent="-216000">
              <a:buClr>
                <a:srgbClr val="3333CC"/>
              </a:buClr>
              <a:buFont typeface="Times New Roman"/>
              <a:buAutoNum type="arabicPeriod"/>
            </a:pPr>
            <a:r>
              <a:rPr lang="es-ES" b="0" strike="noStrike" spc="-1" dirty="0" err="1" smtClean="0">
                <a:solidFill>
                  <a:srgbClr val="3333CC"/>
                </a:solidFill>
                <a:latin typeface="Arial"/>
              </a:rPr>
              <a:t>Konfigurazioa</a:t>
            </a:r>
            <a:r>
              <a:rPr lang="es-ES" b="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b="0" strike="noStrike" spc="-1" dirty="0" err="1" smtClean="0">
                <a:solidFill>
                  <a:srgbClr val="3333CC"/>
                </a:solidFill>
                <a:latin typeface="Arial"/>
              </a:rPr>
              <a:t>aldatu</a:t>
            </a:r>
            <a:r>
              <a:rPr lang="es-ES" b="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b="0" strike="noStrike" spc="-1" dirty="0" err="1" smtClean="0">
                <a:solidFill>
                  <a:srgbClr val="3333CC"/>
                </a:solidFill>
                <a:latin typeface="Arial"/>
              </a:rPr>
              <a:t>bakoitza</a:t>
            </a:r>
            <a:r>
              <a:rPr lang="es-ES" b="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b="0" strike="noStrike" spc="-1" dirty="0" err="1" smtClean="0">
                <a:solidFill>
                  <a:srgbClr val="3333CC"/>
                </a:solidFill>
                <a:latin typeface="Arial"/>
              </a:rPr>
              <a:t>bere</a:t>
            </a:r>
            <a:r>
              <a:rPr lang="es-ES" b="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b="0" strike="noStrike" spc="-1" dirty="0" err="1" smtClean="0">
                <a:solidFill>
                  <a:srgbClr val="3333CC"/>
                </a:solidFill>
                <a:latin typeface="Arial"/>
              </a:rPr>
              <a:t>Datu</a:t>
            </a:r>
            <a:r>
              <a:rPr lang="es-ES" b="0" strike="noStrike" spc="-1" dirty="0" smtClean="0">
                <a:solidFill>
                  <a:srgbClr val="3333CC"/>
                </a:solidFill>
                <a:latin typeface="Arial"/>
              </a:rPr>
              <a:t> Base </a:t>
            </a:r>
            <a:r>
              <a:rPr lang="es-ES" b="0" strike="noStrike" spc="-1" dirty="0" err="1" smtClean="0">
                <a:solidFill>
                  <a:srgbClr val="3333CC"/>
                </a:solidFill>
                <a:latin typeface="Arial"/>
              </a:rPr>
              <a:t>zerbitzaria</a:t>
            </a:r>
            <a:r>
              <a:rPr lang="es-ES" b="0" strike="noStrike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b="0" strike="noStrike" spc="-1" dirty="0" err="1" smtClean="0">
                <a:solidFill>
                  <a:srgbClr val="3333CC"/>
                </a:solidFill>
                <a:latin typeface="Arial"/>
              </a:rPr>
              <a:t>erabiltzeko</a:t>
            </a:r>
            <a:endParaRPr lang="es-ES" b="0" strike="noStrike" spc="-1" dirty="0" smtClean="0">
              <a:solidFill>
                <a:srgbClr val="3333CC"/>
              </a:solidFill>
              <a:latin typeface="Arial"/>
            </a:endParaRPr>
          </a:p>
          <a:p>
            <a:pPr marL="673200" lvl="1" indent="-216000">
              <a:buClr>
                <a:srgbClr val="3333CC"/>
              </a:buClr>
              <a:buFont typeface="Times New Roman"/>
              <a:buAutoNum type="arabicPeriod"/>
            </a:pP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Martxan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jarri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eta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nabigatzailetik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konprobatu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datuak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ikusten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</a:rPr>
              <a:t>direla</a:t>
            </a:r>
            <a:r>
              <a:rPr lang="es-ES" spc="-1" dirty="0" smtClean="0">
                <a:solidFill>
                  <a:srgbClr val="3333CC"/>
                </a:solidFill>
                <a:latin typeface="Arial"/>
              </a:rPr>
              <a:t>: </a:t>
            </a:r>
          </a:p>
          <a:p>
            <a:pPr>
              <a:lnSpc>
                <a:spcPct val="100000"/>
              </a:lnSpc>
              <a:buClr>
                <a:srgbClr val="3333CC"/>
              </a:buClr>
            </a:pPr>
            <a:r>
              <a:rPr lang="es-ES" spc="-1" dirty="0" smtClean="0">
                <a:solidFill>
                  <a:srgbClr val="3333CC"/>
                </a:solidFill>
                <a:latin typeface="Arial"/>
              </a:rPr>
              <a:t>	</a:t>
            </a:r>
            <a:r>
              <a:rPr lang="es-ES" spc="-1" dirty="0" smtClean="0">
                <a:solidFill>
                  <a:srgbClr val="3333CC"/>
                </a:solidFill>
                <a:latin typeface="Arial"/>
                <a:hlinkClick r:id="rId2"/>
              </a:rPr>
              <a:t>http://localhost:....../api/Ardoa</a:t>
            </a:r>
            <a:endParaRPr lang="es-ES" spc="-1" dirty="0" smtClean="0">
              <a:solidFill>
                <a:srgbClr val="3333CC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3333CC"/>
              </a:buClr>
            </a:pPr>
            <a:endParaRPr lang="es-ES" spc="-1" dirty="0" smtClean="0">
              <a:solidFill>
                <a:srgbClr val="3333CC"/>
              </a:solidFill>
              <a:latin typeface="Arial"/>
            </a:endParaRPr>
          </a:p>
          <a:p>
            <a:pPr>
              <a:buClr>
                <a:srgbClr val="3333CC"/>
              </a:buClr>
            </a:pPr>
            <a:r>
              <a:rPr lang="es-ES" b="1" spc="-1" dirty="0" err="1">
                <a:solidFill>
                  <a:srgbClr val="3333CC"/>
                </a:solidFill>
                <a:ea typeface="Arial"/>
              </a:rPr>
              <a:t>Gure</a:t>
            </a:r>
            <a:r>
              <a:rPr lang="es-ES" b="1" spc="-1" dirty="0">
                <a:solidFill>
                  <a:srgbClr val="3333CC"/>
                </a:solidFill>
                <a:ea typeface="Arial"/>
              </a:rPr>
              <a:t> REST </a:t>
            </a:r>
            <a:r>
              <a:rPr lang="es-ES" b="1" spc="-1" dirty="0" smtClean="0">
                <a:solidFill>
                  <a:srgbClr val="3333CC"/>
                </a:solidFill>
                <a:ea typeface="Arial"/>
              </a:rPr>
              <a:t>API-aren </a:t>
            </a:r>
            <a:r>
              <a:rPr lang="es-ES" b="1" spc="-1" dirty="0" err="1">
                <a:solidFill>
                  <a:srgbClr val="3333CC"/>
                </a:solidFill>
                <a:ea typeface="Arial"/>
              </a:rPr>
              <a:t>datu</a:t>
            </a:r>
            <a:r>
              <a:rPr lang="es-ES" b="1" spc="-1" dirty="0">
                <a:solidFill>
                  <a:srgbClr val="3333CC"/>
                </a:solidFill>
                <a:ea typeface="Arial"/>
              </a:rPr>
              <a:t> </a:t>
            </a:r>
            <a:r>
              <a:rPr lang="es-ES" b="1" spc="-1" dirty="0" err="1" smtClean="0">
                <a:solidFill>
                  <a:srgbClr val="3333CC"/>
                </a:solidFill>
                <a:ea typeface="Arial"/>
              </a:rPr>
              <a:t>basea</a:t>
            </a:r>
            <a:r>
              <a:rPr lang="es-ES" b="1" spc="-1" dirty="0" smtClean="0">
                <a:solidFill>
                  <a:srgbClr val="3333CC"/>
                </a:solidFill>
                <a:ea typeface="Arial"/>
              </a:rPr>
              <a:t> </a:t>
            </a:r>
            <a:r>
              <a:rPr lang="es-ES" b="1" spc="-1" dirty="0" err="1" smtClean="0">
                <a:solidFill>
                  <a:srgbClr val="3333CC"/>
                </a:solidFill>
                <a:ea typeface="Arial"/>
              </a:rPr>
              <a:t>honelakoa</a:t>
            </a:r>
            <a:r>
              <a:rPr lang="es-ES" b="1" spc="-1" dirty="0" smtClean="0">
                <a:solidFill>
                  <a:srgbClr val="3333CC"/>
                </a:solidFill>
                <a:ea typeface="Arial"/>
              </a:rPr>
              <a:t> da:</a:t>
            </a:r>
            <a:endParaRPr lang="es-ES" b="1" spc="-1" dirty="0"/>
          </a:p>
          <a:p>
            <a:pPr>
              <a:lnSpc>
                <a:spcPct val="100000"/>
              </a:lnSpc>
              <a:buClr>
                <a:srgbClr val="3333CC"/>
              </a:buClr>
            </a:pPr>
            <a:endParaRPr lang="es-ES" sz="1800" b="0" strike="noStrike" spc="-1" dirty="0" smtClean="0">
              <a:solidFill>
                <a:srgbClr val="3333C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mtClean="0"/>
              <a:t>PAG 2021-2022 Ikasturtea</a:t>
            </a:r>
            <a:endParaRPr lang="es-ES" dirty="0"/>
          </a:p>
        </p:txBody>
      </p:sp>
      <p:pic>
        <p:nvPicPr>
          <p:cNvPr id="6" name="6 Imagen"/>
          <p:cNvPicPr/>
          <p:nvPr/>
        </p:nvPicPr>
        <p:blipFill>
          <a:blip r:embed="rId3"/>
          <a:stretch/>
        </p:blipFill>
        <p:spPr>
          <a:xfrm>
            <a:off x="1583928" y="3275781"/>
            <a:ext cx="5616528" cy="368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1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931A60-3E77-496C-BB31-0F4D59816719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CustomShape 3"/>
          <p:cNvSpPr/>
          <p:nvPr/>
        </p:nvSpPr>
        <p:spPr>
          <a:xfrm>
            <a:off x="254160" y="827640"/>
            <a:ext cx="9500760" cy="173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3333CC"/>
                </a:solidFill>
              </a:rPr>
              <a:t>Visual Studio 2019 </a:t>
            </a:r>
            <a:r>
              <a:rPr lang="es-ES" spc="-1" dirty="0" err="1">
                <a:solidFill>
                  <a:srgbClr val="3333CC"/>
                </a:solidFill>
              </a:rPr>
              <a:t>zabaldu</a:t>
            </a:r>
            <a:r>
              <a:rPr lang="es-ES" spc="-1" dirty="0">
                <a:solidFill>
                  <a:srgbClr val="3333CC"/>
                </a:solidFill>
              </a:rPr>
              <a:t> eta </a:t>
            </a:r>
            <a:r>
              <a:rPr lang="es-ES" spc="-1" dirty="0" err="1">
                <a:solidFill>
                  <a:srgbClr val="3333CC"/>
                </a:solidFill>
              </a:rPr>
              <a:t>proiektu</a:t>
            </a:r>
            <a:r>
              <a:rPr lang="es-ES" spc="-1" dirty="0">
                <a:solidFill>
                  <a:srgbClr val="3333CC"/>
                </a:solidFill>
              </a:rPr>
              <a:t> </a:t>
            </a:r>
            <a:r>
              <a:rPr lang="es-ES" spc="-1" dirty="0" err="1">
                <a:solidFill>
                  <a:srgbClr val="3333CC"/>
                </a:solidFill>
              </a:rPr>
              <a:t>berria</a:t>
            </a:r>
            <a:r>
              <a:rPr lang="es-ES" spc="-1" dirty="0">
                <a:solidFill>
                  <a:srgbClr val="3333CC"/>
                </a:solidFill>
              </a:rPr>
              <a:t> </a:t>
            </a:r>
            <a:r>
              <a:rPr lang="es-ES" spc="-1" dirty="0" err="1">
                <a:solidFill>
                  <a:srgbClr val="3333CC"/>
                </a:solidFill>
              </a:rPr>
              <a:t>sortu</a:t>
            </a:r>
            <a:r>
              <a:rPr lang="es-ES" spc="-1" dirty="0">
                <a:solidFill>
                  <a:srgbClr val="3333CC"/>
                </a:solidFill>
              </a:rPr>
              <a:t> </a:t>
            </a:r>
            <a:r>
              <a:rPr lang="es-ES" spc="-1" dirty="0" err="1">
                <a:solidFill>
                  <a:srgbClr val="3333CC"/>
                </a:solidFill>
              </a:rPr>
              <a:t>ezaugarri</a:t>
            </a:r>
            <a:r>
              <a:rPr lang="es-ES" spc="-1" dirty="0">
                <a:solidFill>
                  <a:srgbClr val="3333CC"/>
                </a:solidFill>
              </a:rPr>
              <a:t> </a:t>
            </a:r>
            <a:r>
              <a:rPr lang="es-ES" spc="-1" dirty="0" err="1">
                <a:solidFill>
                  <a:srgbClr val="3333CC"/>
                </a:solidFill>
              </a:rPr>
              <a:t>hauekin</a:t>
            </a:r>
            <a:r>
              <a:rPr lang="es-ES" spc="-1" dirty="0">
                <a:solidFill>
                  <a:srgbClr val="3333CC"/>
                </a:solidFill>
              </a:rPr>
              <a:t>: </a:t>
            </a:r>
            <a:endParaRPr lang="es-ES" spc="-1" dirty="0"/>
          </a:p>
          <a:p>
            <a:pPr>
              <a:lnSpc>
                <a:spcPct val="100000"/>
              </a:lnSpc>
            </a:pPr>
            <a:r>
              <a:rPr lang="es-ES" b="1" spc="-1" dirty="0">
                <a:solidFill>
                  <a:srgbClr val="3333CC"/>
                </a:solidFill>
              </a:rPr>
              <a:t>Aplicación web de ASP.net </a:t>
            </a:r>
            <a:r>
              <a:rPr lang="es-ES" b="1" spc="-1" dirty="0" err="1">
                <a:solidFill>
                  <a:srgbClr val="3333CC"/>
                </a:solidFill>
              </a:rPr>
              <a:t>Core</a:t>
            </a:r>
            <a:r>
              <a:rPr lang="es-ES" b="1" spc="-1" dirty="0">
                <a:solidFill>
                  <a:srgbClr val="3333CC"/>
                </a:solidFill>
              </a:rPr>
              <a:t> (Modelo-Vista-Controlador): </a:t>
            </a:r>
            <a:r>
              <a:rPr lang="es-ES" b="1" spc="-1" dirty="0" err="1">
                <a:solidFill>
                  <a:srgbClr val="3333CC"/>
                </a:solidFill>
              </a:rPr>
              <a:t>WineShop</a:t>
            </a:r>
            <a:endParaRPr lang="es-ES" spc="-1" dirty="0"/>
          </a:p>
          <a:p>
            <a:pPr>
              <a:lnSpc>
                <a:spcPct val="100000"/>
              </a:lnSpc>
            </a:pPr>
            <a:r>
              <a:rPr lang="es-ES" b="1" spc="-1" dirty="0">
                <a:solidFill>
                  <a:srgbClr val="3333CC"/>
                </a:solidFill>
              </a:rPr>
              <a:t>.NET 5.0 (Actual)</a:t>
            </a:r>
            <a:endParaRPr lang="es-ES" spc="-1" dirty="0"/>
          </a:p>
          <a:p>
            <a:pPr>
              <a:lnSpc>
                <a:spcPct val="100000"/>
              </a:lnSpc>
            </a:pPr>
            <a:r>
              <a:rPr lang="es-ES" b="1" spc="-1" dirty="0">
                <a:solidFill>
                  <a:srgbClr val="3333CC"/>
                </a:solidFill>
              </a:rPr>
              <a:t>Tipo de autenticación: Cuentas individuales</a:t>
            </a:r>
            <a:endParaRPr lang="es-ES" spc="-1" dirty="0"/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29" y="2339677"/>
            <a:ext cx="6671145" cy="41760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42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mtClean="0"/>
              <a:t>PAG 2021-2022 Ikasturtea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931A60-3E77-496C-BB31-0F4D59816719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8" name="CustomShape 3"/>
          <p:cNvSpPr/>
          <p:nvPr/>
        </p:nvSpPr>
        <p:spPr>
          <a:xfrm>
            <a:off x="398520" y="1139760"/>
            <a:ext cx="8313840" cy="62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Noto Sans Symbol"/>
              <a:buChar char="●"/>
            </a:pP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Home/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Index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aldatuko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dugu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,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itxura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8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hau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pc="-1" dirty="0" err="1" smtClean="0">
                <a:solidFill>
                  <a:srgbClr val="3333CC"/>
                </a:solidFill>
                <a:latin typeface="Arial"/>
                <a:ea typeface="Arial"/>
              </a:rPr>
              <a:t>eduki</a:t>
            </a:r>
            <a:r>
              <a:rPr lang="es-ES" sz="1800" b="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tzeko</a:t>
            </a:r>
            <a:r>
              <a:rPr lang="es-ES" sz="18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9" name="Picture 2"/>
          <p:cNvPicPr/>
          <p:nvPr/>
        </p:nvPicPr>
        <p:blipFill>
          <a:blip r:embed="rId2"/>
          <a:stretch/>
        </p:blipFill>
        <p:spPr>
          <a:xfrm>
            <a:off x="22680" y="2051640"/>
            <a:ext cx="10057680" cy="428724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9378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931A60-3E77-496C-BB31-0F4D59816719}" type="slidenum">
              <a:rPr lang="es-ES" spc="-1" smtClean="0">
                <a:solidFill>
                  <a:srgbClr val="000000"/>
                </a:solidFill>
              </a:rPr>
              <a:pPr/>
              <a:t>7</a:t>
            </a:fld>
            <a:endParaRPr lang="es-ES" spc="-1" dirty="0">
              <a:latin typeface="Times New Roman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98520" y="1139760"/>
            <a:ext cx="8313840" cy="62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Noto Sans Symbol"/>
              <a:buChar char="●"/>
            </a:pPr>
            <a:r>
              <a:rPr lang="es-ES" sz="1600" b="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Carousel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a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sortuko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digu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hiru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irudi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erabiliz</a:t>
            </a:r>
            <a:r>
              <a:rPr lang="es-ES" sz="1600" b="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: 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banner1.jpg, banner2.jpg eta banner3.jpg</a:t>
            </a:r>
            <a:endParaRPr lang="es-ES" sz="1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Noto Sans Symbol"/>
              <a:buChar char="●"/>
            </a:pPr>
            <a:r>
              <a:rPr lang="es-ES" sz="1600" b="0" strike="noStrike" spc="-1" dirty="0" err="1" smtClean="0">
                <a:solidFill>
                  <a:srgbClr val="3333CC"/>
                </a:solidFill>
                <a:latin typeface="Arial"/>
                <a:ea typeface="Arial"/>
              </a:rPr>
              <a:t>Gaineko</a:t>
            </a:r>
            <a:r>
              <a:rPr lang="es-ES" sz="1600" b="0" strike="noStrike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kapan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beste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bi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kapa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jarriko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ditugu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: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bat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logoa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eta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bestea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menu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bat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izango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da.</a:t>
            </a:r>
            <a:endParaRPr lang="es-ES" sz="1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Noto Sans Symbol"/>
              <a:buChar char="●"/>
            </a:pP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Menua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egiteko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Bootstrap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erabiliko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dugu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eta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gure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gustura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aldatu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:</a:t>
            </a:r>
            <a:endParaRPr lang="es-ES" sz="1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600" b="0" u="sng" strike="noStrike" spc="-1" dirty="0">
                <a:solidFill>
                  <a:srgbClr val="CCCCFF"/>
                </a:solidFill>
                <a:uFillTx/>
                <a:latin typeface="Arial"/>
                <a:ea typeface="Arial"/>
                <a:hlinkClick r:id="rId2"/>
              </a:rPr>
              <a:t>https://getbootstrap.com/docs/3.3/components/#navbar</a:t>
            </a:r>
            <a:endParaRPr lang="es-ES" sz="1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Bootstrapeko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beste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klase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batzuk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ere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erabili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behar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dira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,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adibidez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,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container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. _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Layout.cshtml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orrian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kendu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egiten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dugu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,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karrusela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orri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osoan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agertzeko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eta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index.cshtml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orrian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berriro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jarri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.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Baita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klase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propioak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sortu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,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adibidez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marjinak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kontrolatzeko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 (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logoa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, </a:t>
            </a:r>
            <a:r>
              <a:rPr lang="es-ES" sz="1600" b="0" strike="noStrike" spc="-1" dirty="0" err="1">
                <a:solidFill>
                  <a:srgbClr val="3333CC"/>
                </a:solidFill>
                <a:latin typeface="Arial"/>
                <a:ea typeface="Arial"/>
              </a:rPr>
              <a:t>bilatu</a:t>
            </a:r>
            <a:r>
              <a:rPr lang="es-ES" sz="1600" b="0" strike="noStrike" spc="-1" dirty="0">
                <a:solidFill>
                  <a:srgbClr val="3333CC"/>
                </a:solidFill>
                <a:latin typeface="Arial"/>
                <a:ea typeface="Arial"/>
              </a:rPr>
              <a:t>…….)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89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931A60-3E77-496C-BB31-0F4D59816719}" type="slidenum">
              <a:rPr lang="es-ES" spc="-1" smtClean="0">
                <a:solidFill>
                  <a:srgbClr val="000000"/>
                </a:solidFill>
              </a:rPr>
              <a:pPr/>
              <a:t>8</a:t>
            </a:fld>
            <a:endParaRPr lang="es-ES" spc="-1" dirty="0">
              <a:latin typeface="Times New Roman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87785" y="539477"/>
            <a:ext cx="9792840" cy="62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_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Layout.cshtml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:</a:t>
            </a:r>
          </a:p>
          <a:p>
            <a:r>
              <a:rPr lang="es-ES" sz="1400" dirty="0">
                <a:solidFill>
                  <a:srgbClr val="FF0000"/>
                </a:solidFill>
              </a:rPr>
              <a:t>&lt;link </a:t>
            </a:r>
            <a:r>
              <a:rPr lang="es-ES" sz="1400" dirty="0" err="1">
                <a:solidFill>
                  <a:srgbClr val="FF0000"/>
                </a:solidFill>
              </a:rPr>
              <a:t>rel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stylesheet</a:t>
            </a:r>
            <a:r>
              <a:rPr lang="es-ES" sz="1400" dirty="0">
                <a:solidFill>
                  <a:srgbClr val="FF0000"/>
                </a:solidFill>
              </a:rPr>
              <a:t>" </a:t>
            </a:r>
            <a:r>
              <a:rPr lang="es-ES" sz="1400" dirty="0" err="1">
                <a:solidFill>
                  <a:srgbClr val="FF0000"/>
                </a:solidFill>
              </a:rPr>
              <a:t>href</a:t>
            </a:r>
            <a:r>
              <a:rPr lang="es-ES" sz="1400" dirty="0">
                <a:solidFill>
                  <a:srgbClr val="FF0000"/>
                </a:solidFill>
              </a:rPr>
              <a:t>="~/</a:t>
            </a:r>
            <a:r>
              <a:rPr lang="es-ES" sz="1400" dirty="0" err="1">
                <a:solidFill>
                  <a:srgbClr val="FF0000"/>
                </a:solidFill>
              </a:rPr>
              <a:t>lib</a:t>
            </a:r>
            <a:r>
              <a:rPr lang="es-ES" sz="1400" dirty="0">
                <a:solidFill>
                  <a:srgbClr val="FF0000"/>
                </a:solidFill>
              </a:rPr>
              <a:t>/</a:t>
            </a:r>
            <a:r>
              <a:rPr lang="es-ES" sz="1400" dirty="0" err="1">
                <a:solidFill>
                  <a:srgbClr val="FF0000"/>
                </a:solidFill>
              </a:rPr>
              <a:t>fontawesome</a:t>
            </a:r>
            <a:r>
              <a:rPr lang="es-ES" sz="1400" dirty="0">
                <a:solidFill>
                  <a:srgbClr val="FF0000"/>
                </a:solidFill>
              </a:rPr>
              <a:t>/</a:t>
            </a:r>
            <a:r>
              <a:rPr lang="es-ES" sz="1400" dirty="0" err="1">
                <a:solidFill>
                  <a:srgbClr val="FF0000"/>
                </a:solidFill>
              </a:rPr>
              <a:t>css</a:t>
            </a:r>
            <a:r>
              <a:rPr lang="es-ES" sz="1400" dirty="0">
                <a:solidFill>
                  <a:srgbClr val="FF0000"/>
                </a:solidFill>
              </a:rPr>
              <a:t>/all.min.css" /&gt; </a:t>
            </a:r>
            <a:endParaRPr lang="es-ES" sz="1400" dirty="0" smtClean="0">
              <a:solidFill>
                <a:srgbClr val="FF0000"/>
              </a:solidFill>
            </a:endParaRPr>
          </a:p>
          <a:p>
            <a:r>
              <a:rPr lang="es-ES" sz="1400" dirty="0" smtClean="0"/>
              <a:t>&lt;/head&gt;</a:t>
            </a:r>
          </a:p>
          <a:p>
            <a:r>
              <a:rPr lang="es-ES" sz="1400" dirty="0" smtClean="0"/>
              <a:t>&lt;</a:t>
            </a:r>
            <a:r>
              <a:rPr lang="es-ES" sz="1400" dirty="0" err="1" smtClean="0"/>
              <a:t>body</a:t>
            </a:r>
            <a:r>
              <a:rPr lang="es-ES" sz="1400" dirty="0" smtClean="0"/>
              <a:t>&gt;</a:t>
            </a:r>
            <a:endParaRPr lang="es-ES" sz="1400" dirty="0"/>
          </a:p>
          <a:p>
            <a:r>
              <a:rPr lang="es-ES" sz="1400" dirty="0" smtClean="0"/>
              <a:t>&lt;/</a:t>
            </a:r>
            <a:r>
              <a:rPr lang="es-ES" sz="1400" dirty="0" err="1"/>
              <a:t>header</a:t>
            </a:r>
            <a:r>
              <a:rPr lang="es-ES" sz="1400" dirty="0"/>
              <a:t>&gt;</a:t>
            </a:r>
          </a:p>
          <a:p>
            <a:r>
              <a:rPr lang="es-ES" sz="1400" dirty="0"/>
              <a:t>    </a:t>
            </a:r>
            <a:r>
              <a:rPr lang="es-ES" sz="1400" dirty="0">
                <a:solidFill>
                  <a:srgbClr val="FF0000"/>
                </a:solidFill>
              </a:rPr>
              <a:t>&lt;div&gt;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&lt;div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container</a:t>
            </a:r>
            <a:r>
              <a:rPr lang="es-E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&lt;div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row</a:t>
            </a:r>
            <a:r>
              <a:rPr lang="es-E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&lt;div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="col-md-6"&gt;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    &lt;</a:t>
            </a:r>
            <a:r>
              <a:rPr lang="es-ES" sz="1400" dirty="0" err="1">
                <a:solidFill>
                  <a:srgbClr val="FF0000"/>
                </a:solidFill>
              </a:rPr>
              <a:t>img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src</a:t>
            </a:r>
            <a:r>
              <a:rPr lang="es-ES" sz="1400" dirty="0">
                <a:solidFill>
                  <a:srgbClr val="FF0000"/>
                </a:solidFill>
              </a:rPr>
              <a:t>="~/</a:t>
            </a:r>
            <a:r>
              <a:rPr lang="es-ES" sz="1400" dirty="0" err="1">
                <a:solidFill>
                  <a:srgbClr val="FF0000"/>
                </a:solidFill>
              </a:rPr>
              <a:t>images</a:t>
            </a:r>
            <a:r>
              <a:rPr lang="es-ES" sz="1400" dirty="0">
                <a:solidFill>
                  <a:srgbClr val="FF0000"/>
                </a:solidFill>
              </a:rPr>
              <a:t>/ardoa.jpg" /&gt;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&lt;/div&gt;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&lt;div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="col-md-6"&gt;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    &lt;form class="form-inline my-2 my-lg-0 float-right" id="</a:t>
            </a:r>
            <a:r>
              <a:rPr lang="en-US" sz="1400" dirty="0" err="1">
                <a:solidFill>
                  <a:srgbClr val="FF0000"/>
                </a:solidFill>
              </a:rPr>
              <a:t>searchForm</a:t>
            </a:r>
            <a:r>
              <a:rPr lang="en-U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        &lt;input class="form-control mr-sm-2" type="search" placeholder="Search" aria-label="Search"&gt;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        &lt;button class="</a:t>
            </a:r>
            <a:r>
              <a:rPr lang="en-US" sz="1400" dirty="0" err="1">
                <a:solidFill>
                  <a:srgbClr val="FF0000"/>
                </a:solidFill>
              </a:rPr>
              <a:t>btn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btn</a:t>
            </a:r>
            <a:r>
              <a:rPr lang="en-US" sz="1400" dirty="0">
                <a:solidFill>
                  <a:srgbClr val="FF0000"/>
                </a:solidFill>
              </a:rPr>
              <a:t>-outline-danger my-2 my-sm-0" type="submit"&gt;&lt;i class="</a:t>
            </a:r>
            <a:r>
              <a:rPr lang="en-US" sz="1400" dirty="0" err="1">
                <a:solidFill>
                  <a:srgbClr val="FF0000"/>
                </a:solidFill>
              </a:rPr>
              <a:t>fas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fa</a:t>
            </a:r>
            <a:r>
              <a:rPr lang="en-US" sz="1400" dirty="0">
                <a:solidFill>
                  <a:srgbClr val="FF0000"/>
                </a:solidFill>
              </a:rPr>
              <a:t>-search"&gt;&lt;/i&gt;&lt;/button&gt;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    &lt;/</a:t>
            </a:r>
            <a:r>
              <a:rPr lang="es-ES" sz="1400" dirty="0" err="1">
                <a:solidFill>
                  <a:srgbClr val="FF0000"/>
                </a:solidFill>
              </a:rPr>
              <a:t>form</a:t>
            </a:r>
            <a:r>
              <a:rPr lang="es-ES" sz="1400" dirty="0">
                <a:solidFill>
                  <a:srgbClr val="FF0000"/>
                </a:solidFill>
              </a:rPr>
              <a:t>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&lt;/div&gt;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&lt;/div&gt;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&lt;/div&gt;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&lt;main role="main" class="pb-3"&gt;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@</a:t>
            </a:r>
            <a:r>
              <a:rPr lang="es-ES" sz="1400" dirty="0" err="1">
                <a:solidFill>
                  <a:srgbClr val="FF0000"/>
                </a:solidFill>
              </a:rPr>
              <a:t>RenderBody</a:t>
            </a:r>
            <a:r>
              <a:rPr lang="es-ES" sz="1400" dirty="0">
                <a:solidFill>
                  <a:srgbClr val="FF0000"/>
                </a:solidFill>
              </a:rPr>
              <a:t>()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&lt;/</a:t>
            </a:r>
            <a:r>
              <a:rPr lang="es-ES" sz="1400" dirty="0" err="1">
                <a:solidFill>
                  <a:srgbClr val="FF0000"/>
                </a:solidFill>
              </a:rPr>
              <a:t>main</a:t>
            </a:r>
            <a:r>
              <a:rPr lang="es-ES" sz="1400" dirty="0">
                <a:solidFill>
                  <a:srgbClr val="FF0000"/>
                </a:solidFill>
              </a:rPr>
              <a:t>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&lt;/div&gt;</a:t>
            </a:r>
          </a:p>
          <a:p>
            <a:endParaRPr lang="es-ES" sz="1400" dirty="0"/>
          </a:p>
          <a:p>
            <a:r>
              <a:rPr lang="en-US" sz="1400" dirty="0"/>
              <a:t>    &lt;footer class="border-top footer text-muted"&gt;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Images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karpeta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sortu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(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wwwroot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barruan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) eta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behar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den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irudia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sartu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(ardoa.jpg)</a:t>
            </a:r>
          </a:p>
          <a:p>
            <a:pPr>
              <a:lnSpc>
                <a:spcPct val="100000"/>
              </a:lnSpc>
            </a:pP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Bootstrap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jarrita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dago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baina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font-awesome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liburutegia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ez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 (</a:t>
            </a:r>
            <a:r>
              <a:rPr lang="es-ES" sz="1600" spc="-1" dirty="0" err="1" smtClean="0">
                <a:solidFill>
                  <a:srgbClr val="3333CC"/>
                </a:solidFill>
                <a:latin typeface="Arial"/>
                <a:ea typeface="Arial"/>
              </a:rPr>
              <a:t>moodle</a:t>
            </a:r>
            <a:r>
              <a:rPr lang="es-ES" sz="1600" spc="-1" dirty="0" smtClean="0">
                <a:solidFill>
                  <a:srgbClr val="3333CC"/>
                </a:solidFill>
                <a:latin typeface="Arial"/>
                <a:ea typeface="Arial"/>
              </a:rPr>
              <a:t>-n)</a:t>
            </a:r>
            <a:endParaRPr lang="es-ES" sz="1600" spc="-1" dirty="0">
              <a:solidFill>
                <a:srgbClr val="3333CC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ES" spc="-1" smtClean="0">
                <a:solidFill>
                  <a:srgbClr val="000000"/>
                </a:solidFill>
              </a:rPr>
              <a:t>PAG 2021-2022 Ikasturtea</a:t>
            </a:r>
            <a:endParaRPr lang="es-ES" spc="-1" dirty="0">
              <a:latin typeface="Times New Roman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2931A60-3E77-496C-BB31-0F4D59816719}" type="slidenum">
              <a:rPr lang="es-ES" spc="-1" smtClean="0">
                <a:solidFill>
                  <a:srgbClr val="000000"/>
                </a:solidFill>
              </a:rPr>
              <a:pPr/>
              <a:t>9</a:t>
            </a:fld>
            <a:endParaRPr lang="es-ES" spc="-1" dirty="0">
              <a:latin typeface="Times New Roman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87785" y="539477"/>
            <a:ext cx="9792840" cy="62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WineShop</a:t>
            </a:r>
            <a:r>
              <a:rPr lang="es-ES" sz="1800" b="1" u="sng" strike="noStrike" spc="-1" dirty="0">
                <a:solidFill>
                  <a:srgbClr val="3333CC"/>
                </a:solidFill>
                <a:uFillTx/>
                <a:latin typeface="Arial"/>
              </a:rPr>
              <a:t> web </a:t>
            </a:r>
            <a:r>
              <a:rPr lang="es-ES" sz="1800" b="1" u="sng" strike="noStrike" spc="-1" dirty="0" err="1">
                <a:solidFill>
                  <a:srgbClr val="3333CC"/>
                </a:solidFill>
                <a:uFillTx/>
                <a:latin typeface="Arial"/>
              </a:rPr>
              <a:t>aplikazioa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Home/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Index.cshtml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(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irudiak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s-ES" sz="1600" spc="-1" dirty="0" err="1">
                <a:solidFill>
                  <a:srgbClr val="3333CC"/>
                </a:solidFill>
                <a:latin typeface="Arial"/>
                <a:ea typeface="Arial"/>
              </a:rPr>
              <a:t>moodle</a:t>
            </a:r>
            <a:r>
              <a:rPr lang="es-ES" sz="1600" spc="-1" dirty="0">
                <a:solidFill>
                  <a:srgbClr val="3333CC"/>
                </a:solidFill>
                <a:latin typeface="Arial"/>
                <a:ea typeface="Arial"/>
              </a:rPr>
              <a:t>-n):</a:t>
            </a:r>
          </a:p>
          <a:p>
            <a:r>
              <a:rPr lang="es-ES" sz="1400" dirty="0">
                <a:solidFill>
                  <a:srgbClr val="FF0000"/>
                </a:solidFill>
              </a:rPr>
              <a:t>&lt;div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container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text</a:t>
            </a:r>
            <a:r>
              <a:rPr lang="es-ES" sz="1400" dirty="0">
                <a:solidFill>
                  <a:srgbClr val="FF0000"/>
                </a:solidFill>
              </a:rPr>
              <a:t>-center"&gt;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&lt;div id="</a:t>
            </a:r>
            <a:r>
              <a:rPr lang="en-US" sz="1400" dirty="0" err="1">
                <a:solidFill>
                  <a:srgbClr val="FF0000"/>
                </a:solidFill>
              </a:rPr>
              <a:t>carouselExampleIndicators</a:t>
            </a:r>
            <a:r>
              <a:rPr lang="en-US" sz="1400" dirty="0">
                <a:solidFill>
                  <a:srgbClr val="FF0000"/>
                </a:solidFill>
              </a:rPr>
              <a:t>" class="carousel slide" data-ride="carousel"&gt;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</a:t>
            </a:r>
            <a:r>
              <a:rPr lang="es-ES" sz="1400" dirty="0" err="1">
                <a:solidFill>
                  <a:srgbClr val="FF0000"/>
                </a:solidFill>
              </a:rPr>
              <a:t>ol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carousel-indicators</a:t>
            </a:r>
            <a:r>
              <a:rPr lang="es-E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&lt;li data-target="#</a:t>
            </a:r>
            <a:r>
              <a:rPr lang="en-US" sz="1400" dirty="0" err="1">
                <a:solidFill>
                  <a:srgbClr val="FF0000"/>
                </a:solidFill>
              </a:rPr>
              <a:t>carouselExampleIndicators</a:t>
            </a:r>
            <a:r>
              <a:rPr lang="en-US" sz="1400" dirty="0">
                <a:solidFill>
                  <a:srgbClr val="FF0000"/>
                </a:solidFill>
              </a:rPr>
              <a:t>" data-slide-to="0" class="active"&gt;&lt;/li&gt;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&lt;li data-target="#</a:t>
            </a:r>
            <a:r>
              <a:rPr lang="en-US" sz="1400" dirty="0" err="1">
                <a:solidFill>
                  <a:srgbClr val="FF0000"/>
                </a:solidFill>
              </a:rPr>
              <a:t>carouselExampleIndicators</a:t>
            </a:r>
            <a:r>
              <a:rPr lang="en-US" sz="1400" dirty="0">
                <a:solidFill>
                  <a:srgbClr val="FF0000"/>
                </a:solidFill>
              </a:rPr>
              <a:t>" data-slide-to="1"&gt;&lt;/li&gt;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&lt;li data-target="#</a:t>
            </a:r>
            <a:r>
              <a:rPr lang="en-US" sz="1400" dirty="0" err="1">
                <a:solidFill>
                  <a:srgbClr val="FF0000"/>
                </a:solidFill>
              </a:rPr>
              <a:t>carouselExampleIndicators</a:t>
            </a:r>
            <a:r>
              <a:rPr lang="en-US" sz="1400" dirty="0">
                <a:solidFill>
                  <a:srgbClr val="FF0000"/>
                </a:solidFill>
              </a:rPr>
              <a:t>" data-slide-to="2"&gt;&lt;/li&gt;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&lt;/</a:t>
            </a:r>
            <a:r>
              <a:rPr lang="es-ES" sz="1400" dirty="0" err="1">
                <a:solidFill>
                  <a:srgbClr val="FF0000"/>
                </a:solidFill>
              </a:rPr>
              <a:t>ol</a:t>
            </a:r>
            <a:r>
              <a:rPr lang="es-ES" sz="1400" dirty="0">
                <a:solidFill>
                  <a:srgbClr val="FF0000"/>
                </a:solidFill>
              </a:rPr>
              <a:t>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&lt;div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carousel-inner</a:t>
            </a:r>
            <a:r>
              <a:rPr lang="es-E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&lt;div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carousel-item</a:t>
            </a:r>
            <a:r>
              <a:rPr lang="es-ES" sz="1400" dirty="0">
                <a:solidFill>
                  <a:srgbClr val="FF0000"/>
                </a:solidFill>
              </a:rPr>
              <a:t> active"&gt;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&lt;</a:t>
            </a:r>
            <a:r>
              <a:rPr lang="en-US" sz="1400" dirty="0" err="1">
                <a:solidFill>
                  <a:srgbClr val="FF0000"/>
                </a:solidFill>
              </a:rPr>
              <a:t>img</a:t>
            </a:r>
            <a:r>
              <a:rPr lang="en-US" sz="1400" dirty="0">
                <a:solidFill>
                  <a:srgbClr val="FF0000"/>
                </a:solidFill>
              </a:rPr>
              <a:t> class="d-block w-100" </a:t>
            </a:r>
            <a:r>
              <a:rPr lang="en-US" sz="1400" dirty="0" err="1">
                <a:solidFill>
                  <a:srgbClr val="FF0000"/>
                </a:solidFill>
              </a:rPr>
              <a:t>src</a:t>
            </a:r>
            <a:r>
              <a:rPr lang="en-US" sz="1400" dirty="0">
                <a:solidFill>
                  <a:srgbClr val="FF0000"/>
                </a:solidFill>
              </a:rPr>
              <a:t>="~/images/banner1.jpg" alt="First slide"&gt;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&lt;/div&gt;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&lt;div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carousel-item</a:t>
            </a:r>
            <a:r>
              <a:rPr lang="es-E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&lt;</a:t>
            </a:r>
            <a:r>
              <a:rPr lang="en-US" sz="1400" dirty="0" err="1">
                <a:solidFill>
                  <a:srgbClr val="FF0000"/>
                </a:solidFill>
              </a:rPr>
              <a:t>img</a:t>
            </a:r>
            <a:r>
              <a:rPr lang="en-US" sz="1400" dirty="0">
                <a:solidFill>
                  <a:srgbClr val="FF0000"/>
                </a:solidFill>
              </a:rPr>
              <a:t> class="d-block w-100" </a:t>
            </a:r>
            <a:r>
              <a:rPr lang="en-US" sz="1400" dirty="0" err="1">
                <a:solidFill>
                  <a:srgbClr val="FF0000"/>
                </a:solidFill>
              </a:rPr>
              <a:t>src</a:t>
            </a:r>
            <a:r>
              <a:rPr lang="en-US" sz="1400" dirty="0">
                <a:solidFill>
                  <a:srgbClr val="FF0000"/>
                </a:solidFill>
              </a:rPr>
              <a:t>="~/images/banner2.jpg" alt="Second slide"&gt;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&lt;/div&gt;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&lt;div </a:t>
            </a:r>
            <a:r>
              <a:rPr lang="es-ES" sz="1400" dirty="0" err="1">
                <a:solidFill>
                  <a:srgbClr val="FF0000"/>
                </a:solidFill>
              </a:rPr>
              <a:t>class</a:t>
            </a:r>
            <a:r>
              <a:rPr lang="es-ES" sz="1400" dirty="0">
                <a:solidFill>
                  <a:srgbClr val="FF0000"/>
                </a:solidFill>
              </a:rPr>
              <a:t>="</a:t>
            </a:r>
            <a:r>
              <a:rPr lang="es-ES" sz="1400" dirty="0" err="1">
                <a:solidFill>
                  <a:srgbClr val="FF0000"/>
                </a:solidFill>
              </a:rPr>
              <a:t>carousel-item</a:t>
            </a:r>
            <a:r>
              <a:rPr lang="es-E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&lt;</a:t>
            </a:r>
            <a:r>
              <a:rPr lang="en-US" sz="1400" dirty="0" err="1">
                <a:solidFill>
                  <a:srgbClr val="FF0000"/>
                </a:solidFill>
              </a:rPr>
              <a:t>img</a:t>
            </a:r>
            <a:r>
              <a:rPr lang="en-US" sz="1400" dirty="0">
                <a:solidFill>
                  <a:srgbClr val="FF0000"/>
                </a:solidFill>
              </a:rPr>
              <a:t> class="d-block w-100" </a:t>
            </a:r>
            <a:r>
              <a:rPr lang="en-US" sz="1400" dirty="0" err="1">
                <a:solidFill>
                  <a:srgbClr val="FF0000"/>
                </a:solidFill>
              </a:rPr>
              <a:t>src</a:t>
            </a:r>
            <a:r>
              <a:rPr lang="en-US" sz="1400" dirty="0">
                <a:solidFill>
                  <a:srgbClr val="FF0000"/>
                </a:solidFill>
              </a:rPr>
              <a:t>="~/images/banner3.jpg" alt="Third slide"&gt;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&lt;/div&gt;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&lt;/div&gt;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&lt;a class="carousel-control-</a:t>
            </a:r>
            <a:r>
              <a:rPr lang="en-US" sz="1400" dirty="0" err="1">
                <a:solidFill>
                  <a:srgbClr val="FF0000"/>
                </a:solidFill>
              </a:rPr>
              <a:t>prev</a:t>
            </a:r>
            <a:r>
              <a:rPr lang="en-US" sz="1400" dirty="0">
                <a:solidFill>
                  <a:srgbClr val="FF0000"/>
                </a:solidFill>
              </a:rPr>
              <a:t>" </a:t>
            </a:r>
            <a:r>
              <a:rPr lang="en-US" sz="1400" dirty="0" err="1">
                <a:solidFill>
                  <a:srgbClr val="FF0000"/>
                </a:solidFill>
              </a:rPr>
              <a:t>href</a:t>
            </a:r>
            <a:r>
              <a:rPr lang="en-US" sz="1400" dirty="0">
                <a:solidFill>
                  <a:srgbClr val="FF0000"/>
                </a:solidFill>
              </a:rPr>
              <a:t>="#</a:t>
            </a:r>
            <a:r>
              <a:rPr lang="en-US" sz="1400" dirty="0" err="1">
                <a:solidFill>
                  <a:srgbClr val="FF0000"/>
                </a:solidFill>
              </a:rPr>
              <a:t>carouselExampleIndicators</a:t>
            </a:r>
            <a:r>
              <a:rPr lang="en-US" sz="1400" dirty="0">
                <a:solidFill>
                  <a:srgbClr val="FF0000"/>
                </a:solidFill>
              </a:rPr>
              <a:t>" role="button" data-slide="</a:t>
            </a:r>
            <a:r>
              <a:rPr lang="en-US" sz="1400" dirty="0" err="1">
                <a:solidFill>
                  <a:srgbClr val="FF0000"/>
                </a:solidFill>
              </a:rPr>
              <a:t>prev</a:t>
            </a:r>
            <a:r>
              <a:rPr lang="en-U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&lt;span class="carousel-control-</a:t>
            </a:r>
            <a:r>
              <a:rPr lang="en-US" sz="1400" dirty="0" err="1">
                <a:solidFill>
                  <a:srgbClr val="FF0000"/>
                </a:solidFill>
              </a:rPr>
              <a:t>prev</a:t>
            </a:r>
            <a:r>
              <a:rPr lang="en-US" sz="1400" dirty="0">
                <a:solidFill>
                  <a:srgbClr val="FF0000"/>
                </a:solidFill>
              </a:rPr>
              <a:t>-icon" aria-hidden="true"&gt;&lt;/span&gt;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&lt;span class="</a:t>
            </a:r>
            <a:r>
              <a:rPr lang="en-US" sz="1400" dirty="0" err="1">
                <a:solidFill>
                  <a:srgbClr val="FF0000"/>
                </a:solidFill>
              </a:rPr>
              <a:t>sr</a:t>
            </a:r>
            <a:r>
              <a:rPr lang="en-US" sz="1400" dirty="0">
                <a:solidFill>
                  <a:srgbClr val="FF0000"/>
                </a:solidFill>
              </a:rPr>
              <a:t>-only"&gt;Previous&lt;/span&gt;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&lt;/a&gt;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&lt;a class="carousel-control-next" </a:t>
            </a:r>
            <a:r>
              <a:rPr lang="en-US" sz="1400" dirty="0" err="1">
                <a:solidFill>
                  <a:srgbClr val="FF0000"/>
                </a:solidFill>
              </a:rPr>
              <a:t>href</a:t>
            </a:r>
            <a:r>
              <a:rPr lang="en-US" sz="1400" dirty="0">
                <a:solidFill>
                  <a:srgbClr val="FF0000"/>
                </a:solidFill>
              </a:rPr>
              <a:t>="#</a:t>
            </a:r>
            <a:r>
              <a:rPr lang="en-US" sz="1400" dirty="0" err="1">
                <a:solidFill>
                  <a:srgbClr val="FF0000"/>
                </a:solidFill>
              </a:rPr>
              <a:t>carouselExampleIndicators</a:t>
            </a:r>
            <a:r>
              <a:rPr lang="en-US" sz="1400" dirty="0">
                <a:solidFill>
                  <a:srgbClr val="FF0000"/>
                </a:solidFill>
              </a:rPr>
              <a:t>" role="button" data-slide="next"&gt;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&lt;span class="carousel-control-next-icon" aria-hidden="true"&gt;&lt;/span&gt;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&lt;span class="</a:t>
            </a:r>
            <a:r>
              <a:rPr lang="en-US" sz="1400" dirty="0" err="1">
                <a:solidFill>
                  <a:srgbClr val="FF0000"/>
                </a:solidFill>
              </a:rPr>
              <a:t>sr</a:t>
            </a:r>
            <a:r>
              <a:rPr lang="en-US" sz="1400" dirty="0">
                <a:solidFill>
                  <a:srgbClr val="FF0000"/>
                </a:solidFill>
              </a:rPr>
              <a:t>-only"&gt;Next&lt;/span&gt;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&lt;/a&gt;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&lt;/div&gt;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&lt;/div&gt;</a:t>
            </a:r>
            <a:endParaRPr lang="es-ES" sz="14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647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8104</TotalTime>
  <Words>2733</Words>
  <Application>Microsoft Office PowerPoint</Application>
  <PresentationFormat>Personalizado</PresentationFormat>
  <Paragraphs>673</Paragraphs>
  <Slides>27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Office Theme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ikortabitarte</dc:creator>
  <cp:lastModifiedBy>izaskun</cp:lastModifiedBy>
  <cp:revision>727</cp:revision>
  <cp:lastPrinted>2021-11-23T13:09:30Z</cp:lastPrinted>
  <dcterms:modified xsi:type="dcterms:W3CDTF">2021-11-28T18:14:39Z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