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3A1AD4-A772-4CE7-B676-CD2E6823F738}">
  <a:tblStyle styleId="{4C3A1AD4-A772-4CE7-B676-CD2E6823F738}"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estrial-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2" name="Shape 12"/>
        <p:cNvGrpSpPr/>
        <p:nvPr/>
      </p:nvGrpSpPr>
      <p:grpSpPr>
        <a:xfrm>
          <a:off x="0" y="0"/>
          <a:ext cx="0" cy="0"/>
          <a:chOff x="0" y="0"/>
          <a:chExt cx="0" cy="0"/>
        </a:xfrm>
      </p:grpSpPr>
      <p:sp>
        <p:nvSpPr>
          <p:cNvPr id="13" name="Shape 13"/>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txBox="1"/>
          <p:nvPr>
            <p:ph type="ctrTitle"/>
          </p:nvPr>
        </p:nvSpPr>
        <p:spPr>
          <a:xfrm>
            <a:off x="457200" y="4960137"/>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Shape 16"/>
          <p:cNvSpPr txBox="1"/>
          <p:nvPr>
            <p:ph idx="1" type="subTitle"/>
          </p:nvPr>
        </p:nvSpPr>
        <p:spPr>
          <a:xfrm>
            <a:off x="8610600" y="4960137"/>
            <a:ext cx="3200400" cy="146304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lvl="1" marR="0" rtl="0" algn="ctr">
              <a:lnSpc>
                <a:spcPct val="90000"/>
              </a:lnSpc>
              <a:spcBef>
                <a:spcPts val="2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2pPr>
            <a:lvl3pPr lvl="2"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3pPr>
            <a:lvl4pPr lvl="3"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4pPr>
            <a:lvl5pPr lvl="4"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5pPr>
            <a:lvl6pPr lvl="5"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6pPr>
            <a:lvl7pPr lvl="6"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7pPr>
            <a:lvl8pPr lvl="7"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8pPr>
            <a:lvl9pPr lvl="8" marR="0" rtl="0" algn="ctr">
              <a:lnSpc>
                <a:spcPct val="90000"/>
              </a:lnSpc>
              <a:spcBef>
                <a:spcPts val="400"/>
              </a:spcBef>
              <a:spcAft>
                <a:spcPts val="40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8" name="Shape 18"/>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9" name="Shape 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cxnSp>
        <p:nvCxnSpPr>
          <p:cNvPr id="20" name="Shape 20"/>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6" name="Shape 76"/>
        <p:cNvGrpSpPr/>
        <p:nvPr/>
      </p:nvGrpSpPr>
      <p:grpSpPr>
        <a:xfrm>
          <a:off x="0" y="0"/>
          <a:ext cx="0" cy="0"/>
          <a:chOff x="0" y="0"/>
          <a:chExt cx="0" cy="0"/>
        </a:xfrm>
      </p:grpSpPr>
      <p:sp>
        <p:nvSpPr>
          <p:cNvPr id="77" name="Shape 77"/>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Shape 78"/>
          <p:cNvSpPr txBox="1"/>
          <p:nvPr>
            <p:ph idx="1" type="body"/>
          </p:nvPr>
        </p:nvSpPr>
        <p:spPr>
          <a:xfrm rot="5400000">
            <a:off x="3872484" y="-562356"/>
            <a:ext cx="4023360" cy="9720073"/>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79" name="Shape 79"/>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0" name="Shape 80"/>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1" name="Shape 8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82" name="Shape 82"/>
        <p:cNvGrpSpPr/>
        <p:nvPr/>
      </p:nvGrpSpPr>
      <p:grpSpPr>
        <a:xfrm>
          <a:off x="0" y="0"/>
          <a:ext cx="0" cy="0"/>
          <a:chOff x="0" y="0"/>
          <a:chExt cx="0" cy="0"/>
        </a:xfrm>
      </p:grpSpPr>
      <p:sp>
        <p:nvSpPr>
          <p:cNvPr id="83" name="Shape 83"/>
          <p:cNvSpPr txBox="1"/>
          <p:nvPr>
            <p:ph type="title"/>
          </p:nvPr>
        </p:nvSpPr>
        <p:spPr>
          <a:xfrm rot="5400000">
            <a:off x="7334251" y="2152650"/>
            <a:ext cx="5410200" cy="26289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Shape 84"/>
          <p:cNvSpPr txBox="1"/>
          <p:nvPr>
            <p:ph idx="1" type="body"/>
          </p:nvPr>
        </p:nvSpPr>
        <p:spPr>
          <a:xfrm rot="5400000">
            <a:off x="2076451" y="-323850"/>
            <a:ext cx="5410200" cy="758190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5" name="Shape 85"/>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6" name="Shape 86"/>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7" name="Shape 8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cxnSp>
        <p:nvCxnSpPr>
          <p:cNvPr id="88" name="Shape 88"/>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1024128" y="2286000"/>
            <a:ext cx="9720073"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4" name="Shape 24"/>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5" name="Shape 25"/>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6" name="Shape 2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27" name="Shape 27"/>
        <p:cNvGrpSpPr/>
        <p:nvPr/>
      </p:nvGrpSpPr>
      <p:grpSpPr>
        <a:xfrm>
          <a:off x="0" y="0"/>
          <a:ext cx="0" cy="0"/>
          <a:chOff x="0" y="0"/>
          <a:chExt cx="0" cy="0"/>
        </a:xfrm>
      </p:grpSpPr>
      <p:sp>
        <p:nvSpPr>
          <p:cNvPr id="28" name="Shape 28"/>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type="title"/>
          </p:nvPr>
        </p:nvSpPr>
        <p:spPr>
          <a:xfrm>
            <a:off x="457200" y="4960137"/>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610600" y="4960137"/>
            <a:ext cx="3200400" cy="146304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800"/>
              <a:buFont typeface="Noto Sans Symbols"/>
              <a:buNone/>
              <a:defRPr b="0" i="0" sz="1800" u="none" cap="none" strike="noStrike">
                <a:solidFill>
                  <a:srgbClr val="888888"/>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600"/>
              <a:buFont typeface="Noto Sans Symbols"/>
              <a:buNone/>
              <a:defRPr b="0" i="0" sz="1600" u="none" cap="none" strike="noStrike">
                <a:solidFill>
                  <a:srgbClr val="888888"/>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32" name="Shape 32"/>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3" name="Shape 33"/>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4" name="Shape 3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cxnSp>
        <p:nvCxnSpPr>
          <p:cNvPr id="35" name="Shape 3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6" name="Shape 36"/>
        <p:cNvGrpSpPr/>
        <p:nvPr/>
      </p:nvGrpSpPr>
      <p:grpSpPr>
        <a:xfrm>
          <a:off x="0" y="0"/>
          <a:ext cx="0" cy="0"/>
          <a:chOff x="0" y="0"/>
          <a:chExt cx="0" cy="0"/>
        </a:xfrm>
      </p:grpSpPr>
      <p:sp>
        <p:nvSpPr>
          <p:cNvPr id="37" name="Shape 37"/>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1024127" y="2286000"/>
            <a:ext cx="4754880"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39" name="Shape 39"/>
          <p:cNvSpPr txBox="1"/>
          <p:nvPr>
            <p:ph idx="2" type="body"/>
          </p:nvPr>
        </p:nvSpPr>
        <p:spPr>
          <a:xfrm>
            <a:off x="5989320" y="2286000"/>
            <a:ext cx="4754880"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0" name="Shape 40"/>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2" name="Shape 4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3" name="Shape 43"/>
        <p:cNvGrpSpPr/>
        <p:nvPr/>
      </p:nvGrpSpPr>
      <p:grpSpPr>
        <a:xfrm>
          <a:off x="0" y="0"/>
          <a:ext cx="0" cy="0"/>
          <a:chOff x="0" y="0"/>
          <a:chExt cx="0" cy="0"/>
        </a:xfrm>
      </p:grpSpPr>
      <p:sp>
        <p:nvSpPr>
          <p:cNvPr id="44" name="Shape 44"/>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body"/>
          </p:nvPr>
        </p:nvSpPr>
        <p:spPr>
          <a:xfrm>
            <a:off x="1024128" y="2179636"/>
            <a:ext cx="4754880" cy="82296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6" name="Shape 46"/>
          <p:cNvSpPr txBox="1"/>
          <p:nvPr>
            <p:ph idx="2" type="body"/>
          </p:nvPr>
        </p:nvSpPr>
        <p:spPr>
          <a:xfrm>
            <a:off x="1024128" y="2967788"/>
            <a:ext cx="4754880" cy="3341572"/>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7" name="Shape 47"/>
          <p:cNvSpPr txBox="1"/>
          <p:nvPr>
            <p:ph idx="3" type="body"/>
          </p:nvPr>
        </p:nvSpPr>
        <p:spPr>
          <a:xfrm>
            <a:off x="5990888" y="2179636"/>
            <a:ext cx="4754880" cy="82296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8" name="Shape 48"/>
          <p:cNvSpPr txBox="1"/>
          <p:nvPr>
            <p:ph idx="4" type="body"/>
          </p:nvPr>
        </p:nvSpPr>
        <p:spPr>
          <a:xfrm>
            <a:off x="5990888" y="2967788"/>
            <a:ext cx="4754880" cy="3341572"/>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9" name="Shape 49"/>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0" name="Shape 50"/>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1" name="Shape 5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2" name="Shape 52"/>
        <p:cNvGrpSpPr/>
        <p:nvPr/>
      </p:nvGrpSpPr>
      <p:grpSpPr>
        <a:xfrm>
          <a:off x="0" y="0"/>
          <a:ext cx="0" cy="0"/>
          <a:chOff x="0" y="0"/>
          <a:chExt cx="0" cy="0"/>
        </a:xfrm>
      </p:grpSpPr>
      <p:sp>
        <p:nvSpPr>
          <p:cNvPr id="53" name="Shape 53"/>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Shape 54"/>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6" name="Shape 5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024128" y="471509"/>
            <a:ext cx="4389120" cy="173736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4000"/>
              <a:buFont typeface="Questrial"/>
              <a:buNone/>
              <a:defRPr b="0" i="0" sz="4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txBox="1"/>
          <p:nvPr>
            <p:ph idx="1" type="body"/>
          </p:nvPr>
        </p:nvSpPr>
        <p:spPr>
          <a:xfrm>
            <a:off x="5715000" y="822960"/>
            <a:ext cx="5678424" cy="5184648"/>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200"/>
              </a:spcBef>
              <a:spcAft>
                <a:spcPts val="0"/>
              </a:spcAft>
              <a:buClr>
                <a:schemeClr val="accent1"/>
              </a:buClr>
              <a:buSzPts val="2400"/>
              <a:buFont typeface="Questrial"/>
              <a:buChar char=" "/>
              <a:defRPr b="0" i="0" sz="2400" u="none" cap="none" strike="noStrike">
                <a:solidFill>
                  <a:schemeClr val="dk1"/>
                </a:solidFill>
                <a:latin typeface="Questrial"/>
                <a:ea typeface="Questrial"/>
                <a:cs typeface="Questrial"/>
                <a:sym typeface="Questrial"/>
              </a:defRPr>
            </a:lvl1pPr>
            <a:lvl2pPr indent="-355600" lvl="1" marL="914400" marR="0" rtl="0" algn="l">
              <a:lnSpc>
                <a:spcPct val="90000"/>
              </a:lnSpc>
              <a:spcBef>
                <a:spcPts val="200"/>
              </a:spcBef>
              <a:spcAft>
                <a:spcPts val="0"/>
              </a:spcAft>
              <a:buClr>
                <a:schemeClr val="accent1"/>
              </a:buClr>
              <a:buSzPts val="2000"/>
              <a:buFont typeface="Noto Sans Symbols"/>
              <a:buChar char="•"/>
              <a:defRPr b="0" i="0" sz="2000" u="none" cap="none" strike="noStrike">
                <a:solidFill>
                  <a:schemeClr val="dk1"/>
                </a:solidFill>
                <a:latin typeface="Questrial"/>
                <a:ea typeface="Questrial"/>
                <a:cs typeface="Questrial"/>
                <a:sym typeface="Questrial"/>
              </a:defRPr>
            </a:lvl2pPr>
            <a:lvl3pPr indent="-330200" lvl="2" marL="1371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3pPr>
            <a:lvl4pPr indent="-330200" lvl="3" marL="18288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4pPr>
            <a:lvl5pPr indent="-330200" lvl="4" marL="22860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5pPr>
            <a:lvl6pPr indent="-330200" lvl="5" marL="27432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6pPr>
            <a:lvl7pPr indent="-330200" lvl="6" marL="32004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7pPr>
            <a:lvl8pPr indent="-330200" lvl="7" marL="3657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8pPr>
            <a:lvl9pPr indent="-330200" lvl="8" marL="4114800" marR="0" rtl="0" algn="l">
              <a:lnSpc>
                <a:spcPct val="90000"/>
              </a:lnSpc>
              <a:spcBef>
                <a:spcPts val="400"/>
              </a:spcBef>
              <a:spcAft>
                <a:spcPts val="40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9pPr>
          </a:lstStyle>
          <a:p/>
        </p:txBody>
      </p:sp>
      <p:sp>
        <p:nvSpPr>
          <p:cNvPr id="64" name="Shape 64"/>
          <p:cNvSpPr txBox="1"/>
          <p:nvPr>
            <p:ph idx="2" type="body"/>
          </p:nvPr>
        </p:nvSpPr>
        <p:spPr>
          <a:xfrm>
            <a:off x="1024128" y="2257506"/>
            <a:ext cx="4389120" cy="3762294"/>
          </a:xfrm>
          <a:prstGeom prst="rect">
            <a:avLst/>
          </a:prstGeom>
          <a:noFill/>
          <a:ln>
            <a:noFill/>
          </a:ln>
        </p:spPr>
        <p:txBody>
          <a:bodyPr anchorCtr="0" anchor="t" bIns="91425" lIns="91425" spcFirstLastPara="1" rIns="91425" wrap="square" tIns="91425"/>
          <a:lstStyle>
            <a:lvl1pPr indent="-228600" lvl="0" marL="457200" marR="0" rtl="0" algn="l">
              <a:lnSpc>
                <a:spcPct val="108000"/>
              </a:lnSpc>
              <a:spcBef>
                <a:spcPts val="600"/>
              </a:spcBef>
              <a:spcAft>
                <a:spcPts val="0"/>
              </a:spcAft>
              <a:buClr>
                <a:schemeClr val="accent1"/>
              </a:buClr>
              <a:buSzPts val="1600"/>
              <a:buFont typeface="Quest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9pPr>
          </a:lstStyle>
          <a:p/>
        </p:txBody>
      </p:sp>
      <p:sp>
        <p:nvSpPr>
          <p:cNvPr id="65" name="Shape 65"/>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6" name="Shape 66"/>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7" name="Shape 6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68" name="Shape 68"/>
        <p:cNvGrpSpPr/>
        <p:nvPr/>
      </p:nvGrpSpPr>
      <p:grpSpPr>
        <a:xfrm>
          <a:off x="0" y="0"/>
          <a:ext cx="0" cy="0"/>
          <a:chOff x="0" y="0"/>
          <a:chExt cx="0" cy="0"/>
        </a:xfrm>
      </p:grpSpPr>
      <p:sp>
        <p:nvSpPr>
          <p:cNvPr id="69" name="Shape 69"/>
          <p:cNvSpPr txBox="1"/>
          <p:nvPr>
            <p:ph type="title"/>
          </p:nvPr>
        </p:nvSpPr>
        <p:spPr>
          <a:xfrm>
            <a:off x="457200" y="4960138"/>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p:nvPr>
            <p:ph idx="2" type="pic"/>
          </p:nvPr>
        </p:nvSpPr>
        <p:spPr>
          <a:xfrm>
            <a:off x="0" y="-1"/>
            <a:ext cx="12188952" cy="4572000"/>
          </a:xfrm>
          <a:prstGeom prst="rect">
            <a:avLst/>
          </a:prstGeom>
          <a:solidFill>
            <a:srgbClr val="76CEEF"/>
          </a:solidFill>
          <a:ln>
            <a:noFill/>
          </a:ln>
        </p:spPr>
        <p:txBody>
          <a:bodyPr anchorCtr="0" anchor="t" bIns="91425" lIns="91425" spcFirstLastPara="1" rIns="91425" wrap="square" tIns="91425"/>
          <a:lstStyle>
            <a:lvl1pPr lvl="0" marR="0" rtl="0" algn="l">
              <a:lnSpc>
                <a:spcPct val="90000"/>
              </a:lnSpc>
              <a:spcBef>
                <a:spcPts val="1200"/>
              </a:spcBef>
              <a:spcAft>
                <a:spcPts val="0"/>
              </a:spcAft>
              <a:buClr>
                <a:schemeClr val="accent1"/>
              </a:buClr>
              <a:buSzPts val="3200"/>
              <a:buFont typeface="Questrial"/>
              <a:buNone/>
              <a:defRPr b="0" i="0" sz="3200" u="none" cap="none" strike="noStrike">
                <a:solidFill>
                  <a:schemeClr val="dk1"/>
                </a:solidFill>
                <a:latin typeface="Questrial"/>
                <a:ea typeface="Questrial"/>
                <a:cs typeface="Questrial"/>
                <a:sym typeface="Questrial"/>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Questrial"/>
                <a:ea typeface="Questrial"/>
                <a:cs typeface="Questrial"/>
                <a:sym typeface="Questrial"/>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Questrial"/>
                <a:ea typeface="Questrial"/>
                <a:cs typeface="Questrial"/>
                <a:sym typeface="Questrial"/>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9pPr>
          </a:lstStyle>
          <a:p/>
        </p:txBody>
      </p:sp>
      <p:sp>
        <p:nvSpPr>
          <p:cNvPr id="71" name="Shape 71"/>
          <p:cNvSpPr txBox="1"/>
          <p:nvPr>
            <p:ph idx="1" type="body"/>
          </p:nvPr>
        </p:nvSpPr>
        <p:spPr>
          <a:xfrm>
            <a:off x="8610600" y="4960138"/>
            <a:ext cx="3200400" cy="146304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400"/>
              <a:buFont typeface="Noto Sans Symbols"/>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9pPr>
          </a:lstStyle>
          <a:p/>
        </p:txBody>
      </p:sp>
      <p:sp>
        <p:nvSpPr>
          <p:cNvPr id="72" name="Shape 72"/>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3" name="Shape 73"/>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4" name="Shape 7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cxnSp>
        <p:nvCxnSpPr>
          <p:cNvPr id="75" name="Shape 75"/>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024128" y="2286000"/>
            <a:ext cx="9720073"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 name="Shape 8"/>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 name="Shape 9"/>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s-ES"/>
              <a:t>‹#›</a:t>
            </a:fld>
            <a:endParaRPr/>
          </a:p>
        </p:txBody>
      </p:sp>
      <p:cxnSp>
        <p:nvCxnSpPr>
          <p:cNvPr id="11" name="Shape 1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goo.gl/forms/gZaqvHPfUnmN2ZzZ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2208950" y="4960125"/>
            <a:ext cx="6020700" cy="1463100"/>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rgbClr val="0C0C0C"/>
              </a:buClr>
              <a:buSzPts val="5000"/>
              <a:buFont typeface="Questrial"/>
              <a:buNone/>
            </a:pPr>
            <a:r>
              <a:rPr b="0" i="0" lang="es-ES" sz="5000" u="none" cap="none" strike="noStrike">
                <a:solidFill>
                  <a:srgbClr val="0C0C0C"/>
                </a:solidFill>
                <a:latin typeface="Questrial"/>
                <a:ea typeface="Questrial"/>
                <a:cs typeface="Questrial"/>
                <a:sym typeface="Questrial"/>
              </a:rPr>
              <a:t>SYMPTOM HUNTER</a:t>
            </a:r>
            <a:br>
              <a:rPr b="0" i="0" lang="es-ES" sz="5000" u="none" cap="none" strike="noStrike">
                <a:solidFill>
                  <a:srgbClr val="0C0C0C"/>
                </a:solidFill>
                <a:latin typeface="Questrial"/>
                <a:ea typeface="Questrial"/>
                <a:cs typeface="Questrial"/>
                <a:sym typeface="Questrial"/>
              </a:rPr>
            </a:br>
            <a:r>
              <a:rPr b="0" i="0" lang="es-ES" sz="3200" u="none" cap="none" strike="noStrike">
                <a:solidFill>
                  <a:srgbClr val="0C0C0C"/>
                </a:solidFill>
                <a:latin typeface="Questrial"/>
                <a:ea typeface="Questrial"/>
                <a:cs typeface="Questrial"/>
                <a:sym typeface="Questrial"/>
              </a:rPr>
              <a:t>TEAM #2</a:t>
            </a:r>
            <a:endParaRPr b="0" i="0" sz="5000" u="none" cap="none" strike="noStrike">
              <a:solidFill>
                <a:srgbClr val="0C0C0C"/>
              </a:solidFill>
              <a:latin typeface="Questrial"/>
              <a:ea typeface="Questrial"/>
              <a:cs typeface="Questrial"/>
              <a:sym typeface="Questrial"/>
            </a:endParaRPr>
          </a:p>
        </p:txBody>
      </p:sp>
      <p:sp>
        <p:nvSpPr>
          <p:cNvPr id="94" name="Shape 94"/>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Bustos Sánchez, Javier</a:t>
            </a:r>
            <a:endParaRPr/>
          </a:p>
          <a:p>
            <a:pPr indent="0" lvl="0" marL="0" marR="0" rtl="0" algn="l">
              <a:lnSpc>
                <a:spcPct val="80000"/>
              </a:lnSpc>
              <a:spcBef>
                <a:spcPts val="20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He, Wenyu</a:t>
            </a:r>
            <a:endParaRPr/>
          </a:p>
          <a:p>
            <a:pPr indent="0" lvl="0" marL="0" marR="0" rtl="0" algn="l">
              <a:lnSpc>
                <a:spcPct val="80000"/>
              </a:lnSpc>
              <a:spcBef>
                <a:spcPts val="20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Liu, Xiang</a:t>
            </a:r>
            <a:endParaRPr/>
          </a:p>
          <a:p>
            <a:pPr indent="0" lvl="0" marL="0" marR="0" rtl="0" algn="l">
              <a:lnSpc>
                <a:spcPct val="80000"/>
              </a:lnSpc>
              <a:spcBef>
                <a:spcPts val="20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Manne, Anupama</a:t>
            </a:r>
            <a:endParaRPr/>
          </a:p>
          <a:p>
            <a:pPr indent="0" lvl="0" marL="0" marR="0" rtl="0" algn="l">
              <a:lnSpc>
                <a:spcPct val="80000"/>
              </a:lnSpc>
              <a:spcBef>
                <a:spcPts val="20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Tang, Yewen</a:t>
            </a:r>
            <a:endParaRPr/>
          </a:p>
          <a:p>
            <a:pPr indent="0" lvl="0" marL="0" marR="0" rtl="0" algn="l">
              <a:lnSpc>
                <a:spcPct val="80000"/>
              </a:lnSpc>
              <a:spcBef>
                <a:spcPts val="200"/>
              </a:spcBef>
              <a:spcAft>
                <a:spcPts val="0"/>
              </a:spcAft>
              <a:buClr>
                <a:schemeClr val="accent1"/>
              </a:buClr>
              <a:buSzPts val="1665"/>
              <a:buFont typeface="Questrial"/>
              <a:buNone/>
            </a:pPr>
            <a:r>
              <a:rPr b="0" i="0" lang="es-ES" sz="1665" u="none" cap="none" strike="noStrike">
                <a:solidFill>
                  <a:srgbClr val="0C0C0C"/>
                </a:solidFill>
                <a:latin typeface="Questrial"/>
                <a:ea typeface="Questrial"/>
                <a:cs typeface="Questrial"/>
                <a:sym typeface="Questrial"/>
              </a:rPr>
              <a:t>Zhang, Xujian</a:t>
            </a:r>
            <a:endParaRPr/>
          </a:p>
        </p:txBody>
      </p:sp>
      <p:pic>
        <p:nvPicPr>
          <p:cNvPr id="95" name="Shape 95"/>
          <p:cNvPicPr preferRelativeResize="0"/>
          <p:nvPr/>
        </p:nvPicPr>
        <p:blipFill rotWithShape="1">
          <a:blip r:embed="rId3">
            <a:alphaModFix/>
          </a:blip>
          <a:srcRect b="0" l="0" r="0" t="0"/>
          <a:stretch/>
        </p:blipFill>
        <p:spPr>
          <a:xfrm>
            <a:off x="1061000" y="4866900"/>
            <a:ext cx="1402575" cy="1402550"/>
          </a:xfrm>
          <a:prstGeom prst="rect">
            <a:avLst/>
          </a:prstGeom>
          <a:noFill/>
          <a:ln>
            <a:noFill/>
          </a:ln>
        </p:spPr>
      </p:pic>
      <p:pic>
        <p:nvPicPr>
          <p:cNvPr descr="Resultado de imagen para drexel cci" id="96" name="Shape 96"/>
          <p:cNvPicPr preferRelativeResize="0"/>
          <p:nvPr/>
        </p:nvPicPr>
        <p:blipFill rotWithShape="1">
          <a:blip r:embed="rId4">
            <a:alphaModFix/>
          </a:blip>
          <a:srcRect b="0" l="0" r="0" t="0"/>
          <a:stretch/>
        </p:blipFill>
        <p:spPr>
          <a:xfrm>
            <a:off x="0" y="5037675"/>
            <a:ext cx="1061000" cy="106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89" name="Shape 189"/>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sp>
        <p:nvSpPr>
          <p:cNvPr id="190" name="Shape 190"/>
          <p:cNvSpPr txBox="1"/>
          <p:nvPr/>
        </p:nvSpPr>
        <p:spPr>
          <a:xfrm>
            <a:off x="1186398" y="1905725"/>
            <a:ext cx="9333300" cy="253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2400" u="none" cap="none" strike="noStrike">
                <a:solidFill>
                  <a:srgbClr val="000000"/>
                </a:solidFill>
                <a:latin typeface="Arial"/>
                <a:ea typeface="Arial"/>
                <a:cs typeface="Arial"/>
                <a:sym typeface="Arial"/>
              </a:rPr>
              <a:t>Highlights from the interview/questionnaire:</a:t>
            </a:r>
            <a:endParaRPr b="0" i="0" sz="2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2400"/>
          </a:p>
          <a:p>
            <a:pPr indent="-323850" lvl="1" marL="742950" marR="0" rtl="0" algn="l">
              <a:spcBef>
                <a:spcPts val="600"/>
              </a:spcBef>
              <a:spcAft>
                <a:spcPts val="0"/>
              </a:spcAft>
              <a:buClr>
                <a:srgbClr val="000000"/>
              </a:buClr>
              <a:buSzPts val="1800"/>
              <a:buFont typeface="Arial"/>
              <a:buChar char="•"/>
            </a:pPr>
            <a:r>
              <a:rPr b="0" i="1" lang="es-ES" sz="1800" u="none" cap="none" strike="noStrike">
                <a:solidFill>
                  <a:srgbClr val="000000"/>
                </a:solidFill>
                <a:latin typeface="Arial"/>
                <a:ea typeface="Arial"/>
                <a:cs typeface="Arial"/>
                <a:sym typeface="Arial"/>
              </a:rPr>
              <a:t>“Hospitals here are very expensive and time consuming. And most of the times I just fall sick because of the change in weather. ”</a:t>
            </a:r>
            <a:endParaRPr sz="1800"/>
          </a:p>
          <a:p>
            <a:pPr indent="-323850" lvl="1" marL="742950" marR="0" rtl="0" algn="l">
              <a:spcBef>
                <a:spcPts val="1200"/>
              </a:spcBef>
              <a:spcAft>
                <a:spcPts val="0"/>
              </a:spcAft>
              <a:buClr>
                <a:srgbClr val="000000"/>
              </a:buClr>
              <a:buSzPts val="1800"/>
              <a:buFont typeface="Arial"/>
              <a:buChar char="•"/>
            </a:pPr>
            <a:r>
              <a:rPr b="0" i="1" lang="es-ES" sz="1800" u="none" cap="none" strike="noStrike">
                <a:solidFill>
                  <a:srgbClr val="000000"/>
                </a:solidFill>
                <a:latin typeface="Arial"/>
                <a:ea typeface="Arial"/>
                <a:cs typeface="Arial"/>
                <a:sym typeface="Arial"/>
              </a:rPr>
              <a:t>“It is easy to search a symptom, but a single symptom can be associated with many different diseases.”</a:t>
            </a:r>
            <a:endParaRPr b="0" i="1" sz="1800" u="none" cap="none" strike="noStrike">
              <a:solidFill>
                <a:srgbClr val="000000"/>
              </a:solidFill>
              <a:latin typeface="Arial"/>
              <a:ea typeface="Arial"/>
              <a:cs typeface="Arial"/>
              <a:sym typeface="Arial"/>
            </a:endParaRPr>
          </a:p>
          <a:p>
            <a:pPr indent="-323850" lvl="1" marL="742950" marR="0" rtl="0" algn="l">
              <a:spcBef>
                <a:spcPts val="1200"/>
              </a:spcBef>
              <a:spcAft>
                <a:spcPts val="0"/>
              </a:spcAft>
              <a:buClr>
                <a:srgbClr val="000000"/>
              </a:buClr>
              <a:buSzPts val="1800"/>
              <a:buFont typeface="Arial"/>
              <a:buChar char="•"/>
            </a:pPr>
            <a:r>
              <a:rPr b="0" i="1" lang="es-ES" sz="1800" u="none" cap="none" strike="noStrike">
                <a:solidFill>
                  <a:srgbClr val="000000"/>
                </a:solidFill>
                <a:latin typeface="Arial"/>
                <a:ea typeface="Arial"/>
                <a:cs typeface="Arial"/>
                <a:sym typeface="Arial"/>
              </a:rPr>
              <a:t>“Just couldn’t find the symptom of whole body hurts rather than a particular place nor could I write a symptom of my own.”</a:t>
            </a:r>
            <a:endParaRPr sz="1800"/>
          </a:p>
          <a:p>
            <a:pPr indent="-323850" lvl="1" marL="742950" marR="0" rtl="0" algn="l">
              <a:spcBef>
                <a:spcPts val="1200"/>
              </a:spcBef>
              <a:spcAft>
                <a:spcPts val="0"/>
              </a:spcAft>
              <a:buClr>
                <a:srgbClr val="000000"/>
              </a:buClr>
              <a:buSzPts val="1800"/>
              <a:buFont typeface="Arial"/>
              <a:buChar char="•"/>
            </a:pPr>
            <a:r>
              <a:rPr b="0" i="1" lang="es-ES" sz="1800" u="none" cap="none" strike="noStrike">
                <a:solidFill>
                  <a:srgbClr val="000000"/>
                </a:solidFill>
                <a:latin typeface="Arial"/>
                <a:ea typeface="Arial"/>
                <a:cs typeface="Arial"/>
                <a:sym typeface="Arial"/>
              </a:rPr>
              <a:t>“Hospital systems are built long ago so they are not efficient enough to satisfy patients’ need timely. I can’t tell objectively the restrictions because I work in the hospital.”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96" name="Shape 196"/>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Personas</a:t>
            </a:r>
            <a:endParaRPr sz="1800">
              <a:solidFill>
                <a:schemeClr val="dk1"/>
              </a:solidFill>
              <a:latin typeface="Questrial"/>
              <a:ea typeface="Questrial"/>
              <a:cs typeface="Questrial"/>
              <a:sym typeface="Questrial"/>
            </a:endParaRPr>
          </a:p>
        </p:txBody>
      </p:sp>
      <p:pic>
        <p:nvPicPr>
          <p:cNvPr id="197" name="Shape 197"/>
          <p:cNvPicPr preferRelativeResize="0"/>
          <p:nvPr/>
        </p:nvPicPr>
        <p:blipFill>
          <a:blip r:embed="rId4">
            <a:alphaModFix/>
          </a:blip>
          <a:stretch>
            <a:fillRect/>
          </a:stretch>
        </p:blipFill>
        <p:spPr>
          <a:xfrm>
            <a:off x="0" y="0"/>
            <a:ext cx="12192001" cy="6793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203" name="Shape 203"/>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Scenario &amp; User Flow</a:t>
            </a:r>
            <a:endParaRPr sz="1800">
              <a:solidFill>
                <a:schemeClr val="dk1"/>
              </a:solidFill>
              <a:latin typeface="Questrial"/>
              <a:ea typeface="Questrial"/>
              <a:cs typeface="Questrial"/>
              <a:sym typeface="Questrial"/>
            </a:endParaRPr>
          </a:p>
        </p:txBody>
      </p:sp>
      <p:sp>
        <p:nvSpPr>
          <p:cNvPr id="204" name="Shape 204"/>
          <p:cNvSpPr txBox="1"/>
          <p:nvPr/>
        </p:nvSpPr>
        <p:spPr>
          <a:xfrm>
            <a:off x="6245975" y="1743000"/>
            <a:ext cx="5639100" cy="30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ES" sz="1800">
                <a:solidFill>
                  <a:schemeClr val="dk1"/>
                </a:solidFill>
              </a:rPr>
              <a:t>However, his wife does not understand him and</a:t>
            </a:r>
            <a:br>
              <a:rPr lang="es-ES" sz="1800">
                <a:solidFill>
                  <a:schemeClr val="dk1"/>
                </a:solidFill>
              </a:rPr>
            </a:br>
            <a:r>
              <a:rPr lang="es-ES" sz="1800">
                <a:solidFill>
                  <a:schemeClr val="dk1"/>
                </a:solidFill>
              </a:rPr>
              <a:t>complain about his work. He is insomnia in that</a:t>
            </a:r>
            <a:br>
              <a:rPr lang="es-ES" sz="1800">
                <a:solidFill>
                  <a:schemeClr val="dk1"/>
                </a:solidFill>
              </a:rPr>
            </a:br>
            <a:r>
              <a:rPr lang="es-ES" sz="1800">
                <a:solidFill>
                  <a:schemeClr val="dk1"/>
                </a:solidFill>
              </a:rPr>
              <a:t>night and very pressure in both work and family’s burden. He feels anxious in his current situation. So he opens the healthcare app to check his symptoms and is wondering how to relieve his anxious. By searching the keyword, he finds out his symptom is periodic depressive disorder, so he prepares to make appointment with online doctor to consult his symptom...</a:t>
            </a:r>
            <a:endParaRPr sz="1800">
              <a:solidFill>
                <a:schemeClr val="dk1"/>
              </a:solidFill>
            </a:endParaRPr>
          </a:p>
        </p:txBody>
      </p:sp>
      <p:sp>
        <p:nvSpPr>
          <p:cNvPr id="205" name="Shape 205"/>
          <p:cNvSpPr txBox="1"/>
          <p:nvPr/>
        </p:nvSpPr>
        <p:spPr>
          <a:xfrm>
            <a:off x="1074650" y="1743000"/>
            <a:ext cx="50781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ES" sz="1800"/>
              <a:t>When Kyle finishes the telephone conference and looks at the watch, it is 10pm, he still remains a PowerPoint that will present to his clients in tomorrow morning. He is very tired, both mentally and physically, so he prepares to bring the work to home. When he gets back to home, two children caught a cold and keep crying, but he doesn’t have time to take care of them, he has to finish work.</a:t>
            </a:r>
            <a:br>
              <a:rPr lang="es-ES" sz="1800"/>
            </a:br>
            <a:endParaRPr sz="1800"/>
          </a:p>
        </p:txBody>
      </p:sp>
      <p:pic>
        <p:nvPicPr>
          <p:cNvPr id="206" name="Shape 206"/>
          <p:cNvPicPr preferRelativeResize="0"/>
          <p:nvPr/>
        </p:nvPicPr>
        <p:blipFill>
          <a:blip r:embed="rId4">
            <a:alphaModFix/>
          </a:blip>
          <a:stretch>
            <a:fillRect/>
          </a:stretch>
        </p:blipFill>
        <p:spPr>
          <a:xfrm>
            <a:off x="1074650" y="4892800"/>
            <a:ext cx="8267700"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212" name="Shape 212"/>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Personas</a:t>
            </a:r>
            <a:endParaRPr sz="1800">
              <a:solidFill>
                <a:schemeClr val="dk1"/>
              </a:solidFill>
              <a:latin typeface="Questrial"/>
              <a:ea typeface="Questrial"/>
              <a:cs typeface="Questrial"/>
              <a:sym typeface="Questrial"/>
            </a:endParaRPr>
          </a:p>
        </p:txBody>
      </p:sp>
      <p:pic>
        <p:nvPicPr>
          <p:cNvPr id="213" name="Shape 213"/>
          <p:cNvPicPr preferRelativeResize="0"/>
          <p:nvPr/>
        </p:nvPicPr>
        <p:blipFill>
          <a:blip r:embed="rId4">
            <a:alphaModFix/>
          </a:blip>
          <a:stretch>
            <a:fillRect/>
          </a:stretch>
        </p:blipFill>
        <p:spPr>
          <a:xfrm>
            <a:off x="65200" y="31175"/>
            <a:ext cx="12035388" cy="6750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Shape 218"/>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219" name="Shape 219"/>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Scenario &amp; User Flow</a:t>
            </a:r>
            <a:endParaRPr sz="1800">
              <a:solidFill>
                <a:schemeClr val="dk1"/>
              </a:solidFill>
              <a:latin typeface="Questrial"/>
              <a:ea typeface="Questrial"/>
              <a:cs typeface="Questrial"/>
              <a:sym typeface="Questrial"/>
            </a:endParaRPr>
          </a:p>
        </p:txBody>
      </p:sp>
      <p:pic>
        <p:nvPicPr>
          <p:cNvPr id="220" name="Shape 220"/>
          <p:cNvPicPr preferRelativeResize="0"/>
          <p:nvPr/>
        </p:nvPicPr>
        <p:blipFill>
          <a:blip r:embed="rId4">
            <a:alphaModFix/>
          </a:blip>
          <a:stretch>
            <a:fillRect/>
          </a:stretch>
        </p:blipFill>
        <p:spPr>
          <a:xfrm>
            <a:off x="8613775" y="1745775"/>
            <a:ext cx="3052700" cy="4584651"/>
          </a:xfrm>
          <a:prstGeom prst="rect">
            <a:avLst/>
          </a:prstGeom>
          <a:noFill/>
          <a:ln>
            <a:noFill/>
          </a:ln>
        </p:spPr>
      </p:pic>
      <p:pic>
        <p:nvPicPr>
          <p:cNvPr id="221" name="Shape 221"/>
          <p:cNvPicPr preferRelativeResize="0"/>
          <p:nvPr/>
        </p:nvPicPr>
        <p:blipFill>
          <a:blip r:embed="rId5">
            <a:alphaModFix/>
          </a:blip>
          <a:stretch>
            <a:fillRect/>
          </a:stretch>
        </p:blipFill>
        <p:spPr>
          <a:xfrm>
            <a:off x="1074649" y="1950850"/>
            <a:ext cx="7255799" cy="3901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nvPicPr>
        <p:blipFill rotWithShape="1">
          <a:blip r:embed="rId3">
            <a:alphaModFix/>
          </a:blip>
          <a:srcRect b="19722" l="22298" r="23331" t="13826"/>
          <a:stretch/>
        </p:blipFill>
        <p:spPr>
          <a:xfrm>
            <a:off x="141402" y="989815"/>
            <a:ext cx="509047" cy="622169"/>
          </a:xfrm>
          <a:prstGeom prst="rect">
            <a:avLst/>
          </a:prstGeom>
          <a:noFill/>
          <a:ln>
            <a:noFill/>
          </a:ln>
        </p:spPr>
      </p:pic>
      <p:sp>
        <p:nvSpPr>
          <p:cNvPr id="227" name="Shape 227"/>
          <p:cNvSpPr txBox="1"/>
          <p:nvPr/>
        </p:nvSpPr>
        <p:spPr>
          <a:xfrm>
            <a:off x="1074654" y="1008511"/>
            <a:ext cx="598602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Final Prototype</a:t>
            </a:r>
            <a:endParaRPr sz="1800">
              <a:solidFill>
                <a:schemeClr val="dk1"/>
              </a:solidFill>
              <a:latin typeface="Questrial"/>
              <a:ea typeface="Questrial"/>
              <a:cs typeface="Questrial"/>
              <a:sym typeface="Questrial"/>
            </a:endParaRPr>
          </a:p>
        </p:txBody>
      </p:sp>
      <p:pic>
        <p:nvPicPr>
          <p:cNvPr descr="Resultado de imagen para android cell phone" id="228" name="Shape 228"/>
          <p:cNvPicPr preferRelativeResize="0"/>
          <p:nvPr/>
        </p:nvPicPr>
        <p:blipFill rotWithShape="1">
          <a:blip r:embed="rId4">
            <a:alphaModFix/>
          </a:blip>
          <a:srcRect b="0" l="0" r="0" t="0"/>
          <a:stretch/>
        </p:blipFill>
        <p:spPr>
          <a:xfrm rot="3278814">
            <a:off x="5054887" y="2664911"/>
            <a:ext cx="2486256" cy="3877226"/>
          </a:xfrm>
          <a:prstGeom prst="rect">
            <a:avLst/>
          </a:prstGeom>
          <a:noFill/>
          <a:ln>
            <a:noFill/>
          </a:ln>
        </p:spPr>
      </p:pic>
      <p:pic>
        <p:nvPicPr>
          <p:cNvPr id="229" name="Shape 229"/>
          <p:cNvPicPr preferRelativeResize="0"/>
          <p:nvPr/>
        </p:nvPicPr>
        <p:blipFill rotWithShape="1">
          <a:blip r:embed="rId5">
            <a:alphaModFix/>
          </a:blip>
          <a:srcRect b="0" l="0" r="0" t="0"/>
          <a:stretch/>
        </p:blipFill>
        <p:spPr>
          <a:xfrm rot="3278813">
            <a:off x="5541245" y="3231697"/>
            <a:ext cx="1547155" cy="2648844"/>
          </a:xfrm>
          <a:prstGeom prst="rect">
            <a:avLst/>
          </a:prstGeom>
          <a:noFill/>
          <a:ln>
            <a:noFill/>
          </a:ln>
        </p:spPr>
      </p:pic>
      <p:pic>
        <p:nvPicPr>
          <p:cNvPr descr="Resultado de imagen para iphone" id="230" name="Shape 230"/>
          <p:cNvPicPr preferRelativeResize="0"/>
          <p:nvPr/>
        </p:nvPicPr>
        <p:blipFill rotWithShape="1">
          <a:blip r:embed="rId6">
            <a:alphaModFix/>
          </a:blip>
          <a:srcRect b="0" l="52148" r="1034" t="0"/>
          <a:stretch/>
        </p:blipFill>
        <p:spPr>
          <a:xfrm>
            <a:off x="3661600" y="2818117"/>
            <a:ext cx="1595965" cy="3356655"/>
          </a:xfrm>
          <a:prstGeom prst="rect">
            <a:avLst/>
          </a:prstGeom>
          <a:noFill/>
          <a:ln>
            <a:noFill/>
          </a:ln>
        </p:spPr>
      </p:pic>
      <p:pic>
        <p:nvPicPr>
          <p:cNvPr id="231" name="Shape 231"/>
          <p:cNvPicPr preferRelativeResize="0"/>
          <p:nvPr/>
        </p:nvPicPr>
        <p:blipFill rotWithShape="1">
          <a:blip r:embed="rId7">
            <a:alphaModFix/>
          </a:blip>
          <a:srcRect b="0" l="0" r="0" t="0"/>
          <a:stretch/>
        </p:blipFill>
        <p:spPr>
          <a:xfrm>
            <a:off x="3786483" y="3282413"/>
            <a:ext cx="1366396" cy="23969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Shape 236"/>
          <p:cNvPicPr preferRelativeResize="0"/>
          <p:nvPr/>
        </p:nvPicPr>
        <p:blipFill rotWithShape="1">
          <a:blip r:embed="rId3">
            <a:alphaModFix/>
          </a:blip>
          <a:srcRect b="19722" l="22298" r="23331" t="13826"/>
          <a:stretch/>
        </p:blipFill>
        <p:spPr>
          <a:xfrm>
            <a:off x="141402" y="989815"/>
            <a:ext cx="509047" cy="622169"/>
          </a:xfrm>
          <a:prstGeom prst="rect">
            <a:avLst/>
          </a:prstGeom>
          <a:noFill/>
          <a:ln>
            <a:noFill/>
          </a:ln>
        </p:spPr>
      </p:pic>
      <p:pic>
        <p:nvPicPr>
          <p:cNvPr descr="Resultado de imagen para questions ppt" id="237" name="Shape 237"/>
          <p:cNvPicPr preferRelativeResize="0"/>
          <p:nvPr/>
        </p:nvPicPr>
        <p:blipFill rotWithShape="1">
          <a:blip r:embed="rId4">
            <a:alphaModFix/>
          </a:blip>
          <a:srcRect b="0" l="0" r="0" t="0"/>
          <a:stretch/>
        </p:blipFill>
        <p:spPr>
          <a:xfrm>
            <a:off x="3277609" y="989815"/>
            <a:ext cx="5161960" cy="5161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pic>
        <p:nvPicPr>
          <p:cNvPr id="101" name="Shape 101"/>
          <p:cNvPicPr preferRelativeResize="0"/>
          <p:nvPr/>
        </p:nvPicPr>
        <p:blipFill rotWithShape="1">
          <a:blip r:embed="rId3">
            <a:alphaModFix/>
          </a:blip>
          <a:srcRect b="19722" l="22298" r="23331" t="13826"/>
          <a:stretch/>
        </p:blipFill>
        <p:spPr>
          <a:xfrm>
            <a:off x="141402" y="989815"/>
            <a:ext cx="509047" cy="622169"/>
          </a:xfrm>
          <a:prstGeom prst="rect">
            <a:avLst/>
          </a:prstGeom>
          <a:noFill/>
          <a:ln>
            <a:noFill/>
          </a:ln>
        </p:spPr>
      </p:pic>
      <p:sp>
        <p:nvSpPr>
          <p:cNvPr id="102" name="Shape 102"/>
          <p:cNvSpPr txBox="1"/>
          <p:nvPr/>
        </p:nvSpPr>
        <p:spPr>
          <a:xfrm>
            <a:off x="1074655" y="1008511"/>
            <a:ext cx="355390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3200" u="none" cap="none" strike="noStrike">
                <a:solidFill>
                  <a:schemeClr val="dk1"/>
                </a:solidFill>
                <a:latin typeface="Questrial"/>
                <a:ea typeface="Questrial"/>
                <a:cs typeface="Questrial"/>
                <a:sym typeface="Questrial"/>
              </a:rPr>
              <a:t>Introduction</a:t>
            </a:r>
            <a:endParaRPr sz="1800">
              <a:solidFill>
                <a:schemeClr val="dk1"/>
              </a:solidFill>
              <a:latin typeface="Questrial"/>
              <a:ea typeface="Questrial"/>
              <a:cs typeface="Questrial"/>
              <a:sym typeface="Questrial"/>
            </a:endParaRPr>
          </a:p>
        </p:txBody>
      </p:sp>
      <p:pic>
        <p:nvPicPr>
          <p:cNvPr descr="Resultado de imagen para android cell phone" id="103" name="Shape 103"/>
          <p:cNvPicPr preferRelativeResize="0"/>
          <p:nvPr/>
        </p:nvPicPr>
        <p:blipFill rotWithShape="1">
          <a:blip r:embed="rId4">
            <a:alphaModFix/>
          </a:blip>
          <a:srcRect b="0" l="0" r="0" t="0"/>
          <a:stretch/>
        </p:blipFill>
        <p:spPr>
          <a:xfrm rot="3278812">
            <a:off x="2519803" y="1965887"/>
            <a:ext cx="2915264" cy="4546249"/>
          </a:xfrm>
          <a:prstGeom prst="rect">
            <a:avLst/>
          </a:prstGeom>
          <a:noFill/>
          <a:ln>
            <a:noFill/>
          </a:ln>
        </p:spPr>
      </p:pic>
      <p:pic>
        <p:nvPicPr>
          <p:cNvPr id="104" name="Shape 104"/>
          <p:cNvPicPr preferRelativeResize="0"/>
          <p:nvPr/>
        </p:nvPicPr>
        <p:blipFill rotWithShape="1">
          <a:blip r:embed="rId5">
            <a:alphaModFix/>
          </a:blip>
          <a:srcRect b="0" l="0" r="0" t="0"/>
          <a:stretch/>
        </p:blipFill>
        <p:spPr>
          <a:xfrm rot="3278812">
            <a:off x="3090082" y="2630471"/>
            <a:ext cx="1814120" cy="3105908"/>
          </a:xfrm>
          <a:prstGeom prst="rect">
            <a:avLst/>
          </a:prstGeom>
          <a:noFill/>
          <a:ln>
            <a:noFill/>
          </a:ln>
        </p:spPr>
      </p:pic>
      <p:pic>
        <p:nvPicPr>
          <p:cNvPr descr="Resultado de imagen para iphone" id="105" name="Shape 105"/>
          <p:cNvPicPr preferRelativeResize="0"/>
          <p:nvPr/>
        </p:nvPicPr>
        <p:blipFill rotWithShape="1">
          <a:blip r:embed="rId6">
            <a:alphaModFix/>
          </a:blip>
          <a:srcRect b="0" l="52147" r="1037" t="0"/>
          <a:stretch/>
        </p:blipFill>
        <p:spPr>
          <a:xfrm>
            <a:off x="886100" y="2145528"/>
            <a:ext cx="1871350" cy="3935850"/>
          </a:xfrm>
          <a:prstGeom prst="rect">
            <a:avLst/>
          </a:prstGeom>
          <a:noFill/>
          <a:ln>
            <a:noFill/>
          </a:ln>
        </p:spPr>
      </p:pic>
      <p:pic>
        <p:nvPicPr>
          <p:cNvPr id="106" name="Shape 106"/>
          <p:cNvPicPr preferRelativeResize="0"/>
          <p:nvPr/>
        </p:nvPicPr>
        <p:blipFill rotWithShape="1">
          <a:blip r:embed="rId7">
            <a:alphaModFix/>
          </a:blip>
          <a:srcRect b="0" l="0" r="0" t="0"/>
          <a:stretch/>
        </p:blipFill>
        <p:spPr>
          <a:xfrm>
            <a:off x="1032531" y="2689940"/>
            <a:ext cx="1602171" cy="2810493"/>
          </a:xfrm>
          <a:prstGeom prst="rect">
            <a:avLst/>
          </a:prstGeom>
          <a:noFill/>
          <a:ln>
            <a:noFill/>
          </a:ln>
        </p:spPr>
      </p:pic>
      <p:sp>
        <p:nvSpPr>
          <p:cNvPr id="107" name="Shape 107"/>
          <p:cNvSpPr/>
          <p:nvPr/>
        </p:nvSpPr>
        <p:spPr>
          <a:xfrm rot="5400000">
            <a:off x="8380978" y="-511212"/>
            <a:ext cx="1556700" cy="4588800"/>
          </a:xfrm>
          <a:prstGeom prst="chevron">
            <a:avLst>
              <a:gd fmla="val 52809"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estrial"/>
              <a:ea typeface="Questrial"/>
              <a:cs typeface="Questrial"/>
              <a:sym typeface="Questrial"/>
            </a:endParaRPr>
          </a:p>
        </p:txBody>
      </p:sp>
      <p:sp>
        <p:nvSpPr>
          <p:cNvPr id="108" name="Shape 108"/>
          <p:cNvSpPr/>
          <p:nvPr/>
        </p:nvSpPr>
        <p:spPr>
          <a:xfrm rot="5400000">
            <a:off x="8356522" y="499013"/>
            <a:ext cx="1605600" cy="4588800"/>
          </a:xfrm>
          <a:prstGeom prst="chevron">
            <a:avLst>
              <a:gd fmla="val 50000" name="adj"/>
            </a:avLst>
          </a:prstGeom>
          <a:solidFill>
            <a:schemeClr val="l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estrial"/>
              <a:ea typeface="Questrial"/>
              <a:cs typeface="Questrial"/>
              <a:sym typeface="Questrial"/>
            </a:endParaRPr>
          </a:p>
        </p:txBody>
      </p:sp>
      <p:sp>
        <p:nvSpPr>
          <p:cNvPr id="109" name="Shape 109"/>
          <p:cNvSpPr/>
          <p:nvPr/>
        </p:nvSpPr>
        <p:spPr>
          <a:xfrm rot="5400000">
            <a:off x="8356525" y="1616905"/>
            <a:ext cx="1605600" cy="4588800"/>
          </a:xfrm>
          <a:prstGeom prst="chevron">
            <a:avLst>
              <a:gd fmla="val 50000"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estrial"/>
              <a:ea typeface="Questrial"/>
              <a:cs typeface="Questrial"/>
              <a:sym typeface="Questrial"/>
            </a:endParaRPr>
          </a:p>
        </p:txBody>
      </p:sp>
      <p:sp>
        <p:nvSpPr>
          <p:cNvPr id="110" name="Shape 110"/>
          <p:cNvSpPr/>
          <p:nvPr/>
        </p:nvSpPr>
        <p:spPr>
          <a:xfrm rot="5400000">
            <a:off x="8367825" y="2761825"/>
            <a:ext cx="1605600" cy="4588800"/>
          </a:xfrm>
          <a:prstGeom prst="chevron">
            <a:avLst>
              <a:gd fmla="val 50000" name="adj"/>
            </a:avLst>
          </a:prstGeom>
          <a:solidFill>
            <a:schemeClr val="l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estrial"/>
              <a:ea typeface="Questrial"/>
              <a:cs typeface="Questrial"/>
              <a:sym typeface="Questrial"/>
            </a:endParaRPr>
          </a:p>
        </p:txBody>
      </p:sp>
      <p:sp>
        <p:nvSpPr>
          <p:cNvPr id="111" name="Shape 111"/>
          <p:cNvSpPr txBox="1"/>
          <p:nvPr/>
        </p:nvSpPr>
        <p:spPr>
          <a:xfrm>
            <a:off x="7441423" y="1731352"/>
            <a:ext cx="3458400" cy="44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400">
                <a:solidFill>
                  <a:schemeClr val="lt1"/>
                </a:solidFill>
                <a:latin typeface="Questrial"/>
                <a:ea typeface="Questrial"/>
                <a:cs typeface="Questrial"/>
                <a:sym typeface="Questrial"/>
              </a:rPr>
              <a:t>Competitive Analysis</a:t>
            </a:r>
            <a:endParaRPr/>
          </a:p>
        </p:txBody>
      </p:sp>
      <p:sp>
        <p:nvSpPr>
          <p:cNvPr id="112" name="Shape 112"/>
          <p:cNvSpPr txBox="1"/>
          <p:nvPr/>
        </p:nvSpPr>
        <p:spPr>
          <a:xfrm>
            <a:off x="7441423" y="2802084"/>
            <a:ext cx="3458400" cy="44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400">
                <a:solidFill>
                  <a:schemeClr val="accent1"/>
                </a:solidFill>
                <a:latin typeface="Questrial"/>
                <a:ea typeface="Questrial"/>
                <a:cs typeface="Questrial"/>
                <a:sym typeface="Questrial"/>
              </a:rPr>
              <a:t>User Research</a:t>
            </a:r>
            <a:endParaRPr/>
          </a:p>
        </p:txBody>
      </p:sp>
      <p:sp>
        <p:nvSpPr>
          <p:cNvPr id="113" name="Shape 113"/>
          <p:cNvSpPr txBox="1"/>
          <p:nvPr/>
        </p:nvSpPr>
        <p:spPr>
          <a:xfrm>
            <a:off x="7441431" y="3808292"/>
            <a:ext cx="3458400" cy="804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400">
                <a:solidFill>
                  <a:schemeClr val="lt1"/>
                </a:solidFill>
                <a:latin typeface="Questrial"/>
                <a:ea typeface="Questrial"/>
                <a:cs typeface="Questrial"/>
                <a:sym typeface="Questrial"/>
              </a:rPr>
              <a:t>Personas, Scenarios and Flows</a:t>
            </a:r>
            <a:endParaRPr/>
          </a:p>
        </p:txBody>
      </p:sp>
      <p:sp>
        <p:nvSpPr>
          <p:cNvPr id="114" name="Shape 114"/>
          <p:cNvSpPr txBox="1"/>
          <p:nvPr/>
        </p:nvSpPr>
        <p:spPr>
          <a:xfrm>
            <a:off x="7441427" y="5063709"/>
            <a:ext cx="3458400" cy="44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400">
                <a:solidFill>
                  <a:schemeClr val="accent1"/>
                </a:solidFill>
                <a:latin typeface="Questrial"/>
                <a:ea typeface="Questrial"/>
                <a:cs typeface="Questrial"/>
                <a:sym typeface="Questrial"/>
              </a:rPr>
              <a:t>Prototype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19722" l="22298" r="23331" t="13826"/>
          <a:stretch/>
        </p:blipFill>
        <p:spPr>
          <a:xfrm>
            <a:off x="141402" y="989815"/>
            <a:ext cx="509047" cy="622169"/>
          </a:xfrm>
          <a:prstGeom prst="rect">
            <a:avLst/>
          </a:prstGeom>
          <a:noFill/>
          <a:ln>
            <a:noFill/>
          </a:ln>
        </p:spPr>
      </p:pic>
      <p:sp>
        <p:nvSpPr>
          <p:cNvPr id="120" name="Shape 120"/>
          <p:cNvSpPr txBox="1"/>
          <p:nvPr/>
        </p:nvSpPr>
        <p:spPr>
          <a:xfrm>
            <a:off x="1074648" y="1008500"/>
            <a:ext cx="89301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Design Brief. Competitive Analysis</a:t>
            </a:r>
            <a:endParaRPr sz="1800">
              <a:solidFill>
                <a:schemeClr val="dk1"/>
              </a:solidFill>
              <a:latin typeface="Questrial"/>
              <a:ea typeface="Questrial"/>
              <a:cs typeface="Questrial"/>
              <a:sym typeface="Questrial"/>
            </a:endParaRPr>
          </a:p>
        </p:txBody>
      </p:sp>
      <p:sp>
        <p:nvSpPr>
          <p:cNvPr id="121" name="Shape 121"/>
          <p:cNvSpPr txBox="1"/>
          <p:nvPr/>
        </p:nvSpPr>
        <p:spPr>
          <a:xfrm>
            <a:off x="776321" y="2304558"/>
            <a:ext cx="55146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400">
                <a:solidFill>
                  <a:schemeClr val="dk1"/>
                </a:solidFill>
              </a:rPr>
              <a:t>Main Functionality:</a:t>
            </a:r>
            <a:endParaRPr/>
          </a:p>
          <a:p>
            <a:pPr indent="0" lvl="0" marL="0" marR="0" rtl="0" algn="l">
              <a:spcBef>
                <a:spcPts val="0"/>
              </a:spcBef>
              <a:spcAft>
                <a:spcPts val="0"/>
              </a:spcAft>
              <a:buNone/>
            </a:pPr>
            <a:r>
              <a:t/>
            </a:r>
            <a:endParaRPr sz="1800">
              <a:solidFill>
                <a:schemeClr val="dk1"/>
              </a:solidFill>
            </a:endParaRPr>
          </a:p>
          <a:p>
            <a:pPr indent="-285750" lvl="0" marL="285750" marR="0" rtl="0" algn="l">
              <a:spcBef>
                <a:spcPts val="0"/>
              </a:spcBef>
              <a:spcAft>
                <a:spcPts val="0"/>
              </a:spcAft>
              <a:buClr>
                <a:schemeClr val="dk1"/>
              </a:buClr>
              <a:buSzPts val="2000"/>
              <a:buFont typeface="Arial"/>
              <a:buChar char="•"/>
            </a:pPr>
            <a:r>
              <a:rPr lang="es-ES" sz="2000">
                <a:solidFill>
                  <a:schemeClr val="dk1"/>
                </a:solidFill>
              </a:rPr>
              <a:t>Symptom Check</a:t>
            </a:r>
            <a:endParaRPr/>
          </a:p>
          <a:p>
            <a:pPr indent="-285750" lvl="0" marL="285750" marR="0" rtl="0" algn="l">
              <a:spcBef>
                <a:spcPts val="0"/>
              </a:spcBef>
              <a:spcAft>
                <a:spcPts val="0"/>
              </a:spcAft>
              <a:buClr>
                <a:schemeClr val="dk1"/>
              </a:buClr>
              <a:buSzPts val="2000"/>
              <a:buFont typeface="Arial"/>
              <a:buChar char="•"/>
            </a:pPr>
            <a:r>
              <a:rPr lang="es-ES" sz="2000">
                <a:solidFill>
                  <a:schemeClr val="dk1"/>
                </a:solidFill>
              </a:rPr>
              <a:t>Online Appointments</a:t>
            </a:r>
            <a:endParaRPr/>
          </a:p>
          <a:p>
            <a:pPr indent="0" lvl="0" marL="0" marR="0" rtl="0" algn="l">
              <a:spcBef>
                <a:spcPts val="0"/>
              </a:spcBef>
              <a:spcAft>
                <a:spcPts val="0"/>
              </a:spcAft>
              <a:buNone/>
            </a:pPr>
            <a:r>
              <a:t/>
            </a:r>
            <a:endParaRPr sz="1800">
              <a:solidFill>
                <a:schemeClr val="dk1"/>
              </a:solidFill>
            </a:endParaRPr>
          </a:p>
        </p:txBody>
      </p:sp>
      <p:sp>
        <p:nvSpPr>
          <p:cNvPr id="122" name="Shape 122"/>
          <p:cNvSpPr txBox="1"/>
          <p:nvPr/>
        </p:nvSpPr>
        <p:spPr>
          <a:xfrm>
            <a:off x="776320" y="4113470"/>
            <a:ext cx="5514681" cy="19082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400">
                <a:solidFill>
                  <a:schemeClr val="dk1"/>
                </a:solidFill>
              </a:rPr>
              <a:t>Challenges:</a:t>
            </a:r>
            <a:endParaRPr/>
          </a:p>
          <a:p>
            <a:pPr indent="0" lvl="0" marL="0" marR="0" rtl="0" algn="l">
              <a:spcBef>
                <a:spcPts val="0"/>
              </a:spcBef>
              <a:spcAft>
                <a:spcPts val="0"/>
              </a:spcAft>
              <a:buNone/>
            </a:pPr>
            <a:r>
              <a:t/>
            </a:r>
            <a:endParaRPr sz="1800">
              <a:solidFill>
                <a:schemeClr val="dk1"/>
              </a:solidFill>
            </a:endParaRPr>
          </a:p>
          <a:p>
            <a:pPr indent="-285750" lvl="0" marL="285750" marR="0" rtl="0" algn="l">
              <a:spcBef>
                <a:spcPts val="0"/>
              </a:spcBef>
              <a:spcAft>
                <a:spcPts val="0"/>
              </a:spcAft>
              <a:buClr>
                <a:schemeClr val="dk1"/>
              </a:buClr>
              <a:buSzPts val="2000"/>
              <a:buFont typeface="Arial"/>
              <a:buChar char="•"/>
            </a:pPr>
            <a:r>
              <a:rPr lang="es-ES" sz="2000">
                <a:solidFill>
                  <a:schemeClr val="dk1"/>
                </a:solidFill>
              </a:rPr>
              <a:t>Reliability</a:t>
            </a:r>
            <a:endParaRPr/>
          </a:p>
          <a:p>
            <a:pPr indent="-285750" lvl="0" marL="285750" marR="0" rtl="0" algn="l">
              <a:spcBef>
                <a:spcPts val="0"/>
              </a:spcBef>
              <a:spcAft>
                <a:spcPts val="0"/>
              </a:spcAft>
              <a:buClr>
                <a:schemeClr val="dk1"/>
              </a:buClr>
              <a:buSzPts val="2000"/>
              <a:buFont typeface="Arial"/>
              <a:buChar char="•"/>
            </a:pPr>
            <a:r>
              <a:rPr lang="es-ES" sz="2000">
                <a:solidFill>
                  <a:schemeClr val="dk1"/>
                </a:solidFill>
              </a:rPr>
              <a:t>Usability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graphicFrame>
        <p:nvGraphicFramePr>
          <p:cNvPr id="123" name="Shape 123"/>
          <p:cNvGraphicFramePr/>
          <p:nvPr/>
        </p:nvGraphicFramePr>
        <p:xfrm>
          <a:off x="4017002" y="2304548"/>
          <a:ext cx="3000000" cy="3000000"/>
        </p:xfrm>
        <a:graphic>
          <a:graphicData uri="http://schemas.openxmlformats.org/drawingml/2006/table">
            <a:tbl>
              <a:tblPr bandRow="1" firstRow="1">
                <a:noFill/>
                <a:tableStyleId>{4C3A1AD4-A772-4CE7-B676-CD2E6823F738}</a:tableStyleId>
              </a:tblPr>
              <a:tblGrid>
                <a:gridCol w="2461775"/>
                <a:gridCol w="1784525"/>
                <a:gridCol w="1741525"/>
                <a:gridCol w="1631625"/>
              </a:tblGrid>
              <a:tr h="40300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ctr">
                        <a:spcBef>
                          <a:spcPts val="0"/>
                        </a:spcBef>
                        <a:spcAft>
                          <a:spcPts val="0"/>
                        </a:spcAft>
                        <a:buNone/>
                      </a:pPr>
                      <a:r>
                        <a:rPr lang="es-ES" sz="1800"/>
                        <a:t>WEBMD</a:t>
                      </a:r>
                      <a:endParaRPr/>
                    </a:p>
                  </a:txBody>
                  <a:tcPr marT="45725" marB="45725" marR="91450" marL="91450"/>
                </a:tc>
                <a:tc>
                  <a:txBody>
                    <a:bodyPr>
                      <a:noAutofit/>
                    </a:bodyPr>
                    <a:lstStyle/>
                    <a:p>
                      <a:pPr indent="0" lvl="0" marL="0" marR="0" rtl="0" algn="ctr">
                        <a:spcBef>
                          <a:spcPts val="0"/>
                        </a:spcBef>
                        <a:spcAft>
                          <a:spcPts val="0"/>
                        </a:spcAft>
                        <a:buNone/>
                      </a:pPr>
                      <a:r>
                        <a:rPr lang="es-ES" sz="1800"/>
                        <a:t>MEDIKTOR</a:t>
                      </a:r>
                      <a:endParaRPr/>
                    </a:p>
                  </a:txBody>
                  <a:tcPr marT="45725" marB="45725" marR="91450" marL="91450"/>
                </a:tc>
                <a:tc>
                  <a:txBody>
                    <a:bodyPr>
                      <a:noAutofit/>
                    </a:bodyPr>
                    <a:lstStyle/>
                    <a:p>
                      <a:pPr indent="0" lvl="0" marL="0" marR="0" rtl="0" algn="ctr">
                        <a:spcBef>
                          <a:spcPts val="0"/>
                        </a:spcBef>
                        <a:spcAft>
                          <a:spcPts val="0"/>
                        </a:spcAft>
                        <a:buNone/>
                      </a:pPr>
                      <a:r>
                        <a:rPr lang="es-ES" sz="1800"/>
                        <a:t>YOURMD</a:t>
                      </a:r>
                      <a:endParaRPr/>
                    </a:p>
                  </a:txBody>
                  <a:tcPr marT="45725" marB="45725" marR="91450" marL="91450"/>
                </a:tc>
              </a:tr>
              <a:tr h="403000">
                <a:tc>
                  <a:txBody>
                    <a:bodyPr>
                      <a:noAutofit/>
                    </a:bodyPr>
                    <a:lstStyle/>
                    <a:p>
                      <a:pPr indent="0" lvl="0" marL="0" marR="0" rtl="0" algn="l">
                        <a:spcBef>
                          <a:spcPts val="0"/>
                        </a:spcBef>
                        <a:spcAft>
                          <a:spcPts val="0"/>
                        </a:spcAft>
                        <a:buNone/>
                      </a:pPr>
                      <a:r>
                        <a:rPr lang="es-ES" sz="1600"/>
                        <a:t>Efficient Navigation</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Organizational Clarity</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Effective Visual Design</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Adequacy of Information</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Readability</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Ease of Use</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03000">
                <a:tc>
                  <a:txBody>
                    <a:bodyPr>
                      <a:noAutofit/>
                    </a:bodyPr>
                    <a:lstStyle/>
                    <a:p>
                      <a:pPr indent="0" lvl="0" marL="0" marR="0" rtl="0" algn="l">
                        <a:spcBef>
                          <a:spcPts val="0"/>
                        </a:spcBef>
                        <a:spcAft>
                          <a:spcPts val="0"/>
                        </a:spcAft>
                        <a:buNone/>
                      </a:pPr>
                      <a:r>
                        <a:rPr lang="es-ES" sz="1600"/>
                        <a:t>Provide </a:t>
                      </a:r>
                      <a:r>
                        <a:rPr lang="es-ES" sz="1600"/>
                        <a:t>Help </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descr="Trofeo" id="124" name="Shape 124"/>
          <p:cNvPicPr preferRelativeResize="0"/>
          <p:nvPr/>
        </p:nvPicPr>
        <p:blipFill rotWithShape="1">
          <a:blip r:embed="rId4">
            <a:alphaModFix/>
          </a:blip>
          <a:srcRect b="0" l="0" r="0" t="0"/>
          <a:stretch/>
        </p:blipFill>
        <p:spPr>
          <a:xfrm>
            <a:off x="7139123" y="2698425"/>
            <a:ext cx="412421" cy="412421"/>
          </a:xfrm>
          <a:prstGeom prst="rect">
            <a:avLst/>
          </a:prstGeom>
          <a:noFill/>
          <a:ln>
            <a:noFill/>
          </a:ln>
        </p:spPr>
      </p:pic>
      <p:pic>
        <p:nvPicPr>
          <p:cNvPr descr="Trofeo" id="125" name="Shape 125"/>
          <p:cNvPicPr preferRelativeResize="0"/>
          <p:nvPr/>
        </p:nvPicPr>
        <p:blipFill rotWithShape="1">
          <a:blip r:embed="rId4">
            <a:alphaModFix/>
          </a:blip>
          <a:srcRect b="0" l="0" r="0" t="0"/>
          <a:stretch/>
        </p:blipFill>
        <p:spPr>
          <a:xfrm>
            <a:off x="10701350" y="2698425"/>
            <a:ext cx="412421" cy="412421"/>
          </a:xfrm>
          <a:prstGeom prst="rect">
            <a:avLst/>
          </a:prstGeom>
          <a:noFill/>
          <a:ln>
            <a:noFill/>
          </a:ln>
        </p:spPr>
      </p:pic>
      <p:pic>
        <p:nvPicPr>
          <p:cNvPr descr="Trofeo" id="126" name="Shape 126"/>
          <p:cNvPicPr preferRelativeResize="0"/>
          <p:nvPr/>
        </p:nvPicPr>
        <p:blipFill rotWithShape="1">
          <a:blip r:embed="rId4">
            <a:alphaModFix/>
          </a:blip>
          <a:srcRect b="0" l="0" r="0" t="0"/>
          <a:stretch/>
        </p:blipFill>
        <p:spPr>
          <a:xfrm>
            <a:off x="7139122" y="3108909"/>
            <a:ext cx="412421" cy="412421"/>
          </a:xfrm>
          <a:prstGeom prst="rect">
            <a:avLst/>
          </a:prstGeom>
          <a:noFill/>
          <a:ln>
            <a:noFill/>
          </a:ln>
        </p:spPr>
      </p:pic>
      <p:pic>
        <p:nvPicPr>
          <p:cNvPr descr="Trofeo" id="127" name="Shape 127"/>
          <p:cNvPicPr preferRelativeResize="0"/>
          <p:nvPr/>
        </p:nvPicPr>
        <p:blipFill rotWithShape="1">
          <a:blip r:embed="rId4">
            <a:alphaModFix/>
          </a:blip>
          <a:srcRect b="0" l="0" r="0" t="0"/>
          <a:stretch/>
        </p:blipFill>
        <p:spPr>
          <a:xfrm>
            <a:off x="7139121" y="3508186"/>
            <a:ext cx="412421" cy="412421"/>
          </a:xfrm>
          <a:prstGeom prst="rect">
            <a:avLst/>
          </a:prstGeom>
          <a:noFill/>
          <a:ln>
            <a:noFill/>
          </a:ln>
        </p:spPr>
      </p:pic>
      <p:pic>
        <p:nvPicPr>
          <p:cNvPr descr="Trofeo" id="128" name="Shape 128"/>
          <p:cNvPicPr preferRelativeResize="0"/>
          <p:nvPr/>
        </p:nvPicPr>
        <p:blipFill rotWithShape="1">
          <a:blip r:embed="rId4">
            <a:alphaModFix/>
          </a:blip>
          <a:srcRect b="0" l="0" r="0" t="0"/>
          <a:stretch/>
        </p:blipFill>
        <p:spPr>
          <a:xfrm>
            <a:off x="7139120" y="3907263"/>
            <a:ext cx="412421" cy="412421"/>
          </a:xfrm>
          <a:prstGeom prst="rect">
            <a:avLst/>
          </a:prstGeom>
          <a:noFill/>
          <a:ln>
            <a:noFill/>
          </a:ln>
        </p:spPr>
      </p:pic>
      <p:pic>
        <p:nvPicPr>
          <p:cNvPr descr="Trofeo" id="129" name="Shape 129"/>
          <p:cNvPicPr preferRelativeResize="0"/>
          <p:nvPr/>
        </p:nvPicPr>
        <p:blipFill rotWithShape="1">
          <a:blip r:embed="rId4">
            <a:alphaModFix/>
          </a:blip>
          <a:srcRect b="0" l="0" r="0" t="0"/>
          <a:stretch/>
        </p:blipFill>
        <p:spPr>
          <a:xfrm>
            <a:off x="7139127" y="4317932"/>
            <a:ext cx="412421" cy="412421"/>
          </a:xfrm>
          <a:prstGeom prst="rect">
            <a:avLst/>
          </a:prstGeom>
          <a:noFill/>
          <a:ln>
            <a:noFill/>
          </a:ln>
        </p:spPr>
      </p:pic>
      <p:pic>
        <p:nvPicPr>
          <p:cNvPr descr="Trofeo" id="130" name="Shape 130"/>
          <p:cNvPicPr preferRelativeResize="0"/>
          <p:nvPr/>
        </p:nvPicPr>
        <p:blipFill rotWithShape="1">
          <a:blip r:embed="rId4">
            <a:alphaModFix/>
          </a:blip>
          <a:srcRect b="0" l="0" r="0" t="0"/>
          <a:stretch/>
        </p:blipFill>
        <p:spPr>
          <a:xfrm>
            <a:off x="10701350" y="4711353"/>
            <a:ext cx="412421" cy="412421"/>
          </a:xfrm>
          <a:prstGeom prst="rect">
            <a:avLst/>
          </a:prstGeom>
          <a:noFill/>
          <a:ln>
            <a:noFill/>
          </a:ln>
        </p:spPr>
      </p:pic>
      <p:pic>
        <p:nvPicPr>
          <p:cNvPr descr="Trofeo" id="131" name="Shape 131"/>
          <p:cNvPicPr preferRelativeResize="0"/>
          <p:nvPr/>
        </p:nvPicPr>
        <p:blipFill rotWithShape="1">
          <a:blip r:embed="rId4">
            <a:alphaModFix/>
          </a:blip>
          <a:srcRect b="0" l="0" r="0" t="0"/>
          <a:stretch/>
        </p:blipFill>
        <p:spPr>
          <a:xfrm>
            <a:off x="7139119" y="5127670"/>
            <a:ext cx="412421" cy="412421"/>
          </a:xfrm>
          <a:prstGeom prst="rect">
            <a:avLst/>
          </a:prstGeom>
          <a:noFill/>
          <a:ln>
            <a:noFill/>
          </a:ln>
        </p:spPr>
      </p:pic>
      <p:pic>
        <p:nvPicPr>
          <p:cNvPr descr="Cara triste sin relleno" id="132" name="Shape 132"/>
          <p:cNvPicPr preferRelativeResize="0"/>
          <p:nvPr/>
        </p:nvPicPr>
        <p:blipFill rotWithShape="1">
          <a:blip r:embed="rId5">
            <a:alphaModFix/>
          </a:blip>
          <a:srcRect b="0" l="0" r="0" t="0"/>
          <a:stretch/>
        </p:blipFill>
        <p:spPr>
          <a:xfrm>
            <a:off x="10701350" y="3505602"/>
            <a:ext cx="417600" cy="417600"/>
          </a:xfrm>
          <a:prstGeom prst="rect">
            <a:avLst/>
          </a:prstGeom>
          <a:noFill/>
          <a:ln>
            <a:noFill/>
          </a:ln>
        </p:spPr>
      </p:pic>
      <p:pic>
        <p:nvPicPr>
          <p:cNvPr descr="Cara sonriente sin relleno" id="133" name="Shape 133"/>
          <p:cNvPicPr preferRelativeResize="0"/>
          <p:nvPr/>
        </p:nvPicPr>
        <p:blipFill rotWithShape="1">
          <a:blip r:embed="rId6">
            <a:alphaModFix/>
          </a:blip>
          <a:srcRect b="0" l="0" r="0" t="0"/>
          <a:stretch/>
        </p:blipFill>
        <p:spPr>
          <a:xfrm flipH="1">
            <a:off x="9180911" y="2694553"/>
            <a:ext cx="416293" cy="416293"/>
          </a:xfrm>
          <a:prstGeom prst="rect">
            <a:avLst/>
          </a:prstGeom>
          <a:noFill/>
          <a:ln>
            <a:noFill/>
          </a:ln>
        </p:spPr>
      </p:pic>
      <p:pic>
        <p:nvPicPr>
          <p:cNvPr descr="Cara triste sin relleno" id="134" name="Shape 134"/>
          <p:cNvPicPr preferRelativeResize="0"/>
          <p:nvPr/>
        </p:nvPicPr>
        <p:blipFill rotWithShape="1">
          <a:blip r:embed="rId5">
            <a:alphaModFix/>
          </a:blip>
          <a:srcRect b="0" l="0" r="0" t="0"/>
          <a:stretch/>
        </p:blipFill>
        <p:spPr>
          <a:xfrm>
            <a:off x="10696171" y="4308259"/>
            <a:ext cx="417600" cy="417600"/>
          </a:xfrm>
          <a:prstGeom prst="rect">
            <a:avLst/>
          </a:prstGeom>
          <a:noFill/>
          <a:ln>
            <a:noFill/>
          </a:ln>
        </p:spPr>
      </p:pic>
      <p:pic>
        <p:nvPicPr>
          <p:cNvPr descr="Cara sonriente sin relleno" id="135" name="Shape 135"/>
          <p:cNvPicPr preferRelativeResize="0"/>
          <p:nvPr/>
        </p:nvPicPr>
        <p:blipFill rotWithShape="1">
          <a:blip r:embed="rId6">
            <a:alphaModFix/>
          </a:blip>
          <a:srcRect b="0" l="0" r="0" t="0"/>
          <a:stretch/>
        </p:blipFill>
        <p:spPr>
          <a:xfrm flipH="1">
            <a:off x="9180909" y="3106974"/>
            <a:ext cx="416293" cy="416293"/>
          </a:xfrm>
          <a:prstGeom prst="rect">
            <a:avLst/>
          </a:prstGeom>
          <a:noFill/>
          <a:ln>
            <a:noFill/>
          </a:ln>
        </p:spPr>
      </p:pic>
      <p:pic>
        <p:nvPicPr>
          <p:cNvPr descr="Cara sonriente sin relleno" id="136" name="Shape 136"/>
          <p:cNvPicPr preferRelativeResize="0"/>
          <p:nvPr/>
        </p:nvPicPr>
        <p:blipFill rotWithShape="1">
          <a:blip r:embed="rId6">
            <a:alphaModFix/>
          </a:blip>
          <a:srcRect b="0" l="0" r="0" t="0"/>
          <a:stretch/>
        </p:blipFill>
        <p:spPr>
          <a:xfrm flipH="1">
            <a:off x="9175733" y="3905324"/>
            <a:ext cx="416293" cy="416293"/>
          </a:xfrm>
          <a:prstGeom prst="rect">
            <a:avLst/>
          </a:prstGeom>
          <a:noFill/>
          <a:ln>
            <a:noFill/>
          </a:ln>
        </p:spPr>
      </p:pic>
      <p:pic>
        <p:nvPicPr>
          <p:cNvPr descr="Cara sonriente sin relleno" id="137" name="Shape 137"/>
          <p:cNvPicPr preferRelativeResize="0"/>
          <p:nvPr/>
        </p:nvPicPr>
        <p:blipFill rotWithShape="1">
          <a:blip r:embed="rId6">
            <a:alphaModFix/>
          </a:blip>
          <a:srcRect b="0" l="0" r="0" t="0"/>
          <a:stretch/>
        </p:blipFill>
        <p:spPr>
          <a:xfrm flipH="1">
            <a:off x="9175733" y="5123774"/>
            <a:ext cx="416293" cy="4162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19722" l="22298" r="23331" t="13826"/>
          <a:stretch/>
        </p:blipFill>
        <p:spPr>
          <a:xfrm>
            <a:off x="141402" y="989815"/>
            <a:ext cx="509047" cy="622169"/>
          </a:xfrm>
          <a:prstGeom prst="rect">
            <a:avLst/>
          </a:prstGeom>
          <a:noFill/>
          <a:ln>
            <a:noFill/>
          </a:ln>
        </p:spPr>
      </p:pic>
      <p:sp>
        <p:nvSpPr>
          <p:cNvPr id="143" name="Shape 143"/>
          <p:cNvSpPr txBox="1"/>
          <p:nvPr/>
        </p:nvSpPr>
        <p:spPr>
          <a:xfrm>
            <a:off x="1074654" y="1008511"/>
            <a:ext cx="598602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sp>
        <p:nvSpPr>
          <p:cNvPr id="144" name="Shape 144"/>
          <p:cNvSpPr txBox="1"/>
          <p:nvPr/>
        </p:nvSpPr>
        <p:spPr>
          <a:xfrm>
            <a:off x="1074650" y="4111775"/>
            <a:ext cx="8643900" cy="100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ES" sz="2400"/>
              <a:t>Questionnaire: google form</a:t>
            </a:r>
            <a:endParaRPr sz="2400"/>
          </a:p>
          <a:p>
            <a:pPr indent="0" lvl="0" marL="0">
              <a:spcBef>
                <a:spcPts val="0"/>
              </a:spcBef>
              <a:spcAft>
                <a:spcPts val="0"/>
              </a:spcAft>
              <a:buNone/>
            </a:pPr>
            <a:r>
              <a:rPr lang="es-ES" sz="1800" u="sng">
                <a:solidFill>
                  <a:schemeClr val="hlink"/>
                </a:solidFill>
                <a:hlinkClick r:id="rId4"/>
              </a:rPr>
              <a:t>https://goo.gl/forms/gZaqvHPfUnmN2ZzZ2</a:t>
            </a:r>
            <a:r>
              <a:rPr lang="es-ES" sz="2400"/>
              <a:t>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rPr lang="es-ES" sz="2400"/>
              <a:t>Interview: face-to-face &amp; Skype</a:t>
            </a:r>
            <a:endParaRPr sz="2400"/>
          </a:p>
        </p:txBody>
      </p:sp>
      <p:sp>
        <p:nvSpPr>
          <p:cNvPr id="145" name="Shape 145"/>
          <p:cNvSpPr txBox="1"/>
          <p:nvPr/>
        </p:nvSpPr>
        <p:spPr>
          <a:xfrm>
            <a:off x="1074650" y="1472075"/>
            <a:ext cx="8058600" cy="2639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ES" sz="2400">
                <a:solidFill>
                  <a:schemeClr val="dk1"/>
                </a:solidFill>
              </a:rPr>
              <a:t>Backgrounds of participants in our user research:</a:t>
            </a:r>
            <a:endParaRPr sz="24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Age: 20 – 40 years old.</a:t>
            </a:r>
            <a:endParaRPr sz="18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Gender: Male/Female.</a:t>
            </a:r>
            <a:endParaRPr sz="18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Work/Study in various fields.</a:t>
            </a:r>
            <a:endParaRPr sz="18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Have different acknowledgment in medicine/diagnosis.</a:t>
            </a:r>
            <a:endParaRPr sz="18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Most of them are from foreign countries.</a:t>
            </a:r>
            <a:endParaRPr sz="1800">
              <a:solidFill>
                <a:schemeClr val="dk1"/>
              </a:solidFill>
            </a:endParaRPr>
          </a:p>
          <a:p>
            <a:pPr indent="-298450" lvl="1" marL="742950" rtl="0">
              <a:spcBef>
                <a:spcPts val="0"/>
              </a:spcBef>
              <a:spcAft>
                <a:spcPts val="0"/>
              </a:spcAft>
              <a:buClr>
                <a:schemeClr val="dk1"/>
              </a:buClr>
              <a:buSzPts val="1800"/>
              <a:buChar char="•"/>
            </a:pPr>
            <a:r>
              <a:rPr lang="es-ES" sz="1800">
                <a:solidFill>
                  <a:schemeClr val="dk1"/>
                </a:solidFill>
              </a:rPr>
              <a:t>Does not get sick very often.</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51" name="Shape 151"/>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pic>
        <p:nvPicPr>
          <p:cNvPr descr="Forms response chart. Question title: What kind of devices do you use more frequently in daily life?. Number of responses: 27 responses." id="152" name="Shape 152"/>
          <p:cNvPicPr preferRelativeResize="0"/>
          <p:nvPr/>
        </p:nvPicPr>
        <p:blipFill rotWithShape="1">
          <a:blip r:embed="rId4">
            <a:alphaModFix/>
          </a:blip>
          <a:srcRect b="0" l="0" r="0" t="6314"/>
          <a:stretch/>
        </p:blipFill>
        <p:spPr>
          <a:xfrm>
            <a:off x="3103050" y="1542888"/>
            <a:ext cx="5985899" cy="2715387"/>
          </a:xfrm>
          <a:prstGeom prst="rect">
            <a:avLst/>
          </a:prstGeom>
          <a:noFill/>
          <a:ln>
            <a:noFill/>
          </a:ln>
        </p:spPr>
      </p:pic>
      <p:pic>
        <p:nvPicPr>
          <p:cNvPr descr="Forms response chart. Question title: Are you familiar with any healthcare management application?. Number of responses: 27 responses." id="153" name="Shape 153"/>
          <p:cNvPicPr preferRelativeResize="0"/>
          <p:nvPr/>
        </p:nvPicPr>
        <p:blipFill>
          <a:blip r:embed="rId5">
            <a:alphaModFix/>
          </a:blip>
          <a:stretch>
            <a:fillRect/>
          </a:stretch>
        </p:blipFill>
        <p:spPr>
          <a:xfrm>
            <a:off x="3269988" y="4070778"/>
            <a:ext cx="5652025" cy="24118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59" name="Shape 159"/>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pic>
        <p:nvPicPr>
          <p:cNvPr descr="Forms response chart. Question title: If you observed a certain weird symptom, what would be the first thing you do?. Number of responses: 27 responses." id="160" name="Shape 160"/>
          <p:cNvPicPr preferRelativeResize="0"/>
          <p:nvPr/>
        </p:nvPicPr>
        <p:blipFill rotWithShape="1">
          <a:blip r:embed="rId4">
            <a:alphaModFix/>
          </a:blip>
          <a:srcRect b="0" l="0" r="0" t="6472"/>
          <a:stretch/>
        </p:blipFill>
        <p:spPr>
          <a:xfrm>
            <a:off x="3260925" y="1535774"/>
            <a:ext cx="5670150" cy="2468800"/>
          </a:xfrm>
          <a:prstGeom prst="rect">
            <a:avLst/>
          </a:prstGeom>
          <a:noFill/>
          <a:ln>
            <a:noFill/>
          </a:ln>
        </p:spPr>
      </p:pic>
      <p:pic>
        <p:nvPicPr>
          <p:cNvPr descr="Forms response chart. Question title: When describing the symptoms, what part will be harder to describe?. Number of responses: 27 responses." id="161" name="Shape 161"/>
          <p:cNvPicPr preferRelativeResize="0"/>
          <p:nvPr/>
        </p:nvPicPr>
        <p:blipFill>
          <a:blip r:embed="rId5">
            <a:alphaModFix/>
          </a:blip>
          <a:stretch>
            <a:fillRect/>
          </a:stretch>
        </p:blipFill>
        <p:spPr>
          <a:xfrm>
            <a:off x="3370313" y="3989850"/>
            <a:ext cx="5451385" cy="263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67" name="Shape 167"/>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pic>
        <p:nvPicPr>
          <p:cNvPr descr="Forms response chart. Question title: What source of information concerning symptoms and measures to take, is most reliable to you?. Number of responses: 27 responses." id="168" name="Shape 168"/>
          <p:cNvPicPr preferRelativeResize="0"/>
          <p:nvPr/>
        </p:nvPicPr>
        <p:blipFill rotWithShape="1">
          <a:blip r:embed="rId4">
            <a:alphaModFix/>
          </a:blip>
          <a:srcRect b="0" l="0" r="0" t="7424"/>
          <a:stretch/>
        </p:blipFill>
        <p:spPr>
          <a:xfrm>
            <a:off x="3177775" y="1470625"/>
            <a:ext cx="5985899" cy="2579600"/>
          </a:xfrm>
          <a:prstGeom prst="rect">
            <a:avLst/>
          </a:prstGeom>
          <a:noFill/>
          <a:ln>
            <a:noFill/>
          </a:ln>
        </p:spPr>
      </p:pic>
      <p:pic>
        <p:nvPicPr>
          <p:cNvPr descr="Forms response chart. Question title: Would you use over the counter Medications (medicine that you can buy without a prescription) specified by an online source?. Number of responses: 26 responses." id="169" name="Shape 169"/>
          <p:cNvPicPr preferRelativeResize="0"/>
          <p:nvPr/>
        </p:nvPicPr>
        <p:blipFill rotWithShape="1">
          <a:blip r:embed="rId5">
            <a:alphaModFix/>
          </a:blip>
          <a:srcRect b="0" l="0" r="0" t="7424"/>
          <a:stretch/>
        </p:blipFill>
        <p:spPr>
          <a:xfrm>
            <a:off x="3177785" y="4050225"/>
            <a:ext cx="5985891" cy="257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75" name="Shape 175"/>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pic>
        <p:nvPicPr>
          <p:cNvPr id="176" name="Shape 176"/>
          <p:cNvPicPr preferRelativeResize="0"/>
          <p:nvPr/>
        </p:nvPicPr>
        <p:blipFill>
          <a:blip r:embed="rId4">
            <a:alphaModFix/>
          </a:blip>
          <a:stretch>
            <a:fillRect/>
          </a:stretch>
        </p:blipFill>
        <p:spPr>
          <a:xfrm>
            <a:off x="2696813" y="1593200"/>
            <a:ext cx="6798377" cy="4886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19722" l="22297" r="23330" t="13828"/>
          <a:stretch/>
        </p:blipFill>
        <p:spPr>
          <a:xfrm>
            <a:off x="141402" y="989815"/>
            <a:ext cx="509047" cy="622169"/>
          </a:xfrm>
          <a:prstGeom prst="rect">
            <a:avLst/>
          </a:prstGeom>
          <a:noFill/>
          <a:ln>
            <a:noFill/>
          </a:ln>
        </p:spPr>
      </p:pic>
      <p:sp>
        <p:nvSpPr>
          <p:cNvPr id="182" name="Shape 182"/>
          <p:cNvSpPr txBox="1"/>
          <p:nvPr/>
        </p:nvSpPr>
        <p:spPr>
          <a:xfrm>
            <a:off x="1074654" y="1008511"/>
            <a:ext cx="59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3200">
                <a:solidFill>
                  <a:schemeClr val="dk1"/>
                </a:solidFill>
                <a:latin typeface="Questrial"/>
                <a:ea typeface="Questrial"/>
                <a:cs typeface="Questrial"/>
                <a:sym typeface="Questrial"/>
              </a:rPr>
              <a:t>User Research</a:t>
            </a:r>
            <a:endParaRPr sz="1800">
              <a:solidFill>
                <a:schemeClr val="dk1"/>
              </a:solidFill>
              <a:latin typeface="Questrial"/>
              <a:ea typeface="Questrial"/>
              <a:cs typeface="Questrial"/>
              <a:sym typeface="Questrial"/>
            </a:endParaRPr>
          </a:p>
        </p:txBody>
      </p:sp>
      <p:pic>
        <p:nvPicPr>
          <p:cNvPr id="183" name="Shape 183"/>
          <p:cNvPicPr preferRelativeResize="0"/>
          <p:nvPr/>
        </p:nvPicPr>
        <p:blipFill>
          <a:blip r:embed="rId4">
            <a:alphaModFix/>
          </a:blip>
          <a:stretch>
            <a:fillRect/>
          </a:stretch>
        </p:blipFill>
        <p:spPr>
          <a:xfrm>
            <a:off x="2687762" y="1745611"/>
            <a:ext cx="6816468" cy="49599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