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roxima Nova"/>
      <p:regular r:id="rId17"/>
      <p:bold r:id="rId18"/>
      <p:italic r:id="rId19"/>
      <p:boldItalic r:id="rId20"/>
    </p:embeddedFont>
    <p:embeddedFont>
      <p:font typeface="Roboto"/>
      <p:regular r:id="rId21"/>
      <p:bold r:id="rId22"/>
      <p:italic r:id="rId23"/>
      <p:boldItalic r:id="rId24"/>
    </p:embeddedFont>
    <p:embeddedFont>
      <p:font typeface="Alfa Slab One"/>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AlfaSlabOn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regular.fntdata"/><Relationship Id="rId16" Type="http://schemas.openxmlformats.org/officeDocument/2006/relationships/slide" Target="slides/slide11.xml"/><Relationship Id="rId19" Type="http://schemas.openxmlformats.org/officeDocument/2006/relationships/font" Target="fonts/ProximaNova-italic.fntdata"/><Relationship Id="rId18" Type="http://schemas.openxmlformats.org/officeDocument/2006/relationships/font" Target="fonts/ProximaNova-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cdf768c58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cdf768c58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cdf768c58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cdf768c58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cddd52c8b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cddd52c8b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cddd52c8ba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cddd52c8ba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cdf768c58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cdf768c58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d9d8753d1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d9d8753d1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cdf768c58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cdf768c58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cdf768c58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cdf768c58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cdf768c58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cdf768c58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cdf768c58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cdf768c58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a:t>Clima en Madrid</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es-419"/>
              <a:t>U</a:t>
            </a:r>
            <a:r>
              <a:rPr lang="es-419"/>
              <a:t>n análisis de la variabilidad meteorológica en la capital española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490250" y="526350"/>
            <a:ext cx="63489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419"/>
              <a:t>Insights y Recomendaciones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p:nvPr/>
        </p:nvSpPr>
        <p:spPr>
          <a:xfrm>
            <a:off x="1822400" y="7025"/>
            <a:ext cx="7321500" cy="5143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3"/>
          <p:cNvSpPr txBox="1"/>
          <p:nvPr>
            <p:ph idx="2" type="body"/>
          </p:nvPr>
        </p:nvSpPr>
        <p:spPr>
          <a:xfrm>
            <a:off x="2019400" y="225150"/>
            <a:ext cx="6966000" cy="4679100"/>
          </a:xfrm>
          <a:prstGeom prst="rect">
            <a:avLst/>
          </a:prstGeom>
        </p:spPr>
        <p:txBody>
          <a:bodyPr anchorCtr="0" anchor="ctr" bIns="91425" lIns="91425" spcFirstLastPara="1" rIns="91425" wrap="square" tIns="91425">
            <a:normAutofit fontScale="85000" lnSpcReduction="20000"/>
          </a:bodyPr>
          <a:lstStyle/>
          <a:p>
            <a:pPr indent="0" lvl="0" marL="0" rtl="0" algn="l">
              <a:spcBef>
                <a:spcPts val="0"/>
              </a:spcBef>
              <a:spcAft>
                <a:spcPts val="0"/>
              </a:spcAft>
              <a:buNone/>
            </a:pPr>
            <a:r>
              <a:rPr b="1" lang="es-419"/>
              <a:t>Insights</a:t>
            </a:r>
            <a:r>
              <a:rPr b="1" lang="es-419"/>
              <a:t>:</a:t>
            </a:r>
            <a:endParaRPr/>
          </a:p>
          <a:p>
            <a:pPr indent="-325755" lvl="0" marL="457200" rtl="0" algn="l">
              <a:spcBef>
                <a:spcPts val="1200"/>
              </a:spcBef>
              <a:spcAft>
                <a:spcPts val="0"/>
              </a:spcAft>
              <a:buSzPct val="100000"/>
              <a:buChar char="●"/>
            </a:pPr>
            <a:r>
              <a:rPr lang="es-419"/>
              <a:t>Hay una gran variedad en los datos meteorológicos, lo que indica que el clima en el área es muy cambiante.</a:t>
            </a:r>
            <a:endParaRPr/>
          </a:p>
          <a:p>
            <a:pPr indent="-325755" lvl="0" marL="457200" rtl="0" algn="l">
              <a:spcBef>
                <a:spcPts val="0"/>
              </a:spcBef>
              <a:spcAft>
                <a:spcPts val="0"/>
              </a:spcAft>
              <a:buSzPct val="100000"/>
              <a:buChar char="●"/>
            </a:pPr>
            <a:r>
              <a:rPr lang="es-419"/>
              <a:t>La temperatura media es de unos 10-20 °C, pero hay muchos días en los que la temperatura es muy baja o muy alta.</a:t>
            </a:r>
            <a:endParaRPr/>
          </a:p>
          <a:p>
            <a:pPr indent="-325755" lvl="0" marL="457200" rtl="0" algn="l">
              <a:spcBef>
                <a:spcPts val="0"/>
              </a:spcBef>
              <a:spcAft>
                <a:spcPts val="0"/>
              </a:spcAft>
              <a:buSzPct val="100000"/>
              <a:buChar char="●"/>
            </a:pPr>
            <a:r>
              <a:rPr lang="es-419"/>
              <a:t>Los datos parecen indicar una tendencia general hacia el aumento de la temperatura a lo largo de los años.</a:t>
            </a:r>
            <a:endParaRPr/>
          </a:p>
          <a:p>
            <a:pPr indent="-325755" lvl="0" marL="457200" rtl="0" algn="l">
              <a:spcBef>
                <a:spcPts val="0"/>
              </a:spcBef>
              <a:spcAft>
                <a:spcPts val="0"/>
              </a:spcAft>
              <a:buSzPct val="100000"/>
              <a:buChar char="●"/>
            </a:pPr>
            <a:r>
              <a:rPr lang="es-419"/>
              <a:t>La temperatura máxima parece aumentar más rápido que la temperatura mínima.</a:t>
            </a:r>
            <a:endParaRPr/>
          </a:p>
          <a:p>
            <a:pPr indent="-325755" lvl="0" marL="457200" rtl="0" algn="l">
              <a:spcBef>
                <a:spcPts val="0"/>
              </a:spcBef>
              <a:spcAft>
                <a:spcPts val="0"/>
              </a:spcAft>
              <a:buSzPct val="100000"/>
              <a:buChar char="●"/>
            </a:pPr>
            <a:r>
              <a:rPr lang="es-419"/>
              <a:t>La media de precipitaciones por año es de 314.0 Mm</a:t>
            </a:r>
            <a:endParaRPr/>
          </a:p>
          <a:p>
            <a:pPr indent="0" lvl="0" marL="0" rtl="0" algn="l">
              <a:spcBef>
                <a:spcPts val="1200"/>
              </a:spcBef>
              <a:spcAft>
                <a:spcPts val="0"/>
              </a:spcAft>
              <a:buNone/>
            </a:pPr>
            <a:r>
              <a:rPr b="1" lang="es-419"/>
              <a:t>Recomendaciones</a:t>
            </a:r>
            <a:r>
              <a:rPr b="1" lang="es-419"/>
              <a:t>:</a:t>
            </a:r>
            <a:endParaRPr b="1"/>
          </a:p>
          <a:p>
            <a:pPr indent="-325755" lvl="0" marL="457200" rtl="0" algn="l">
              <a:spcBef>
                <a:spcPts val="1200"/>
              </a:spcBef>
              <a:spcAft>
                <a:spcPts val="0"/>
              </a:spcAft>
              <a:buSzPct val="100000"/>
              <a:buChar char="●"/>
            </a:pPr>
            <a:r>
              <a:rPr lang="es-419"/>
              <a:t>Se deberían tomar medidas para minimizar la contribución de Madrid al cambio climático, como reducir el uso de combustibles fósiles y promover el uso de energías renovables.</a:t>
            </a:r>
            <a:endParaRPr/>
          </a:p>
          <a:p>
            <a:pPr indent="-325755" lvl="0" marL="457200" rtl="0" algn="l">
              <a:spcBef>
                <a:spcPts val="0"/>
              </a:spcBef>
              <a:spcAft>
                <a:spcPts val="0"/>
              </a:spcAft>
              <a:buSzPct val="100000"/>
              <a:buChar char="●"/>
            </a:pPr>
            <a:r>
              <a:rPr lang="es-419"/>
              <a:t>Se debería fomentar la investigación y el análisis adicionales del dataset de datos meteorológicos para comprender mejor los patrones y tendencias en el clima de Madrid y cómo estos afectan a diferentes aspectos de la vida en la ciudad.</a:t>
            </a:r>
            <a:endParaRPr/>
          </a:p>
        </p:txBody>
      </p:sp>
      <p:sp>
        <p:nvSpPr>
          <p:cNvPr id="146" name="Google Shape;146;p23"/>
          <p:cNvSpPr txBox="1"/>
          <p:nvPr/>
        </p:nvSpPr>
        <p:spPr>
          <a:xfrm>
            <a:off x="117725" y="2279450"/>
            <a:ext cx="1753800" cy="675900"/>
          </a:xfrm>
          <a:prstGeom prst="rect">
            <a:avLst/>
          </a:prstGeom>
          <a:noFill/>
          <a:ln>
            <a:noFill/>
          </a:ln>
        </p:spPr>
        <p:txBody>
          <a:bodyPr anchorCtr="0" anchor="ctr" bIns="91425" lIns="91425" spcFirstLastPara="1" rIns="91425" wrap="square" tIns="91425">
            <a:normAutofit fontScale="70000"/>
          </a:bodyPr>
          <a:lstStyle/>
          <a:p>
            <a:pPr indent="0" lvl="0" marL="0" rtl="0" algn="l">
              <a:spcBef>
                <a:spcPts val="0"/>
              </a:spcBef>
              <a:spcAft>
                <a:spcPts val="0"/>
              </a:spcAft>
              <a:buNone/>
            </a:pPr>
            <a:r>
              <a:rPr lang="es-419" sz="1800">
                <a:solidFill>
                  <a:srgbClr val="FF5722"/>
                </a:solidFill>
                <a:latin typeface="Alfa Slab One"/>
                <a:ea typeface="Alfa Slab One"/>
                <a:cs typeface="Alfa Slab One"/>
                <a:sym typeface="Alfa Slab One"/>
              </a:rPr>
              <a:t>Insights y Recomendaciones</a:t>
            </a:r>
            <a:endParaRPr sz="1800">
              <a:solidFill>
                <a:srgbClr val="FF5722"/>
              </a:solidFill>
              <a:latin typeface="Alfa Slab One"/>
              <a:ea typeface="Alfa Slab One"/>
              <a:cs typeface="Alfa Slab One"/>
              <a:sym typeface="Alfa Slab One"/>
            </a:endParaRPr>
          </a:p>
        </p:txBody>
      </p:sp>
      <p:cxnSp>
        <p:nvCxnSpPr>
          <p:cNvPr id="147" name="Google Shape;147;p23"/>
          <p:cNvCxnSpPr/>
          <p:nvPr/>
        </p:nvCxnSpPr>
        <p:spPr>
          <a:xfrm flipH="1" rot="10800000">
            <a:off x="267375" y="2955350"/>
            <a:ext cx="1344000" cy="69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idx="1" type="body"/>
          </p:nvPr>
        </p:nvSpPr>
        <p:spPr>
          <a:xfrm>
            <a:off x="1325675" y="930050"/>
            <a:ext cx="5998800" cy="598800"/>
          </a:xfrm>
          <a:prstGeom prst="rect">
            <a:avLst/>
          </a:prstGeom>
          <a:ln cap="flat" cmpd="sng" w="9525">
            <a:solidFill>
              <a:schemeClr val="lt1"/>
            </a:solidFill>
            <a:prstDash val="solid"/>
            <a:round/>
            <a:headEnd len="sm" w="sm" type="none"/>
            <a:tailEnd len="sm" w="sm" type="none"/>
          </a:ln>
        </p:spPr>
        <p:txBody>
          <a:bodyPr anchorCtr="0" anchor="ctr" bIns="91425" lIns="91425" spcFirstLastPara="1" rIns="91425" wrap="square" tIns="91425">
            <a:normAutofit/>
          </a:bodyPr>
          <a:lstStyle/>
          <a:p>
            <a:pPr indent="0" lvl="0" marL="0" rtl="0" algn="l">
              <a:spcBef>
                <a:spcPts val="0"/>
              </a:spcBef>
              <a:spcAft>
                <a:spcPts val="0"/>
              </a:spcAft>
              <a:buNone/>
            </a:pPr>
            <a:r>
              <a:rPr lang="es-419"/>
              <a:t>Contexto y audiencia</a:t>
            </a:r>
            <a:endParaRPr/>
          </a:p>
        </p:txBody>
      </p:sp>
      <p:sp>
        <p:nvSpPr>
          <p:cNvPr id="63" name="Google Shape;63;p14"/>
          <p:cNvSpPr txBox="1"/>
          <p:nvPr>
            <p:ph idx="1" type="body"/>
          </p:nvPr>
        </p:nvSpPr>
        <p:spPr>
          <a:xfrm>
            <a:off x="502425" y="930050"/>
            <a:ext cx="8232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419" sz="2600">
                <a:solidFill>
                  <a:schemeClr val="dk1"/>
                </a:solidFill>
              </a:rPr>
              <a:t>01</a:t>
            </a:r>
            <a:endParaRPr sz="2600">
              <a:solidFill>
                <a:schemeClr val="dk1"/>
              </a:solidFill>
            </a:endParaRPr>
          </a:p>
        </p:txBody>
      </p:sp>
      <p:sp>
        <p:nvSpPr>
          <p:cNvPr id="64" name="Google Shape;64;p14"/>
          <p:cNvSpPr txBox="1"/>
          <p:nvPr>
            <p:ph idx="1" type="body"/>
          </p:nvPr>
        </p:nvSpPr>
        <p:spPr>
          <a:xfrm>
            <a:off x="502425" y="331250"/>
            <a:ext cx="59988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419">
                <a:solidFill>
                  <a:schemeClr val="dk2"/>
                </a:solidFill>
              </a:rPr>
              <a:t>AGENDA</a:t>
            </a:r>
            <a:endParaRPr>
              <a:solidFill>
                <a:schemeClr val="dk2"/>
              </a:solidFill>
            </a:endParaRPr>
          </a:p>
        </p:txBody>
      </p:sp>
      <p:cxnSp>
        <p:nvCxnSpPr>
          <p:cNvPr id="65" name="Google Shape;65;p14"/>
          <p:cNvCxnSpPr>
            <a:stCxn id="63" idx="3"/>
          </p:cNvCxnSpPr>
          <p:nvPr/>
        </p:nvCxnSpPr>
        <p:spPr>
          <a:xfrm rot="10800000">
            <a:off x="914625" y="920450"/>
            <a:ext cx="411000" cy="309000"/>
          </a:xfrm>
          <a:prstGeom prst="straightConnector1">
            <a:avLst/>
          </a:prstGeom>
          <a:noFill/>
          <a:ln cap="flat" cmpd="sng" w="19050">
            <a:solidFill>
              <a:schemeClr val="dk2"/>
            </a:solidFill>
            <a:prstDash val="solid"/>
            <a:round/>
            <a:headEnd len="med" w="med" type="none"/>
            <a:tailEnd len="med" w="med" type="none"/>
          </a:ln>
        </p:spPr>
      </p:cxnSp>
      <p:cxnSp>
        <p:nvCxnSpPr>
          <p:cNvPr id="66" name="Google Shape;66;p14"/>
          <p:cNvCxnSpPr>
            <a:stCxn id="63" idx="3"/>
            <a:endCxn id="63" idx="2"/>
          </p:cNvCxnSpPr>
          <p:nvPr/>
        </p:nvCxnSpPr>
        <p:spPr>
          <a:xfrm flipH="1">
            <a:off x="914025" y="1229450"/>
            <a:ext cx="411600" cy="299400"/>
          </a:xfrm>
          <a:prstGeom prst="straightConnector1">
            <a:avLst/>
          </a:prstGeom>
          <a:noFill/>
          <a:ln cap="flat" cmpd="sng" w="19050">
            <a:solidFill>
              <a:schemeClr val="dk2"/>
            </a:solidFill>
            <a:prstDash val="solid"/>
            <a:round/>
            <a:headEnd len="med" w="med" type="none"/>
            <a:tailEnd len="med" w="med" type="none"/>
          </a:ln>
        </p:spPr>
      </p:cxnSp>
      <p:sp>
        <p:nvSpPr>
          <p:cNvPr id="67" name="Google Shape;67;p14"/>
          <p:cNvSpPr txBox="1"/>
          <p:nvPr>
            <p:ph idx="1" type="body"/>
          </p:nvPr>
        </p:nvSpPr>
        <p:spPr>
          <a:xfrm>
            <a:off x="1325675" y="1750900"/>
            <a:ext cx="5998800" cy="598800"/>
          </a:xfrm>
          <a:prstGeom prst="rect">
            <a:avLst/>
          </a:prstGeom>
          <a:ln cap="flat" cmpd="sng" w="9525">
            <a:solidFill>
              <a:schemeClr val="lt1"/>
            </a:solidFill>
            <a:prstDash val="solid"/>
            <a:round/>
            <a:headEnd len="sm" w="sm" type="none"/>
            <a:tailEnd len="sm" w="sm" type="none"/>
          </a:ln>
        </p:spPr>
        <p:txBody>
          <a:bodyPr anchorCtr="0" anchor="ctr" bIns="91425" lIns="91425" spcFirstLastPara="1" rIns="91425" wrap="square" tIns="91425">
            <a:normAutofit/>
          </a:bodyPr>
          <a:lstStyle/>
          <a:p>
            <a:pPr indent="0" lvl="0" marL="0" rtl="0" algn="l">
              <a:spcBef>
                <a:spcPts val="0"/>
              </a:spcBef>
              <a:spcAft>
                <a:spcPts val="0"/>
              </a:spcAft>
              <a:buNone/>
            </a:pPr>
            <a:r>
              <a:rPr lang="es-419"/>
              <a:t>Hipótesis/Preguntas de Interés</a:t>
            </a:r>
            <a:endParaRPr/>
          </a:p>
        </p:txBody>
      </p:sp>
      <p:sp>
        <p:nvSpPr>
          <p:cNvPr id="68" name="Google Shape;68;p14"/>
          <p:cNvSpPr txBox="1"/>
          <p:nvPr>
            <p:ph idx="1" type="body"/>
          </p:nvPr>
        </p:nvSpPr>
        <p:spPr>
          <a:xfrm>
            <a:off x="502425" y="1750900"/>
            <a:ext cx="8232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419" sz="2600">
                <a:solidFill>
                  <a:schemeClr val="dk1"/>
                </a:solidFill>
              </a:rPr>
              <a:t>02</a:t>
            </a:r>
            <a:endParaRPr sz="2600">
              <a:solidFill>
                <a:schemeClr val="dk1"/>
              </a:solidFill>
            </a:endParaRPr>
          </a:p>
        </p:txBody>
      </p:sp>
      <p:cxnSp>
        <p:nvCxnSpPr>
          <p:cNvPr id="69" name="Google Shape;69;p14"/>
          <p:cNvCxnSpPr>
            <a:stCxn id="68" idx="3"/>
          </p:cNvCxnSpPr>
          <p:nvPr/>
        </p:nvCxnSpPr>
        <p:spPr>
          <a:xfrm rot="10800000">
            <a:off x="914625" y="1741300"/>
            <a:ext cx="411000" cy="309000"/>
          </a:xfrm>
          <a:prstGeom prst="straightConnector1">
            <a:avLst/>
          </a:prstGeom>
          <a:noFill/>
          <a:ln cap="flat" cmpd="sng" w="19050">
            <a:solidFill>
              <a:schemeClr val="dk2"/>
            </a:solidFill>
            <a:prstDash val="solid"/>
            <a:round/>
            <a:headEnd len="med" w="med" type="none"/>
            <a:tailEnd len="med" w="med" type="none"/>
          </a:ln>
        </p:spPr>
      </p:cxnSp>
      <p:cxnSp>
        <p:nvCxnSpPr>
          <p:cNvPr id="70" name="Google Shape;70;p14"/>
          <p:cNvCxnSpPr>
            <a:stCxn id="68" idx="3"/>
            <a:endCxn id="68" idx="2"/>
          </p:cNvCxnSpPr>
          <p:nvPr/>
        </p:nvCxnSpPr>
        <p:spPr>
          <a:xfrm flipH="1">
            <a:off x="914025" y="2050300"/>
            <a:ext cx="411600" cy="299400"/>
          </a:xfrm>
          <a:prstGeom prst="straightConnector1">
            <a:avLst/>
          </a:prstGeom>
          <a:noFill/>
          <a:ln cap="flat" cmpd="sng" w="19050">
            <a:solidFill>
              <a:schemeClr val="dk2"/>
            </a:solidFill>
            <a:prstDash val="solid"/>
            <a:round/>
            <a:headEnd len="med" w="med" type="none"/>
            <a:tailEnd len="med" w="med" type="none"/>
          </a:ln>
        </p:spPr>
      </p:cxnSp>
      <p:sp>
        <p:nvSpPr>
          <p:cNvPr id="71" name="Google Shape;71;p14"/>
          <p:cNvSpPr txBox="1"/>
          <p:nvPr>
            <p:ph idx="1" type="body"/>
          </p:nvPr>
        </p:nvSpPr>
        <p:spPr>
          <a:xfrm>
            <a:off x="1325675" y="3392600"/>
            <a:ext cx="5998800" cy="598800"/>
          </a:xfrm>
          <a:prstGeom prst="rect">
            <a:avLst/>
          </a:prstGeom>
          <a:ln cap="flat" cmpd="sng" w="9525">
            <a:solidFill>
              <a:schemeClr val="lt1"/>
            </a:solidFill>
            <a:prstDash val="solid"/>
            <a:round/>
            <a:headEnd len="sm" w="sm" type="none"/>
            <a:tailEnd len="sm" w="sm" type="none"/>
          </a:ln>
        </p:spPr>
        <p:txBody>
          <a:bodyPr anchorCtr="0" anchor="ctr" bIns="91425" lIns="91425" spcFirstLastPara="1" rIns="91425" wrap="square" tIns="91425">
            <a:normAutofit/>
          </a:bodyPr>
          <a:lstStyle/>
          <a:p>
            <a:pPr indent="0" lvl="0" marL="0" rtl="0" algn="l">
              <a:spcBef>
                <a:spcPts val="0"/>
              </a:spcBef>
              <a:spcAft>
                <a:spcPts val="0"/>
              </a:spcAft>
              <a:buNone/>
            </a:pPr>
            <a:r>
              <a:rPr lang="es-419"/>
              <a:t>Análisis Exploratorio</a:t>
            </a:r>
            <a:endParaRPr/>
          </a:p>
        </p:txBody>
      </p:sp>
      <p:sp>
        <p:nvSpPr>
          <p:cNvPr id="72" name="Google Shape;72;p14"/>
          <p:cNvSpPr txBox="1"/>
          <p:nvPr>
            <p:ph idx="1" type="body"/>
          </p:nvPr>
        </p:nvSpPr>
        <p:spPr>
          <a:xfrm>
            <a:off x="502425" y="3392600"/>
            <a:ext cx="8232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419" sz="2600">
                <a:solidFill>
                  <a:schemeClr val="dk1"/>
                </a:solidFill>
              </a:rPr>
              <a:t>04</a:t>
            </a:r>
            <a:endParaRPr sz="2600">
              <a:solidFill>
                <a:schemeClr val="dk1"/>
              </a:solidFill>
            </a:endParaRPr>
          </a:p>
        </p:txBody>
      </p:sp>
      <p:cxnSp>
        <p:nvCxnSpPr>
          <p:cNvPr id="73" name="Google Shape;73;p14"/>
          <p:cNvCxnSpPr>
            <a:stCxn id="72" idx="3"/>
          </p:cNvCxnSpPr>
          <p:nvPr/>
        </p:nvCxnSpPr>
        <p:spPr>
          <a:xfrm rot="10800000">
            <a:off x="914625" y="3383000"/>
            <a:ext cx="411000" cy="309000"/>
          </a:xfrm>
          <a:prstGeom prst="straightConnector1">
            <a:avLst/>
          </a:prstGeom>
          <a:noFill/>
          <a:ln cap="flat" cmpd="sng" w="19050">
            <a:solidFill>
              <a:schemeClr val="dk2"/>
            </a:solidFill>
            <a:prstDash val="solid"/>
            <a:round/>
            <a:headEnd len="med" w="med" type="none"/>
            <a:tailEnd len="med" w="med" type="none"/>
          </a:ln>
        </p:spPr>
      </p:cxnSp>
      <p:cxnSp>
        <p:nvCxnSpPr>
          <p:cNvPr id="74" name="Google Shape;74;p14"/>
          <p:cNvCxnSpPr>
            <a:stCxn id="72" idx="3"/>
            <a:endCxn id="72" idx="2"/>
          </p:cNvCxnSpPr>
          <p:nvPr/>
        </p:nvCxnSpPr>
        <p:spPr>
          <a:xfrm flipH="1">
            <a:off x="914025" y="3692000"/>
            <a:ext cx="411600" cy="299400"/>
          </a:xfrm>
          <a:prstGeom prst="straightConnector1">
            <a:avLst/>
          </a:prstGeom>
          <a:noFill/>
          <a:ln cap="flat" cmpd="sng" w="19050">
            <a:solidFill>
              <a:schemeClr val="dk2"/>
            </a:solidFill>
            <a:prstDash val="solid"/>
            <a:round/>
            <a:headEnd len="med" w="med" type="none"/>
            <a:tailEnd len="med" w="med" type="none"/>
          </a:ln>
        </p:spPr>
      </p:cxnSp>
      <p:sp>
        <p:nvSpPr>
          <p:cNvPr id="75" name="Google Shape;75;p14"/>
          <p:cNvSpPr txBox="1"/>
          <p:nvPr>
            <p:ph idx="1" type="body"/>
          </p:nvPr>
        </p:nvSpPr>
        <p:spPr>
          <a:xfrm>
            <a:off x="1325675" y="4213450"/>
            <a:ext cx="5998800" cy="598800"/>
          </a:xfrm>
          <a:prstGeom prst="rect">
            <a:avLst/>
          </a:prstGeom>
          <a:ln cap="flat" cmpd="sng" w="9525">
            <a:solidFill>
              <a:schemeClr val="lt1"/>
            </a:solidFill>
            <a:prstDash val="solid"/>
            <a:round/>
            <a:headEnd len="sm" w="sm" type="none"/>
            <a:tailEnd len="sm" w="sm" type="none"/>
          </a:ln>
        </p:spPr>
        <p:txBody>
          <a:bodyPr anchorCtr="0" anchor="ctr" bIns="91425" lIns="91425" spcFirstLastPara="1" rIns="91425" wrap="square" tIns="91425">
            <a:normAutofit/>
          </a:bodyPr>
          <a:lstStyle/>
          <a:p>
            <a:pPr indent="0" lvl="0" marL="0" rtl="0" algn="l">
              <a:spcBef>
                <a:spcPts val="0"/>
              </a:spcBef>
              <a:spcAft>
                <a:spcPts val="0"/>
              </a:spcAft>
              <a:buNone/>
            </a:pPr>
            <a:r>
              <a:rPr lang="es-419"/>
              <a:t>Insights y Recomendaciones</a:t>
            </a:r>
            <a:endParaRPr/>
          </a:p>
        </p:txBody>
      </p:sp>
      <p:sp>
        <p:nvSpPr>
          <p:cNvPr id="76" name="Google Shape;76;p14"/>
          <p:cNvSpPr txBox="1"/>
          <p:nvPr>
            <p:ph idx="1" type="body"/>
          </p:nvPr>
        </p:nvSpPr>
        <p:spPr>
          <a:xfrm>
            <a:off x="502425" y="4213450"/>
            <a:ext cx="8232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419" sz="2600">
                <a:solidFill>
                  <a:schemeClr val="dk1"/>
                </a:solidFill>
              </a:rPr>
              <a:t>05</a:t>
            </a:r>
            <a:endParaRPr sz="2600">
              <a:solidFill>
                <a:schemeClr val="dk1"/>
              </a:solidFill>
            </a:endParaRPr>
          </a:p>
        </p:txBody>
      </p:sp>
      <p:cxnSp>
        <p:nvCxnSpPr>
          <p:cNvPr id="77" name="Google Shape;77;p14"/>
          <p:cNvCxnSpPr>
            <a:stCxn id="76" idx="3"/>
          </p:cNvCxnSpPr>
          <p:nvPr/>
        </p:nvCxnSpPr>
        <p:spPr>
          <a:xfrm rot="10800000">
            <a:off x="914625" y="4203850"/>
            <a:ext cx="411000" cy="309000"/>
          </a:xfrm>
          <a:prstGeom prst="straightConnector1">
            <a:avLst/>
          </a:prstGeom>
          <a:noFill/>
          <a:ln cap="flat" cmpd="sng" w="19050">
            <a:solidFill>
              <a:schemeClr val="dk2"/>
            </a:solidFill>
            <a:prstDash val="solid"/>
            <a:round/>
            <a:headEnd len="med" w="med" type="none"/>
            <a:tailEnd len="med" w="med" type="none"/>
          </a:ln>
        </p:spPr>
      </p:cxnSp>
      <p:cxnSp>
        <p:nvCxnSpPr>
          <p:cNvPr id="78" name="Google Shape;78;p14"/>
          <p:cNvCxnSpPr>
            <a:stCxn id="76" idx="3"/>
            <a:endCxn id="76" idx="2"/>
          </p:cNvCxnSpPr>
          <p:nvPr/>
        </p:nvCxnSpPr>
        <p:spPr>
          <a:xfrm flipH="1">
            <a:off x="914025" y="4512850"/>
            <a:ext cx="411600" cy="299400"/>
          </a:xfrm>
          <a:prstGeom prst="straightConnector1">
            <a:avLst/>
          </a:prstGeom>
          <a:noFill/>
          <a:ln cap="flat" cmpd="sng" w="19050">
            <a:solidFill>
              <a:schemeClr val="dk2"/>
            </a:solidFill>
            <a:prstDash val="solid"/>
            <a:round/>
            <a:headEnd len="med" w="med" type="none"/>
            <a:tailEnd len="med" w="med" type="none"/>
          </a:ln>
        </p:spPr>
      </p:cxnSp>
      <p:sp>
        <p:nvSpPr>
          <p:cNvPr id="79" name="Google Shape;79;p14"/>
          <p:cNvSpPr txBox="1"/>
          <p:nvPr>
            <p:ph idx="1" type="body"/>
          </p:nvPr>
        </p:nvSpPr>
        <p:spPr>
          <a:xfrm>
            <a:off x="1325675" y="2571750"/>
            <a:ext cx="5998800" cy="598800"/>
          </a:xfrm>
          <a:prstGeom prst="rect">
            <a:avLst/>
          </a:prstGeom>
          <a:ln cap="flat" cmpd="sng" w="9525">
            <a:solidFill>
              <a:schemeClr val="lt1"/>
            </a:solidFill>
            <a:prstDash val="solid"/>
            <a:round/>
            <a:headEnd len="sm" w="sm" type="none"/>
            <a:tailEnd len="sm" w="sm" type="none"/>
          </a:ln>
        </p:spPr>
        <p:txBody>
          <a:bodyPr anchorCtr="0" anchor="ctr" bIns="91425" lIns="91425" spcFirstLastPara="1" rIns="91425" wrap="square" tIns="91425">
            <a:normAutofit/>
          </a:bodyPr>
          <a:lstStyle/>
          <a:p>
            <a:pPr indent="0" lvl="0" marL="0" rtl="0" algn="l">
              <a:spcBef>
                <a:spcPts val="0"/>
              </a:spcBef>
              <a:spcAft>
                <a:spcPts val="0"/>
              </a:spcAft>
              <a:buNone/>
            </a:pPr>
            <a:r>
              <a:rPr lang="es-419"/>
              <a:t>Metadata</a:t>
            </a:r>
            <a:endParaRPr/>
          </a:p>
        </p:txBody>
      </p:sp>
      <p:sp>
        <p:nvSpPr>
          <p:cNvPr id="80" name="Google Shape;80;p14"/>
          <p:cNvSpPr txBox="1"/>
          <p:nvPr>
            <p:ph idx="1" type="body"/>
          </p:nvPr>
        </p:nvSpPr>
        <p:spPr>
          <a:xfrm>
            <a:off x="502425" y="2571750"/>
            <a:ext cx="823200" cy="598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419" sz="2600">
                <a:solidFill>
                  <a:schemeClr val="dk1"/>
                </a:solidFill>
              </a:rPr>
              <a:t>03</a:t>
            </a:r>
            <a:endParaRPr sz="2600">
              <a:solidFill>
                <a:schemeClr val="dk1"/>
              </a:solidFill>
            </a:endParaRPr>
          </a:p>
        </p:txBody>
      </p:sp>
      <p:cxnSp>
        <p:nvCxnSpPr>
          <p:cNvPr id="81" name="Google Shape;81;p14"/>
          <p:cNvCxnSpPr>
            <a:stCxn id="80" idx="3"/>
          </p:cNvCxnSpPr>
          <p:nvPr/>
        </p:nvCxnSpPr>
        <p:spPr>
          <a:xfrm rot="10800000">
            <a:off x="914625" y="2562150"/>
            <a:ext cx="411000" cy="309000"/>
          </a:xfrm>
          <a:prstGeom prst="straightConnector1">
            <a:avLst/>
          </a:prstGeom>
          <a:noFill/>
          <a:ln cap="flat" cmpd="sng" w="19050">
            <a:solidFill>
              <a:schemeClr val="dk2"/>
            </a:solidFill>
            <a:prstDash val="solid"/>
            <a:round/>
            <a:headEnd len="med" w="med" type="none"/>
            <a:tailEnd len="med" w="med" type="none"/>
          </a:ln>
        </p:spPr>
      </p:cxnSp>
      <p:cxnSp>
        <p:nvCxnSpPr>
          <p:cNvPr id="82" name="Google Shape;82;p14"/>
          <p:cNvCxnSpPr>
            <a:stCxn id="80" idx="3"/>
            <a:endCxn id="80" idx="2"/>
          </p:cNvCxnSpPr>
          <p:nvPr/>
        </p:nvCxnSpPr>
        <p:spPr>
          <a:xfrm flipH="1">
            <a:off x="914025" y="2871150"/>
            <a:ext cx="411600" cy="2994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5"/>
          <p:cNvSpPr/>
          <p:nvPr/>
        </p:nvSpPr>
        <p:spPr>
          <a:xfrm>
            <a:off x="1822400" y="7025"/>
            <a:ext cx="7321500" cy="5143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txBox="1"/>
          <p:nvPr>
            <p:ph idx="2" type="body"/>
          </p:nvPr>
        </p:nvSpPr>
        <p:spPr>
          <a:xfrm>
            <a:off x="2019400" y="225150"/>
            <a:ext cx="6966000" cy="4679100"/>
          </a:xfrm>
          <a:prstGeom prst="rect">
            <a:avLst/>
          </a:prstGeom>
        </p:spPr>
        <p:txBody>
          <a:bodyPr anchorCtr="0" anchor="ctr" bIns="91425" lIns="91425" spcFirstLastPara="1" rIns="91425" wrap="square" tIns="91425">
            <a:normAutofit fontScale="85000" lnSpcReduction="20000"/>
          </a:bodyPr>
          <a:lstStyle/>
          <a:p>
            <a:pPr indent="0" lvl="0" marL="0" rtl="0" algn="l">
              <a:spcBef>
                <a:spcPts val="0"/>
              </a:spcBef>
              <a:spcAft>
                <a:spcPts val="0"/>
              </a:spcAft>
              <a:buNone/>
            </a:pPr>
            <a:r>
              <a:rPr b="1" lang="es-419"/>
              <a:t>Contexto:</a:t>
            </a:r>
            <a:endParaRPr b="1"/>
          </a:p>
          <a:p>
            <a:pPr indent="0" lvl="0" marL="0" rtl="0" algn="l">
              <a:spcBef>
                <a:spcPts val="1200"/>
              </a:spcBef>
              <a:spcAft>
                <a:spcPts val="0"/>
              </a:spcAft>
              <a:buNone/>
            </a:pPr>
            <a:r>
              <a:rPr lang="es-419"/>
              <a:t>Se ha recopilado un dataset de datos meteorológicos de Madrid durante los últimos 4 años. Este dataset incluye información sobre la temperatura, la humedad, la presión atmosférica y la cantidad de lluvia en diferentes lugares de la ciudad. Se desea presentar este dataset a una audiencia interesada en conocer las tendencias meteorológicas en Madrid y cómo estas pueden afectar a diferentes aspectos de la vida en la ciudad.</a:t>
            </a:r>
            <a:endParaRPr/>
          </a:p>
          <a:p>
            <a:pPr indent="0" lvl="0" marL="0" rtl="0" algn="l">
              <a:spcBef>
                <a:spcPts val="1200"/>
              </a:spcBef>
              <a:spcAft>
                <a:spcPts val="0"/>
              </a:spcAft>
              <a:buNone/>
            </a:pPr>
            <a:r>
              <a:rPr b="1" lang="es-419"/>
              <a:t>Audiencia:</a:t>
            </a:r>
            <a:endParaRPr b="1"/>
          </a:p>
          <a:p>
            <a:pPr indent="0" lvl="0" marL="0" rtl="0" algn="l">
              <a:spcBef>
                <a:spcPts val="1200"/>
              </a:spcBef>
              <a:spcAft>
                <a:spcPts val="1200"/>
              </a:spcAft>
              <a:buNone/>
            </a:pPr>
            <a:r>
              <a:rPr lang="es-419"/>
              <a:t>La audiencia para esta presentación podría incluir a científicos del tiempo, meteorólogos, ingenieros civiles, arquitectos y cualquier otra persona interesada en conocer las tendencias meteorológicas en Madrid y cómo estas pueden afectar a la ciudad. También podría ser relevante para empresas que dependen de las condiciones meteorológicas, como empresas de turismo o empresas que trabajan en la construcción. Además, la presentación podría ser de interés para políticos y tomadores de decisiones que deseen comprender mejor cómo el clima afecta a la ciudad y tomar medidas para minimizar los efectos negativos.</a:t>
            </a:r>
            <a:endParaRPr/>
          </a:p>
        </p:txBody>
      </p:sp>
      <p:sp>
        <p:nvSpPr>
          <p:cNvPr id="89" name="Google Shape;89;p15"/>
          <p:cNvSpPr txBox="1"/>
          <p:nvPr/>
        </p:nvSpPr>
        <p:spPr>
          <a:xfrm>
            <a:off x="265500" y="2279375"/>
            <a:ext cx="1657800" cy="5988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l">
              <a:spcBef>
                <a:spcPts val="0"/>
              </a:spcBef>
              <a:spcAft>
                <a:spcPts val="0"/>
              </a:spcAft>
              <a:buNone/>
            </a:pPr>
            <a:r>
              <a:rPr lang="es-419" sz="1800">
                <a:solidFill>
                  <a:srgbClr val="FF5722"/>
                </a:solidFill>
                <a:latin typeface="Alfa Slab One"/>
                <a:ea typeface="Alfa Slab One"/>
                <a:cs typeface="Alfa Slab One"/>
                <a:sym typeface="Alfa Slab One"/>
              </a:rPr>
              <a:t>Contexto y audiencia</a:t>
            </a:r>
            <a:endParaRPr sz="1800">
              <a:solidFill>
                <a:srgbClr val="FF5722"/>
              </a:solidFill>
              <a:latin typeface="Alfa Slab One"/>
              <a:ea typeface="Alfa Slab One"/>
              <a:cs typeface="Alfa Slab One"/>
              <a:sym typeface="Alfa Slab One"/>
            </a:endParaRPr>
          </a:p>
        </p:txBody>
      </p:sp>
      <p:cxnSp>
        <p:nvCxnSpPr>
          <p:cNvPr id="90" name="Google Shape;90;p15"/>
          <p:cNvCxnSpPr/>
          <p:nvPr/>
        </p:nvCxnSpPr>
        <p:spPr>
          <a:xfrm flipH="1" rot="10800000">
            <a:off x="267375" y="2955350"/>
            <a:ext cx="1344000" cy="69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6"/>
          <p:cNvSpPr/>
          <p:nvPr/>
        </p:nvSpPr>
        <p:spPr>
          <a:xfrm>
            <a:off x="1822400" y="7025"/>
            <a:ext cx="7321500" cy="5143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txBox="1"/>
          <p:nvPr>
            <p:ph idx="2" type="body"/>
          </p:nvPr>
        </p:nvSpPr>
        <p:spPr>
          <a:xfrm>
            <a:off x="2019400" y="225150"/>
            <a:ext cx="6966000" cy="4679100"/>
          </a:xfrm>
          <a:prstGeom prst="rect">
            <a:avLst/>
          </a:prstGeom>
        </p:spPr>
        <p:txBody>
          <a:bodyPr anchorCtr="0" anchor="ctr" bIns="91425" lIns="91425" spcFirstLastPara="1" rIns="91425" wrap="square" tIns="91425">
            <a:normAutofit fontScale="70000" lnSpcReduction="20000"/>
          </a:bodyPr>
          <a:lstStyle/>
          <a:p>
            <a:pPr indent="0" lvl="0" marL="0" rtl="0" algn="l">
              <a:spcBef>
                <a:spcPts val="0"/>
              </a:spcBef>
              <a:spcAft>
                <a:spcPts val="0"/>
              </a:spcAft>
              <a:buNone/>
            </a:pPr>
            <a:r>
              <a:rPr b="1" lang="es-419"/>
              <a:t>Preguntas</a:t>
            </a:r>
            <a:r>
              <a:rPr b="1" lang="es-419"/>
              <a:t>:</a:t>
            </a:r>
            <a:endParaRPr b="1"/>
          </a:p>
          <a:p>
            <a:pPr indent="-308610" lvl="0" marL="457200" rtl="0" algn="l">
              <a:spcBef>
                <a:spcPts val="1200"/>
              </a:spcBef>
              <a:spcAft>
                <a:spcPts val="0"/>
              </a:spcAft>
              <a:buSzPct val="100000"/>
              <a:buChar char="●"/>
            </a:pPr>
            <a:r>
              <a:rPr lang="es-419"/>
              <a:t>¿Cuál ha sido la temperatura media en Madrid durante los últimos 4 años? ¿Ha habido un aumento o una disminución en la temperatura durante este período de tiempo?</a:t>
            </a:r>
            <a:endParaRPr/>
          </a:p>
          <a:p>
            <a:pPr indent="-308610" lvl="0" marL="457200" rtl="0" algn="l">
              <a:spcBef>
                <a:spcPts val="0"/>
              </a:spcBef>
              <a:spcAft>
                <a:spcPts val="0"/>
              </a:spcAft>
              <a:buSzPct val="100000"/>
              <a:buChar char="●"/>
            </a:pPr>
            <a:r>
              <a:rPr lang="es-419"/>
              <a:t>¿Cuáles han sido los meses más húmedos y más secos en Madrid durante los últimos 4 años? ¿Ha habido algún cambio significativo en la cantidad de lluvia durante este período de tiempo?</a:t>
            </a:r>
            <a:endParaRPr/>
          </a:p>
          <a:p>
            <a:pPr indent="-308610" lvl="0" marL="457200" rtl="0" algn="l">
              <a:spcBef>
                <a:spcPts val="0"/>
              </a:spcBef>
              <a:spcAft>
                <a:spcPts val="0"/>
              </a:spcAft>
              <a:buSzPct val="100000"/>
              <a:buChar char="●"/>
            </a:pPr>
            <a:r>
              <a:rPr lang="es-419"/>
              <a:t>¿Hay alguna relación entre la temperatura y la cantidad de lluvia en Madrid? ¿Cómo se ha comportado esta relación durante los últimos 4 años?</a:t>
            </a:r>
            <a:endParaRPr/>
          </a:p>
          <a:p>
            <a:pPr indent="-308610" lvl="0" marL="457200" rtl="0" algn="l">
              <a:spcBef>
                <a:spcPts val="0"/>
              </a:spcBef>
              <a:spcAft>
                <a:spcPts val="0"/>
              </a:spcAft>
              <a:buSzPct val="100000"/>
              <a:buChar char="●"/>
            </a:pPr>
            <a:r>
              <a:rPr lang="es-419"/>
              <a:t>¿Cuáles han sido las temperaturas máximas y mínimas registradas en Madrid durante los últimos 4 años? ¿Ha habido un aumento o una disminución en la variabilidad de la temperatura durante este período de tiempo?</a:t>
            </a:r>
            <a:endParaRPr/>
          </a:p>
          <a:p>
            <a:pPr indent="-308610" lvl="0" marL="457200" rtl="0" algn="l">
              <a:spcBef>
                <a:spcPts val="0"/>
              </a:spcBef>
              <a:spcAft>
                <a:spcPts val="0"/>
              </a:spcAft>
              <a:buSzPct val="100000"/>
              <a:buChar char="●"/>
            </a:pPr>
            <a:r>
              <a:rPr lang="es-419"/>
              <a:t>¿Cuáles han sido las condiciones meteorológicas más extremas registradas en Madrid durante los últimos 4 años? ¿Cómo han afectado estas condiciones a la ciudad y a sus habitantes?</a:t>
            </a:r>
            <a:endParaRPr/>
          </a:p>
          <a:p>
            <a:pPr indent="-308610" lvl="0" marL="457200" rtl="0" algn="l">
              <a:spcBef>
                <a:spcPts val="0"/>
              </a:spcBef>
              <a:spcAft>
                <a:spcPts val="0"/>
              </a:spcAft>
              <a:buSzPct val="100000"/>
              <a:buChar char="●"/>
            </a:pPr>
            <a:r>
              <a:rPr lang="es-419"/>
              <a:t>¿Cómo han afectado los cambios en el clima a diferentes aspectos de la vida en Madrid, como el turismo, la industria o la agricultura? ¿Hay alguna evidencia de que estos cambios hayan tenido un impacto económico en la ciudad?</a:t>
            </a:r>
            <a:endParaRPr/>
          </a:p>
          <a:p>
            <a:pPr indent="-308610" lvl="0" marL="457200" rtl="0" algn="l">
              <a:spcBef>
                <a:spcPts val="0"/>
              </a:spcBef>
              <a:spcAft>
                <a:spcPts val="0"/>
              </a:spcAft>
              <a:buSzPct val="100000"/>
              <a:buChar char="●"/>
            </a:pPr>
            <a:r>
              <a:rPr lang="es-419"/>
              <a:t>¿Qué medidas se han tomado o se podrían tomar para adaptarse a los cambios en el clima en Madrid? ¿Qué tipo de políticas o iniciativas podrían ayudar a minimizar los efectos negativos del clima en la ciudad?</a:t>
            </a:r>
            <a:endParaRPr/>
          </a:p>
          <a:p>
            <a:pPr indent="0" lvl="0" marL="0" rtl="0" algn="l">
              <a:spcBef>
                <a:spcPts val="1200"/>
              </a:spcBef>
              <a:spcAft>
                <a:spcPts val="1200"/>
              </a:spcAft>
              <a:buNone/>
            </a:pPr>
            <a:r>
              <a:t/>
            </a:r>
            <a:endParaRPr/>
          </a:p>
        </p:txBody>
      </p:sp>
      <p:sp>
        <p:nvSpPr>
          <p:cNvPr id="97" name="Google Shape;97;p16"/>
          <p:cNvSpPr txBox="1"/>
          <p:nvPr/>
        </p:nvSpPr>
        <p:spPr>
          <a:xfrm>
            <a:off x="265500" y="2279375"/>
            <a:ext cx="1657800" cy="5988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l">
              <a:spcBef>
                <a:spcPts val="0"/>
              </a:spcBef>
              <a:spcAft>
                <a:spcPts val="0"/>
              </a:spcAft>
              <a:buNone/>
            </a:pPr>
            <a:r>
              <a:rPr lang="es-419" sz="1800">
                <a:solidFill>
                  <a:schemeClr val="accent3"/>
                </a:solidFill>
                <a:latin typeface="Alfa Slab One"/>
                <a:ea typeface="Alfa Slab One"/>
                <a:cs typeface="Alfa Slab One"/>
                <a:sym typeface="Alfa Slab One"/>
              </a:rPr>
              <a:t>Preguntas de Interés</a:t>
            </a:r>
            <a:endParaRPr sz="1800">
              <a:solidFill>
                <a:srgbClr val="FF5722"/>
              </a:solidFill>
              <a:latin typeface="Alfa Slab One"/>
              <a:ea typeface="Alfa Slab One"/>
              <a:cs typeface="Alfa Slab One"/>
              <a:sym typeface="Alfa Slab One"/>
            </a:endParaRPr>
          </a:p>
        </p:txBody>
      </p:sp>
      <p:cxnSp>
        <p:nvCxnSpPr>
          <p:cNvPr id="98" name="Google Shape;98;p16"/>
          <p:cNvCxnSpPr/>
          <p:nvPr/>
        </p:nvCxnSpPr>
        <p:spPr>
          <a:xfrm flipH="1" rot="10800000">
            <a:off x="267375" y="2955350"/>
            <a:ext cx="1344000" cy="69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p:nvPr/>
        </p:nvSpPr>
        <p:spPr>
          <a:xfrm>
            <a:off x="-6950" y="4570825"/>
            <a:ext cx="9144000" cy="5727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Metadata</a:t>
            </a:r>
            <a:endParaRPr/>
          </a:p>
        </p:txBody>
      </p:sp>
      <p:sp>
        <p:nvSpPr>
          <p:cNvPr id="105" name="Google Shape;105;p17"/>
          <p:cNvSpPr txBox="1"/>
          <p:nvPr>
            <p:ph idx="1" type="body"/>
          </p:nvPr>
        </p:nvSpPr>
        <p:spPr>
          <a:xfrm>
            <a:off x="840300" y="4650975"/>
            <a:ext cx="7463400" cy="3840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lang="es-419" sz="1300">
                <a:solidFill>
                  <a:schemeClr val="lt1"/>
                </a:solidFill>
              </a:rPr>
              <a:t>Datos </a:t>
            </a:r>
            <a:r>
              <a:rPr lang="es-419" sz="1300">
                <a:solidFill>
                  <a:schemeClr val="lt1"/>
                </a:solidFill>
              </a:rPr>
              <a:t>extraídos</a:t>
            </a:r>
            <a:r>
              <a:rPr lang="es-419" sz="1300">
                <a:solidFill>
                  <a:schemeClr val="lt1"/>
                </a:solidFill>
              </a:rPr>
              <a:t> de </a:t>
            </a:r>
            <a:r>
              <a:rPr lang="es-419" sz="1300">
                <a:solidFill>
                  <a:schemeClr val="lt1"/>
                </a:solidFill>
              </a:rPr>
              <a:t>AEMET OpenData (API Rest con prestación de servicios meteorológicos y climatológicos.)</a:t>
            </a:r>
            <a:endParaRPr sz="1300">
              <a:solidFill>
                <a:schemeClr val="lt1"/>
              </a:solidFill>
            </a:endParaRPr>
          </a:p>
        </p:txBody>
      </p:sp>
      <p:sp>
        <p:nvSpPr>
          <p:cNvPr id="106" name="Google Shape;106;p17"/>
          <p:cNvSpPr txBox="1"/>
          <p:nvPr/>
        </p:nvSpPr>
        <p:spPr>
          <a:xfrm>
            <a:off x="311700" y="1228925"/>
            <a:ext cx="7024500" cy="3201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s-419">
                <a:solidFill>
                  <a:schemeClr val="dk2"/>
                </a:solidFill>
              </a:rPr>
              <a:t>Fecha inicio: 2019-01-01  00:00:00UTC</a:t>
            </a:r>
            <a:endParaRPr>
              <a:solidFill>
                <a:schemeClr val="dk2"/>
              </a:solidFill>
            </a:endParaRPr>
          </a:p>
          <a:p>
            <a:pPr indent="0" lvl="0" marL="0" rtl="0" algn="l">
              <a:lnSpc>
                <a:spcPct val="100000"/>
              </a:lnSpc>
              <a:spcBef>
                <a:spcPts val="0"/>
              </a:spcBef>
              <a:spcAft>
                <a:spcPts val="0"/>
              </a:spcAft>
              <a:buNone/>
            </a:pPr>
            <a:r>
              <a:t/>
            </a:r>
            <a:endParaRPr>
              <a:solidFill>
                <a:schemeClr val="dk2"/>
              </a:solidFill>
            </a:endParaRPr>
          </a:p>
          <a:p>
            <a:pPr indent="0" lvl="0" marL="0" rtl="0" algn="l">
              <a:lnSpc>
                <a:spcPct val="100000"/>
              </a:lnSpc>
              <a:spcBef>
                <a:spcPts val="0"/>
              </a:spcBef>
              <a:spcAft>
                <a:spcPts val="0"/>
              </a:spcAft>
              <a:buNone/>
            </a:pPr>
            <a:r>
              <a:rPr lang="es-419">
                <a:solidFill>
                  <a:schemeClr val="dk2"/>
                </a:solidFill>
              </a:rPr>
              <a:t>Fecha final: 2022-12-31  23:59:59UTC</a:t>
            </a:r>
            <a:endParaRPr>
              <a:solidFill>
                <a:schemeClr val="dk2"/>
              </a:solidFill>
            </a:endParaRPr>
          </a:p>
          <a:p>
            <a:pPr indent="0" lvl="0" marL="0" rtl="0" algn="l">
              <a:lnSpc>
                <a:spcPct val="100000"/>
              </a:lnSpc>
              <a:spcBef>
                <a:spcPts val="0"/>
              </a:spcBef>
              <a:spcAft>
                <a:spcPts val="0"/>
              </a:spcAft>
              <a:buNone/>
            </a:pPr>
            <a:r>
              <a:t/>
            </a:r>
            <a:endParaRPr>
              <a:solidFill>
                <a:schemeClr val="dk2"/>
              </a:solidFill>
            </a:endParaRPr>
          </a:p>
          <a:p>
            <a:pPr indent="0" lvl="0" marL="0" rtl="0" algn="l">
              <a:lnSpc>
                <a:spcPct val="100000"/>
              </a:lnSpc>
              <a:spcBef>
                <a:spcPts val="0"/>
              </a:spcBef>
              <a:spcAft>
                <a:spcPts val="0"/>
              </a:spcAft>
              <a:buNone/>
            </a:pPr>
            <a:r>
              <a:rPr lang="es-419">
                <a:solidFill>
                  <a:schemeClr val="dk2"/>
                </a:solidFill>
              </a:rPr>
              <a:t>Frecuencia de </a:t>
            </a:r>
            <a:r>
              <a:rPr lang="es-419">
                <a:solidFill>
                  <a:schemeClr val="dk2"/>
                </a:solidFill>
              </a:rPr>
              <a:t>medición</a:t>
            </a:r>
            <a:r>
              <a:rPr lang="es-419">
                <a:solidFill>
                  <a:schemeClr val="dk2"/>
                </a:solidFill>
              </a:rPr>
              <a:t>: Por dia</a:t>
            </a:r>
            <a:endParaRPr>
              <a:solidFill>
                <a:schemeClr val="dk2"/>
              </a:solidFill>
            </a:endParaRPr>
          </a:p>
          <a:p>
            <a:pPr indent="0" lvl="0" marL="0" rtl="0" algn="l">
              <a:lnSpc>
                <a:spcPct val="100000"/>
              </a:lnSpc>
              <a:spcBef>
                <a:spcPts val="0"/>
              </a:spcBef>
              <a:spcAft>
                <a:spcPts val="0"/>
              </a:spcAft>
              <a:buNone/>
            </a:pPr>
            <a:r>
              <a:t/>
            </a:r>
            <a:endParaRPr>
              <a:solidFill>
                <a:schemeClr val="dk2"/>
              </a:solidFill>
            </a:endParaRPr>
          </a:p>
          <a:p>
            <a:pPr indent="0" lvl="0" marL="0" rtl="0" algn="l">
              <a:lnSpc>
                <a:spcPct val="100000"/>
              </a:lnSpc>
              <a:spcBef>
                <a:spcPts val="0"/>
              </a:spcBef>
              <a:spcAft>
                <a:spcPts val="0"/>
              </a:spcAft>
              <a:buNone/>
            </a:pPr>
            <a:r>
              <a:rPr lang="es-419">
                <a:solidFill>
                  <a:schemeClr val="dk2"/>
                </a:solidFill>
              </a:rPr>
              <a:t>Variables meteorológicas: Temperatura, Precipitaciones, </a:t>
            </a:r>
            <a:r>
              <a:rPr lang="es-419">
                <a:solidFill>
                  <a:schemeClr val="dk2"/>
                </a:solidFill>
              </a:rPr>
              <a:t>Presión</a:t>
            </a:r>
            <a:r>
              <a:rPr lang="es-419">
                <a:solidFill>
                  <a:schemeClr val="dk2"/>
                </a:solidFill>
              </a:rPr>
              <a:t>, Viento, etc</a:t>
            </a:r>
            <a:endParaRPr>
              <a:solidFill>
                <a:schemeClr val="dk2"/>
              </a:solidFill>
            </a:endParaRPr>
          </a:p>
          <a:p>
            <a:pPr indent="0" lvl="0" marL="0" rtl="0" algn="l">
              <a:lnSpc>
                <a:spcPct val="100000"/>
              </a:lnSpc>
              <a:spcBef>
                <a:spcPts val="0"/>
              </a:spcBef>
              <a:spcAft>
                <a:spcPts val="0"/>
              </a:spcAft>
              <a:buNone/>
            </a:pPr>
            <a:r>
              <a:t/>
            </a:r>
            <a:endParaRPr>
              <a:solidFill>
                <a:schemeClr val="dk2"/>
              </a:solidFill>
            </a:endParaRPr>
          </a:p>
          <a:p>
            <a:pPr indent="0" lvl="0" marL="0" rtl="0" algn="l">
              <a:lnSpc>
                <a:spcPct val="100000"/>
              </a:lnSpc>
              <a:spcBef>
                <a:spcPts val="0"/>
              </a:spcBef>
              <a:spcAft>
                <a:spcPts val="0"/>
              </a:spcAft>
              <a:buNone/>
            </a:pPr>
            <a:r>
              <a:rPr lang="es-419">
                <a:solidFill>
                  <a:schemeClr val="dk2"/>
                </a:solidFill>
              </a:rPr>
              <a:t>Formato de los datos: JSON</a:t>
            </a:r>
            <a:endParaRPr>
              <a:solidFill>
                <a:schemeClr val="dk2"/>
              </a:solidFill>
            </a:endParaRPr>
          </a:p>
          <a:p>
            <a:pPr indent="0" lvl="0" marL="0" rtl="0" algn="l">
              <a:lnSpc>
                <a:spcPct val="100000"/>
              </a:lnSpc>
              <a:spcBef>
                <a:spcPts val="0"/>
              </a:spcBef>
              <a:spcAft>
                <a:spcPts val="0"/>
              </a:spcAft>
              <a:buNone/>
            </a:pPr>
            <a:r>
              <a:t/>
            </a:r>
            <a:endParaRPr>
              <a:solidFill>
                <a:schemeClr val="dk2"/>
              </a:solidFill>
            </a:endParaRPr>
          </a:p>
          <a:p>
            <a:pPr indent="0" lvl="0" marL="0" rtl="0" algn="l">
              <a:lnSpc>
                <a:spcPct val="100000"/>
              </a:lnSpc>
              <a:spcBef>
                <a:spcPts val="0"/>
              </a:spcBef>
              <a:spcAft>
                <a:spcPts val="0"/>
              </a:spcAft>
              <a:buNone/>
            </a:pPr>
            <a:r>
              <a:rPr lang="es-419">
                <a:solidFill>
                  <a:schemeClr val="dk2"/>
                </a:solidFill>
              </a:rPr>
              <a:t>Fuente: AEMET OpenData</a:t>
            </a:r>
            <a:endParaRPr>
              <a:solidFill>
                <a:schemeClr val="dk2"/>
              </a:solidFill>
            </a:endParaRPr>
          </a:p>
          <a:p>
            <a:pPr indent="0" lvl="0" marL="0" rtl="0" algn="l">
              <a:lnSpc>
                <a:spcPct val="100000"/>
              </a:lnSpc>
              <a:spcBef>
                <a:spcPts val="0"/>
              </a:spcBef>
              <a:spcAft>
                <a:spcPts val="0"/>
              </a:spcAft>
              <a:buNone/>
            </a:pPr>
            <a:r>
              <a:t/>
            </a:r>
            <a:endParaRPr>
              <a:solidFill>
                <a:schemeClr val="dk2"/>
              </a:solidFill>
            </a:endParaRPr>
          </a:p>
          <a:p>
            <a:pPr indent="0" lvl="0" marL="0" rtl="0" algn="l">
              <a:lnSpc>
                <a:spcPct val="100000"/>
              </a:lnSpc>
              <a:spcBef>
                <a:spcPts val="0"/>
              </a:spcBef>
              <a:spcAft>
                <a:spcPts val="0"/>
              </a:spcAft>
              <a:buNone/>
            </a:pPr>
            <a:r>
              <a:rPr lang="es-419">
                <a:solidFill>
                  <a:schemeClr val="dk2"/>
                </a:solidFill>
              </a:rPr>
              <a:t>Contenido: El dataset contiene 1460 filas y 20 columnas.</a:t>
            </a:r>
            <a:endParaRPr>
              <a:solidFill>
                <a:schemeClr val="dk2"/>
              </a:solidFill>
            </a:endParaRPr>
          </a:p>
          <a:p>
            <a:pPr indent="0" lvl="0" marL="0" rtl="0" algn="l">
              <a:lnSpc>
                <a:spcPct val="200000"/>
              </a:lnSpc>
              <a:spcBef>
                <a:spcPts val="0"/>
              </a:spcBef>
              <a:spcAft>
                <a:spcPts val="0"/>
              </a:spcAft>
              <a:buNone/>
            </a:pPr>
            <a:r>
              <a:t/>
            </a:r>
            <a:endParaRPr>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419"/>
              <a:t>Análisis</a:t>
            </a:r>
            <a:r>
              <a:rPr lang="es-419"/>
              <a:t> Exploratorio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Temperatura Media</a:t>
            </a:r>
            <a:endParaRPr/>
          </a:p>
        </p:txBody>
      </p:sp>
      <p:sp>
        <p:nvSpPr>
          <p:cNvPr id="117" name="Google Shape;117;p19"/>
          <p:cNvSpPr txBox="1"/>
          <p:nvPr>
            <p:ph idx="2" type="body"/>
          </p:nvPr>
        </p:nvSpPr>
        <p:spPr>
          <a:xfrm>
            <a:off x="5073125" y="1269375"/>
            <a:ext cx="3759300" cy="3299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s-419" sz="1050">
                <a:solidFill>
                  <a:srgbClr val="000000"/>
                </a:solidFill>
                <a:highlight>
                  <a:srgbClr val="FFFFFE"/>
                </a:highlight>
                <a:latin typeface="Courier New"/>
                <a:ea typeface="Courier New"/>
                <a:cs typeface="Courier New"/>
                <a:sym typeface="Courier New"/>
              </a:rPr>
              <a:t>En Madrid, durante los últimos 4 años, se ha experimentado una amplia gama de condiciones meteorológicas. Desde veranos calurosos y secos hasta inviernos fríos y lluviosos, la ciudad ha visto de todo.</a:t>
            </a:r>
            <a:endParaRPr sz="1050">
              <a:solidFill>
                <a:srgbClr val="000000"/>
              </a:solidFill>
              <a:highlight>
                <a:srgbClr val="FFFFFE"/>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118" name="Google Shape;118;p19"/>
          <p:cNvPicPr preferRelativeResize="0"/>
          <p:nvPr/>
        </p:nvPicPr>
        <p:blipFill>
          <a:blip r:embed="rId3">
            <a:alphaModFix/>
          </a:blip>
          <a:stretch>
            <a:fillRect/>
          </a:stretch>
        </p:blipFill>
        <p:spPr>
          <a:xfrm>
            <a:off x="311700" y="1269375"/>
            <a:ext cx="4520700" cy="3267075"/>
          </a:xfrm>
          <a:prstGeom prst="rect">
            <a:avLst/>
          </a:prstGeom>
          <a:noFill/>
          <a:ln>
            <a:noFill/>
          </a:ln>
        </p:spPr>
      </p:pic>
      <p:sp>
        <p:nvSpPr>
          <p:cNvPr id="119" name="Google Shape;119;p19"/>
          <p:cNvSpPr txBox="1"/>
          <p:nvPr>
            <p:ph idx="1" type="body"/>
          </p:nvPr>
        </p:nvSpPr>
        <p:spPr>
          <a:xfrm>
            <a:off x="1928400" y="4536450"/>
            <a:ext cx="1287300" cy="403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SzPts val="605"/>
              <a:buNone/>
            </a:pPr>
            <a:r>
              <a:rPr lang="es-419" sz="1430">
                <a:solidFill>
                  <a:schemeClr val="dk1"/>
                </a:solidFill>
              </a:rPr>
              <a:t>Temperatura</a:t>
            </a:r>
            <a:endParaRPr sz="143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Maximas y minimas</a:t>
            </a:r>
            <a:endParaRPr/>
          </a:p>
        </p:txBody>
      </p:sp>
      <p:sp>
        <p:nvSpPr>
          <p:cNvPr id="125" name="Google Shape;125;p20"/>
          <p:cNvSpPr txBox="1"/>
          <p:nvPr>
            <p:ph idx="1" type="body"/>
          </p:nvPr>
        </p:nvSpPr>
        <p:spPr>
          <a:xfrm>
            <a:off x="311700" y="1152475"/>
            <a:ext cx="2517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sz="1200">
                <a:solidFill>
                  <a:srgbClr val="212121"/>
                </a:solidFill>
                <a:highlight>
                  <a:srgbClr val="FFFFFF"/>
                </a:highlight>
                <a:latin typeface="Roboto"/>
                <a:ea typeface="Roboto"/>
                <a:cs typeface="Roboto"/>
                <a:sym typeface="Roboto"/>
              </a:rPr>
              <a:t>Para comenzar, vamos a echar un vistazo a las temperaturas máximas y mínimas promedio en Madrid durante este </a:t>
            </a:r>
            <a:r>
              <a:rPr lang="es-419" sz="1200">
                <a:solidFill>
                  <a:srgbClr val="212121"/>
                </a:solidFill>
                <a:highlight>
                  <a:srgbClr val="FFFFFF"/>
                </a:highlight>
                <a:latin typeface="Roboto"/>
                <a:ea typeface="Roboto"/>
                <a:cs typeface="Roboto"/>
                <a:sym typeface="Roboto"/>
              </a:rPr>
              <a:t>último</a:t>
            </a:r>
            <a:r>
              <a:rPr lang="es-419" sz="1200">
                <a:solidFill>
                  <a:srgbClr val="212121"/>
                </a:solidFill>
                <a:highlight>
                  <a:srgbClr val="FFFFFF"/>
                </a:highlight>
                <a:latin typeface="Roboto"/>
                <a:ea typeface="Roboto"/>
                <a:cs typeface="Roboto"/>
                <a:sym typeface="Roboto"/>
              </a:rPr>
              <a:t> año. Podemos ver que las temperaturas máximas promedio en verano han estado en el rango de 31 a 38 grados Celsius, mientras que las temperaturas mínimas promedio en invierno han estado en el rango de -2.5 a 3 grados Celsius.</a:t>
            </a:r>
            <a:endParaRPr/>
          </a:p>
        </p:txBody>
      </p:sp>
      <p:pic>
        <p:nvPicPr>
          <p:cNvPr id="126" name="Google Shape;126;p20"/>
          <p:cNvPicPr preferRelativeResize="0"/>
          <p:nvPr/>
        </p:nvPicPr>
        <p:blipFill>
          <a:blip r:embed="rId3">
            <a:alphaModFix/>
          </a:blip>
          <a:stretch>
            <a:fillRect/>
          </a:stretch>
        </p:blipFill>
        <p:spPr>
          <a:xfrm>
            <a:off x="2976325" y="1152475"/>
            <a:ext cx="2814500" cy="2640075"/>
          </a:xfrm>
          <a:prstGeom prst="rect">
            <a:avLst/>
          </a:prstGeom>
          <a:noFill/>
          <a:ln>
            <a:noFill/>
          </a:ln>
        </p:spPr>
      </p:pic>
      <p:pic>
        <p:nvPicPr>
          <p:cNvPr id="127" name="Google Shape;127;p20"/>
          <p:cNvPicPr preferRelativeResize="0"/>
          <p:nvPr/>
        </p:nvPicPr>
        <p:blipFill>
          <a:blip r:embed="rId4">
            <a:alphaModFix/>
          </a:blip>
          <a:stretch>
            <a:fillRect/>
          </a:stretch>
        </p:blipFill>
        <p:spPr>
          <a:xfrm>
            <a:off x="5750725" y="1152475"/>
            <a:ext cx="3044600" cy="2640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Precipitaciones</a:t>
            </a:r>
            <a:endParaRPr/>
          </a:p>
        </p:txBody>
      </p:sp>
      <p:sp>
        <p:nvSpPr>
          <p:cNvPr id="133" name="Google Shape;133;p21"/>
          <p:cNvSpPr txBox="1"/>
          <p:nvPr>
            <p:ph idx="2" type="body"/>
          </p:nvPr>
        </p:nvSpPr>
        <p:spPr>
          <a:xfrm>
            <a:off x="4909800" y="1196225"/>
            <a:ext cx="39225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s-419" sz="1050">
                <a:solidFill>
                  <a:srgbClr val="000000"/>
                </a:solidFill>
                <a:highlight>
                  <a:srgbClr val="FFFFFE"/>
                </a:highlight>
                <a:latin typeface="Courier New"/>
                <a:ea typeface="Courier New"/>
                <a:cs typeface="Courier New"/>
                <a:sym typeface="Courier New"/>
              </a:rPr>
              <a:t>Además de las temperaturas, también es importante considerar la cantidad de precipitación que experimentamos en Madrid. Durante los últimos 4 años, hemos tenido una cantidad promedio de precipitación de alrededor de 314 milímetros al año. En el año 2022, solo experimentamos una cantidad de precipitación de alrededor de 250 milímetros, mientras que en el año 2021, experimentamos alrededor de 370 milímetros de precipitación.</a:t>
            </a:r>
            <a:endParaRPr sz="1050">
              <a:solidFill>
                <a:srgbClr val="000000"/>
              </a:solidFill>
              <a:highlight>
                <a:srgbClr val="FFFFFE"/>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134" name="Google Shape;134;p21"/>
          <p:cNvPicPr preferRelativeResize="0"/>
          <p:nvPr/>
        </p:nvPicPr>
        <p:blipFill>
          <a:blip r:embed="rId3">
            <a:alphaModFix/>
          </a:blip>
          <a:stretch>
            <a:fillRect/>
          </a:stretch>
        </p:blipFill>
        <p:spPr>
          <a:xfrm>
            <a:off x="349400" y="1196225"/>
            <a:ext cx="4527601" cy="275104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