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6" r:id="rId4"/>
    <p:sldId id="267" r:id="rId5"/>
    <p:sldId id="264" r:id="rId6"/>
    <p:sldId id="262" r:id="rId7"/>
    <p:sldId id="265" r:id="rId8"/>
    <p:sldId id="260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AAB295-AA5A-47CD-A83D-95CA13316339}" v="372" dt="2023-11-23T14:49:50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A13C77B-70EC-427E-91BC-F24E456C44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F03710-4D21-4187-AF6A-CD406EC8A5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42C34-3ADE-4FD4-9C00-531CE095E69B}" type="datetimeFigureOut">
              <a:rPr lang="es-ES" smtClean="0"/>
              <a:t>26/11/2023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2E1D92-BF6C-48F2-B7D3-811E819390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63B743-1197-4765-A3A6-7FD28E7E03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83AD3-42F6-4CDF-8BC5-4B9529075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534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32EAB-D150-4754-B6B6-D45B2A209BBC}" type="datetimeFigureOut">
              <a:rPr lang="es-ES" noProof="0" smtClean="0"/>
              <a:t>26/11/2023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A8F9B-0A3B-447F-9BEC-7A5FC4ECC70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40627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A8F9B-0A3B-447F-9BEC-7A5FC4ECC70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87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á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á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á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á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53679892-51BE-4C79-9032-7473C572FBCD}" type="datetime1">
              <a:rPr lang="es-ES" noProof="0" smtClean="0"/>
              <a:t>26/11/2023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25EA1-F648-4049-AD9A-F25DAA183EE8}" type="datetime1">
              <a:rPr lang="es-ES" noProof="0" smtClean="0"/>
              <a:t>26/11/2023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44F516-20E2-4381-9952-C3E5172FC12A}" type="datetime1">
              <a:rPr lang="es-ES" noProof="0" smtClean="0"/>
              <a:t>26/11/2023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FDBEC5-D859-4363-9A3D-D04ACDBBDBC8}" type="datetime1">
              <a:rPr lang="es-ES" noProof="0" smtClean="0"/>
              <a:t>26/11/2023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Cuadro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uadro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193AE0-C308-4E6C-A5C9-9E4366659949}" type="datetime1">
              <a:rPr lang="es-ES" noProof="0" smtClean="0"/>
              <a:t>26/11/2023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6A01D-C322-4A99-A9B8-CB9EAAF3F796}" type="datetime1">
              <a:rPr lang="es-ES" noProof="0" smtClean="0"/>
              <a:t>26/11/2023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texto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5ADA64-BBA0-4B2E-B92A-F51B837322EC}" type="datetime1">
              <a:rPr lang="es-ES" noProof="0" smtClean="0"/>
              <a:t>26/11/2023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8752D6-1556-45C7-86E8-B146907A0AF6}" type="datetime1">
              <a:rPr lang="es-ES" noProof="0" smtClean="0"/>
              <a:t>26/11/2023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8F7CEA-13C7-4FEA-8C1A-0A5383197599}" type="datetime1">
              <a:rPr lang="es-ES" noProof="0" smtClean="0"/>
              <a:t>26/11/2023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097B57-B72F-420B-A8B3-006069A971F8}" type="datetime1">
              <a:rPr lang="es-ES" noProof="0" smtClean="0"/>
              <a:t>26/11/2023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B8A8E5-B735-43D5-B8A8-F9364991DBAE}" type="datetime1">
              <a:rPr lang="es-ES" noProof="0" smtClean="0"/>
              <a:t>26/11/2023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C64DD1-C385-4F10-9CD2-DD93C702F068}" type="datetime1">
              <a:rPr lang="es-ES" noProof="0" smtClean="0"/>
              <a:t>26/11/2023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227E5-EAF8-4A16-84BD-E3150A48D32B}" type="datetime1">
              <a:rPr lang="es-ES" noProof="0" smtClean="0"/>
              <a:t>26/11/2023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4A2405-EADC-49A9-A212-B14F59A595D1}" type="datetime1">
              <a:rPr lang="es-ES" noProof="0" smtClean="0"/>
              <a:t>26/11/2023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23801C-93E6-4BBB-A3C6-DF8FA5AF99A7}" type="datetime1">
              <a:rPr lang="es-ES" noProof="0" smtClean="0"/>
              <a:t>26/11/2023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BA167B-534C-4C9B-B1D3-207F6508C18C}" type="datetime1">
              <a:rPr lang="es-ES" noProof="0" smtClean="0"/>
              <a:t>26/11/2023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09DEB8-87A0-494F-8121-A23D0AA457E9}" type="datetime1">
              <a:rPr lang="es-ES" noProof="0" smtClean="0"/>
              <a:t>26/11/2023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á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í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á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á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9434DCA-7D87-482A-B826-DA8947791FB1}" type="datetime1">
              <a:rPr lang="es-ES" noProof="0" smtClean="0"/>
              <a:t>26/11/2023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5474" y="4678363"/>
            <a:ext cx="8791575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Grupo 04</a:t>
            </a:r>
          </a:p>
          <a:p>
            <a:r>
              <a:rPr lang="es-ES" dirty="0"/>
              <a:t>Alberto Saboya – </a:t>
            </a:r>
            <a:r>
              <a:rPr lang="es-ES" dirty="0" err="1"/>
              <a:t>Anabella</a:t>
            </a:r>
            <a:r>
              <a:rPr lang="es-ES" dirty="0"/>
              <a:t> aceto – </a:t>
            </a:r>
            <a:r>
              <a:rPr lang="es-ES" dirty="0" err="1"/>
              <a:t>david</a:t>
            </a:r>
            <a:r>
              <a:rPr lang="es-ES" dirty="0"/>
              <a:t> rodríguez</a:t>
            </a: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ABDC1BA5-0B7A-9592-E602-9E12BFB62D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62" b="15789"/>
          <a:stretch/>
        </p:blipFill>
        <p:spPr>
          <a:xfrm>
            <a:off x="2827336" y="1247168"/>
            <a:ext cx="5804676" cy="277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7F636-FF34-D8C8-CE64-B73F810A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25087"/>
            <a:ext cx="9905998" cy="726705"/>
          </a:xfrm>
        </p:spPr>
        <p:txBody>
          <a:bodyPr/>
          <a:lstStyle/>
          <a:p>
            <a:r>
              <a:rPr lang="es-ES" dirty="0" err="1"/>
              <a:t>Its</a:t>
            </a:r>
            <a:r>
              <a:rPr lang="es-ES" dirty="0"/>
              <a:t> </a:t>
            </a:r>
            <a:r>
              <a:rPr lang="es-ES" dirty="0" err="1"/>
              <a:t>origins</a:t>
            </a:r>
            <a:r>
              <a:rPr lang="es-ES" dirty="0"/>
              <a:t>...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3ED317-2E7B-F525-4FDA-C4CBD9486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424" y="1676663"/>
            <a:ext cx="10550769" cy="3994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It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was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launched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in June 1991.</a:t>
            </a:r>
          </a:p>
          <a:p>
            <a:r>
              <a:rPr lang="es-ES" sz="2900" dirty="0">
                <a:solidFill>
                  <a:srgbClr val="FFFFFF"/>
                </a:solidFill>
              </a:rPr>
              <a:t>In 1996 </a:t>
            </a:r>
            <a:r>
              <a:rPr lang="es-ES" sz="2900" dirty="0" err="1">
                <a:solidFill>
                  <a:srgbClr val="FFFFFF"/>
                </a:solidFill>
              </a:rPr>
              <a:t>Sun</a:t>
            </a:r>
            <a:r>
              <a:rPr lang="es-ES" sz="2900" dirty="0">
                <a:solidFill>
                  <a:srgbClr val="FFFFFF"/>
                </a:solidFill>
              </a:rPr>
              <a:t> Microsystems 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the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first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public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implementation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of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Java 1.0</a:t>
            </a:r>
            <a:endParaRPr lang="es-ES" sz="2900" dirty="0">
              <a:solidFill>
                <a:srgbClr val="FFFFFF"/>
              </a:solidFill>
            </a:endParaRPr>
          </a:p>
          <a:p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In 1998, Java 2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was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released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 and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it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added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multiple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configurations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designed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for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different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types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of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platforms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es-ES" sz="2900" dirty="0">
              <a:solidFill>
                <a:srgbClr val="FFFFFF"/>
              </a:solidFill>
            </a:endParaRPr>
          </a:p>
          <a:p>
            <a:r>
              <a:rPr lang="es-ES" sz="2900" dirty="0">
                <a:solidFill>
                  <a:srgbClr val="FFFFFF"/>
                </a:solidFill>
              </a:rPr>
              <a:t>In 2006 </a:t>
            </a:r>
            <a:r>
              <a:rPr lang="es-ES" sz="2900" dirty="0" err="1">
                <a:solidFill>
                  <a:srgbClr val="FFFFFF"/>
                </a:solidFill>
              </a:rPr>
              <a:t>is</a:t>
            </a:r>
            <a:r>
              <a:rPr lang="es-ES" sz="2900" dirty="0">
                <a:solidFill>
                  <a:srgbClr val="FFFFFF"/>
                </a:solidFill>
              </a:rPr>
              <a:t> </a:t>
            </a:r>
            <a:r>
              <a:rPr lang="es-ES" sz="2900" dirty="0" err="1">
                <a:solidFill>
                  <a:srgbClr val="FFFFFF"/>
                </a:solidFill>
              </a:rPr>
              <a:t>launched</a:t>
            </a:r>
            <a:r>
              <a:rPr lang="es-ES" sz="2900" dirty="0">
                <a:solidFill>
                  <a:srgbClr val="FFFFFF"/>
                </a:solidFill>
              </a:rPr>
              <a:t> as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free and open-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source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software.</a:t>
            </a:r>
            <a:endParaRPr lang="es-ES" sz="2900" dirty="0">
              <a:solidFill>
                <a:srgbClr val="FFFFFF"/>
              </a:solidFill>
            </a:endParaRPr>
          </a:p>
          <a:p>
            <a:r>
              <a:rPr lang="es-ES" sz="2900" dirty="0">
                <a:solidFill>
                  <a:srgbClr val="FFFFFF"/>
                </a:solidFill>
              </a:rPr>
              <a:t>In 2009, 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Oracle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Corporation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acquared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Sun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Microsystems.</a:t>
            </a:r>
            <a:endParaRPr lang="es-ES" sz="2900" dirty="0">
              <a:solidFill>
                <a:srgbClr val="FFFFFF"/>
              </a:solidFill>
            </a:endParaRPr>
          </a:p>
        </p:txBody>
      </p:sp>
      <p:pic>
        <p:nvPicPr>
          <p:cNvPr id="5" name="Imagen 4" descr="Imagen que contiene Esquemático&#10;&#10;Descripción generada automáticamente">
            <a:extLst>
              <a:ext uri="{FF2B5EF4-FFF2-40B4-BE49-F238E27FC236}">
                <a16:creationId xmlns:a16="http://schemas.microsoft.com/office/drawing/2014/main" id="{B6B1AB78-CEF4-0ED6-FCFF-61F7CE432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76" t="8077" r="12803" b="32820"/>
          <a:stretch/>
        </p:blipFill>
        <p:spPr>
          <a:xfrm>
            <a:off x="9434146" y="163985"/>
            <a:ext cx="1872762" cy="19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3490" y="451464"/>
            <a:ext cx="9905998" cy="999267"/>
          </a:xfrm>
        </p:spPr>
        <p:txBody>
          <a:bodyPr/>
          <a:lstStyle/>
          <a:p>
            <a:r>
              <a:rPr lang="es-ES" b="1" dirty="0"/>
              <a:t>OJBECT ORIENTATION IN JAVA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1645" y="1688122"/>
            <a:ext cx="7966565" cy="4457701"/>
          </a:xfrm>
        </p:spPr>
        <p:txBody>
          <a:bodyPr>
            <a:normAutofit/>
          </a:bodyPr>
          <a:lstStyle/>
          <a:p>
            <a:r>
              <a:rPr lang="en-US" dirty="0"/>
              <a:t>Java is an </a:t>
            </a:r>
            <a:r>
              <a:rPr lang="en-US" b="1" dirty="0"/>
              <a:t>object-oriented programming language</a:t>
            </a:r>
            <a:r>
              <a:rPr lang="en-US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Based on the concept of "objects" encapsulating data and behavior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Java is a widely used, object-oriented programming language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Key Aspects: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Everything in Java is considered an object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Objects are instances of classes, serving as blueprints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Classes define properties (attributes) and behaviors (methods)</a:t>
            </a:r>
          </a:p>
          <a:p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726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EBA16-9604-EB9B-5CC3-DED19C6F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4967"/>
          </a:xfrm>
        </p:spPr>
        <p:txBody>
          <a:bodyPr/>
          <a:lstStyle/>
          <a:p>
            <a:r>
              <a:rPr lang="en-US" b="1" i="0" dirty="0">
                <a:solidFill>
                  <a:srgbClr val="ECECF1"/>
                </a:solidFill>
                <a:effectLst/>
                <a:latin typeface="Söhne"/>
              </a:rPr>
              <a:t>Principles of Object Orientation in Java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9F777A-0F6D-1885-69C4-928F5AFA1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 err="1">
                <a:solidFill>
                  <a:srgbClr val="ECECF1"/>
                </a:solidFill>
                <a:effectLst/>
                <a:latin typeface="Söhne"/>
              </a:rPr>
              <a:t>Encapsulation</a:t>
            </a:r>
            <a:r>
              <a:rPr lang="es-ES" dirty="0">
                <a:solidFill>
                  <a:srgbClr val="ECECF1"/>
                </a:solidFill>
                <a:latin typeface="Söhne"/>
              </a:rPr>
              <a:t>.</a:t>
            </a:r>
          </a:p>
          <a:p>
            <a:r>
              <a:rPr lang="es-ES" b="0" i="0" dirty="0" err="1">
                <a:solidFill>
                  <a:srgbClr val="ECECF1"/>
                </a:solidFill>
                <a:effectLst/>
                <a:latin typeface="Söhne"/>
              </a:rPr>
              <a:t>Inheritance</a:t>
            </a:r>
            <a:r>
              <a:rPr lang="es-ES" dirty="0">
                <a:solidFill>
                  <a:srgbClr val="ECECF1"/>
                </a:solidFill>
                <a:latin typeface="Söhne"/>
              </a:rPr>
              <a:t>.</a:t>
            </a:r>
          </a:p>
          <a:p>
            <a:r>
              <a:rPr lang="es-ES" b="0" i="0" dirty="0" err="1">
                <a:solidFill>
                  <a:srgbClr val="ECECF1"/>
                </a:solidFill>
                <a:effectLst/>
                <a:latin typeface="Söhne"/>
              </a:rPr>
              <a:t>Polymorphism</a:t>
            </a:r>
            <a:r>
              <a:rPr lang="es-ES" dirty="0">
                <a:solidFill>
                  <a:srgbClr val="ECECF1"/>
                </a:solidFill>
                <a:latin typeface="Söhne"/>
              </a:rPr>
              <a:t>.</a:t>
            </a:r>
          </a:p>
          <a:p>
            <a:r>
              <a:rPr lang="es-ES" b="0" i="0" dirty="0" err="1">
                <a:solidFill>
                  <a:srgbClr val="ECECF1"/>
                </a:solidFill>
                <a:effectLst/>
                <a:latin typeface="Söhne"/>
              </a:rPr>
              <a:t>Abstraction</a:t>
            </a:r>
            <a:r>
              <a:rPr lang="es-ES" b="0" i="0" dirty="0">
                <a:solidFill>
                  <a:srgbClr val="ECECF1"/>
                </a:solidFill>
                <a:effectLst/>
                <a:latin typeface="Söhne"/>
              </a:rPr>
              <a:t>.</a:t>
            </a:r>
          </a:p>
          <a:p>
            <a:r>
              <a:rPr lang="es-ES" b="0" i="0" dirty="0" err="1">
                <a:solidFill>
                  <a:srgbClr val="ECECF1"/>
                </a:solidFill>
                <a:effectLst/>
                <a:latin typeface="Söhne"/>
              </a:rPr>
              <a:t>Association</a:t>
            </a:r>
            <a:r>
              <a:rPr lang="es-ES" b="0" i="0" dirty="0">
                <a:solidFill>
                  <a:srgbClr val="ECECF1"/>
                </a:solidFill>
                <a:effectLst/>
                <a:latin typeface="Söhne"/>
              </a:rPr>
              <a:t> and </a:t>
            </a:r>
            <a:r>
              <a:rPr lang="es-ES" b="0" i="0" dirty="0" err="1">
                <a:solidFill>
                  <a:srgbClr val="ECECF1"/>
                </a:solidFill>
                <a:effectLst/>
                <a:latin typeface="Söhne"/>
              </a:rPr>
              <a:t>Composition</a:t>
            </a:r>
            <a:endParaRPr lang="es-ES" dirty="0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B7D4AB8A-B916-31BA-A892-898A650E53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09" b="13116"/>
          <a:stretch/>
        </p:blipFill>
        <p:spPr>
          <a:xfrm>
            <a:off x="6782352" y="2055629"/>
            <a:ext cx="3361773" cy="287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8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Memory</a:t>
            </a:r>
            <a:r>
              <a:rPr lang="es-ES" b="1" dirty="0"/>
              <a:t> </a:t>
            </a:r>
            <a:r>
              <a:rPr lang="es-ES" b="1" dirty="0" err="1"/>
              <a:t>management</a:t>
            </a:r>
            <a:r>
              <a:rPr lang="es-ES" b="1" dirty="0"/>
              <a:t> and </a:t>
            </a:r>
            <a:r>
              <a:rPr lang="es-ES" b="1" dirty="0" err="1"/>
              <a:t>garbaje</a:t>
            </a:r>
            <a:r>
              <a:rPr lang="es-ES" b="1" dirty="0"/>
              <a:t> </a:t>
            </a:r>
            <a:r>
              <a:rPr lang="es-ES" b="1" dirty="0" err="1"/>
              <a:t>collection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Automatic Memory Management:</a:t>
            </a:r>
            <a:r>
              <a:rPr lang="en-US" dirty="0"/>
              <a:t> Java uses a garbage collector to automatically manage memory.</a:t>
            </a:r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4" y="2954898"/>
            <a:ext cx="4655128" cy="465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5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Extensive</a:t>
            </a:r>
            <a:r>
              <a:rPr lang="es-ES" b="1" dirty="0"/>
              <a:t> Standard Library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3256250"/>
            <a:ext cx="9905999" cy="1555895"/>
          </a:xfrm>
        </p:spPr>
        <p:txBody>
          <a:bodyPr/>
          <a:lstStyle/>
          <a:p>
            <a:pPr lvl="0"/>
            <a:r>
              <a:rPr lang="es-ES" dirty="0"/>
              <a:t>Java comes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extensive</a:t>
            </a:r>
            <a:r>
              <a:rPr lang="es-ES" dirty="0"/>
              <a:t> standard </a:t>
            </a:r>
            <a:r>
              <a:rPr lang="es-ES" dirty="0" err="1"/>
              <a:t>library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provides</a:t>
            </a:r>
            <a:r>
              <a:rPr lang="es-ES" dirty="0"/>
              <a:t> </a:t>
            </a:r>
            <a:r>
              <a:rPr lang="es-ES" dirty="0" err="1"/>
              <a:t>classes</a:t>
            </a:r>
            <a:r>
              <a:rPr lang="es-ES" dirty="0"/>
              <a:t> and </a:t>
            </a: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various</a:t>
            </a:r>
            <a:r>
              <a:rPr lang="es-ES" dirty="0"/>
              <a:t> </a:t>
            </a:r>
            <a:r>
              <a:rPr lang="es-ES" dirty="0" err="1"/>
              <a:t>tasks</a:t>
            </a:r>
            <a:r>
              <a:rPr lang="es-ES" dirty="0"/>
              <a:t>,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manipulation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network</a:t>
            </a:r>
            <a:r>
              <a:rPr lang="es-ES" dirty="0"/>
              <a:t> </a:t>
            </a:r>
            <a:r>
              <a:rPr lang="es-ES" dirty="0" err="1"/>
              <a:t>operations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pic>
        <p:nvPicPr>
          <p:cNvPr id="5" name="Imagen 4" descr="Imagen digital de un librero&#10;&#10;Descripción generada automáticamente con confianza media">
            <a:extLst>
              <a:ext uri="{FF2B5EF4-FFF2-40B4-BE49-F238E27FC236}">
                <a16:creationId xmlns:a16="http://schemas.microsoft.com/office/drawing/2014/main" id="{FB8DC255-75CB-860B-C69C-26E32A531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7" t="4861" r="19550" b="28472"/>
          <a:stretch/>
        </p:blipFill>
        <p:spPr>
          <a:xfrm>
            <a:off x="8496300" y="514350"/>
            <a:ext cx="2157651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5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JAVA EE and se </a:t>
            </a:r>
            <a:r>
              <a:rPr lang="es-ES" b="1" dirty="0" err="1"/>
              <a:t>platform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106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Java </a:t>
            </a:r>
            <a:r>
              <a:rPr lang="es-ES" b="1" dirty="0" err="1"/>
              <a:t>curiosities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59520" y="2729778"/>
            <a:ext cx="6155315" cy="3541714"/>
          </a:xfrm>
        </p:spPr>
        <p:txBody>
          <a:bodyPr>
            <a:normAutofit/>
          </a:bodyPr>
          <a:lstStyle/>
          <a:p>
            <a:r>
              <a:rPr lang="en-US" b="1" dirty="0"/>
              <a:t>Origin of the Name:</a:t>
            </a:r>
            <a:r>
              <a:rPr lang="en-US" dirty="0"/>
              <a:t> Java got its name from coffee. </a:t>
            </a:r>
          </a:p>
          <a:p>
            <a:endParaRPr lang="en-US" dirty="0"/>
          </a:p>
          <a:p>
            <a:r>
              <a:rPr lang="es-ES" sz="2400" dirty="0" err="1">
                <a:solidFill>
                  <a:srgbClr val="FFFFFF"/>
                </a:solidFill>
              </a:rPr>
              <a:t>It</a:t>
            </a:r>
            <a:r>
              <a:rPr lang="es-ES" sz="2400" dirty="0">
                <a:solidFill>
                  <a:srgbClr val="FFFFFF"/>
                </a:solidFill>
              </a:rPr>
              <a:t> </a:t>
            </a:r>
            <a:r>
              <a:rPr lang="es-ES" sz="2400" dirty="0" err="1">
                <a:solidFill>
                  <a:srgbClr val="FFFFFF"/>
                </a:solidFill>
              </a:rPr>
              <a:t>was</a:t>
            </a:r>
            <a:r>
              <a:rPr lang="es-ES" sz="2400" dirty="0">
                <a:solidFill>
                  <a:srgbClr val="FFFFFF"/>
                </a:solidFill>
              </a:rPr>
              <a:t> </a:t>
            </a:r>
            <a:r>
              <a:rPr lang="es-ES" sz="2400" dirty="0" err="1">
                <a:solidFill>
                  <a:srgbClr val="FFFFFF"/>
                </a:solidFill>
              </a:rPr>
              <a:t>designed</a:t>
            </a:r>
            <a:r>
              <a:rPr lang="es-ES" sz="2400" dirty="0">
                <a:solidFill>
                  <a:srgbClr val="FFFFFF"/>
                </a:solidFill>
              </a:rPr>
              <a:t> </a:t>
            </a:r>
            <a:r>
              <a:rPr lang="es-ES" sz="2400" dirty="0" err="1">
                <a:solidFill>
                  <a:srgbClr val="FFFFFF"/>
                </a:solidFill>
              </a:rPr>
              <a:t>to</a:t>
            </a:r>
            <a:r>
              <a:rPr lang="es-ES" sz="2400" dirty="0">
                <a:solidFill>
                  <a:srgbClr val="FFFFFF"/>
                </a:solidFill>
              </a:rPr>
              <a:t> </a:t>
            </a:r>
            <a:r>
              <a:rPr lang="es-ES" sz="2400" dirty="0" err="1">
                <a:solidFill>
                  <a:srgbClr val="FFFFFF"/>
                </a:solidFill>
              </a:rPr>
              <a:t>programm</a:t>
            </a:r>
            <a:r>
              <a:rPr lang="es-ES" sz="2400" dirty="0">
                <a:solidFill>
                  <a:srgbClr val="FFFFFF"/>
                </a:solidFill>
              </a:rPr>
              <a:t> </a:t>
            </a:r>
            <a:r>
              <a:rPr lang="es-ES" sz="2400" dirty="0" err="1">
                <a:solidFill>
                  <a:srgbClr val="FFFFFF"/>
                </a:solidFill>
              </a:rPr>
              <a:t>smart</a:t>
            </a:r>
            <a:r>
              <a:rPr lang="es-ES" sz="2400" dirty="0">
                <a:solidFill>
                  <a:srgbClr val="FFFFFF"/>
                </a:solidFill>
              </a:rPr>
              <a:t> </a:t>
            </a:r>
            <a:r>
              <a:rPr lang="es-ES" sz="2400" dirty="0" err="1">
                <a:solidFill>
                  <a:srgbClr val="FFFFFF"/>
                </a:solidFill>
              </a:rPr>
              <a:t>TVs</a:t>
            </a:r>
            <a:endParaRPr lang="es-ES" sz="24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DE7C66-DD77-CF46-9BD3-E2B600D64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1466913"/>
            <a:ext cx="2517179" cy="32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59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282</TotalTime>
  <Words>220</Words>
  <Application>Microsoft Office PowerPoint</Application>
  <PresentationFormat>Panorámica</PresentationFormat>
  <Paragraphs>32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Söhne</vt:lpstr>
      <vt:lpstr>Tw Cen MT</vt:lpstr>
      <vt:lpstr>Circuito</vt:lpstr>
      <vt:lpstr>Presentación de PowerPoint</vt:lpstr>
      <vt:lpstr>Its origins...</vt:lpstr>
      <vt:lpstr>OJBECT ORIENTATION IN JAVA</vt:lpstr>
      <vt:lpstr>Principles of Object Orientation in Java</vt:lpstr>
      <vt:lpstr>Memory management and garbaje collection</vt:lpstr>
      <vt:lpstr>Extensive Standard Library</vt:lpstr>
      <vt:lpstr>JAVA EE and se platform</vt:lpstr>
      <vt:lpstr>Java curiosities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anabella elisabet aceto</cp:lastModifiedBy>
  <cp:revision>114</cp:revision>
  <dcterms:created xsi:type="dcterms:W3CDTF">2023-11-23T14:22:33Z</dcterms:created>
  <dcterms:modified xsi:type="dcterms:W3CDTF">2023-11-26T06:46:37Z</dcterms:modified>
</cp:coreProperties>
</file>