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70" r:id="rId4"/>
    <p:sldId id="271" r:id="rId5"/>
    <p:sldId id="266" r:id="rId6"/>
    <p:sldId id="267" r:id="rId7"/>
    <p:sldId id="264" r:id="rId8"/>
    <p:sldId id="268" r:id="rId9"/>
    <p:sldId id="269" r:id="rId10"/>
    <p:sldId id="258" r:id="rId11"/>
    <p:sldId id="259" r:id="rId12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AAB295-AA5A-47CD-A83D-95CA13316339}" v="372" dt="2023-11-23T14:49:50.0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1" autoAdjust="0"/>
    <p:restoredTop sz="94660"/>
  </p:normalViewPr>
  <p:slideViewPr>
    <p:cSldViewPr snapToGrid="0">
      <p:cViewPr varScale="1">
        <p:scale>
          <a:sx n="69" d="100"/>
          <a:sy n="69" d="100"/>
        </p:scale>
        <p:origin x="4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1" d="100"/>
          <a:sy n="71" d="100"/>
        </p:scale>
        <p:origin x="4188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2686588179228638E-2"/>
          <c:y val="4.8652756086818273E-2"/>
          <c:w val="0.9311597656207693"/>
          <c:h val="0.7265875730783338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Spring Boot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tint val="94000"/>
                    <a:satMod val="105000"/>
                    <a:lumMod val="102000"/>
                  </a:schemeClr>
                </a:gs>
                <a:gs pos="100000">
                  <a:schemeClr val="accent6">
                    <a:shade val="74000"/>
                    <a:satMod val="128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Hoja1!$A$2</c:f>
              <c:strCache>
                <c:ptCount val="1"/>
                <c:pt idx="0">
                  <c:v>Categoría 1</c:v>
                </c:pt>
              </c:strCache>
            </c:strRef>
          </c:cat>
          <c:val>
            <c:numRef>
              <c:f>Hoja1!$B$2</c:f>
              <c:numCache>
                <c:formatCode>General</c:formatCode>
                <c:ptCount val="1"/>
                <c:pt idx="0">
                  <c:v>58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B7F8-46C4-953B-0E10AB423355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Spring MVC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tint val="94000"/>
                    <a:satMod val="105000"/>
                    <a:lumMod val="102000"/>
                  </a:schemeClr>
                </a:gs>
                <a:gs pos="100000">
                  <a:schemeClr val="accent5">
                    <a:shade val="74000"/>
                    <a:satMod val="128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Hoja1!$A$2</c:f>
              <c:strCache>
                <c:ptCount val="1"/>
                <c:pt idx="0">
                  <c:v>Categoría 1</c:v>
                </c:pt>
              </c:strCache>
            </c:strRef>
          </c:cat>
          <c:val>
            <c:numRef>
              <c:f>Hoja1!$C$2</c:f>
              <c:numCache>
                <c:formatCode>General</c:formatCode>
                <c:ptCount val="1"/>
                <c:pt idx="0">
                  <c:v>29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B7F8-46C4-953B-0E10AB423355}"/>
            </c:ext>
          </c:extLst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JavaEE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94000"/>
                    <a:satMod val="105000"/>
                    <a:lumMod val="102000"/>
                  </a:schemeClr>
                </a:gs>
                <a:gs pos="100000">
                  <a:schemeClr val="accent4">
                    <a:shade val="74000"/>
                    <a:satMod val="128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Hoja1!$A$2</c:f>
              <c:strCache>
                <c:ptCount val="1"/>
                <c:pt idx="0">
                  <c:v>Categoría 1</c:v>
                </c:pt>
              </c:strCache>
            </c:strRef>
          </c:cat>
          <c:val>
            <c:numRef>
              <c:f>Hoja1!$D$2</c:f>
              <c:numCache>
                <c:formatCode>General</c:formatCode>
                <c:ptCount val="1"/>
                <c:pt idx="0">
                  <c:v>24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B7F8-46C4-953B-0E10AB423355}"/>
            </c:ext>
          </c:extLst>
        </c:ser>
        <c:ser>
          <c:idx val="3"/>
          <c:order val="3"/>
          <c:tx>
            <c:strRef>
              <c:f>Hoja1!$E$1</c:f>
              <c:strCache>
                <c:ptCount val="1"/>
                <c:pt idx="0">
                  <c:v>Jakarta EE 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60000"/>
                    <a:tint val="94000"/>
                    <a:satMod val="105000"/>
                    <a:lumMod val="102000"/>
                  </a:schemeClr>
                </a:gs>
                <a:gs pos="100000">
                  <a:schemeClr val="accent6">
                    <a:lumMod val="60000"/>
                    <a:shade val="74000"/>
                    <a:satMod val="128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Hoja1!$A$2</c:f>
              <c:strCache>
                <c:ptCount val="1"/>
                <c:pt idx="0">
                  <c:v>Categoría 1</c:v>
                </c:pt>
              </c:strCache>
            </c:strRef>
          </c:cat>
          <c:val>
            <c:numRef>
              <c:f>Hoja1!$E$2</c:f>
              <c:numCache>
                <c:formatCode>General</c:formatCode>
                <c:ptCount val="1"/>
                <c:pt idx="0">
                  <c:v>13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B7F8-46C4-953B-0E10AB423355}"/>
            </c:ext>
          </c:extLst>
        </c:ser>
        <c:ser>
          <c:idx val="4"/>
          <c:order val="4"/>
          <c:tx>
            <c:strRef>
              <c:f>Hoja1!$F$1</c:f>
              <c:strCache>
                <c:ptCount val="1"/>
                <c:pt idx="0">
                  <c:v>Quarkus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60000"/>
                    <a:tint val="94000"/>
                    <a:satMod val="105000"/>
                    <a:lumMod val="102000"/>
                  </a:schemeClr>
                </a:gs>
                <a:gs pos="100000">
                  <a:schemeClr val="accent5">
                    <a:lumMod val="60000"/>
                    <a:shade val="74000"/>
                    <a:satMod val="128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Hoja1!$A$2</c:f>
              <c:strCache>
                <c:ptCount val="1"/>
                <c:pt idx="0">
                  <c:v>Categoría 1</c:v>
                </c:pt>
              </c:strCache>
            </c:strRef>
          </c:cat>
          <c:val>
            <c:numRef>
              <c:f>Hoja1!$F$2</c:f>
              <c:numCache>
                <c:formatCode>General</c:formatCode>
                <c:ptCount val="1"/>
                <c:pt idx="0">
                  <c:v>11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B7F8-46C4-953B-0E10AB423355}"/>
            </c:ext>
          </c:extLst>
        </c:ser>
        <c:ser>
          <c:idx val="5"/>
          <c:order val="5"/>
          <c:tx>
            <c:strRef>
              <c:f>Hoja1!$G$1</c:f>
              <c:strCache>
                <c:ptCount val="1"/>
                <c:pt idx="0">
                  <c:v>JSF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60000"/>
                    <a:tint val="94000"/>
                    <a:satMod val="105000"/>
                    <a:lumMod val="102000"/>
                  </a:schemeClr>
                </a:gs>
                <a:gs pos="100000">
                  <a:schemeClr val="accent4">
                    <a:lumMod val="60000"/>
                    <a:shade val="74000"/>
                    <a:satMod val="128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Hoja1!$A$2</c:f>
              <c:strCache>
                <c:ptCount val="1"/>
                <c:pt idx="0">
                  <c:v>Categoría 1</c:v>
                </c:pt>
              </c:strCache>
            </c:strRef>
          </c:cat>
          <c:val>
            <c:numRef>
              <c:f>Hoja1!$G$2</c:f>
              <c:numCache>
                <c:formatCode>General</c:formatCode>
                <c:ptCount val="1"/>
                <c:pt idx="0">
                  <c:v>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B7F8-46C4-953B-0E10AB423355}"/>
            </c:ext>
          </c:extLst>
        </c:ser>
        <c:ser>
          <c:idx val="6"/>
          <c:order val="6"/>
          <c:tx>
            <c:strRef>
              <c:f>Hoja1!$H$1</c:f>
              <c:strCache>
                <c:ptCount val="1"/>
                <c:pt idx="0">
                  <c:v>Micro Profile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80000"/>
                    <a:lumOff val="20000"/>
                    <a:tint val="94000"/>
                    <a:satMod val="105000"/>
                    <a:lumMod val="102000"/>
                  </a:schemeClr>
                </a:gs>
                <a:gs pos="100000">
                  <a:schemeClr val="accent6">
                    <a:lumMod val="80000"/>
                    <a:lumOff val="20000"/>
                    <a:shade val="74000"/>
                    <a:satMod val="128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Hoja1!$A$2</c:f>
              <c:strCache>
                <c:ptCount val="1"/>
                <c:pt idx="0">
                  <c:v>Categoría 1</c:v>
                </c:pt>
              </c:strCache>
            </c:strRef>
          </c:cat>
          <c:val>
            <c:numRef>
              <c:f>Hoja1!$H$2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B7F8-46C4-953B-0E10AB423355}"/>
            </c:ext>
          </c:extLst>
        </c:ser>
        <c:ser>
          <c:idx val="7"/>
          <c:order val="7"/>
          <c:tx>
            <c:strRef>
              <c:f>Hoja1!$I$1</c:f>
              <c:strCache>
                <c:ptCount val="1"/>
                <c:pt idx="0">
                  <c:v>Micronaut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80000"/>
                    <a:lumOff val="20000"/>
                    <a:tint val="94000"/>
                    <a:satMod val="105000"/>
                    <a:lumMod val="102000"/>
                  </a:schemeClr>
                </a:gs>
                <a:gs pos="100000">
                  <a:schemeClr val="accent5">
                    <a:lumMod val="80000"/>
                    <a:lumOff val="20000"/>
                    <a:shade val="74000"/>
                    <a:satMod val="128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Hoja1!$A$2</c:f>
              <c:strCache>
                <c:ptCount val="1"/>
                <c:pt idx="0">
                  <c:v>Categoría 1</c:v>
                </c:pt>
              </c:strCache>
            </c:strRef>
          </c:cat>
          <c:val>
            <c:numRef>
              <c:f>Hoja1!$I$2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7-B7F8-46C4-953B-0E10AB423355}"/>
            </c:ext>
          </c:extLst>
        </c:ser>
        <c:ser>
          <c:idx val="8"/>
          <c:order val="8"/>
          <c:tx>
            <c:strRef>
              <c:f>Hoja1!$J$1</c:f>
              <c:strCache>
                <c:ptCount val="1"/>
                <c:pt idx="0">
                  <c:v>GWT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80000"/>
                    <a:lumOff val="20000"/>
                    <a:tint val="94000"/>
                    <a:satMod val="105000"/>
                    <a:lumMod val="102000"/>
                  </a:schemeClr>
                </a:gs>
                <a:gs pos="100000">
                  <a:schemeClr val="accent4">
                    <a:lumMod val="80000"/>
                    <a:lumOff val="20000"/>
                    <a:shade val="74000"/>
                    <a:satMod val="128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Hoja1!$A$2</c:f>
              <c:strCache>
                <c:ptCount val="1"/>
                <c:pt idx="0">
                  <c:v>Categoría 1</c:v>
                </c:pt>
              </c:strCache>
            </c:strRef>
          </c:cat>
          <c:val>
            <c:numRef>
              <c:f>Hoja1!$J$2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B7F8-46C4-953B-0E10AB423355}"/>
            </c:ext>
          </c:extLst>
        </c:ser>
        <c:ser>
          <c:idx val="9"/>
          <c:order val="9"/>
          <c:tx>
            <c:strRef>
              <c:f>Hoja1!$K$1</c:f>
              <c:strCache>
                <c:ptCount val="1"/>
                <c:pt idx="0">
                  <c:v>Dropwizard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80000"/>
                    <a:tint val="94000"/>
                    <a:satMod val="105000"/>
                    <a:lumMod val="102000"/>
                  </a:schemeClr>
                </a:gs>
                <a:gs pos="100000">
                  <a:schemeClr val="accent6">
                    <a:lumMod val="80000"/>
                    <a:shade val="74000"/>
                    <a:satMod val="128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Hoja1!$A$2</c:f>
              <c:strCache>
                <c:ptCount val="1"/>
                <c:pt idx="0">
                  <c:v>Categoría 1</c:v>
                </c:pt>
              </c:strCache>
            </c:strRef>
          </c:cat>
          <c:val>
            <c:numRef>
              <c:f>Hoja1!$K$2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9-B7F8-46C4-953B-0E10AB42335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703113056"/>
        <c:axId val="703116320"/>
      </c:barChart>
      <c:catAx>
        <c:axId val="7031130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703116320"/>
        <c:crosses val="autoZero"/>
        <c:auto val="1"/>
        <c:lblAlgn val="ctr"/>
        <c:lblOffset val="100"/>
        <c:noMultiLvlLbl val="0"/>
      </c:catAx>
      <c:valAx>
        <c:axId val="703116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7031130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xmlns="" id="{6A13C77B-70EC-427E-91BC-F24E456C448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xmlns="" id="{ECF03710-4D21-4187-AF6A-CD406EC8A5D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842C34-3ADE-4FD4-9C00-531CE095E69B}" type="datetimeFigureOut">
              <a:rPr lang="es-ES" smtClean="0"/>
              <a:t>28/11/2023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xmlns="" id="{812E1D92-BF6C-48F2-B7D3-811E8193907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xmlns="" id="{E663B743-1197-4765-A3A6-7FD28E7E038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183AD3-42F6-4CDF-8BC5-4B95290752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55343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B32EAB-D150-4754-B6B6-D45B2A209BBC}" type="datetimeFigureOut">
              <a:rPr lang="es-ES" noProof="0" smtClean="0"/>
              <a:t>28/11/2023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/>
              <a:t>Haga clic para modificar los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9A8F9B-0A3B-447F-9BEC-7A5FC4ECC70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8406272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A8F9B-0A3B-447F-9BEC-7A5FC4ECC70F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5873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Imagen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upo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ángulo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orma libre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orma libre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ángulo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orma libre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orma libre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orma libre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orma libre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orma libre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orma libre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orma libre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orma libre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orma libre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orma libre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orma libre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orma libre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orma libre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orma libre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orma libre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orma libre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orma libre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orma libre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orma libre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orma libre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orma libre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orma libre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orma libre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orma libre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ángulo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orma libre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orma libre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orma libre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orma libre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orma libre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orma libre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orma libre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orma libre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orma libre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orma libre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orma libre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ángulo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orma libre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orma libre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orma libre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orma libre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orma libre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orma libre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orma libre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orma libre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orma libre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orma libre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orma libre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orma libre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orma libre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rtlCol="0" anchor="b">
            <a:normAutofit/>
          </a:bodyPr>
          <a:lstStyle>
            <a:lvl1pPr algn="l">
              <a:defRPr sz="48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 rtlCol="0"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 rtlCol="0"/>
          <a:lstStyle/>
          <a:p>
            <a:pPr rtl="0"/>
            <a:fld id="{53679892-51BE-4C79-9032-7473C572FBCD}" type="datetime1">
              <a:rPr lang="es-ES" noProof="0" smtClean="0"/>
              <a:t>28/11/2023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 rtl="0">
              <a:buNone/>
            </a:pPr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 rtlCol="0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8425EA1-F648-4049-AD9A-F25DAA183EE8}" type="datetime1">
              <a:rPr lang="es-ES" noProof="0" smtClean="0"/>
              <a:t>28/11/2023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944F516-20E2-4381-9952-C3E5172FC12A}" type="datetime1">
              <a:rPr lang="es-ES" noProof="0" smtClean="0"/>
              <a:t>28/11/2023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2" name="Marcador de texto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8FDBEC5-D859-4363-9A3D-D04ACDBBDBC8}" type="datetime1">
              <a:rPr lang="es-ES" noProof="0" smtClean="0"/>
              <a:t>28/11/2023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60" name="Cuadro de texto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Cuadro de texto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0193AE0-C308-4E6C-A5C9-9E4366659949}" type="datetime1">
              <a:rPr lang="es-ES" noProof="0" smtClean="0"/>
              <a:t>28/11/2023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7" name="Marcador de texto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8" name="Marcador de texto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9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0" name="Marcador de texto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1" name="Marcador de texto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2" name="Marcador de texto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976A01D-C322-4A99-A9B8-CB9EAAF3F796}" type="datetime1">
              <a:rPr lang="es-ES" noProof="0" smtClean="0"/>
              <a:t>28/11/2023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9" name="Marcador de texto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0" name="Marcador de posición de imagen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es-ES" noProof="0"/>
              <a:t>Haga clic en el icono para agregar una imagen</a:t>
            </a:r>
          </a:p>
        </p:txBody>
      </p:sp>
      <p:sp>
        <p:nvSpPr>
          <p:cNvPr id="21" name="Marcador de texto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2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3" name="Marcador de posición de imagen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es-ES" noProof="0"/>
              <a:t>Haga clic en el icono para agregar una imagen</a:t>
            </a:r>
          </a:p>
        </p:txBody>
      </p:sp>
      <p:sp>
        <p:nvSpPr>
          <p:cNvPr id="24" name="Marcador de texto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5" name="Marcador de texto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6" name="Marcador de posición de imagen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es-ES" noProof="0"/>
              <a:t>Haga clic en el icono para agregar una imagen</a:t>
            </a:r>
          </a:p>
        </p:txBody>
      </p:sp>
      <p:sp>
        <p:nvSpPr>
          <p:cNvPr id="27" name="Marcador de texto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15ADA64-BBA0-4B2E-B92A-F51B837322EC}" type="datetime1">
              <a:rPr lang="es-ES" noProof="0" smtClean="0"/>
              <a:t>28/11/2023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18752D6-1556-45C7-86E8-B146907A0AF6}" type="datetime1">
              <a:rPr lang="es-ES" noProof="0" smtClean="0"/>
              <a:t>28/11/2023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B8F7CEA-13C7-4FEA-8C1A-0A5383197599}" type="datetime1">
              <a:rPr lang="es-ES" noProof="0" smtClean="0"/>
              <a:t>28/11/2023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F097B57-B72F-420B-A8B3-006069A971F8}" type="datetime1">
              <a:rPr lang="es-ES" noProof="0" smtClean="0"/>
              <a:t>28/11/2023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la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 rtlCol="0"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9B8A8E5-B735-43D5-B8A8-F9364991DBAE}" type="datetime1">
              <a:rPr lang="es-ES" noProof="0" smtClean="0"/>
              <a:t>28/11/2023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9C64DD1-C385-4F10-9CD2-DD93C702F068}" type="datetime1">
              <a:rPr lang="es-ES" noProof="0" smtClean="0"/>
              <a:t>28/11/2023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51227E5-EAF8-4A16-84BD-E3150A48D32B}" type="datetime1">
              <a:rPr lang="es-ES" noProof="0" smtClean="0"/>
              <a:t>28/11/2023</a:t>
            </a:fld>
            <a:endParaRPr lang="es-ES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D4A2405-EADC-49A9-A212-B14F59A595D1}" type="datetime1">
              <a:rPr lang="es-ES" noProof="0" smtClean="0"/>
              <a:t>28/11/2023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923801C-93E6-4BBB-A3C6-DF8FA5AF99A7}" type="datetime1">
              <a:rPr lang="es-ES" noProof="0" smtClean="0"/>
              <a:t>28/11/2023</a:t>
            </a:fld>
            <a:endParaRPr lang="es-ES" noProof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rtlCol="0" anchor="ctr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FBA167B-534C-4C9B-B1D3-207F6508C18C}" type="datetime1">
              <a:rPr lang="es-ES" noProof="0" smtClean="0"/>
              <a:t>28/11/2023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609DEB8-87A0-494F-8121-A23D0AA457E9}" type="datetime1">
              <a:rPr lang="es-ES" noProof="0" smtClean="0"/>
              <a:t>28/11/2023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upo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upo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ángulo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orma libre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orma libre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orma libre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orma libre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orma libre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orma libre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orma libre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orma libre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orma libre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orma libre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ínea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orma libre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orma libre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orma libre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orma libre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ángulo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orma libre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orma libre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orma libre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orma libre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orma libre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orma libre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orma libre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orma libre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orma libre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orma libre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upo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orma libre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orma libre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orma libre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orma libre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orma libre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orma libre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orma libre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orma libre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orma libre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ángulo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endParaRPr lang="es-ES" noProof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9434DCA-7D87-482A-B826-DA8947791FB1}" type="datetime1">
              <a:rPr lang="es-ES" noProof="0" smtClean="0"/>
              <a:t>28/11/2023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95474" y="4678363"/>
            <a:ext cx="8791575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/>
              <a:t>Grupo 04</a:t>
            </a:r>
          </a:p>
          <a:p>
            <a:r>
              <a:rPr lang="es-ES" dirty="0"/>
              <a:t>Alberto Saboya – </a:t>
            </a:r>
            <a:r>
              <a:rPr lang="es-ES" dirty="0" err="1"/>
              <a:t>Anabella</a:t>
            </a:r>
            <a:r>
              <a:rPr lang="es-ES" dirty="0"/>
              <a:t> aceto – </a:t>
            </a:r>
            <a:r>
              <a:rPr lang="es-ES" dirty="0" err="1"/>
              <a:t>david</a:t>
            </a:r>
            <a:r>
              <a:rPr lang="es-ES" dirty="0"/>
              <a:t> rodríguez</a:t>
            </a:r>
          </a:p>
        </p:txBody>
      </p:sp>
      <p:pic>
        <p:nvPicPr>
          <p:cNvPr id="6" name="Imagen 5" descr="Logotipo&#10;&#10;Descripción generada automáticamente">
            <a:extLst>
              <a:ext uri="{FF2B5EF4-FFF2-40B4-BE49-F238E27FC236}">
                <a16:creationId xmlns:a16="http://schemas.microsoft.com/office/drawing/2014/main" xmlns="" id="{ABDC1BA5-0B7A-9592-E602-9E12BFB62D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862" b="15789"/>
          <a:stretch/>
        </p:blipFill>
        <p:spPr>
          <a:xfrm>
            <a:off x="2827336" y="1247168"/>
            <a:ext cx="5804676" cy="277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14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redondeado 11"/>
          <p:cNvSpPr/>
          <p:nvPr/>
        </p:nvSpPr>
        <p:spPr>
          <a:xfrm>
            <a:off x="2281038" y="3159002"/>
            <a:ext cx="2681488" cy="437878"/>
          </a:xfrm>
          <a:prstGeom prst="roundRect">
            <a:avLst>
              <a:gd name="adj" fmla="val 10141"/>
            </a:avLst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redondeado 10"/>
          <p:cNvSpPr/>
          <p:nvPr/>
        </p:nvSpPr>
        <p:spPr>
          <a:xfrm>
            <a:off x="2273841" y="1035491"/>
            <a:ext cx="2054320" cy="437878"/>
          </a:xfrm>
          <a:prstGeom prst="roundRect">
            <a:avLst>
              <a:gd name="adj" fmla="val 10141"/>
            </a:avLst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redondeado 1"/>
          <p:cNvSpPr/>
          <p:nvPr/>
        </p:nvSpPr>
        <p:spPr>
          <a:xfrm>
            <a:off x="2273841" y="3733800"/>
            <a:ext cx="5784309" cy="2152650"/>
          </a:xfrm>
          <a:prstGeom prst="roundRect">
            <a:avLst>
              <a:gd name="adj" fmla="val 6048"/>
            </a:avLst>
          </a:prstGeom>
          <a:solidFill>
            <a:srgbClr val="FEFE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CuadroTexto 3"/>
          <p:cNvSpPr txBox="1"/>
          <p:nvPr/>
        </p:nvSpPr>
        <p:spPr>
          <a:xfrm>
            <a:off x="2273841" y="462728"/>
            <a:ext cx="64131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Tools and </a:t>
            </a:r>
            <a:r>
              <a:rPr lang="es-ES" sz="3200" b="1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development</a:t>
            </a:r>
            <a:r>
              <a:rPr lang="es-ES" sz="32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s-ES" sz="3200" b="1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environment</a:t>
            </a:r>
            <a:endParaRPr lang="es-ES" sz="32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273841" y="3174681"/>
            <a:ext cx="6237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err="1"/>
              <a:t>Develop</a:t>
            </a:r>
            <a:r>
              <a:rPr lang="es-ES" sz="2000" b="1" dirty="0"/>
              <a:t> IDE </a:t>
            </a:r>
            <a:r>
              <a:rPr lang="es-ES" sz="2000" b="1" dirty="0" err="1"/>
              <a:t>most</a:t>
            </a:r>
            <a:r>
              <a:rPr lang="es-ES" sz="2000" b="1" dirty="0"/>
              <a:t> </a:t>
            </a:r>
            <a:r>
              <a:rPr lang="es-ES" sz="2000" b="1" dirty="0" err="1"/>
              <a:t>used</a:t>
            </a:r>
            <a:r>
              <a:rPr lang="es-ES" sz="2000" b="1" dirty="0"/>
              <a:t> 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2273841" y="1045316"/>
            <a:ext cx="55615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/>
              <a:t>¿</a:t>
            </a:r>
            <a:r>
              <a:rPr lang="es-ES" sz="2000" b="1" dirty="0" err="1"/>
              <a:t>What</a:t>
            </a:r>
            <a:r>
              <a:rPr lang="es-ES" sz="2000" b="1" dirty="0"/>
              <a:t> </a:t>
            </a:r>
            <a:r>
              <a:rPr lang="es-ES" sz="2000" b="1" dirty="0" err="1"/>
              <a:t>is</a:t>
            </a:r>
            <a:r>
              <a:rPr lang="es-ES" sz="2000" b="1" dirty="0"/>
              <a:t> </a:t>
            </a:r>
            <a:r>
              <a:rPr lang="es-ES" sz="2000" b="1" dirty="0" err="1"/>
              <a:t>an</a:t>
            </a:r>
            <a:r>
              <a:rPr lang="es-ES" sz="2000" b="1" dirty="0"/>
              <a:t> IDE?</a:t>
            </a:r>
          </a:p>
        </p:txBody>
      </p:sp>
      <p:pic>
        <p:nvPicPr>
          <p:cNvPr id="1036" name="Picture 12" descr="16 Best IDEs For Software Development: Overview For 2023 | Softermii Blo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80"/>
          <a:stretch/>
        </p:blipFill>
        <p:spPr bwMode="auto">
          <a:xfrm>
            <a:off x="2354009" y="3870515"/>
            <a:ext cx="4022695" cy="1903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uadroTexto 12"/>
          <p:cNvSpPr txBox="1"/>
          <p:nvPr/>
        </p:nvSpPr>
        <p:spPr>
          <a:xfrm>
            <a:off x="2273841" y="1470248"/>
            <a:ext cx="98958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IDE </a:t>
            </a:r>
            <a:r>
              <a:rPr lang="es-ES" dirty="0" err="1"/>
              <a:t>significate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Integrated</a:t>
            </a:r>
            <a:r>
              <a:rPr lang="es-ES" dirty="0"/>
              <a:t> </a:t>
            </a:r>
            <a:r>
              <a:rPr lang="es-ES" dirty="0" err="1"/>
              <a:t>development</a:t>
            </a:r>
            <a:r>
              <a:rPr lang="es-ES" dirty="0"/>
              <a:t> </a:t>
            </a:r>
            <a:r>
              <a:rPr lang="es-ES" dirty="0" err="1"/>
              <a:t>environment</a:t>
            </a:r>
            <a:r>
              <a:rPr lang="es-ES" dirty="0"/>
              <a:t>, </a:t>
            </a:r>
            <a:r>
              <a:rPr lang="es-ES" dirty="0" err="1"/>
              <a:t>is</a:t>
            </a:r>
            <a:r>
              <a:rPr lang="es-ES" dirty="0"/>
              <a:t> a software use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devs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develop</a:t>
            </a:r>
            <a:r>
              <a:rPr lang="es-ES" dirty="0"/>
              <a:t> in </a:t>
            </a:r>
            <a:r>
              <a:rPr lang="es-ES" dirty="0" err="1"/>
              <a:t>different</a:t>
            </a:r>
            <a:r>
              <a:rPr lang="es-ES" dirty="0"/>
              <a:t> </a:t>
            </a:r>
            <a:r>
              <a:rPr lang="es-ES" dirty="0" err="1"/>
              <a:t>languages</a:t>
            </a:r>
            <a:r>
              <a:rPr lang="es-ES" dirty="0"/>
              <a:t>: Java – HTML – Python… </a:t>
            </a:r>
          </a:p>
          <a:p>
            <a:endParaRPr lang="es-ES" dirty="0"/>
          </a:p>
          <a:p>
            <a:r>
              <a:rPr lang="es-ES" dirty="0" err="1"/>
              <a:t>This</a:t>
            </a:r>
            <a:r>
              <a:rPr lang="es-ES" dirty="0"/>
              <a:t> </a:t>
            </a:r>
            <a:r>
              <a:rPr lang="es-ES" dirty="0" err="1"/>
              <a:t>tools</a:t>
            </a:r>
            <a:r>
              <a:rPr lang="es-ES" dirty="0"/>
              <a:t> </a:t>
            </a:r>
            <a:r>
              <a:rPr lang="es-ES" dirty="0" err="1"/>
              <a:t>help</a:t>
            </a:r>
            <a:r>
              <a:rPr lang="es-ES" dirty="0"/>
              <a:t> to </a:t>
            </a:r>
            <a:r>
              <a:rPr lang="es-ES" dirty="0" err="1"/>
              <a:t>write</a:t>
            </a:r>
            <a:r>
              <a:rPr lang="es-ES" dirty="0"/>
              <a:t> </a:t>
            </a:r>
            <a:r>
              <a:rPr lang="es-ES" dirty="0" err="1"/>
              <a:t>code</a:t>
            </a:r>
            <a:r>
              <a:rPr lang="es-ES" dirty="0"/>
              <a:t> more </a:t>
            </a:r>
            <a:r>
              <a:rPr lang="es-ES" dirty="0" err="1"/>
              <a:t>fast</a:t>
            </a:r>
            <a:r>
              <a:rPr lang="es-ES" dirty="0"/>
              <a:t> and </a:t>
            </a:r>
            <a:r>
              <a:rPr lang="es-ES" dirty="0" err="1"/>
              <a:t>detect</a:t>
            </a:r>
            <a:r>
              <a:rPr lang="es-ES" dirty="0"/>
              <a:t> </a:t>
            </a:r>
            <a:r>
              <a:rPr lang="es-ES" dirty="0" err="1"/>
              <a:t>errors</a:t>
            </a:r>
            <a:r>
              <a:rPr lang="es-ES" dirty="0"/>
              <a:t> in </a:t>
            </a:r>
            <a:r>
              <a:rPr lang="es-ES" dirty="0" err="1"/>
              <a:t>lines</a:t>
            </a:r>
            <a:r>
              <a:rPr lang="es-ES" dirty="0"/>
              <a:t> </a:t>
            </a:r>
            <a:r>
              <a:rPr lang="es-ES" dirty="0" err="1"/>
              <a:t>code</a:t>
            </a:r>
            <a:r>
              <a:rPr lang="es-ES" dirty="0"/>
              <a:t>, </a:t>
            </a:r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also</a:t>
            </a:r>
            <a:r>
              <a:rPr lang="es-ES" dirty="0"/>
              <a:t>  </a:t>
            </a:r>
            <a:r>
              <a:rPr lang="es-ES" dirty="0" err="1"/>
              <a:t>offers</a:t>
            </a:r>
            <a:r>
              <a:rPr lang="es-ES" dirty="0"/>
              <a:t> </a:t>
            </a:r>
            <a:r>
              <a:rPr lang="es-ES" dirty="0" err="1"/>
              <a:t>us</a:t>
            </a:r>
            <a:r>
              <a:rPr lang="es-ES" dirty="0"/>
              <a:t> </a:t>
            </a:r>
            <a:r>
              <a:rPr lang="es-ES" dirty="0" err="1"/>
              <a:t>suggestions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how</a:t>
            </a:r>
            <a:r>
              <a:rPr lang="es-ES" dirty="0"/>
              <a:t> to </a:t>
            </a:r>
            <a:r>
              <a:rPr lang="es-ES" dirty="0" err="1"/>
              <a:t>write</a:t>
            </a:r>
            <a:r>
              <a:rPr lang="es-ES" dirty="0"/>
              <a:t> </a:t>
            </a:r>
            <a:r>
              <a:rPr lang="es-ES" dirty="0" err="1"/>
              <a:t>our</a:t>
            </a:r>
            <a:r>
              <a:rPr lang="es-ES" dirty="0"/>
              <a:t> </a:t>
            </a:r>
            <a:r>
              <a:rPr lang="es-ES" dirty="0" err="1"/>
              <a:t>code</a:t>
            </a:r>
            <a:r>
              <a:rPr lang="es-ES" dirty="0"/>
              <a:t> to </a:t>
            </a:r>
            <a:r>
              <a:rPr lang="es-ES" dirty="0" err="1"/>
              <a:t>correct</a:t>
            </a:r>
            <a:r>
              <a:rPr lang="es-ES" dirty="0"/>
              <a:t> </a:t>
            </a:r>
            <a:r>
              <a:rPr lang="es-ES" dirty="0" err="1"/>
              <a:t>it</a:t>
            </a:r>
            <a:r>
              <a:rPr lang="es-ES" dirty="0"/>
              <a:t>.</a:t>
            </a:r>
          </a:p>
        </p:txBody>
      </p:sp>
      <p:pic>
        <p:nvPicPr>
          <p:cNvPr id="1030" name="Picture 6" descr="File:IntelliJ IDEA Icon.svg - Wikipedi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189" y="3907042"/>
            <a:ext cx="550237" cy="550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Download Eclipse Logo in SVG Vector or PNG File Format ...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8291" y="4277352"/>
            <a:ext cx="1634452" cy="1089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Archivo:Android Studio icon (2023).svg - Wikipedia, la enciclopedia libr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189" y="5175407"/>
            <a:ext cx="591608" cy="591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4823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2159800" y="918650"/>
            <a:ext cx="947920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/>
            </a:r>
            <a:br>
              <a:rPr lang="es-ES" dirty="0"/>
            </a:br>
            <a:r>
              <a:rPr lang="en-US" dirty="0"/>
              <a:t>From my point of view, I think the future of Java will be very good and solid. For years, Java has proven to be a robust language, used in various applications. The continuous evolution of Java, with new versions and character updates, seeks a constant commitment to the demand for novelty and adaptability of software development.</a:t>
            </a:r>
          </a:p>
          <a:p>
            <a:endParaRPr lang="es-ES" dirty="0"/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Now, Java is still important for programming. People who use Java are active and helpful, supporting each other.</a:t>
            </a:r>
          </a:p>
          <a:p>
            <a:r>
              <a:rPr lang="en-US" dirty="0"/>
              <a:t>In short, looking at the past and what's happening now, Java could keep being a good choice for developers. It's good at adjusting to tech changes, and it's always getting better, so Java will likely stay important for making software.</a:t>
            </a:r>
          </a:p>
        </p:txBody>
      </p:sp>
      <p:sp>
        <p:nvSpPr>
          <p:cNvPr id="6" name="Rectángulo redondeado 5"/>
          <p:cNvSpPr/>
          <p:nvPr/>
        </p:nvSpPr>
        <p:spPr>
          <a:xfrm>
            <a:off x="2385520" y="390405"/>
            <a:ext cx="6072674" cy="618612"/>
          </a:xfrm>
          <a:prstGeom prst="roundRect">
            <a:avLst>
              <a:gd name="adj" fmla="val 10141"/>
            </a:avLst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CuadroTexto 3"/>
          <p:cNvSpPr txBox="1"/>
          <p:nvPr/>
        </p:nvSpPr>
        <p:spPr>
          <a:xfrm>
            <a:off x="2385520" y="390405"/>
            <a:ext cx="59051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/>
              <a:t>Java </a:t>
            </a:r>
            <a:r>
              <a:rPr lang="es-ES" sz="3200" b="1" dirty="0" err="1"/>
              <a:t>future</a:t>
            </a:r>
            <a:r>
              <a:rPr lang="es-ES" sz="3200" b="1" dirty="0"/>
              <a:t> and </a:t>
            </a:r>
            <a:r>
              <a:rPr lang="es-ES" sz="3200" b="1" dirty="0" err="1"/>
              <a:t>finaly</a:t>
            </a:r>
            <a:r>
              <a:rPr lang="es-ES" sz="3200" b="1" dirty="0"/>
              <a:t> </a:t>
            </a:r>
            <a:r>
              <a:rPr lang="es-ES" sz="3200" b="1" dirty="0" err="1"/>
              <a:t>conclusion</a:t>
            </a:r>
            <a:endParaRPr lang="es-ES" sz="3200" b="1" dirty="0"/>
          </a:p>
        </p:txBody>
      </p:sp>
    </p:spTree>
    <p:extLst>
      <p:ext uri="{BB962C8B-B14F-4D97-AF65-F5344CB8AC3E}">
        <p14:creationId xmlns:p14="http://schemas.microsoft.com/office/powerpoint/2010/main" val="743363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5D7F636-FF34-D8C8-CE64-B73F810AD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425087"/>
            <a:ext cx="9905998" cy="726705"/>
          </a:xfrm>
        </p:spPr>
        <p:txBody>
          <a:bodyPr/>
          <a:lstStyle/>
          <a:p>
            <a:r>
              <a:rPr lang="es-ES" dirty="0" err="1"/>
              <a:t>Its</a:t>
            </a:r>
            <a:r>
              <a:rPr lang="es-ES" dirty="0"/>
              <a:t> </a:t>
            </a:r>
            <a:r>
              <a:rPr lang="es-ES" dirty="0" err="1"/>
              <a:t>origins</a:t>
            </a:r>
            <a:r>
              <a:rPr lang="es-ES" dirty="0"/>
              <a:t>...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DF3ED317-2E7B-F525-4FDA-C4CBD9486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424" y="1676663"/>
            <a:ext cx="10550769" cy="399437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z="2900" dirty="0" err="1">
                <a:solidFill>
                  <a:srgbClr val="FFFFFF"/>
                </a:solidFill>
                <a:ea typeface="+mn-lt"/>
                <a:cs typeface="+mn-lt"/>
              </a:rPr>
              <a:t>It</a:t>
            </a:r>
            <a:r>
              <a:rPr lang="es-ES" sz="2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s-ES" sz="2900" dirty="0" err="1">
                <a:solidFill>
                  <a:srgbClr val="FFFFFF"/>
                </a:solidFill>
                <a:ea typeface="+mn-lt"/>
                <a:cs typeface="+mn-lt"/>
              </a:rPr>
              <a:t>was</a:t>
            </a:r>
            <a:r>
              <a:rPr lang="es-ES" sz="2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s-ES" sz="2900" dirty="0" err="1">
                <a:solidFill>
                  <a:srgbClr val="FFFFFF"/>
                </a:solidFill>
                <a:ea typeface="+mn-lt"/>
                <a:cs typeface="+mn-lt"/>
              </a:rPr>
              <a:t>launched</a:t>
            </a:r>
            <a:r>
              <a:rPr lang="es-ES" sz="2900" dirty="0">
                <a:solidFill>
                  <a:srgbClr val="FFFFFF"/>
                </a:solidFill>
                <a:ea typeface="+mn-lt"/>
                <a:cs typeface="+mn-lt"/>
              </a:rPr>
              <a:t> in June 1991.</a:t>
            </a:r>
          </a:p>
          <a:p>
            <a:r>
              <a:rPr lang="es-ES" sz="2900" dirty="0">
                <a:solidFill>
                  <a:srgbClr val="FFFFFF"/>
                </a:solidFill>
              </a:rPr>
              <a:t>In 1996 </a:t>
            </a:r>
            <a:r>
              <a:rPr lang="es-ES" sz="2900" dirty="0" err="1">
                <a:solidFill>
                  <a:srgbClr val="FFFFFF"/>
                </a:solidFill>
              </a:rPr>
              <a:t>Sun</a:t>
            </a:r>
            <a:r>
              <a:rPr lang="es-ES" sz="2900" dirty="0">
                <a:solidFill>
                  <a:srgbClr val="FFFFFF"/>
                </a:solidFill>
              </a:rPr>
              <a:t> Microsystems </a:t>
            </a:r>
            <a:r>
              <a:rPr lang="es-ES" sz="2900" dirty="0" err="1">
                <a:solidFill>
                  <a:srgbClr val="FFFFFF"/>
                </a:solidFill>
                <a:ea typeface="+mn-lt"/>
                <a:cs typeface="+mn-lt"/>
              </a:rPr>
              <a:t>the</a:t>
            </a:r>
            <a:r>
              <a:rPr lang="es-ES" sz="2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s-ES" sz="2900" dirty="0" err="1">
                <a:solidFill>
                  <a:srgbClr val="FFFFFF"/>
                </a:solidFill>
                <a:ea typeface="+mn-lt"/>
                <a:cs typeface="+mn-lt"/>
              </a:rPr>
              <a:t>first</a:t>
            </a:r>
            <a:r>
              <a:rPr lang="es-ES" sz="2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s-ES" sz="2900" dirty="0" err="1">
                <a:solidFill>
                  <a:srgbClr val="FFFFFF"/>
                </a:solidFill>
                <a:ea typeface="+mn-lt"/>
                <a:cs typeface="+mn-lt"/>
              </a:rPr>
              <a:t>public</a:t>
            </a:r>
            <a:r>
              <a:rPr lang="es-ES" sz="2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s-ES" sz="2900" dirty="0" err="1">
                <a:solidFill>
                  <a:srgbClr val="FFFFFF"/>
                </a:solidFill>
                <a:ea typeface="+mn-lt"/>
                <a:cs typeface="+mn-lt"/>
              </a:rPr>
              <a:t>implementation</a:t>
            </a:r>
            <a:r>
              <a:rPr lang="es-ES" sz="2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s-ES" sz="2900" dirty="0" err="1">
                <a:solidFill>
                  <a:srgbClr val="FFFFFF"/>
                </a:solidFill>
                <a:ea typeface="+mn-lt"/>
                <a:cs typeface="+mn-lt"/>
              </a:rPr>
              <a:t>of</a:t>
            </a:r>
            <a:r>
              <a:rPr lang="es-ES" sz="2900" dirty="0">
                <a:solidFill>
                  <a:srgbClr val="FFFFFF"/>
                </a:solidFill>
                <a:ea typeface="+mn-lt"/>
                <a:cs typeface="+mn-lt"/>
              </a:rPr>
              <a:t> Java 1.0</a:t>
            </a:r>
            <a:endParaRPr lang="es-ES" sz="2900" dirty="0">
              <a:solidFill>
                <a:srgbClr val="FFFFFF"/>
              </a:solidFill>
            </a:endParaRPr>
          </a:p>
          <a:p>
            <a:r>
              <a:rPr lang="es-ES" sz="2900" dirty="0">
                <a:solidFill>
                  <a:srgbClr val="FFFFFF"/>
                </a:solidFill>
                <a:ea typeface="+mn-lt"/>
                <a:cs typeface="+mn-lt"/>
              </a:rPr>
              <a:t>In 1998, Java 2 </a:t>
            </a:r>
            <a:r>
              <a:rPr lang="es-ES" sz="2900" dirty="0" err="1">
                <a:solidFill>
                  <a:srgbClr val="FFFFFF"/>
                </a:solidFill>
                <a:ea typeface="+mn-lt"/>
                <a:cs typeface="+mn-lt"/>
              </a:rPr>
              <a:t>was</a:t>
            </a:r>
            <a:r>
              <a:rPr lang="es-ES" sz="2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s-ES" sz="2900" dirty="0" err="1">
                <a:solidFill>
                  <a:srgbClr val="FFFFFF"/>
                </a:solidFill>
                <a:ea typeface="+mn-lt"/>
                <a:cs typeface="+mn-lt"/>
              </a:rPr>
              <a:t>released</a:t>
            </a:r>
            <a:r>
              <a:rPr lang="es-ES" sz="2900" dirty="0">
                <a:solidFill>
                  <a:srgbClr val="FFFFFF"/>
                </a:solidFill>
                <a:ea typeface="+mn-lt"/>
                <a:cs typeface="+mn-lt"/>
              </a:rPr>
              <a:t> and </a:t>
            </a:r>
            <a:r>
              <a:rPr lang="es-ES" sz="2900" dirty="0" err="1">
                <a:solidFill>
                  <a:srgbClr val="FFFFFF"/>
                </a:solidFill>
                <a:ea typeface="+mn-lt"/>
                <a:cs typeface="+mn-lt"/>
              </a:rPr>
              <a:t>it</a:t>
            </a:r>
            <a:r>
              <a:rPr lang="es-ES" sz="2900" dirty="0">
                <a:solidFill>
                  <a:srgbClr val="FFFFFF"/>
                </a:solidFill>
                <a:ea typeface="+mn-lt"/>
                <a:cs typeface="+mn-lt"/>
              </a:rPr>
              <a:t> </a:t>
            </a:r>
            <a:r>
              <a:rPr lang="es-ES" sz="2900" dirty="0" err="1">
                <a:solidFill>
                  <a:srgbClr val="FFFFFF"/>
                </a:solidFill>
                <a:ea typeface="+mn-lt"/>
                <a:cs typeface="+mn-lt"/>
              </a:rPr>
              <a:t>added</a:t>
            </a:r>
            <a:r>
              <a:rPr lang="es-ES" sz="2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s-ES" sz="2900" dirty="0" err="1">
                <a:solidFill>
                  <a:srgbClr val="FFFFFF"/>
                </a:solidFill>
                <a:ea typeface="+mn-lt"/>
                <a:cs typeface="+mn-lt"/>
              </a:rPr>
              <a:t>multiple</a:t>
            </a:r>
            <a:r>
              <a:rPr lang="es-ES" sz="2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s-ES" sz="2900" dirty="0" err="1">
                <a:solidFill>
                  <a:srgbClr val="FFFFFF"/>
                </a:solidFill>
                <a:ea typeface="+mn-lt"/>
                <a:cs typeface="+mn-lt"/>
              </a:rPr>
              <a:t>configurations</a:t>
            </a:r>
            <a:r>
              <a:rPr lang="es-ES" sz="2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s-ES" sz="2900" dirty="0" err="1">
                <a:solidFill>
                  <a:srgbClr val="FFFFFF"/>
                </a:solidFill>
                <a:ea typeface="+mn-lt"/>
                <a:cs typeface="+mn-lt"/>
              </a:rPr>
              <a:t>designed</a:t>
            </a:r>
            <a:r>
              <a:rPr lang="es-ES" sz="2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s-ES" sz="2900" dirty="0" err="1">
                <a:solidFill>
                  <a:srgbClr val="FFFFFF"/>
                </a:solidFill>
                <a:ea typeface="+mn-lt"/>
                <a:cs typeface="+mn-lt"/>
              </a:rPr>
              <a:t>for</a:t>
            </a:r>
            <a:r>
              <a:rPr lang="es-ES" sz="2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s-ES" sz="2900" dirty="0" err="1">
                <a:solidFill>
                  <a:srgbClr val="FFFFFF"/>
                </a:solidFill>
                <a:ea typeface="+mn-lt"/>
                <a:cs typeface="+mn-lt"/>
              </a:rPr>
              <a:t>different</a:t>
            </a:r>
            <a:r>
              <a:rPr lang="es-ES" sz="2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s-ES" sz="2900" dirty="0" err="1">
                <a:solidFill>
                  <a:srgbClr val="FFFFFF"/>
                </a:solidFill>
                <a:ea typeface="+mn-lt"/>
                <a:cs typeface="+mn-lt"/>
              </a:rPr>
              <a:t>types</a:t>
            </a:r>
            <a:r>
              <a:rPr lang="es-ES" sz="2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s-ES" sz="2900" dirty="0" err="1">
                <a:solidFill>
                  <a:srgbClr val="FFFFFF"/>
                </a:solidFill>
                <a:ea typeface="+mn-lt"/>
                <a:cs typeface="+mn-lt"/>
              </a:rPr>
              <a:t>of</a:t>
            </a:r>
            <a:r>
              <a:rPr lang="es-ES" sz="2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s-ES" sz="2900" dirty="0" err="1">
                <a:solidFill>
                  <a:srgbClr val="FFFFFF"/>
                </a:solidFill>
                <a:ea typeface="+mn-lt"/>
                <a:cs typeface="+mn-lt"/>
              </a:rPr>
              <a:t>platforms</a:t>
            </a:r>
            <a:r>
              <a:rPr lang="es-ES" sz="2900" dirty="0">
                <a:solidFill>
                  <a:srgbClr val="FFFFFF"/>
                </a:solidFill>
                <a:ea typeface="+mn-lt"/>
                <a:cs typeface="+mn-lt"/>
              </a:rPr>
              <a:t>.</a:t>
            </a:r>
            <a:endParaRPr lang="es-ES" sz="2900" dirty="0">
              <a:solidFill>
                <a:srgbClr val="FFFFFF"/>
              </a:solidFill>
            </a:endParaRPr>
          </a:p>
          <a:p>
            <a:r>
              <a:rPr lang="es-ES" sz="2900" dirty="0">
                <a:solidFill>
                  <a:srgbClr val="FFFFFF"/>
                </a:solidFill>
              </a:rPr>
              <a:t>In 2006 </a:t>
            </a:r>
            <a:r>
              <a:rPr lang="es-ES" sz="2900" dirty="0" err="1">
                <a:solidFill>
                  <a:srgbClr val="FFFFFF"/>
                </a:solidFill>
              </a:rPr>
              <a:t>is</a:t>
            </a:r>
            <a:r>
              <a:rPr lang="es-ES" sz="2900" dirty="0">
                <a:solidFill>
                  <a:srgbClr val="FFFFFF"/>
                </a:solidFill>
              </a:rPr>
              <a:t> </a:t>
            </a:r>
            <a:r>
              <a:rPr lang="es-ES" sz="2900" dirty="0" err="1">
                <a:solidFill>
                  <a:srgbClr val="FFFFFF"/>
                </a:solidFill>
              </a:rPr>
              <a:t>launched</a:t>
            </a:r>
            <a:r>
              <a:rPr lang="es-ES" sz="2900" dirty="0">
                <a:solidFill>
                  <a:srgbClr val="FFFFFF"/>
                </a:solidFill>
              </a:rPr>
              <a:t> as</a:t>
            </a:r>
            <a:r>
              <a:rPr lang="es-ES" sz="2900" dirty="0">
                <a:solidFill>
                  <a:srgbClr val="FFFFFF"/>
                </a:solidFill>
                <a:ea typeface="+mn-lt"/>
                <a:cs typeface="+mn-lt"/>
              </a:rPr>
              <a:t> free and open-</a:t>
            </a:r>
            <a:r>
              <a:rPr lang="es-ES" sz="2900" dirty="0" err="1">
                <a:solidFill>
                  <a:srgbClr val="FFFFFF"/>
                </a:solidFill>
                <a:ea typeface="+mn-lt"/>
                <a:cs typeface="+mn-lt"/>
              </a:rPr>
              <a:t>source</a:t>
            </a:r>
            <a:r>
              <a:rPr lang="es-ES" sz="2900" dirty="0">
                <a:solidFill>
                  <a:srgbClr val="FFFFFF"/>
                </a:solidFill>
                <a:ea typeface="+mn-lt"/>
                <a:cs typeface="+mn-lt"/>
              </a:rPr>
              <a:t> software.</a:t>
            </a:r>
            <a:endParaRPr lang="es-ES" sz="2900" dirty="0">
              <a:solidFill>
                <a:srgbClr val="FFFFFF"/>
              </a:solidFill>
            </a:endParaRPr>
          </a:p>
          <a:p>
            <a:r>
              <a:rPr lang="es-ES" sz="2900" dirty="0">
                <a:solidFill>
                  <a:srgbClr val="FFFFFF"/>
                </a:solidFill>
              </a:rPr>
              <a:t>In 2009, </a:t>
            </a:r>
            <a:r>
              <a:rPr lang="es-ES" sz="2900" dirty="0">
                <a:solidFill>
                  <a:srgbClr val="FFFFFF"/>
                </a:solidFill>
                <a:ea typeface="+mn-lt"/>
                <a:cs typeface="+mn-lt"/>
              </a:rPr>
              <a:t>Oracle </a:t>
            </a:r>
            <a:r>
              <a:rPr lang="es-ES" sz="2900" dirty="0" err="1">
                <a:solidFill>
                  <a:srgbClr val="FFFFFF"/>
                </a:solidFill>
                <a:ea typeface="+mn-lt"/>
                <a:cs typeface="+mn-lt"/>
              </a:rPr>
              <a:t>Corporation</a:t>
            </a:r>
            <a:r>
              <a:rPr lang="es-ES" sz="2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s-ES" sz="2900" dirty="0" err="1">
                <a:solidFill>
                  <a:srgbClr val="FFFFFF"/>
                </a:solidFill>
                <a:ea typeface="+mn-lt"/>
                <a:cs typeface="+mn-lt"/>
              </a:rPr>
              <a:t>acquared</a:t>
            </a:r>
            <a:r>
              <a:rPr lang="es-ES" sz="2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s-ES" sz="2900" dirty="0" err="1">
                <a:solidFill>
                  <a:srgbClr val="FFFFFF"/>
                </a:solidFill>
                <a:ea typeface="+mn-lt"/>
                <a:cs typeface="+mn-lt"/>
              </a:rPr>
              <a:t>Sun</a:t>
            </a:r>
            <a:r>
              <a:rPr lang="es-ES" sz="2900" dirty="0">
                <a:solidFill>
                  <a:srgbClr val="FFFFFF"/>
                </a:solidFill>
                <a:ea typeface="+mn-lt"/>
                <a:cs typeface="+mn-lt"/>
              </a:rPr>
              <a:t> Microsystems.</a:t>
            </a:r>
            <a:endParaRPr lang="es-ES" sz="2900" dirty="0">
              <a:solidFill>
                <a:srgbClr val="FFFFFF"/>
              </a:solidFill>
            </a:endParaRPr>
          </a:p>
        </p:txBody>
      </p:sp>
      <p:pic>
        <p:nvPicPr>
          <p:cNvPr id="5" name="Imagen 4" descr="Imagen que contiene Esquemático&#10;&#10;Descripción generada automáticamente">
            <a:extLst>
              <a:ext uri="{FF2B5EF4-FFF2-40B4-BE49-F238E27FC236}">
                <a16:creationId xmlns:a16="http://schemas.microsoft.com/office/drawing/2014/main" xmlns="" id="{B6B1AB78-CEF4-0ED6-FCFF-61F7CE432F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376" t="8077" r="12803" b="32820"/>
          <a:stretch/>
        </p:blipFill>
        <p:spPr>
          <a:xfrm>
            <a:off x="9434146" y="163985"/>
            <a:ext cx="1872762" cy="1975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73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443029"/>
            <a:ext cx="9905998" cy="1478570"/>
          </a:xfrm>
        </p:spPr>
        <p:txBody>
          <a:bodyPr/>
          <a:lstStyle/>
          <a:p>
            <a:r>
              <a:rPr lang="es-ES" b="1" dirty="0" smtClean="0"/>
              <a:t>Key </a:t>
            </a:r>
            <a:r>
              <a:rPr lang="es-ES" b="1" dirty="0" err="1"/>
              <a:t>Features</a:t>
            </a:r>
            <a:r>
              <a:rPr lang="es-ES" b="1" dirty="0"/>
              <a:t> of Java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1695307"/>
            <a:ext cx="9905999" cy="2627313"/>
          </a:xfrm>
        </p:spPr>
        <p:txBody>
          <a:bodyPr>
            <a:noAutofit/>
          </a:bodyPr>
          <a:lstStyle/>
          <a:p>
            <a:r>
              <a:rPr lang="en-US" b="1" dirty="0"/>
              <a:t>Portability:</a:t>
            </a:r>
            <a:r>
              <a:rPr lang="en-US" dirty="0"/>
              <a:t> Runs on any platform with the Java Virtual Machine (JVM). </a:t>
            </a:r>
            <a:endParaRPr lang="en-US" dirty="0" smtClean="0"/>
          </a:p>
          <a:p>
            <a:r>
              <a:rPr lang="en-US" b="1" dirty="0" smtClean="0"/>
              <a:t>Object-Oriented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seeks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create</a:t>
            </a:r>
            <a:r>
              <a:rPr lang="es-ES" dirty="0"/>
              <a:t> </a:t>
            </a:r>
            <a:r>
              <a:rPr lang="es-ES" dirty="0" err="1"/>
              <a:t>objects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autonomous</a:t>
            </a:r>
            <a:r>
              <a:rPr lang="es-ES" dirty="0"/>
              <a:t> </a:t>
            </a:r>
            <a:r>
              <a:rPr lang="es-ES" dirty="0" err="1"/>
              <a:t>pieces</a:t>
            </a:r>
            <a:r>
              <a:rPr lang="es-ES" dirty="0"/>
              <a:t> of </a:t>
            </a:r>
            <a:r>
              <a:rPr lang="es-ES" dirty="0" err="1"/>
              <a:t>code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can </a:t>
            </a:r>
            <a:r>
              <a:rPr lang="es-ES" dirty="0" err="1"/>
              <a:t>interact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other</a:t>
            </a:r>
            <a:r>
              <a:rPr lang="es-ES" dirty="0"/>
              <a:t> </a:t>
            </a:r>
            <a:r>
              <a:rPr lang="es-ES" dirty="0" err="1"/>
              <a:t>objects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solve</a:t>
            </a:r>
            <a:r>
              <a:rPr lang="es-ES" dirty="0"/>
              <a:t> a </a:t>
            </a:r>
            <a:r>
              <a:rPr lang="es-ES" dirty="0" err="1"/>
              <a:t>problem</a:t>
            </a:r>
            <a:r>
              <a:rPr lang="es-ES" dirty="0" smtClean="0"/>
              <a:t>.</a:t>
            </a:r>
          </a:p>
          <a:p>
            <a:r>
              <a:rPr lang="es-ES" b="1" dirty="0" err="1" smtClean="0"/>
              <a:t>Distributed</a:t>
            </a:r>
            <a:r>
              <a:rPr lang="es-ES" b="1" dirty="0"/>
              <a:t>:</a:t>
            </a:r>
            <a:r>
              <a:rPr lang="es-ES" b="1" dirty="0" smtClean="0"/>
              <a:t> </a:t>
            </a:r>
            <a:r>
              <a:rPr lang="es-ES" dirty="0" err="1"/>
              <a:t>Provides</a:t>
            </a:r>
            <a:r>
              <a:rPr lang="es-ES" dirty="0"/>
              <a:t> a </a:t>
            </a:r>
            <a:r>
              <a:rPr lang="es-ES" dirty="0" err="1"/>
              <a:t>collection</a:t>
            </a:r>
            <a:r>
              <a:rPr lang="es-ES" dirty="0"/>
              <a:t> of </a:t>
            </a:r>
            <a:r>
              <a:rPr lang="es-ES" dirty="0" err="1"/>
              <a:t>classes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use in </a:t>
            </a:r>
            <a:r>
              <a:rPr lang="es-ES" dirty="0" err="1"/>
              <a:t>network</a:t>
            </a:r>
            <a:r>
              <a:rPr lang="es-ES" dirty="0"/>
              <a:t> </a:t>
            </a:r>
            <a:r>
              <a:rPr lang="es-ES" dirty="0" err="1" smtClean="0"/>
              <a:t>applications</a:t>
            </a:r>
            <a:r>
              <a:rPr lang="es-ES" dirty="0" smtClean="0"/>
              <a:t>.</a:t>
            </a:r>
          </a:p>
          <a:p>
            <a:r>
              <a:rPr lang="en-US" b="1" dirty="0" smtClean="0"/>
              <a:t>Security:</a:t>
            </a:r>
            <a:r>
              <a:rPr lang="en-US" dirty="0" smtClean="0"/>
              <a:t> Secure environment with its memory management system and security policies.</a:t>
            </a:r>
          </a:p>
          <a:p>
            <a:pPr lvl="0"/>
            <a:r>
              <a:rPr lang="es-ES" b="1" dirty="0" err="1" smtClean="0"/>
              <a:t>Platform-independent</a:t>
            </a:r>
            <a:r>
              <a:rPr lang="es-ES" b="1" dirty="0"/>
              <a:t>:</a:t>
            </a:r>
            <a:r>
              <a:rPr lang="es-ES" dirty="0"/>
              <a:t> </a:t>
            </a:r>
            <a:r>
              <a:rPr lang="es-ES" dirty="0" err="1"/>
              <a:t>Does</a:t>
            </a:r>
            <a:r>
              <a:rPr lang="es-ES" dirty="0"/>
              <a:t> </a:t>
            </a:r>
            <a:r>
              <a:rPr lang="es-ES" dirty="0" err="1"/>
              <a:t>not</a:t>
            </a:r>
            <a:r>
              <a:rPr lang="es-ES" dirty="0"/>
              <a:t> </a:t>
            </a:r>
            <a:r>
              <a:rPr lang="es-ES" dirty="0" err="1"/>
              <a:t>require</a:t>
            </a:r>
            <a:r>
              <a:rPr lang="es-ES" dirty="0"/>
              <a:t> </a:t>
            </a:r>
            <a:r>
              <a:rPr lang="es-ES" dirty="0" err="1"/>
              <a:t>programs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be </a:t>
            </a:r>
            <a:r>
              <a:rPr lang="es-ES" dirty="0" err="1"/>
              <a:t>compiled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linked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each</a:t>
            </a:r>
            <a:r>
              <a:rPr lang="es-ES" dirty="0"/>
              <a:t> machine.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27339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322957"/>
            <a:ext cx="9905998" cy="1478570"/>
          </a:xfrm>
        </p:spPr>
        <p:txBody>
          <a:bodyPr/>
          <a:lstStyle/>
          <a:p>
            <a:r>
              <a:rPr lang="es-ES" b="1" dirty="0"/>
              <a:t>Basic Java </a:t>
            </a:r>
            <a:r>
              <a:rPr lang="es-ES" b="1" dirty="0" err="1"/>
              <a:t>Syntax</a:t>
            </a:r>
            <a:endParaRPr lang="es-ES" b="1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41411" y="1136724"/>
            <a:ext cx="7937933" cy="5711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s-E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Declarations</a:t>
            </a:r>
            <a:r>
              <a:rPr kumimoji="0" lang="es-E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s-E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Assignments</a:t>
            </a:r>
            <a:r>
              <a:rPr kumimoji="0" lang="es-E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endParaRPr kumimoji="0" lang="es-E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Variable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Declaration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int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x;</a:t>
            </a:r>
            <a:endParaRPr kumimoji="0" lang="es-E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Variable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Initialization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int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y = 10;</a:t>
            </a:r>
            <a:endParaRPr kumimoji="0" lang="es-E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s-E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Data </a:t>
            </a:r>
            <a:r>
              <a:rPr kumimoji="0" lang="es-E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Types</a:t>
            </a:r>
            <a:r>
              <a:rPr kumimoji="0" lang="es-E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endParaRPr kumimoji="0" lang="es-E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s-ES" sz="2400" dirty="0" err="1" smtClean="0"/>
              <a:t>Numbers</a:t>
            </a:r>
            <a:r>
              <a:rPr lang="es-ES" sz="2400" dirty="0" smtClean="0"/>
              <a:t>: 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int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float</a:t>
            </a:r>
            <a:r>
              <a:rPr lang="es-ES" sz="2400" dirty="0"/>
              <a:t> </a:t>
            </a:r>
            <a:r>
              <a:rPr lang="es-ES" sz="2400" dirty="0" smtClean="0"/>
              <a:t>and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double</a:t>
            </a:r>
            <a:endParaRPr kumimoji="0" lang="es-E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Boolean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boolean</a:t>
            </a:r>
            <a:endParaRPr kumimoji="0" lang="es-E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Character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char</a:t>
            </a:r>
            <a:endParaRPr kumimoji="0" lang="es-E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String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String</a:t>
            </a:r>
            <a:endParaRPr kumimoji="0" lang="es-E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s-E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Control </a:t>
            </a:r>
            <a:r>
              <a:rPr kumimoji="0" lang="es-E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Flow</a:t>
            </a:r>
            <a:r>
              <a:rPr kumimoji="0" lang="es-E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s-E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structures</a:t>
            </a:r>
            <a:r>
              <a:rPr kumimoji="0" lang="es-E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endParaRPr kumimoji="0" lang="es-E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Conditional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Statements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if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/ 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else</a:t>
            </a:r>
            <a:endParaRPr kumimoji="0" lang="es-E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Switch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Statement</a:t>
            </a:r>
            <a:endParaRPr kumimoji="0" lang="es-E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r>
              <a:rPr lang="es-ES" b="1" dirty="0" smtClean="0"/>
              <a:t>4.Loops: </a:t>
            </a:r>
            <a:r>
              <a:rPr lang="es-ES" b="1" dirty="0" err="1" smtClean="0"/>
              <a:t>For</a:t>
            </a:r>
            <a:r>
              <a:rPr lang="es-ES" b="1" smtClean="0"/>
              <a:t>, While</a:t>
            </a:r>
            <a:r>
              <a:rPr lang="es-ES" b="1" dirty="0" smtClean="0"/>
              <a:t> and Do </a:t>
            </a:r>
            <a:r>
              <a:rPr lang="es-ES" b="1" dirty="0" err="1" smtClean="0"/>
              <a:t>While</a:t>
            </a:r>
            <a:endParaRPr lang="es-ES" b="1" dirty="0"/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s-E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6020" y="1867392"/>
            <a:ext cx="6178868" cy="3289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925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53490" y="451464"/>
            <a:ext cx="9905998" cy="999267"/>
          </a:xfrm>
        </p:spPr>
        <p:txBody>
          <a:bodyPr/>
          <a:lstStyle/>
          <a:p>
            <a:r>
              <a:rPr lang="es-ES" b="1" dirty="0"/>
              <a:t>OJBECT ORIENTATION IN JAVA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61645" y="1688122"/>
            <a:ext cx="8827300" cy="4457701"/>
          </a:xfrm>
        </p:spPr>
        <p:txBody>
          <a:bodyPr>
            <a:noAutofit/>
          </a:bodyPr>
          <a:lstStyle/>
          <a:p>
            <a:r>
              <a:rPr lang="en-US" dirty="0"/>
              <a:t>Java is an </a:t>
            </a:r>
            <a:r>
              <a:rPr lang="en-US" b="1" dirty="0"/>
              <a:t>object-oriented programming language</a:t>
            </a:r>
            <a:r>
              <a:rPr lang="en-US" dirty="0"/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Based on the concept of "objects" encapsulating data and behavior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Java is a widely used, object-oriented programming language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Key Aspects:</a:t>
            </a:r>
          </a:p>
          <a:p>
            <a:pPr lvl="1" algn="l">
              <a:buFont typeface="Courier New" panose="02070309020205020404" pitchFamily="49" charset="0"/>
              <a:buChar char="o"/>
            </a:pPr>
            <a:r>
              <a:rPr lang="en-US" sz="2400" dirty="0"/>
              <a:t>Everything in Java is considered an object</a:t>
            </a:r>
          </a:p>
          <a:p>
            <a:pPr lvl="1" algn="l">
              <a:buFont typeface="Courier New" panose="02070309020205020404" pitchFamily="49" charset="0"/>
              <a:buChar char="o"/>
            </a:pPr>
            <a:r>
              <a:rPr lang="en-US" sz="2400" dirty="0"/>
              <a:t>Objects are instances of classes, serving as blueprints</a:t>
            </a:r>
          </a:p>
          <a:p>
            <a:pPr lvl="1" algn="l">
              <a:buFont typeface="Courier New" panose="02070309020205020404" pitchFamily="49" charset="0"/>
              <a:buChar char="o"/>
            </a:pPr>
            <a:r>
              <a:rPr lang="en-US" sz="2400" dirty="0"/>
              <a:t>Classes define properties (attributes) and behaviors (methods)</a:t>
            </a:r>
          </a:p>
          <a:p>
            <a:endParaRPr lang="en-U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37264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4BEBA16-9604-EB9B-5CC3-DED19C6FC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84967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ECECF1"/>
                </a:solidFill>
                <a:effectLst/>
                <a:latin typeface="Söhne"/>
              </a:rPr>
              <a:t>Principles of Object Orientation in Java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849F777A-0F6D-1885-69C4-928F5AFA1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0" i="0" dirty="0" err="1">
                <a:solidFill>
                  <a:srgbClr val="ECECF1"/>
                </a:solidFill>
                <a:effectLst/>
              </a:rPr>
              <a:t>Encapsulation</a:t>
            </a:r>
            <a:r>
              <a:rPr lang="es-ES" dirty="0">
                <a:solidFill>
                  <a:srgbClr val="ECECF1"/>
                </a:solidFill>
              </a:rPr>
              <a:t>.</a:t>
            </a:r>
          </a:p>
          <a:p>
            <a:r>
              <a:rPr lang="es-ES" b="0" i="0" dirty="0" err="1">
                <a:solidFill>
                  <a:srgbClr val="ECECF1"/>
                </a:solidFill>
                <a:effectLst/>
              </a:rPr>
              <a:t>Inheritance</a:t>
            </a:r>
            <a:r>
              <a:rPr lang="es-ES" dirty="0">
                <a:solidFill>
                  <a:srgbClr val="ECECF1"/>
                </a:solidFill>
              </a:rPr>
              <a:t>.</a:t>
            </a:r>
          </a:p>
          <a:p>
            <a:r>
              <a:rPr lang="es-ES" b="0" i="0" dirty="0" err="1">
                <a:solidFill>
                  <a:srgbClr val="ECECF1"/>
                </a:solidFill>
                <a:effectLst/>
              </a:rPr>
              <a:t>Polymorphism</a:t>
            </a:r>
            <a:r>
              <a:rPr lang="es-ES" dirty="0">
                <a:solidFill>
                  <a:srgbClr val="ECECF1"/>
                </a:solidFill>
              </a:rPr>
              <a:t>.</a:t>
            </a:r>
          </a:p>
          <a:p>
            <a:r>
              <a:rPr lang="es-ES" b="0" i="0" dirty="0" err="1">
                <a:solidFill>
                  <a:srgbClr val="ECECF1"/>
                </a:solidFill>
                <a:effectLst/>
              </a:rPr>
              <a:t>Abstraction</a:t>
            </a:r>
            <a:r>
              <a:rPr lang="es-ES" b="0" i="0" dirty="0">
                <a:solidFill>
                  <a:srgbClr val="ECECF1"/>
                </a:solidFill>
                <a:effectLst/>
              </a:rPr>
              <a:t>.</a:t>
            </a:r>
          </a:p>
          <a:p>
            <a:r>
              <a:rPr lang="es-ES" b="0" i="0" dirty="0" err="1">
                <a:solidFill>
                  <a:srgbClr val="ECECF1"/>
                </a:solidFill>
                <a:effectLst/>
              </a:rPr>
              <a:t>Association</a:t>
            </a:r>
            <a:r>
              <a:rPr lang="es-ES" b="0" i="0" dirty="0">
                <a:solidFill>
                  <a:srgbClr val="ECECF1"/>
                </a:solidFill>
                <a:effectLst/>
              </a:rPr>
              <a:t> and </a:t>
            </a:r>
            <a:r>
              <a:rPr lang="es-ES" b="0" i="0" dirty="0" err="1">
                <a:solidFill>
                  <a:srgbClr val="ECECF1"/>
                </a:solidFill>
                <a:effectLst/>
              </a:rPr>
              <a:t>Composition</a:t>
            </a:r>
            <a:endParaRPr lang="es-ES" dirty="0"/>
          </a:p>
        </p:txBody>
      </p:sp>
      <p:pic>
        <p:nvPicPr>
          <p:cNvPr id="4" name="Imagen 3" descr="Diagrama&#10;&#10;Descripción generada automáticamente">
            <a:extLst>
              <a:ext uri="{FF2B5EF4-FFF2-40B4-BE49-F238E27FC236}">
                <a16:creationId xmlns:a16="http://schemas.microsoft.com/office/drawing/2014/main" xmlns="" id="{B7D4AB8A-B916-31BA-A892-898A650E53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409" b="13116"/>
          <a:stretch/>
        </p:blipFill>
        <p:spPr>
          <a:xfrm>
            <a:off x="6782352" y="2055629"/>
            <a:ext cx="3361773" cy="2876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488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7451" y="618518"/>
            <a:ext cx="10764260" cy="1478570"/>
          </a:xfrm>
        </p:spPr>
        <p:txBody>
          <a:bodyPr/>
          <a:lstStyle/>
          <a:p>
            <a:r>
              <a:rPr lang="es-ES" b="1" dirty="0" err="1"/>
              <a:t>Memory</a:t>
            </a:r>
            <a:r>
              <a:rPr lang="es-ES" b="1" dirty="0"/>
              <a:t> </a:t>
            </a:r>
            <a:r>
              <a:rPr lang="es-ES" b="1" dirty="0" err="1"/>
              <a:t>management</a:t>
            </a:r>
            <a:r>
              <a:rPr lang="es-ES" b="1" dirty="0"/>
              <a:t> and </a:t>
            </a:r>
            <a:r>
              <a:rPr lang="es-ES" b="1" dirty="0" err="1"/>
              <a:t>garbaje</a:t>
            </a:r>
            <a:r>
              <a:rPr lang="es-ES" b="1" dirty="0"/>
              <a:t> </a:t>
            </a:r>
            <a:r>
              <a:rPr lang="es-ES" b="1" dirty="0" err="1"/>
              <a:t>collection</a:t>
            </a:r>
            <a:endParaRPr lang="es-E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87582" y="2082664"/>
            <a:ext cx="9905999" cy="125109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Java uses a garbage collector, whose main advantages are: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454" y="2077442"/>
            <a:ext cx="4655128" cy="4655128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6626907" y="2954898"/>
            <a:ext cx="4506805" cy="17756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Automatic </a:t>
            </a:r>
            <a:r>
              <a:rPr lang="en-US" sz="2400" dirty="0"/>
              <a:t>removal of unused memory. </a:t>
            </a:r>
            <a:endParaRPr lang="en-US" sz="2400" dirty="0" smtClean="0"/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Improves </a:t>
            </a:r>
            <a:r>
              <a:rPr lang="en-US" sz="2400" dirty="0"/>
              <a:t>productivity and prevents memory leaks.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528157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redondeado 1"/>
          <p:cNvSpPr/>
          <p:nvPr/>
        </p:nvSpPr>
        <p:spPr>
          <a:xfrm>
            <a:off x="2402377" y="883846"/>
            <a:ext cx="2793077" cy="437878"/>
          </a:xfrm>
          <a:prstGeom prst="roundRect">
            <a:avLst>
              <a:gd name="adj" fmla="val 10141"/>
            </a:avLst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CuadroTexto 3"/>
          <p:cNvSpPr txBox="1"/>
          <p:nvPr/>
        </p:nvSpPr>
        <p:spPr>
          <a:xfrm>
            <a:off x="2410690" y="196655"/>
            <a:ext cx="43057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Develop</a:t>
            </a:r>
            <a:r>
              <a:rPr lang="es-ES" sz="32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Java web apps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2410691" y="904540"/>
            <a:ext cx="27847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/>
              <a:t>¿</a:t>
            </a:r>
            <a:r>
              <a:rPr lang="es-ES" sz="2000" b="1" dirty="0" err="1"/>
              <a:t>What</a:t>
            </a:r>
            <a:r>
              <a:rPr lang="es-ES" sz="2000" b="1" dirty="0"/>
              <a:t> are </a:t>
            </a:r>
            <a:r>
              <a:rPr lang="es-ES" sz="2000" b="1" dirty="0" err="1"/>
              <a:t>Frameworks</a:t>
            </a:r>
            <a:r>
              <a:rPr lang="es-ES" sz="2000" b="1" dirty="0"/>
              <a:t>?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2292503" y="1309211"/>
            <a:ext cx="87172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The</a:t>
            </a:r>
            <a:r>
              <a:rPr lang="es-E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s-ES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Frameworks</a:t>
            </a:r>
            <a:r>
              <a:rPr lang="es-E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are </a:t>
            </a:r>
            <a:r>
              <a:rPr lang="es-ES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code</a:t>
            </a:r>
            <a:r>
              <a:rPr lang="es-E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s-ES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libraries</a:t>
            </a:r>
            <a:r>
              <a:rPr lang="es-E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, </a:t>
            </a:r>
            <a:r>
              <a:rPr lang="es-ES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they</a:t>
            </a:r>
            <a:r>
              <a:rPr lang="es-E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s-ES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help</a:t>
            </a:r>
            <a:r>
              <a:rPr lang="es-E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to </a:t>
            </a:r>
            <a:r>
              <a:rPr lang="es-ES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write</a:t>
            </a:r>
            <a:r>
              <a:rPr lang="es-E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more </a:t>
            </a:r>
            <a:r>
              <a:rPr lang="es-ES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clean</a:t>
            </a:r>
            <a:r>
              <a:rPr lang="es-E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s-ES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code</a:t>
            </a:r>
            <a:r>
              <a:rPr lang="es-E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and </a:t>
            </a:r>
            <a:r>
              <a:rPr lang="es-ES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better</a:t>
            </a:r>
            <a:r>
              <a:rPr lang="es-E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s-ES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structured</a:t>
            </a:r>
            <a:r>
              <a:rPr lang="es-E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s-ES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code</a:t>
            </a:r>
            <a:r>
              <a:rPr lang="es-E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.</a:t>
            </a:r>
          </a:p>
          <a:p>
            <a:r>
              <a:rPr lang="es-ES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The</a:t>
            </a:r>
            <a:r>
              <a:rPr lang="es-E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s-ES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most</a:t>
            </a:r>
            <a:r>
              <a:rPr lang="es-E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s-ES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used</a:t>
            </a:r>
            <a:r>
              <a:rPr lang="es-E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s-ES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Frameworks</a:t>
            </a:r>
            <a:r>
              <a:rPr lang="es-E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are: </a:t>
            </a:r>
          </a:p>
        </p:txBody>
      </p:sp>
      <p:graphicFrame>
        <p:nvGraphicFramePr>
          <p:cNvPr id="11" name="Gráfico 10"/>
          <p:cNvGraphicFramePr/>
          <p:nvPr/>
        </p:nvGraphicFramePr>
        <p:xfrm>
          <a:off x="2896728" y="2313628"/>
          <a:ext cx="7257734" cy="41695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04374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redondeado 9"/>
          <p:cNvSpPr/>
          <p:nvPr/>
        </p:nvSpPr>
        <p:spPr>
          <a:xfrm>
            <a:off x="2598420" y="3852176"/>
            <a:ext cx="5467350" cy="1924050"/>
          </a:xfrm>
          <a:prstGeom prst="roundRect">
            <a:avLst>
              <a:gd name="adj" fmla="val 4291"/>
            </a:avLst>
          </a:prstGeom>
          <a:solidFill>
            <a:srgbClr val="FEFE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redondeado 7"/>
          <p:cNvSpPr/>
          <p:nvPr/>
        </p:nvSpPr>
        <p:spPr>
          <a:xfrm>
            <a:off x="2299340" y="369496"/>
            <a:ext cx="5206360" cy="437878"/>
          </a:xfrm>
          <a:prstGeom prst="roundRect">
            <a:avLst>
              <a:gd name="adj" fmla="val 10141"/>
            </a:avLst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CuadroTexto 3"/>
          <p:cNvSpPr txBox="1"/>
          <p:nvPr/>
        </p:nvSpPr>
        <p:spPr>
          <a:xfrm>
            <a:off x="2299340" y="388380"/>
            <a:ext cx="5206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err="1"/>
              <a:t>Develop</a:t>
            </a:r>
            <a:r>
              <a:rPr lang="es-ES" sz="2000" b="1" dirty="0"/>
              <a:t> </a:t>
            </a:r>
            <a:r>
              <a:rPr lang="es-ES" sz="2000" b="1" dirty="0" err="1"/>
              <a:t>applications</a:t>
            </a:r>
            <a:r>
              <a:rPr lang="es-ES" sz="2000" b="1" dirty="0"/>
              <a:t> more </a:t>
            </a:r>
            <a:r>
              <a:rPr lang="es-ES" sz="2000" b="1" dirty="0" err="1"/>
              <a:t>robust</a:t>
            </a:r>
            <a:r>
              <a:rPr lang="es-ES" sz="2000" b="1" dirty="0"/>
              <a:t> and </a:t>
            </a:r>
            <a:r>
              <a:rPr lang="es-ES" sz="2000" b="1" dirty="0" err="1"/>
              <a:t>scalable</a:t>
            </a:r>
            <a:endParaRPr lang="es-ES" sz="2000" b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2192655" y="1120470"/>
            <a:ext cx="6278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/>
              <a:t>Robust</a:t>
            </a:r>
            <a:r>
              <a:rPr lang="es-ES" b="1" dirty="0"/>
              <a:t>: </a:t>
            </a:r>
            <a:r>
              <a:rPr lang="es-ES" dirty="0" err="1"/>
              <a:t>Because</a:t>
            </a:r>
            <a:r>
              <a:rPr lang="es-ES" dirty="0"/>
              <a:t> </a:t>
            </a:r>
            <a:r>
              <a:rPr lang="es-ES" b="1" dirty="0"/>
              <a:t>Java</a:t>
            </a:r>
            <a:r>
              <a:rPr lang="es-ES" dirty="0"/>
              <a:t> </a:t>
            </a:r>
            <a:r>
              <a:rPr lang="es-ES" b="1" dirty="0" err="1"/>
              <a:t>memory</a:t>
            </a:r>
            <a:r>
              <a:rPr lang="es-ES" dirty="0"/>
              <a:t> </a:t>
            </a:r>
            <a:r>
              <a:rPr lang="es-ES" b="1" dirty="0" err="1"/>
              <a:t>management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very</a:t>
            </a:r>
            <a:r>
              <a:rPr lang="es-ES" dirty="0"/>
              <a:t> </a:t>
            </a:r>
            <a:r>
              <a:rPr lang="es-ES" dirty="0" err="1"/>
              <a:t>good</a:t>
            </a:r>
            <a:r>
              <a:rPr lang="es-ES" dirty="0"/>
              <a:t>, he </a:t>
            </a:r>
            <a:r>
              <a:rPr lang="es-ES" dirty="0" err="1"/>
              <a:t>know</a:t>
            </a:r>
            <a:r>
              <a:rPr lang="es-ES" dirty="0"/>
              <a:t> </a:t>
            </a:r>
            <a:r>
              <a:rPr lang="es-ES" dirty="0" err="1"/>
              <a:t>when</a:t>
            </a:r>
            <a:r>
              <a:rPr lang="es-ES" dirty="0"/>
              <a:t> to free </a:t>
            </a:r>
            <a:r>
              <a:rPr lang="es-ES" dirty="0" err="1"/>
              <a:t>memory</a:t>
            </a:r>
            <a:r>
              <a:rPr lang="es-ES" dirty="0"/>
              <a:t> and he do </a:t>
            </a:r>
            <a:r>
              <a:rPr lang="es-ES" b="1" dirty="0" err="1"/>
              <a:t>automatically</a:t>
            </a:r>
            <a:r>
              <a:rPr lang="es-ES" dirty="0"/>
              <a:t>, </a:t>
            </a:r>
            <a:r>
              <a:rPr lang="es-ES" dirty="0" err="1"/>
              <a:t>this</a:t>
            </a:r>
            <a:r>
              <a:rPr lang="es-ES" dirty="0"/>
              <a:t> </a:t>
            </a:r>
            <a:r>
              <a:rPr lang="es-ES" dirty="0" err="1"/>
              <a:t>makes</a:t>
            </a:r>
            <a:r>
              <a:rPr lang="es-ES" dirty="0"/>
              <a:t> Java </a:t>
            </a:r>
            <a:r>
              <a:rPr lang="es-ES" dirty="0" err="1"/>
              <a:t>very</a:t>
            </a:r>
            <a:r>
              <a:rPr lang="es-ES" dirty="0"/>
              <a:t> </a:t>
            </a:r>
            <a:r>
              <a:rPr lang="es-ES" dirty="0" err="1"/>
              <a:t>efficient</a:t>
            </a:r>
            <a:r>
              <a:rPr lang="es-ES" dirty="0"/>
              <a:t>.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2192655" y="2757269"/>
            <a:ext cx="5113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/>
              <a:t>Scalable</a:t>
            </a:r>
            <a:r>
              <a:rPr lang="es-ES" b="1" dirty="0"/>
              <a:t>: </a:t>
            </a:r>
            <a:r>
              <a:rPr lang="es-ES" dirty="0"/>
              <a:t>Java can control </a:t>
            </a:r>
            <a:r>
              <a:rPr lang="es-ES" dirty="0" err="1"/>
              <a:t>big</a:t>
            </a:r>
            <a:r>
              <a:rPr lang="es-ES" dirty="0"/>
              <a:t> </a:t>
            </a:r>
            <a:r>
              <a:rPr lang="es-ES" dirty="0" err="1"/>
              <a:t>aplications</a:t>
            </a:r>
            <a:r>
              <a:rPr lang="es-ES" dirty="0"/>
              <a:t> </a:t>
            </a:r>
            <a:r>
              <a:rPr lang="es-ES" dirty="0" err="1"/>
              <a:t>easily</a:t>
            </a:r>
            <a:r>
              <a:rPr lang="es-ES" dirty="0"/>
              <a:t>,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it</a:t>
            </a:r>
            <a:r>
              <a:rPr lang="es-ES" dirty="0"/>
              <a:t> Java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used</a:t>
            </a:r>
            <a:r>
              <a:rPr lang="es-ES" dirty="0"/>
              <a:t> to </a:t>
            </a:r>
            <a:r>
              <a:rPr lang="es-ES" dirty="0" err="1"/>
              <a:t>big</a:t>
            </a:r>
            <a:r>
              <a:rPr lang="es-ES" dirty="0"/>
              <a:t> </a:t>
            </a:r>
            <a:r>
              <a:rPr lang="es-ES" dirty="0" err="1"/>
              <a:t>companies</a:t>
            </a:r>
            <a:r>
              <a:rPr lang="es-ES" dirty="0"/>
              <a:t> in </a:t>
            </a:r>
            <a:r>
              <a:rPr lang="es-ES" dirty="0" err="1"/>
              <a:t>her</a:t>
            </a:r>
            <a:r>
              <a:rPr lang="es-ES" dirty="0"/>
              <a:t> </a:t>
            </a:r>
            <a:r>
              <a:rPr lang="es-ES" dirty="0" err="1"/>
              <a:t>aplications</a:t>
            </a:r>
            <a:endParaRPr lang="es-ES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9305" y="4037600"/>
            <a:ext cx="5145579" cy="169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8876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408</TotalTime>
  <Words>434</Words>
  <Application>Microsoft Office PowerPoint</Application>
  <PresentationFormat>Panorámica</PresentationFormat>
  <Paragraphs>65</Paragraphs>
  <Slides>11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8" baseType="lpstr">
      <vt:lpstr>Arial</vt:lpstr>
      <vt:lpstr>Calibri</vt:lpstr>
      <vt:lpstr>Courier New</vt:lpstr>
      <vt:lpstr>Söhne</vt:lpstr>
      <vt:lpstr>Trebuchet MS</vt:lpstr>
      <vt:lpstr>Tw Cen MT</vt:lpstr>
      <vt:lpstr>Circuito</vt:lpstr>
      <vt:lpstr>Presentación de PowerPoint</vt:lpstr>
      <vt:lpstr>Its origins...</vt:lpstr>
      <vt:lpstr>Key Features of Java</vt:lpstr>
      <vt:lpstr>Basic Java Syntax</vt:lpstr>
      <vt:lpstr>OJBECT ORIENTATION IN JAVA</vt:lpstr>
      <vt:lpstr>Principles of Object Orientation in Java</vt:lpstr>
      <vt:lpstr>Memory management and garbaje collection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lastModifiedBy>Cuenta Microsoft</cp:lastModifiedBy>
  <cp:revision>125</cp:revision>
  <dcterms:created xsi:type="dcterms:W3CDTF">2023-11-23T14:22:33Z</dcterms:created>
  <dcterms:modified xsi:type="dcterms:W3CDTF">2023-11-28T19:15:07Z</dcterms:modified>
</cp:coreProperties>
</file>