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6" r:id="rId4"/>
    <p:sldId id="267" r:id="rId5"/>
    <p:sldId id="264" r:id="rId6"/>
    <p:sldId id="262" r:id="rId7"/>
    <p:sldId id="265" r:id="rId8"/>
    <p:sldId id="260" r:id="rId9"/>
    <p:sldId id="268" r:id="rId10"/>
    <p:sldId id="269" r:id="rId11"/>
    <p:sldId id="258" r:id="rId12"/>
    <p:sldId id="259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AB295-AA5A-47CD-A83D-95CA13316339}" v="372" dt="2023-11-23T14:49:50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686588179228638E-2"/>
          <c:y val="4.8652756086818273E-2"/>
          <c:w val="0.9311597656207693"/>
          <c:h val="0.726587573078333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Spring Boot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F8-46C4-953B-0E10AB42335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Spring MVC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F8-46C4-953B-0E10AB42335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JavaEE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F8-46C4-953B-0E10AB423355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Jakarta EE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F8-46C4-953B-0E10AB423355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Quarkus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F8-46C4-953B-0E10AB423355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JSF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Hoja1!$G$2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7F8-46C4-953B-0E10AB423355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Micro Profile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F8-46C4-953B-0E10AB423355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Micronaut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Hoja1!$I$2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7F8-46C4-953B-0E10AB423355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GWT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Hoja1!$J$2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F8-46C4-953B-0E10AB423355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Dropwizard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8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Hoja1!$K$2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7F8-46C4-953B-0E10AB4233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4181792"/>
        <c:axId val="114198848"/>
      </c:barChart>
      <c:catAx>
        <c:axId val="11418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4198848"/>
        <c:crosses val="autoZero"/>
        <c:auto val="1"/>
        <c:lblAlgn val="ctr"/>
        <c:lblOffset val="100"/>
        <c:noMultiLvlLbl val="0"/>
      </c:catAx>
      <c:valAx>
        <c:axId val="11419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418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13C77B-70EC-427E-91BC-F24E456C4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F03710-4D21-4187-AF6A-CD406EC8A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2C34-3ADE-4FD4-9C00-531CE095E69B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E1D92-BF6C-48F2-B7D3-811E81939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63B743-1197-4765-A3A6-7FD28E7E03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3AD3-42F6-4CDF-8BC5-4B9529075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34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2EAB-D150-4754-B6B6-D45B2A209BBC}" type="datetimeFigureOut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8F9B-0A3B-447F-9BEC-7A5FC4ECC70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627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A8F9B-0A3B-447F-9BEC-7A5FC4ECC7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7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679892-51BE-4C79-9032-7473C572FBCD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25EA1-F648-4049-AD9A-F25DAA183EE8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4F516-20E2-4381-9952-C3E5172FC12A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DBEC5-D859-4363-9A3D-D04ACDBBDBC8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93AE0-C308-4E6C-A5C9-9E4366659949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6A01D-C322-4A99-A9B8-CB9EAAF3F796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ADA64-BBA0-4B2E-B92A-F51B837322EC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8752D6-1556-45C7-86E8-B146907A0AF6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F7CEA-13C7-4FEA-8C1A-0A5383197599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97B57-B72F-420B-A8B3-006069A971F8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8A8E5-B735-43D5-B8A8-F9364991DBAE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64DD1-C385-4F10-9CD2-DD93C702F068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227E5-EAF8-4A16-84BD-E3150A48D32B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A2405-EADC-49A9-A212-B14F59A595D1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3801C-93E6-4BBB-A3C6-DF8FA5AF99A7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A167B-534C-4C9B-B1D3-207F6508C18C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9DEB8-87A0-494F-8121-A23D0AA457E9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434DCA-7D87-482A-B826-DA8947791FB1}" type="datetime1">
              <a:rPr lang="es-ES" noProof="0" smtClean="0"/>
              <a:t>27/11/2023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5474" y="4678363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Grupo 04</a:t>
            </a:r>
          </a:p>
          <a:p>
            <a:r>
              <a:rPr lang="es-ES" dirty="0"/>
              <a:t>Alberto Saboya – </a:t>
            </a:r>
            <a:r>
              <a:rPr lang="es-ES" dirty="0" err="1"/>
              <a:t>Anabella</a:t>
            </a:r>
            <a:r>
              <a:rPr lang="es-ES" dirty="0"/>
              <a:t> aceto – </a:t>
            </a:r>
            <a:r>
              <a:rPr lang="es-ES" dirty="0" err="1"/>
              <a:t>david</a:t>
            </a:r>
            <a:r>
              <a:rPr lang="es-ES" dirty="0"/>
              <a:t> rodríguez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ABDC1BA5-0B7A-9592-E602-9E12BFB62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62" b="15789"/>
          <a:stretch/>
        </p:blipFill>
        <p:spPr>
          <a:xfrm>
            <a:off x="2827336" y="1247168"/>
            <a:ext cx="5804676" cy="27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2598420" y="3852176"/>
            <a:ext cx="5467350" cy="1924050"/>
          </a:xfrm>
          <a:prstGeom prst="roundRect">
            <a:avLst>
              <a:gd name="adj" fmla="val 4291"/>
            </a:avLst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2299340" y="369496"/>
            <a:ext cx="5206360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299340" y="388380"/>
            <a:ext cx="520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Develop</a:t>
            </a:r>
            <a:r>
              <a:rPr lang="es-ES" sz="2000" b="1" dirty="0"/>
              <a:t> </a:t>
            </a:r>
            <a:r>
              <a:rPr lang="es-ES" sz="2000" b="1" dirty="0" err="1"/>
              <a:t>applications</a:t>
            </a:r>
            <a:r>
              <a:rPr lang="es-ES" sz="2000" b="1" dirty="0"/>
              <a:t> more </a:t>
            </a:r>
            <a:r>
              <a:rPr lang="es-ES" sz="2000" b="1" dirty="0" err="1"/>
              <a:t>robust</a:t>
            </a:r>
            <a:r>
              <a:rPr lang="es-ES" sz="2000" b="1" dirty="0"/>
              <a:t> and </a:t>
            </a:r>
            <a:r>
              <a:rPr lang="es-ES" sz="2000" b="1" dirty="0" err="1"/>
              <a:t>scalable</a:t>
            </a:r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192655" y="1120470"/>
            <a:ext cx="627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Robust</a:t>
            </a:r>
            <a:r>
              <a:rPr lang="es-ES" b="1" dirty="0"/>
              <a:t>: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b="1" dirty="0"/>
              <a:t>Java</a:t>
            </a:r>
            <a:r>
              <a:rPr lang="es-ES" dirty="0"/>
              <a:t> </a:t>
            </a:r>
            <a:r>
              <a:rPr lang="es-ES" b="1" dirty="0" err="1"/>
              <a:t>memory</a:t>
            </a:r>
            <a:r>
              <a:rPr lang="es-ES" dirty="0"/>
              <a:t> </a:t>
            </a:r>
            <a:r>
              <a:rPr lang="es-ES" b="1" dirty="0" err="1"/>
              <a:t>management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, he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to free </a:t>
            </a:r>
            <a:r>
              <a:rPr lang="es-ES" dirty="0" err="1"/>
              <a:t>memory</a:t>
            </a:r>
            <a:r>
              <a:rPr lang="es-ES" dirty="0"/>
              <a:t> and he do </a:t>
            </a:r>
            <a:r>
              <a:rPr lang="es-ES" b="1" dirty="0" err="1"/>
              <a:t>automatically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Java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efficient</a:t>
            </a:r>
            <a:r>
              <a:rPr lang="es-ES" dirty="0"/>
              <a:t>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192655" y="2757269"/>
            <a:ext cx="511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Scalable</a:t>
            </a:r>
            <a:r>
              <a:rPr lang="es-ES" b="1" dirty="0"/>
              <a:t>: </a:t>
            </a:r>
            <a:r>
              <a:rPr lang="es-ES" dirty="0"/>
              <a:t>Java can control </a:t>
            </a:r>
            <a:r>
              <a:rPr lang="es-ES" dirty="0" err="1"/>
              <a:t>big</a:t>
            </a:r>
            <a:r>
              <a:rPr lang="es-ES" dirty="0"/>
              <a:t> </a:t>
            </a:r>
            <a:r>
              <a:rPr lang="es-ES" dirty="0" err="1"/>
              <a:t>aplications</a:t>
            </a:r>
            <a:r>
              <a:rPr lang="es-ES" dirty="0"/>
              <a:t> </a:t>
            </a:r>
            <a:r>
              <a:rPr lang="es-ES" dirty="0" err="1"/>
              <a:t>easily</a:t>
            </a:r>
            <a:r>
              <a:rPr lang="es-ES" dirty="0"/>
              <a:t>,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Java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to </a:t>
            </a:r>
            <a:r>
              <a:rPr lang="es-ES" dirty="0" err="1"/>
              <a:t>big</a:t>
            </a:r>
            <a:r>
              <a:rPr lang="es-ES" dirty="0"/>
              <a:t> </a:t>
            </a:r>
            <a:r>
              <a:rPr lang="es-ES" dirty="0" err="1"/>
              <a:t>companies</a:t>
            </a:r>
            <a:r>
              <a:rPr lang="es-ES" dirty="0"/>
              <a:t> in </a:t>
            </a:r>
            <a:r>
              <a:rPr lang="es-ES" dirty="0" err="1"/>
              <a:t>her</a:t>
            </a:r>
            <a:r>
              <a:rPr lang="es-ES" dirty="0"/>
              <a:t> </a:t>
            </a:r>
            <a:r>
              <a:rPr lang="es-ES" dirty="0" err="1"/>
              <a:t>aplications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05" y="4037600"/>
            <a:ext cx="5145579" cy="16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8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/>
          <p:cNvSpPr/>
          <p:nvPr/>
        </p:nvSpPr>
        <p:spPr>
          <a:xfrm>
            <a:off x="2281038" y="3159002"/>
            <a:ext cx="2681488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2273841" y="1035491"/>
            <a:ext cx="2054320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redondeado 1"/>
          <p:cNvSpPr/>
          <p:nvPr/>
        </p:nvSpPr>
        <p:spPr>
          <a:xfrm>
            <a:off x="2273841" y="3733800"/>
            <a:ext cx="5784309" cy="2152650"/>
          </a:xfrm>
          <a:prstGeom prst="roundRect">
            <a:avLst>
              <a:gd name="adj" fmla="val 6048"/>
            </a:avLst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273841" y="462728"/>
            <a:ext cx="6413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Tools and </a:t>
            </a:r>
            <a:r>
              <a:rPr lang="es-ES" sz="32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development</a:t>
            </a:r>
            <a:r>
              <a:rPr lang="es-ES" sz="3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32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environment</a:t>
            </a:r>
            <a:endParaRPr lang="es-ES" sz="32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273841" y="3174681"/>
            <a:ext cx="623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Develop</a:t>
            </a:r>
            <a:r>
              <a:rPr lang="es-ES" sz="2000" b="1" dirty="0"/>
              <a:t> IDE </a:t>
            </a:r>
            <a:r>
              <a:rPr lang="es-ES" sz="2000" b="1" dirty="0" err="1"/>
              <a:t>most</a:t>
            </a:r>
            <a:r>
              <a:rPr lang="es-ES" sz="2000" b="1" dirty="0"/>
              <a:t> </a:t>
            </a:r>
            <a:r>
              <a:rPr lang="es-ES" sz="2000" b="1" dirty="0" err="1"/>
              <a:t>used</a:t>
            </a:r>
            <a:r>
              <a:rPr lang="es-ES" sz="2000" b="1" dirty="0"/>
              <a:t>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273841" y="1045316"/>
            <a:ext cx="556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¿</a:t>
            </a:r>
            <a:r>
              <a:rPr lang="es-ES" sz="2000" b="1" dirty="0" err="1"/>
              <a:t>What</a:t>
            </a:r>
            <a:r>
              <a:rPr lang="es-ES" sz="2000" b="1" dirty="0"/>
              <a:t> </a:t>
            </a:r>
            <a:r>
              <a:rPr lang="es-ES" sz="2000" b="1" dirty="0" err="1"/>
              <a:t>is</a:t>
            </a:r>
            <a:r>
              <a:rPr lang="es-ES" sz="2000" b="1" dirty="0"/>
              <a:t> </a:t>
            </a:r>
            <a:r>
              <a:rPr lang="es-ES" sz="2000" b="1" dirty="0" err="1"/>
              <a:t>an</a:t>
            </a:r>
            <a:r>
              <a:rPr lang="es-ES" sz="2000" b="1" dirty="0"/>
              <a:t> IDE?</a:t>
            </a:r>
          </a:p>
        </p:txBody>
      </p:sp>
      <p:pic>
        <p:nvPicPr>
          <p:cNvPr id="1036" name="Picture 12" descr="16 Best IDEs For Software Development: Overview For 2023 | Softermii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0"/>
          <a:stretch/>
        </p:blipFill>
        <p:spPr bwMode="auto">
          <a:xfrm>
            <a:off x="2354009" y="3870515"/>
            <a:ext cx="4022695" cy="190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2273841" y="1470248"/>
            <a:ext cx="9895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IDE </a:t>
            </a:r>
            <a:r>
              <a:rPr lang="es-ES" dirty="0" err="1"/>
              <a:t>significate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, </a:t>
            </a:r>
            <a:r>
              <a:rPr lang="es-ES" dirty="0" err="1"/>
              <a:t>is</a:t>
            </a:r>
            <a:r>
              <a:rPr lang="es-ES" dirty="0"/>
              <a:t> a software use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devs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develop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: Java – HTML – Python… </a:t>
            </a:r>
          </a:p>
          <a:p>
            <a:endParaRPr lang="es-ES" dirty="0"/>
          </a:p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to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more </a:t>
            </a:r>
            <a:r>
              <a:rPr lang="es-ES" dirty="0" err="1"/>
              <a:t>fast</a:t>
            </a:r>
            <a:r>
              <a:rPr lang="es-ES" dirty="0"/>
              <a:t> and </a:t>
            </a:r>
            <a:r>
              <a:rPr lang="es-ES" dirty="0" err="1"/>
              <a:t>detect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in </a:t>
            </a:r>
            <a:r>
              <a:rPr lang="es-ES" dirty="0" err="1"/>
              <a:t>lines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 </a:t>
            </a:r>
            <a:r>
              <a:rPr lang="es-ES" dirty="0" err="1"/>
              <a:t>offers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suggestions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to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to </a:t>
            </a:r>
            <a:r>
              <a:rPr lang="es-ES" dirty="0" err="1"/>
              <a:t>correct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</a:t>
            </a:r>
          </a:p>
        </p:txBody>
      </p:sp>
      <p:pic>
        <p:nvPicPr>
          <p:cNvPr id="1030" name="Picture 6" descr="File:IntelliJ IDEA Icon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89" y="3907042"/>
            <a:ext cx="550237" cy="5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wnload Eclipse Logo in SVG Vector or PNG File Format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291" y="4277352"/>
            <a:ext cx="1634452" cy="108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chivo:Android Studio icon (2023).svg - Wikipedia, la enciclopedia lib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89" y="5175407"/>
            <a:ext cx="591608" cy="5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82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159800" y="918650"/>
            <a:ext cx="94792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dirty="0"/>
            </a:br>
            <a:r>
              <a:rPr lang="en-US" dirty="0"/>
              <a:t>From my point of view, I think the future of Java will be very good and solid. For years, Java has proven to be a robust language, used in various applications. The continuous evolution of Java, with new versions and character updates, seeks a constant commitment to the demand for novelty and adaptability of software development.</a:t>
            </a:r>
          </a:p>
          <a:p>
            <a:endParaRPr lang="es-ES" dirty="0"/>
          </a:p>
          <a:p>
            <a:br>
              <a:rPr lang="en-US" dirty="0"/>
            </a:br>
            <a:r>
              <a:rPr lang="en-US" dirty="0"/>
              <a:t>Now, Java is still important for programming. People who use Java are active and helpful, supporting each other.</a:t>
            </a:r>
          </a:p>
          <a:p>
            <a:r>
              <a:rPr lang="en-US" dirty="0"/>
              <a:t>In short, looking at the past and what's happening now, Java could keep being a good choice for developers. It's good at adjusting to tech changes, and it's always getting better, so Java will likely stay important for making software.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385520" y="390405"/>
            <a:ext cx="6072674" cy="618612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385520" y="390405"/>
            <a:ext cx="5905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Java </a:t>
            </a:r>
            <a:r>
              <a:rPr lang="es-ES" sz="3200" b="1" dirty="0" err="1"/>
              <a:t>future</a:t>
            </a:r>
            <a:r>
              <a:rPr lang="es-ES" sz="3200" b="1" dirty="0"/>
              <a:t> and </a:t>
            </a:r>
            <a:r>
              <a:rPr lang="es-ES" sz="3200" b="1" dirty="0" err="1"/>
              <a:t>finaly</a:t>
            </a:r>
            <a:r>
              <a:rPr lang="es-ES" sz="3200" b="1" dirty="0"/>
              <a:t> </a:t>
            </a:r>
            <a:r>
              <a:rPr lang="es-ES" sz="3200" b="1" dirty="0" err="1"/>
              <a:t>conclusion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7433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7F636-FF34-D8C8-CE64-B73F810A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5087"/>
            <a:ext cx="9905998" cy="726705"/>
          </a:xfrm>
        </p:spPr>
        <p:txBody>
          <a:bodyPr/>
          <a:lstStyle/>
          <a:p>
            <a:r>
              <a:rPr lang="es-ES" dirty="0" err="1"/>
              <a:t>Its</a:t>
            </a:r>
            <a:r>
              <a:rPr lang="es-ES" dirty="0"/>
              <a:t> </a:t>
            </a:r>
            <a:r>
              <a:rPr lang="es-ES" dirty="0" err="1"/>
              <a:t>origins</a:t>
            </a:r>
            <a:r>
              <a:rPr lang="es-ES" dirty="0"/>
              <a:t>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ED317-2E7B-F525-4FDA-C4CBD948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24" y="1676663"/>
            <a:ext cx="10550769" cy="3994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launched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in June 1991.</a:t>
            </a:r>
          </a:p>
          <a:p>
            <a:r>
              <a:rPr lang="es-ES" sz="2900" dirty="0">
                <a:solidFill>
                  <a:srgbClr val="FFFFFF"/>
                </a:solidFill>
              </a:rPr>
              <a:t>In 1996 </a:t>
            </a:r>
            <a:r>
              <a:rPr lang="es-ES" sz="2900" dirty="0" err="1">
                <a:solidFill>
                  <a:srgbClr val="FFFFFF"/>
                </a:solidFill>
              </a:rPr>
              <a:t>Sun</a:t>
            </a:r>
            <a:r>
              <a:rPr lang="es-ES" sz="2900" dirty="0">
                <a:solidFill>
                  <a:srgbClr val="FFFFFF"/>
                </a:solidFill>
              </a:rPr>
              <a:t> Microsystems 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first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public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implementation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Java 1.0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In 1998, Java 2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released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 and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added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multiple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configurations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designed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for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different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types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platforms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</a:rPr>
              <a:t>In 2006 </a:t>
            </a:r>
            <a:r>
              <a:rPr lang="es-ES" sz="2900" dirty="0" err="1">
                <a:solidFill>
                  <a:srgbClr val="FFFFFF"/>
                </a:solidFill>
              </a:rPr>
              <a:t>is</a:t>
            </a:r>
            <a:r>
              <a:rPr lang="es-ES" sz="2900" dirty="0">
                <a:solidFill>
                  <a:srgbClr val="FFFFFF"/>
                </a:solidFill>
              </a:rPr>
              <a:t> </a:t>
            </a:r>
            <a:r>
              <a:rPr lang="es-ES" sz="2900" dirty="0" err="1">
                <a:solidFill>
                  <a:srgbClr val="FFFFFF"/>
                </a:solidFill>
              </a:rPr>
              <a:t>launched</a:t>
            </a:r>
            <a:r>
              <a:rPr lang="es-ES" sz="2900" dirty="0">
                <a:solidFill>
                  <a:srgbClr val="FFFFFF"/>
                </a:solidFill>
              </a:rPr>
              <a:t> as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free and open-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source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software.</a:t>
            </a:r>
            <a:endParaRPr lang="es-ES" sz="2900" dirty="0">
              <a:solidFill>
                <a:srgbClr val="FFFFFF"/>
              </a:solidFill>
            </a:endParaRPr>
          </a:p>
          <a:p>
            <a:r>
              <a:rPr lang="es-ES" sz="2900" dirty="0">
                <a:solidFill>
                  <a:srgbClr val="FFFFFF"/>
                </a:solidFill>
              </a:rPr>
              <a:t>In 2009, 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Oracle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Corporation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acquared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2900" dirty="0" err="1">
                <a:solidFill>
                  <a:srgbClr val="FFFFFF"/>
                </a:solidFill>
                <a:ea typeface="+mn-lt"/>
                <a:cs typeface="+mn-lt"/>
              </a:rPr>
              <a:t>Sun</a:t>
            </a:r>
            <a:r>
              <a:rPr lang="es-ES" sz="2900" dirty="0">
                <a:solidFill>
                  <a:srgbClr val="FFFFFF"/>
                </a:solidFill>
                <a:ea typeface="+mn-lt"/>
                <a:cs typeface="+mn-lt"/>
              </a:rPr>
              <a:t> Microsystems.</a:t>
            </a:r>
            <a:endParaRPr lang="es-ES" sz="2900" dirty="0">
              <a:solidFill>
                <a:srgbClr val="FFFFFF"/>
              </a:solidFill>
            </a:endParaRPr>
          </a:p>
        </p:txBody>
      </p:sp>
      <p:pic>
        <p:nvPicPr>
          <p:cNvPr id="5" name="Imagen 4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B6B1AB78-CEF4-0ED6-FCFF-61F7CE432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76" t="8077" r="12803" b="32820"/>
          <a:stretch/>
        </p:blipFill>
        <p:spPr>
          <a:xfrm>
            <a:off x="9434146" y="163985"/>
            <a:ext cx="1872762" cy="1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490" y="451464"/>
            <a:ext cx="9905998" cy="999267"/>
          </a:xfrm>
        </p:spPr>
        <p:txBody>
          <a:bodyPr/>
          <a:lstStyle/>
          <a:p>
            <a:r>
              <a:rPr lang="es-ES" b="1" dirty="0"/>
              <a:t>OJBECT ORIENTATION IN JAVA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1645" y="1688122"/>
            <a:ext cx="7966565" cy="4457701"/>
          </a:xfrm>
        </p:spPr>
        <p:txBody>
          <a:bodyPr>
            <a:normAutofit/>
          </a:bodyPr>
          <a:lstStyle/>
          <a:p>
            <a:r>
              <a:rPr lang="en-US" dirty="0"/>
              <a:t>Java is an </a:t>
            </a:r>
            <a:r>
              <a:rPr lang="en-US" b="1" dirty="0"/>
              <a:t>object-oriented programming language</a:t>
            </a:r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Based on the concept of "objects" encapsulating data and behavior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Java is a widely used, object-oriented programming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Key Aspects: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Everything in Java is considered an object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Objects are instances of classes, serving as blueprints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Classes define properties (attributes) and behaviors (methods)</a:t>
            </a:r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726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EBA16-9604-EB9B-5CC3-DED19C6F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4967"/>
          </a:xfrm>
        </p:spPr>
        <p:txBody>
          <a:bodyPr/>
          <a:lstStyle/>
          <a:p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Principles of Object Orientation in Java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F777A-0F6D-1885-69C4-928F5AFA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ECECF1"/>
                </a:solidFill>
                <a:effectLst/>
                <a:latin typeface="Söhne"/>
              </a:rPr>
              <a:t>Encapsulation</a:t>
            </a:r>
            <a:r>
              <a:rPr lang="es-ES" dirty="0">
                <a:solidFill>
                  <a:srgbClr val="ECECF1"/>
                </a:solidFill>
                <a:latin typeface="Söhne"/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  <a:latin typeface="Söhne"/>
              </a:rPr>
              <a:t>Inheritance</a:t>
            </a:r>
            <a:r>
              <a:rPr lang="es-ES" dirty="0">
                <a:solidFill>
                  <a:srgbClr val="ECECF1"/>
                </a:solidFill>
                <a:latin typeface="Söhne"/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  <a:latin typeface="Söhne"/>
              </a:rPr>
              <a:t>Polymorphism</a:t>
            </a:r>
            <a:r>
              <a:rPr lang="es-ES" dirty="0">
                <a:solidFill>
                  <a:srgbClr val="ECECF1"/>
                </a:solidFill>
                <a:latin typeface="Söhne"/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  <a:latin typeface="Söhne"/>
              </a:rPr>
              <a:t>Abstraction</a:t>
            </a:r>
            <a:r>
              <a:rPr lang="es-ES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</a:p>
          <a:p>
            <a:r>
              <a:rPr lang="es-ES" b="0" i="0" dirty="0" err="1">
                <a:solidFill>
                  <a:srgbClr val="ECECF1"/>
                </a:solidFill>
                <a:effectLst/>
                <a:latin typeface="Söhne"/>
              </a:rPr>
              <a:t>Association</a:t>
            </a:r>
            <a:r>
              <a:rPr lang="es-ES" b="0" i="0" dirty="0">
                <a:solidFill>
                  <a:srgbClr val="ECECF1"/>
                </a:solidFill>
                <a:effectLst/>
                <a:latin typeface="Söhne"/>
              </a:rPr>
              <a:t> and </a:t>
            </a:r>
            <a:r>
              <a:rPr lang="es-ES" b="0" i="0" dirty="0" err="1">
                <a:solidFill>
                  <a:srgbClr val="ECECF1"/>
                </a:solidFill>
                <a:effectLst/>
                <a:latin typeface="Söhne"/>
              </a:rPr>
              <a:t>Composition</a:t>
            </a:r>
            <a:endParaRPr lang="es-E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7D4AB8A-B916-31BA-A892-898A650E5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09" b="13116"/>
          <a:stretch/>
        </p:blipFill>
        <p:spPr>
          <a:xfrm>
            <a:off x="6782352" y="2055629"/>
            <a:ext cx="3361773" cy="28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8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Memory</a:t>
            </a:r>
            <a:r>
              <a:rPr lang="es-ES" b="1" dirty="0"/>
              <a:t> </a:t>
            </a:r>
            <a:r>
              <a:rPr lang="es-ES" b="1" dirty="0" err="1"/>
              <a:t>management</a:t>
            </a:r>
            <a:r>
              <a:rPr lang="es-ES" b="1" dirty="0"/>
              <a:t> and </a:t>
            </a:r>
            <a:r>
              <a:rPr lang="es-ES" b="1" dirty="0" err="1"/>
              <a:t>garbaje</a:t>
            </a:r>
            <a:r>
              <a:rPr lang="es-ES" b="1" dirty="0"/>
              <a:t> </a:t>
            </a:r>
            <a:r>
              <a:rPr lang="es-ES" b="1" dirty="0" err="1"/>
              <a:t>collection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Automatic Memory Management:</a:t>
            </a:r>
            <a:r>
              <a:rPr lang="en-US" dirty="0"/>
              <a:t> Java uses a garbage collector to automatically manage memory.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4" y="2954898"/>
            <a:ext cx="4655128" cy="46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5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Extensive</a:t>
            </a:r>
            <a:r>
              <a:rPr lang="es-ES" b="1" dirty="0"/>
              <a:t> Standard Library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3256250"/>
            <a:ext cx="9905999" cy="1555895"/>
          </a:xfrm>
        </p:spPr>
        <p:txBody>
          <a:bodyPr/>
          <a:lstStyle/>
          <a:p>
            <a:pPr lvl="0"/>
            <a:r>
              <a:rPr lang="es-ES" dirty="0"/>
              <a:t>Java comes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extensive</a:t>
            </a:r>
            <a:r>
              <a:rPr lang="es-ES" dirty="0"/>
              <a:t> standard </a:t>
            </a:r>
            <a:r>
              <a:rPr lang="es-ES" dirty="0" err="1"/>
              <a:t>library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provides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and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various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,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manipulation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5" name="Imagen 4" descr="Imagen digital de un librero&#10;&#10;Descripción generada automáticamente con confianza media">
            <a:extLst>
              <a:ext uri="{FF2B5EF4-FFF2-40B4-BE49-F238E27FC236}">
                <a16:creationId xmlns:a16="http://schemas.microsoft.com/office/drawing/2014/main" id="{FB8DC255-75CB-860B-C69C-26E32A531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7" t="4861" r="19550" b="28472"/>
          <a:stretch/>
        </p:blipFill>
        <p:spPr>
          <a:xfrm>
            <a:off x="8496300" y="514350"/>
            <a:ext cx="2157651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JAVA EE and se </a:t>
            </a:r>
            <a:r>
              <a:rPr lang="es-ES" b="1" dirty="0" err="1"/>
              <a:t>platform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06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Java </a:t>
            </a:r>
            <a:r>
              <a:rPr lang="es-ES" b="1" dirty="0" err="1"/>
              <a:t>curiosities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9520" y="2729778"/>
            <a:ext cx="6155315" cy="3541714"/>
          </a:xfrm>
        </p:spPr>
        <p:txBody>
          <a:bodyPr>
            <a:normAutofit/>
          </a:bodyPr>
          <a:lstStyle/>
          <a:p>
            <a:r>
              <a:rPr lang="en-US" b="1" dirty="0"/>
              <a:t>Origin of the Name:</a:t>
            </a:r>
            <a:r>
              <a:rPr lang="en-US" dirty="0"/>
              <a:t> Java got its name from coffee. </a:t>
            </a:r>
          </a:p>
          <a:p>
            <a:endParaRPr lang="en-US" dirty="0"/>
          </a:p>
          <a:p>
            <a:r>
              <a:rPr lang="es-ES" sz="2400" dirty="0" err="1">
                <a:solidFill>
                  <a:srgbClr val="FFFFFF"/>
                </a:solidFill>
              </a:rPr>
              <a:t>It</a:t>
            </a:r>
            <a:r>
              <a:rPr lang="es-ES" sz="2400" dirty="0">
                <a:solidFill>
                  <a:srgbClr val="FFFFFF"/>
                </a:solidFill>
              </a:rPr>
              <a:t> </a:t>
            </a:r>
            <a:r>
              <a:rPr lang="es-ES" sz="2400" dirty="0" err="1">
                <a:solidFill>
                  <a:srgbClr val="FFFFFF"/>
                </a:solidFill>
              </a:rPr>
              <a:t>was</a:t>
            </a:r>
            <a:r>
              <a:rPr lang="es-ES" sz="2400" dirty="0">
                <a:solidFill>
                  <a:srgbClr val="FFFFFF"/>
                </a:solidFill>
              </a:rPr>
              <a:t> </a:t>
            </a:r>
            <a:r>
              <a:rPr lang="es-ES" sz="2400" dirty="0" err="1">
                <a:solidFill>
                  <a:srgbClr val="FFFFFF"/>
                </a:solidFill>
              </a:rPr>
              <a:t>designed</a:t>
            </a:r>
            <a:r>
              <a:rPr lang="es-ES" sz="2400" dirty="0">
                <a:solidFill>
                  <a:srgbClr val="FFFFFF"/>
                </a:solidFill>
              </a:rPr>
              <a:t> </a:t>
            </a:r>
            <a:r>
              <a:rPr lang="es-ES" sz="2400" dirty="0" err="1">
                <a:solidFill>
                  <a:srgbClr val="FFFFFF"/>
                </a:solidFill>
              </a:rPr>
              <a:t>to</a:t>
            </a:r>
            <a:r>
              <a:rPr lang="es-ES" sz="2400" dirty="0">
                <a:solidFill>
                  <a:srgbClr val="FFFFFF"/>
                </a:solidFill>
              </a:rPr>
              <a:t> </a:t>
            </a:r>
            <a:r>
              <a:rPr lang="es-ES" sz="2400" dirty="0" err="1">
                <a:solidFill>
                  <a:srgbClr val="FFFFFF"/>
                </a:solidFill>
              </a:rPr>
              <a:t>programm</a:t>
            </a:r>
            <a:r>
              <a:rPr lang="es-ES" sz="2400" dirty="0">
                <a:solidFill>
                  <a:srgbClr val="FFFFFF"/>
                </a:solidFill>
              </a:rPr>
              <a:t> </a:t>
            </a:r>
            <a:r>
              <a:rPr lang="es-ES" sz="2400" dirty="0" err="1">
                <a:solidFill>
                  <a:srgbClr val="FFFFFF"/>
                </a:solidFill>
              </a:rPr>
              <a:t>smart</a:t>
            </a:r>
            <a:r>
              <a:rPr lang="es-ES" sz="2400" dirty="0">
                <a:solidFill>
                  <a:srgbClr val="FFFFFF"/>
                </a:solidFill>
              </a:rPr>
              <a:t> </a:t>
            </a:r>
            <a:r>
              <a:rPr lang="es-ES" sz="2400" dirty="0" err="1">
                <a:solidFill>
                  <a:srgbClr val="FFFFFF"/>
                </a:solidFill>
              </a:rPr>
              <a:t>TVs</a:t>
            </a:r>
            <a:endParaRPr lang="es-ES" sz="24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DE7C66-DD77-CF46-9BD3-E2B600D6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1466913"/>
            <a:ext cx="2517179" cy="32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5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402377" y="883846"/>
            <a:ext cx="2793077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10690" y="196655"/>
            <a:ext cx="430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Develop</a:t>
            </a:r>
            <a:r>
              <a:rPr lang="es-ES" sz="3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Java web apps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10691" y="904540"/>
            <a:ext cx="278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¿</a:t>
            </a:r>
            <a:r>
              <a:rPr lang="es-ES" sz="2000" b="1" dirty="0" err="1"/>
              <a:t>What</a:t>
            </a:r>
            <a:r>
              <a:rPr lang="es-ES" sz="2000" b="1" dirty="0"/>
              <a:t> are </a:t>
            </a:r>
            <a:r>
              <a:rPr lang="es-ES" sz="2000" b="1" dirty="0" err="1"/>
              <a:t>Frameworks</a:t>
            </a:r>
            <a:r>
              <a:rPr lang="es-ES" sz="2000" b="1" dirty="0"/>
              <a:t>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292503" y="1309211"/>
            <a:ext cx="871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are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libraries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they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help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to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write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more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clean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and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better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structured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most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used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are: </a:t>
            </a:r>
          </a:p>
        </p:txBody>
      </p:sp>
      <p:graphicFrame>
        <p:nvGraphicFramePr>
          <p:cNvPr id="11" name="Gráfico 10"/>
          <p:cNvGraphicFramePr/>
          <p:nvPr/>
        </p:nvGraphicFramePr>
        <p:xfrm>
          <a:off x="2896728" y="2313628"/>
          <a:ext cx="7257734" cy="416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437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285</TotalTime>
  <Words>515</Words>
  <Application>Microsoft Office PowerPoint</Application>
  <PresentationFormat>Panorámica</PresentationFormat>
  <Paragraphs>50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Tw Cen MT</vt:lpstr>
      <vt:lpstr>Circuito</vt:lpstr>
      <vt:lpstr>Presentación de PowerPoint</vt:lpstr>
      <vt:lpstr>Its origins...</vt:lpstr>
      <vt:lpstr>OJBECT ORIENTATION IN JAVA</vt:lpstr>
      <vt:lpstr>Principles of Object Orientation in Java</vt:lpstr>
      <vt:lpstr>Memory management and garbaje collection</vt:lpstr>
      <vt:lpstr>Extensive Standard Library</vt:lpstr>
      <vt:lpstr>JAVA EE and se platform</vt:lpstr>
      <vt:lpstr>Java curiosities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anabella elisabet aceto</cp:lastModifiedBy>
  <cp:revision>115</cp:revision>
  <dcterms:created xsi:type="dcterms:W3CDTF">2023-11-23T14:22:33Z</dcterms:created>
  <dcterms:modified xsi:type="dcterms:W3CDTF">2023-11-27T14:54:53Z</dcterms:modified>
</cp:coreProperties>
</file>