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66" r:id="rId6"/>
    <p:sldId id="267" r:id="rId7"/>
    <p:sldId id="264" r:id="rId8"/>
    <p:sldId id="268" r:id="rId9"/>
    <p:sldId id="269" r:id="rId10"/>
    <p:sldId id="258" r:id="rId11"/>
    <p:sldId id="259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86588179228638E-2"/>
          <c:y val="4.8652756086818273E-2"/>
          <c:w val="0.9311597656207693"/>
          <c:h val="0.726587573078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Spring Boot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F8-46C4-953B-0E10AB42335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Spring MVC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F8-46C4-953B-0E10AB42335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JavaEE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F8-46C4-953B-0E10AB42335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Jakarta EE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F8-46C4-953B-0E10AB423355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Quarkus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F8-46C4-953B-0E10AB423355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JSF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7F8-46C4-953B-0E10AB423355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Micro Profile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7F8-46C4-953B-0E10AB423355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Micronaut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7F8-46C4-953B-0E10AB423355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GWT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F8-46C4-953B-0E10AB423355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Dropwizard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7F8-46C4-953B-0E10AB423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76776544"/>
        <c:axId val="-276770016"/>
      </c:barChart>
      <c:catAx>
        <c:axId val="-27677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276770016"/>
        <c:crosses val="autoZero"/>
        <c:auto val="1"/>
        <c:lblAlgn val="ctr"/>
        <c:lblOffset val="100"/>
        <c:noMultiLvlLbl val="0"/>
      </c:catAx>
      <c:valAx>
        <c:axId val="-27677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27677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28/11/2023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474" y="467836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="" xmlns:a16="http://schemas.microsoft.com/office/drawing/2014/main" id="{ABDC1BA5-0B7A-9592-E602-9E12BFB6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2" b="15789"/>
          <a:stretch/>
        </p:blipFill>
        <p:spPr>
          <a:xfrm>
            <a:off x="2827336" y="1247168"/>
            <a:ext cx="5804676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2281038" y="3159002"/>
            <a:ext cx="2681488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2273841" y="1035491"/>
            <a:ext cx="205432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2273841" y="3733800"/>
            <a:ext cx="5784309" cy="2152650"/>
          </a:xfrm>
          <a:prstGeom prst="roundRect">
            <a:avLst>
              <a:gd name="adj" fmla="val 6048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73841" y="462728"/>
            <a:ext cx="641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Tools and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environment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73841" y="3174681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IDE </a:t>
            </a:r>
            <a:r>
              <a:rPr lang="es-ES" sz="2000" b="1" dirty="0" err="1"/>
              <a:t>most</a:t>
            </a:r>
            <a:r>
              <a:rPr lang="es-ES" sz="2000" b="1" dirty="0"/>
              <a:t> </a:t>
            </a:r>
            <a:r>
              <a:rPr lang="es-ES" sz="2000" b="1" dirty="0" err="1"/>
              <a:t>used</a:t>
            </a:r>
            <a:r>
              <a:rPr lang="es-ES" sz="2000" b="1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73841" y="1045316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</a:t>
            </a:r>
            <a:r>
              <a:rPr lang="es-ES" sz="2000" b="1" dirty="0" err="1"/>
              <a:t>is</a:t>
            </a:r>
            <a:r>
              <a:rPr lang="es-ES" sz="2000" b="1" dirty="0"/>
              <a:t> </a:t>
            </a:r>
            <a:r>
              <a:rPr lang="es-ES" sz="2000" b="1" dirty="0" err="1"/>
              <a:t>an</a:t>
            </a:r>
            <a:r>
              <a:rPr lang="es-ES" sz="2000" b="1" dirty="0"/>
              <a:t> IDE?</a:t>
            </a:r>
          </a:p>
        </p:txBody>
      </p:sp>
      <p:pic>
        <p:nvPicPr>
          <p:cNvPr id="1036" name="Picture 12" descr="16 Best IDEs For Software Development: Overview For 2023 | Softermii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0"/>
          <a:stretch/>
        </p:blipFill>
        <p:spPr bwMode="auto">
          <a:xfrm>
            <a:off x="2354009" y="3870515"/>
            <a:ext cx="4022695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73841" y="1470248"/>
            <a:ext cx="989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 </a:t>
            </a:r>
            <a:r>
              <a:rPr lang="es-ES" dirty="0" err="1"/>
              <a:t>significate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a software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: Java – HTML – Python… </a:t>
            </a:r>
          </a:p>
          <a:p>
            <a:endParaRPr lang="es-ES" dirty="0"/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more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suggestions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</p:txBody>
      </p:sp>
      <p:pic>
        <p:nvPicPr>
          <p:cNvPr id="1030" name="Picture 6" descr="File:IntelliJ IDEA Icon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3907042"/>
            <a:ext cx="550237" cy="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Eclipse Logo in SVG Vector or PNG File Forma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91" y="4277352"/>
            <a:ext cx="1634452" cy="10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:Android Studio icon (2023)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5175407"/>
            <a:ext cx="591608" cy="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9800" y="918650"/>
            <a:ext cx="9479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n-US" dirty="0"/>
              <a:t>From my point of view, I think the future of Java will be very good and solid. For years, Java has proven to be a robust language, used in various applications. The continuous evolution of Java, with new versions and character updates, seeks a constant commitment to the demand for novelty and adaptability of software development.</a:t>
            </a:r>
          </a:p>
          <a:p>
            <a:endParaRPr lang="es-E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Now, Java is still important for programming. People who use Java are active and helpful, supporting each other.</a:t>
            </a:r>
          </a:p>
          <a:p>
            <a:r>
              <a:rPr lang="en-US" dirty="0"/>
              <a:t>In short, looking at the past and what's happening now, Java could keep being a good choice for developers. It's good at adjusting to tech changes, and it's always getting better, so Java will likely stay important for making software.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85520" y="390405"/>
            <a:ext cx="6072674" cy="618612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85520" y="390405"/>
            <a:ext cx="590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Java </a:t>
            </a:r>
            <a:r>
              <a:rPr lang="es-ES" sz="3200" b="1" dirty="0" err="1"/>
              <a:t>future</a:t>
            </a:r>
            <a:r>
              <a:rPr lang="es-ES" sz="3200" b="1" dirty="0"/>
              <a:t> and </a:t>
            </a:r>
            <a:r>
              <a:rPr lang="es-ES" sz="3200" b="1" dirty="0" err="1"/>
              <a:t>finaly</a:t>
            </a:r>
            <a:r>
              <a:rPr lang="es-ES" sz="3200" b="1" dirty="0"/>
              <a:t> </a:t>
            </a:r>
            <a:r>
              <a:rPr lang="es-ES" sz="3200" b="1" dirty="0" err="1"/>
              <a:t>conclusion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743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87"/>
            <a:ext cx="9905998" cy="726705"/>
          </a:xfrm>
        </p:spPr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4" y="1676663"/>
            <a:ext cx="10550769" cy="3994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in June 1991.</a:t>
            </a:r>
          </a:p>
          <a:p>
            <a:r>
              <a:rPr lang="es-ES" sz="2900" dirty="0">
                <a:solidFill>
                  <a:srgbClr val="FFFFFF"/>
                </a:solidFill>
              </a:rPr>
              <a:t>In 1996 </a:t>
            </a:r>
            <a:r>
              <a:rPr lang="es-ES" sz="2900" dirty="0" err="1">
                <a:solidFill>
                  <a:srgbClr val="FFFFFF"/>
                </a:solidFill>
              </a:rPr>
              <a:t>Sun</a:t>
            </a:r>
            <a:r>
              <a:rPr lang="es-ES" sz="2900" dirty="0">
                <a:solidFill>
                  <a:srgbClr val="FFFFFF"/>
                </a:solidFill>
              </a:rPr>
              <a:t> Microsystems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2006 </a:t>
            </a:r>
            <a:r>
              <a:rPr lang="es-ES" sz="2900" dirty="0" err="1">
                <a:solidFill>
                  <a:srgbClr val="FFFFFF"/>
                </a:solidFill>
              </a:rPr>
              <a:t>is</a:t>
            </a:r>
            <a:r>
              <a:rPr lang="es-ES" sz="2900" dirty="0">
                <a:solidFill>
                  <a:srgbClr val="FFFFFF"/>
                </a:solidFill>
              </a:rPr>
              <a:t> </a:t>
            </a:r>
            <a:r>
              <a:rPr lang="es-ES" sz="2900" dirty="0" err="1">
                <a:solidFill>
                  <a:srgbClr val="FFFFFF"/>
                </a:solidFill>
              </a:rPr>
              <a:t>launched</a:t>
            </a:r>
            <a:r>
              <a:rPr lang="es-ES" sz="2900" dirty="0">
                <a:solidFill>
                  <a:srgbClr val="FFFFFF"/>
                </a:solidFill>
              </a:rPr>
              <a:t> 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2009, 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acquared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Microsystems.</a:t>
            </a:r>
            <a:endParaRPr lang="es-ES" sz="2900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="" xmlns:a16="http://schemas.microsoft.com/office/drawing/2014/main" id="{B6B1AB78-CEF4-0ED6-FCFF-61F7CE4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6" t="8077" r="12803" b="32820"/>
          <a:stretch/>
        </p:blipFill>
        <p:spPr>
          <a:xfrm>
            <a:off x="9434146" y="163985"/>
            <a:ext cx="1872762" cy="1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3029"/>
            <a:ext cx="9905998" cy="1478570"/>
          </a:xfrm>
        </p:spPr>
        <p:txBody>
          <a:bodyPr/>
          <a:lstStyle/>
          <a:p>
            <a:r>
              <a:rPr lang="es-ES" b="1" dirty="0" smtClean="0"/>
              <a:t>Key </a:t>
            </a:r>
            <a:r>
              <a:rPr lang="es-ES" b="1" dirty="0" err="1"/>
              <a:t>Features</a:t>
            </a:r>
            <a:r>
              <a:rPr lang="es-ES" b="1" dirty="0"/>
              <a:t> of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95307"/>
            <a:ext cx="9905999" cy="2627313"/>
          </a:xfrm>
        </p:spPr>
        <p:txBody>
          <a:bodyPr>
            <a:noAutofit/>
          </a:bodyPr>
          <a:lstStyle/>
          <a:p>
            <a:r>
              <a:rPr lang="en-US" b="1" dirty="0"/>
              <a:t>Portability:</a:t>
            </a:r>
            <a:r>
              <a:rPr lang="en-US" dirty="0"/>
              <a:t> Runs on any platform with the Java Virtual Machine (JVM). </a:t>
            </a:r>
            <a:endParaRPr lang="en-US" dirty="0" smtClean="0"/>
          </a:p>
          <a:p>
            <a:r>
              <a:rPr lang="en-US" b="1" dirty="0" smtClean="0"/>
              <a:t>Object-Oriented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seeks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autonomous</a:t>
            </a:r>
            <a:r>
              <a:rPr lang="es-ES" dirty="0"/>
              <a:t> </a:t>
            </a:r>
            <a:r>
              <a:rPr lang="es-ES" dirty="0" err="1"/>
              <a:t>pieces</a:t>
            </a:r>
            <a:r>
              <a:rPr lang="es-ES" dirty="0"/>
              <a:t> of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a </a:t>
            </a:r>
            <a:r>
              <a:rPr lang="es-ES" dirty="0" err="1"/>
              <a:t>problem</a:t>
            </a:r>
            <a:r>
              <a:rPr lang="es-ES" dirty="0" smtClean="0"/>
              <a:t>.</a:t>
            </a:r>
          </a:p>
          <a:p>
            <a:r>
              <a:rPr lang="es-ES" b="1" dirty="0" err="1" smtClean="0"/>
              <a:t>Distributed</a:t>
            </a:r>
            <a:r>
              <a:rPr lang="es-ES" b="1" dirty="0"/>
              <a:t>:</a:t>
            </a:r>
            <a:r>
              <a:rPr lang="es-ES" b="1" dirty="0" smtClean="0"/>
              <a:t> </a:t>
            </a:r>
            <a:r>
              <a:rPr lang="es-ES" dirty="0" err="1"/>
              <a:t>Provides</a:t>
            </a:r>
            <a:r>
              <a:rPr lang="es-ES" dirty="0"/>
              <a:t> a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use in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, </a:t>
            </a:r>
            <a:r>
              <a:rPr lang="es-ES" dirty="0" err="1"/>
              <a:t>allowing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opening</a:t>
            </a:r>
            <a:r>
              <a:rPr lang="es-ES" dirty="0"/>
              <a:t> of sockets and </a:t>
            </a:r>
            <a:r>
              <a:rPr lang="es-ES" dirty="0" err="1"/>
              <a:t>establishing</a:t>
            </a:r>
            <a:r>
              <a:rPr lang="es-ES" dirty="0"/>
              <a:t> and </a:t>
            </a:r>
            <a:r>
              <a:rPr lang="es-ES" dirty="0" err="1"/>
              <a:t>accepting</a:t>
            </a:r>
            <a:r>
              <a:rPr lang="es-ES" dirty="0"/>
              <a:t> </a:t>
            </a:r>
            <a:r>
              <a:rPr lang="es-ES" dirty="0" err="1"/>
              <a:t>connections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servers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 smtClean="0"/>
              <a:t>.</a:t>
            </a:r>
          </a:p>
          <a:p>
            <a:r>
              <a:rPr lang="en-US" b="1" dirty="0" smtClean="0"/>
              <a:t>Security</a:t>
            </a:r>
            <a:r>
              <a:rPr lang="en-US" b="1" dirty="0"/>
              <a:t>:</a:t>
            </a:r>
            <a:r>
              <a:rPr lang="en-US" dirty="0"/>
              <a:t> Secure environment with its memory management system and security policies</a:t>
            </a:r>
            <a:r>
              <a:rPr lang="en-US" dirty="0" smtClean="0"/>
              <a:t>.</a:t>
            </a:r>
          </a:p>
          <a:p>
            <a:pPr lvl="0"/>
            <a:r>
              <a:rPr lang="es-ES" b="1" dirty="0" err="1"/>
              <a:t>Platform-independent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machine.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3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2957"/>
            <a:ext cx="9905998" cy="1478570"/>
          </a:xfrm>
        </p:spPr>
        <p:txBody>
          <a:bodyPr/>
          <a:lstStyle/>
          <a:p>
            <a:r>
              <a:rPr lang="es-ES" b="1" dirty="0"/>
              <a:t>Basic Java </a:t>
            </a:r>
            <a:r>
              <a:rPr lang="es-ES" b="1" dirty="0" err="1"/>
              <a:t>Syntax</a:t>
            </a:r>
            <a:endParaRPr lang="es-E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1" y="1136724"/>
            <a:ext cx="7937933" cy="57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Assignments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Initialization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= 10;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Types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 err="1" smtClean="0"/>
              <a:t>Numbers</a:t>
            </a:r>
            <a:r>
              <a:rPr lang="es-ES" sz="2400" dirty="0" smtClean="0"/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lang="es-ES" sz="2400" dirty="0"/>
              <a:t> </a:t>
            </a:r>
            <a:r>
              <a:rPr lang="es-ES" sz="2400" dirty="0" smtClean="0"/>
              <a:t>and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char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Flow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structures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Conditional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Switch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Statement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s-ES" b="1" dirty="0" smtClean="0"/>
              <a:t>4.Loops: </a:t>
            </a:r>
            <a:r>
              <a:rPr lang="es-ES" b="1" dirty="0" err="1" smtClean="0"/>
              <a:t>For</a:t>
            </a:r>
            <a:r>
              <a:rPr lang="es-ES" b="1" smtClean="0"/>
              <a:t>, </a:t>
            </a:r>
            <a:r>
              <a:rPr lang="es-ES" b="1" smtClean="0"/>
              <a:t>While</a:t>
            </a:r>
            <a:r>
              <a:rPr lang="es-ES" b="1" dirty="0" smtClean="0"/>
              <a:t> </a:t>
            </a:r>
            <a:r>
              <a:rPr lang="es-ES" b="1" dirty="0" smtClean="0"/>
              <a:t>and Do </a:t>
            </a:r>
            <a:r>
              <a:rPr lang="es-ES" b="1" dirty="0" err="1" smtClean="0"/>
              <a:t>While</a:t>
            </a:r>
            <a:endParaRPr lang="es-ES" b="1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0" y="1867392"/>
            <a:ext cx="6178868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490" y="451464"/>
            <a:ext cx="9905998" cy="999267"/>
          </a:xfrm>
        </p:spPr>
        <p:txBody>
          <a:bodyPr/>
          <a:lstStyle/>
          <a:p>
            <a:r>
              <a:rPr lang="es-ES" b="1" dirty="0"/>
              <a:t>OJBECT ORIENTATION IN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645" y="1688122"/>
            <a:ext cx="8827300" cy="4457701"/>
          </a:xfrm>
        </p:spPr>
        <p:txBody>
          <a:bodyPr>
            <a:noAutofit/>
          </a:bodyPr>
          <a:lstStyle/>
          <a:p>
            <a:r>
              <a:rPr lang="en-US" dirty="0"/>
              <a:t>Java is an </a:t>
            </a:r>
            <a:r>
              <a:rPr lang="en-US" b="1" dirty="0"/>
              <a:t>object-oriented programming language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Based on the concept of "objects" encapsulating data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Java is a widely used, object-oriented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Key Aspects: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Everything in Java is considered an object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Objects are instances of classes, serving as blueprints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400" dirty="0"/>
              <a:t>Classes define properties (attributes) and behaviors (methods)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2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BEBA16-9604-EB9B-5CC3-DED19C6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49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Principles of Object Orientation in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F777A-0F6D-1885-69C4-928F5AF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ECECF1"/>
                </a:solidFill>
                <a:effectLst/>
              </a:rPr>
              <a:t>Encapsulation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Inheritance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Polymorphism</a:t>
            </a:r>
            <a:r>
              <a:rPr lang="es-ES" dirty="0">
                <a:solidFill>
                  <a:srgbClr val="ECECF1"/>
                </a:solidFill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Abstraction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</a:rPr>
              <a:t>Association</a:t>
            </a:r>
            <a:r>
              <a:rPr lang="es-ES" b="0" i="0" dirty="0">
                <a:solidFill>
                  <a:srgbClr val="ECECF1"/>
                </a:solidFill>
                <a:effectLst/>
              </a:rPr>
              <a:t> and </a:t>
            </a:r>
            <a:r>
              <a:rPr lang="es-ES" b="0" i="0" dirty="0" err="1">
                <a:solidFill>
                  <a:srgbClr val="ECECF1"/>
                </a:solidFill>
                <a:effectLst/>
              </a:rPr>
              <a:t>Composition</a:t>
            </a:r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="" xmlns:a16="http://schemas.microsoft.com/office/drawing/2014/main" id="{B7D4AB8A-B916-31BA-A892-898A650E5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09" b="13116"/>
          <a:stretch/>
        </p:blipFill>
        <p:spPr>
          <a:xfrm>
            <a:off x="6782352" y="2055629"/>
            <a:ext cx="3361773" cy="28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451" y="618518"/>
            <a:ext cx="10764260" cy="1478570"/>
          </a:xfrm>
        </p:spPr>
        <p:txBody>
          <a:bodyPr/>
          <a:lstStyle/>
          <a:p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b="1" dirty="0"/>
              <a:t> and </a:t>
            </a:r>
            <a:r>
              <a:rPr lang="es-ES" b="1" dirty="0" err="1"/>
              <a:t>garbaje</a:t>
            </a:r>
            <a:r>
              <a:rPr lang="es-ES" b="1" dirty="0"/>
              <a:t> </a:t>
            </a:r>
            <a:r>
              <a:rPr lang="es-ES" b="1" dirty="0" err="1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7582" y="2082664"/>
            <a:ext cx="9905999" cy="1251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uses a garbage collector, whose main advantages are: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077442"/>
            <a:ext cx="4655128" cy="46551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6907" y="2954898"/>
            <a:ext cx="4506805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Automatic </a:t>
            </a:r>
            <a:r>
              <a:rPr lang="en-US" sz="2400" dirty="0"/>
              <a:t>removal of unused memory. </a:t>
            </a:r>
            <a:endParaRPr lang="en-US" sz="2400" dirty="0" smtClean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Improves </a:t>
            </a:r>
            <a:r>
              <a:rPr lang="en-US" sz="2400" dirty="0"/>
              <a:t>productivity and prevents memory leaks.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402377" y="883846"/>
            <a:ext cx="2793077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10690" y="196655"/>
            <a:ext cx="430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Java web apps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0691" y="904540"/>
            <a:ext cx="27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are </a:t>
            </a:r>
            <a:r>
              <a:rPr lang="es-ES" sz="2000" b="1" dirty="0" err="1"/>
              <a:t>Frameworks</a:t>
            </a:r>
            <a:r>
              <a:rPr lang="es-ES" sz="2000" b="1" dirty="0"/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92503" y="1309211"/>
            <a:ext cx="87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libraries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they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help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clean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better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structured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most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are: 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2896728" y="2313628"/>
          <a:ext cx="7257734" cy="41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3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2598420" y="3852176"/>
            <a:ext cx="5467350" cy="1924050"/>
          </a:xfrm>
          <a:prstGeom prst="roundRect">
            <a:avLst>
              <a:gd name="adj" fmla="val 4291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299340" y="369496"/>
            <a:ext cx="520636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99340" y="388380"/>
            <a:ext cx="520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</a:t>
            </a:r>
            <a:r>
              <a:rPr lang="es-ES" sz="2000" b="1" dirty="0" err="1"/>
              <a:t>applications</a:t>
            </a:r>
            <a:r>
              <a:rPr lang="es-ES" sz="2000" b="1" dirty="0"/>
              <a:t> more </a:t>
            </a:r>
            <a:r>
              <a:rPr lang="es-ES" sz="2000" b="1" dirty="0" err="1"/>
              <a:t>robust</a:t>
            </a:r>
            <a:r>
              <a:rPr lang="es-ES" sz="2000" b="1" dirty="0"/>
              <a:t> and </a:t>
            </a:r>
            <a:r>
              <a:rPr lang="es-ES" sz="2000" b="1" dirty="0" err="1"/>
              <a:t>scalable</a:t>
            </a:r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92655" y="1120470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Robust</a:t>
            </a:r>
            <a:r>
              <a:rPr lang="es-ES" b="1" dirty="0"/>
              <a:t>: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b="1" dirty="0"/>
              <a:t>Java</a:t>
            </a:r>
            <a:r>
              <a:rPr lang="es-ES" dirty="0"/>
              <a:t> </a:t>
            </a:r>
            <a:r>
              <a:rPr lang="es-ES" b="1" dirty="0" err="1"/>
              <a:t>memory</a:t>
            </a:r>
            <a:r>
              <a:rPr lang="es-ES" dirty="0"/>
              <a:t> </a:t>
            </a:r>
            <a:r>
              <a:rPr lang="es-ES" b="1" dirty="0" err="1"/>
              <a:t>management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, he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to free </a:t>
            </a:r>
            <a:r>
              <a:rPr lang="es-ES" dirty="0" err="1"/>
              <a:t>memory</a:t>
            </a:r>
            <a:r>
              <a:rPr lang="es-ES" dirty="0"/>
              <a:t> and he do </a:t>
            </a:r>
            <a:r>
              <a:rPr lang="es-ES" b="1" dirty="0" err="1"/>
              <a:t>automatically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Java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2655" y="2757269"/>
            <a:ext cx="51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Scalable</a:t>
            </a:r>
            <a:r>
              <a:rPr lang="es-ES" b="1" dirty="0"/>
              <a:t>: </a:t>
            </a:r>
            <a:r>
              <a:rPr lang="es-ES" dirty="0"/>
              <a:t>Java can control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aplications</a:t>
            </a:r>
            <a:r>
              <a:rPr lang="es-ES" dirty="0"/>
              <a:t> </a:t>
            </a:r>
            <a:r>
              <a:rPr lang="es-ES" dirty="0" err="1"/>
              <a:t>easily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Java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in </a:t>
            </a:r>
            <a:r>
              <a:rPr lang="es-ES" dirty="0" err="1"/>
              <a:t>her</a:t>
            </a:r>
            <a:r>
              <a:rPr lang="es-ES" dirty="0"/>
              <a:t> </a:t>
            </a:r>
            <a:r>
              <a:rPr lang="es-ES" dirty="0" err="1"/>
              <a:t>aplications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05" y="4037600"/>
            <a:ext cx="5145579" cy="1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407</TotalTime>
  <Words>450</Words>
  <Application>Microsoft Office PowerPoint</Application>
  <PresentationFormat>Panorámica</PresentationFormat>
  <Paragraphs>65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Trebuchet MS</vt:lpstr>
      <vt:lpstr>Tw Cen MT</vt:lpstr>
      <vt:lpstr>Circuito</vt:lpstr>
      <vt:lpstr>Presentación de PowerPoint</vt:lpstr>
      <vt:lpstr>Its origins...</vt:lpstr>
      <vt:lpstr>Key Features of Java</vt:lpstr>
      <vt:lpstr>Basic Java Syntax</vt:lpstr>
      <vt:lpstr>OJBECT ORIENTATION IN JAVA</vt:lpstr>
      <vt:lpstr>Principles of Object Orientation in Java</vt:lpstr>
      <vt:lpstr>Memory management and garbaje collection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124</cp:revision>
  <dcterms:created xsi:type="dcterms:W3CDTF">2023-11-23T14:22:33Z</dcterms:created>
  <dcterms:modified xsi:type="dcterms:W3CDTF">2023-11-28T19:11:35Z</dcterms:modified>
</cp:coreProperties>
</file>