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gif" ContentType="image/gi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7"/>
  </p:handoutMasterIdLst>
  <p:sldIdLst>
    <p:sldId id="1664" r:id="rId3"/>
    <p:sldId id="1650" r:id="rId4"/>
    <p:sldId id="1651" r:id="rId6"/>
    <p:sldId id="1653" r:id="rId7"/>
    <p:sldId id="1654" r:id="rId8"/>
    <p:sldId id="1652" r:id="rId9"/>
    <p:sldId id="1655" r:id="rId10"/>
    <p:sldId id="1657" r:id="rId11"/>
    <p:sldId id="1658" r:id="rId12"/>
    <p:sldId id="1660" r:id="rId13"/>
    <p:sldId id="1675" r:id="rId14"/>
    <p:sldId id="1676" r:id="rId15"/>
    <p:sldId id="1665" r:id="rId16"/>
  </p:sldIdLst>
  <p:sldSz cx="12192000" cy="6858000"/>
  <p:notesSz cx="6797675" cy="9928225"/>
  <p:custDataLst>
    <p:tags r:id="rId2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等线" panose="02010600030101010101" charset="-122"/>
        <a:cs typeface="等线" panose="0201060003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等线" panose="02010600030101010101" charset="-122"/>
        <a:cs typeface="等线" panose="0201060003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等线" panose="02010600030101010101" charset="-122"/>
        <a:cs typeface="等线" panose="0201060003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等线" panose="02010600030101010101" charset="-122"/>
        <a:cs typeface="等线" panose="0201060003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等线" panose="02010600030101010101" charset="-122"/>
        <a:cs typeface="等线" panose="0201060003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等线" panose="02010600030101010101" charset="-122"/>
        <a:cs typeface="等线" panose="0201060003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等线" panose="02010600030101010101" charset="-122"/>
        <a:cs typeface="等线" panose="0201060003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等线" panose="02010600030101010101" charset="-122"/>
        <a:cs typeface="等线" panose="0201060003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等线" panose="02010600030101010101" charset="-122"/>
        <a:cs typeface="等线" panose="02010600030101010101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4007" userDrawn="1">
          <p15:clr>
            <a:srgbClr val="A4A3A4"/>
          </p15:clr>
        </p15:guide>
        <p15:guide id="2" orient="horz" pos="3837" userDrawn="1">
          <p15:clr>
            <a:srgbClr val="A4A3A4"/>
          </p15:clr>
        </p15:guide>
        <p15:guide id="3" pos="37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sw" initials="w" lastIdx="13" clrIdx="0"/>
  <p:cmAuthor id="2" name="Armstrong" initials="A" lastIdx="1" clrIdx="1"/>
  <p:cmAuthor id="3" name="古松" initials="a" lastIdx="5" clrIdx="2"/>
  <p:cmAuthor id="4" name="尚丽平" initials="S" lastIdx="5" clrIdx="3"/>
  <p:cmAuthor id="5" name="cs hansir" initials="ch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869B6"/>
    <a:srgbClr val="0065E1"/>
    <a:srgbClr val="C55A11"/>
    <a:srgbClr val="4472C4"/>
    <a:srgbClr val="C5D9F0"/>
    <a:srgbClr val="933010"/>
    <a:srgbClr val="ED7D31"/>
    <a:srgbClr val="EF8E4C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76" autoAdjust="0"/>
    <p:restoredTop sz="81977" autoAdjust="0"/>
  </p:normalViewPr>
  <p:slideViewPr>
    <p:cSldViewPr snapToGrid="0" showGuides="1">
      <p:cViewPr varScale="1">
        <p:scale>
          <a:sx n="70" d="100"/>
          <a:sy n="70" d="100"/>
        </p:scale>
        <p:origin x="701" y="38"/>
      </p:cViewPr>
      <p:guideLst>
        <p:guide orient="horz" pos="4007"/>
        <p:guide orient="horz" pos="3837"/>
        <p:guide pos="3768"/>
      </p:guideLst>
    </p:cSldViewPr>
  </p:slideViewPr>
  <p:outlineViewPr>
    <p:cViewPr>
      <p:scale>
        <a:sx n="33" d="100"/>
        <a:sy n="33" d="100"/>
      </p:scale>
      <p:origin x="0" y="-70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5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28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671F82-CE11-4A4B-A49B-274DF3598AB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5BE147C-AD8E-4139-B22A-F19066FF8DA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7000">
              <a:schemeClr val="accent1">
                <a:lumMod val="45000"/>
                <a:lumOff val="55000"/>
              </a:schemeClr>
            </a:gs>
            <a:gs pos="45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占位符 1"/>
          <p:cNvSpPr>
            <a:spLocks noGrp="1"/>
          </p:cNvSpPr>
          <p:nvPr>
            <p:ph type="title"/>
          </p:nvPr>
        </p:nvSpPr>
        <p:spPr bwMode="auto">
          <a:xfrm>
            <a:off x="2010229" y="154669"/>
            <a:ext cx="4767942" cy="704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403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69685" y="1241854"/>
            <a:ext cx="11172372" cy="5262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0" y="213180"/>
            <a:ext cx="2010229" cy="587828"/>
          </a:xfrm>
          <a:prstGeom prst="rect">
            <a:avLst/>
          </a:prstGeom>
          <a:solidFill>
            <a:srgbClr val="0065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778171" y="213180"/>
            <a:ext cx="5413829" cy="587828"/>
          </a:xfrm>
          <a:prstGeom prst="rect">
            <a:avLst/>
          </a:prstGeom>
          <a:solidFill>
            <a:srgbClr val="0065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80" y="213180"/>
            <a:ext cx="592269" cy="5922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0065E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image" Target="../media/image47.emf"/><Relationship Id="rId7" Type="http://schemas.openxmlformats.org/officeDocument/2006/relationships/tags" Target="../tags/tag11.xml"/><Relationship Id="rId6" Type="http://schemas.openxmlformats.org/officeDocument/2006/relationships/image" Target="../media/image46.emf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48.emf"/><Relationship Id="rId1" Type="http://schemas.openxmlformats.org/officeDocument/2006/relationships/image" Target="../media/image4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6.xml"/><Relationship Id="rId5" Type="http://schemas.openxmlformats.org/officeDocument/2006/relationships/image" Target="../media/image50.emf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image" Target="../media/image49.emf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image" Target="../media/image53.emf"/><Relationship Id="rId6" Type="http://schemas.openxmlformats.org/officeDocument/2006/relationships/tags" Target="../tags/tag20.xml"/><Relationship Id="rId5" Type="http://schemas.openxmlformats.org/officeDocument/2006/relationships/image" Target="../media/image52.emf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image" Target="../media/image51.emf"/><Relationship Id="rId12" Type="http://schemas.openxmlformats.org/officeDocument/2006/relationships/notesSlide" Target="../notesSlides/notesSlide11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54.emf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image" Target="../media/image58.emf"/><Relationship Id="rId7" Type="http://schemas.openxmlformats.org/officeDocument/2006/relationships/tags" Target="../tags/tag26.xml"/><Relationship Id="rId6" Type="http://schemas.openxmlformats.org/officeDocument/2006/relationships/image" Target="../media/image57.emf"/><Relationship Id="rId5" Type="http://schemas.openxmlformats.org/officeDocument/2006/relationships/tags" Target="../tags/tag25.xml"/><Relationship Id="rId4" Type="http://schemas.openxmlformats.org/officeDocument/2006/relationships/image" Target="../media/image56.emf"/><Relationship Id="rId3" Type="http://schemas.openxmlformats.org/officeDocument/2006/relationships/tags" Target="../tags/tag24.xml"/><Relationship Id="rId2" Type="http://schemas.openxmlformats.org/officeDocument/2006/relationships/image" Target="../media/image55.emf"/><Relationship Id="rId13" Type="http://schemas.openxmlformats.org/officeDocument/2006/relationships/notesSlide" Target="../notesSlides/notesSlide12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31.emf"/><Relationship Id="rId10" Type="http://schemas.openxmlformats.org/officeDocument/2006/relationships/image" Target="../media/image59.emf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5.xml"/><Relationship Id="rId7" Type="http://schemas.openxmlformats.org/officeDocument/2006/relationships/image" Target="../media/image22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ym typeface="+mn-ea"/>
              </a:rPr>
              <a:t>辐射地图重建实验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12245" y="63606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7CAC968-A556-4A77-BF73-0B757962834C}" type="slidenum">
              <a:rPr lang="zh-CN" altLang="en-US" sz="2400" smtClean="0"/>
            </a:fld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1242060" y="5814060"/>
            <a:ext cx="5101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移动机器人自动规划测量路径</a:t>
            </a:r>
            <a:r>
              <a:rPr lang="en-US" altLang="zh-CN" b="1"/>
              <a:t>——</a:t>
            </a:r>
            <a:r>
              <a:rPr lang="zh-CN" altLang="en-US" b="1">
                <a:sym typeface="+mn-ea"/>
              </a:rPr>
              <a:t>绕着源采集辐射数据，</a:t>
            </a:r>
            <a:r>
              <a:rPr lang="zh-CN" altLang="en-US" b="1">
                <a:sym typeface="+mn-ea"/>
              </a:rPr>
              <a:t>重建出</a:t>
            </a:r>
            <a:r>
              <a:rPr lang="zh-CN" altLang="en-US" b="1"/>
              <a:t>辐射场，并定位未知放射源</a:t>
            </a:r>
            <a:endParaRPr lang="zh-CN" altLang="en-US" b="1"/>
          </a:p>
        </p:txBody>
      </p:sp>
      <p:graphicFrame>
        <p:nvGraphicFramePr>
          <p:cNvPr id="6" name="对象 5"/>
          <p:cNvGraphicFramePr/>
          <p:nvPr/>
        </p:nvGraphicFramePr>
        <p:xfrm>
          <a:off x="725170" y="1101090"/>
          <a:ext cx="7453630" cy="452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323330" imgH="3850640" progId="Visio.Drawing.15">
                  <p:embed/>
                </p:oleObj>
              </mc:Choice>
              <mc:Fallback>
                <p:oleObj name="" r:id="rId1" imgW="6323330" imgH="3850640" progId="Visio.Drawing.15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5170" y="1101090"/>
                        <a:ext cx="7453630" cy="452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859905" y="3046730"/>
            <a:ext cx="48945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源定位思路</a:t>
            </a:r>
            <a:r>
              <a:rPr lang="en-US" altLang="zh-CN" b="1"/>
              <a:t>——1.</a:t>
            </a:r>
            <a:r>
              <a:rPr lang="zh-CN" altLang="en-US" b="1"/>
              <a:t>辐射场重建</a:t>
            </a:r>
            <a:r>
              <a:rPr lang="en-US" altLang="zh-CN" b="1"/>
              <a:t>——GPR</a:t>
            </a:r>
            <a:r>
              <a:rPr lang="zh-CN" altLang="en-US" b="1"/>
              <a:t>算法</a:t>
            </a:r>
            <a:r>
              <a:rPr lang="en-US" altLang="zh-CN" b="1"/>
              <a:t>   2.</a:t>
            </a:r>
            <a:r>
              <a:rPr lang="zh-CN" altLang="en-US" b="1"/>
              <a:t>八领域梯度最大值作为第一主成分方向（需要获取机器人周围领域剂量</a:t>
            </a:r>
            <a:r>
              <a:rPr lang="zh-CN" altLang="en-US" b="1"/>
              <a:t>值）</a:t>
            </a:r>
            <a:r>
              <a:rPr lang="en-US" altLang="zh-CN" b="1"/>
              <a:t>——</a:t>
            </a:r>
            <a:r>
              <a:rPr lang="zh-CN" altLang="en-US" b="1"/>
              <a:t>指引机器人朝着源方向前进</a:t>
            </a:r>
            <a:r>
              <a:rPr lang="en-US" altLang="zh-CN" b="1"/>
              <a:t>   3.</a:t>
            </a:r>
            <a:r>
              <a:rPr lang="zh-CN" altLang="en-US" b="1"/>
              <a:t>到达设定阈值，围绕源作路径规划并采集辐射数据</a:t>
            </a:r>
            <a:r>
              <a:rPr lang="en-US" altLang="zh-CN" b="1"/>
              <a:t>——</a:t>
            </a:r>
            <a:r>
              <a:rPr lang="zh-CN" altLang="en-US" b="1"/>
              <a:t>类似于主成分分析法</a:t>
            </a:r>
            <a:r>
              <a:rPr lang="en-US" altLang="zh-CN" b="1"/>
              <a:t> 4.</a:t>
            </a:r>
            <a:r>
              <a:rPr lang="zh-CN" altLang="en-US" b="1"/>
              <a:t>完成测量结束</a:t>
            </a:r>
            <a:r>
              <a:rPr lang="en-US" altLang="zh-CN" b="1"/>
              <a:t>——</a:t>
            </a:r>
            <a:r>
              <a:rPr lang="zh-CN" altLang="en-US" b="1"/>
              <a:t>测量数据形成</a:t>
            </a:r>
            <a:r>
              <a:rPr lang="zh-CN" altLang="en-US" b="1"/>
              <a:t>闭环</a:t>
            </a:r>
            <a:endParaRPr lang="zh-CN" altLang="en-US" b="1"/>
          </a:p>
          <a:p>
            <a:r>
              <a:rPr lang="zh-CN" altLang="en-US" b="1">
                <a:solidFill>
                  <a:srgbClr val="FF0000"/>
                </a:solidFill>
              </a:rPr>
              <a:t>目标</a:t>
            </a:r>
            <a:r>
              <a:rPr lang="zh-CN" altLang="en-US" b="1"/>
              <a:t>：单源、两个相同活度源、两个不同活度源</a:t>
            </a:r>
            <a:r>
              <a:rPr lang="en-US" altLang="zh-CN" b="1"/>
              <a:t>——</a:t>
            </a:r>
            <a:r>
              <a:rPr lang="zh-CN" altLang="en-US" b="1"/>
              <a:t>定位并对感兴趣区域建图，</a:t>
            </a:r>
            <a:r>
              <a:rPr lang="zh-CN" altLang="en-US" b="1">
                <a:solidFill>
                  <a:srgbClr val="FF0000"/>
                </a:solidFill>
              </a:rPr>
              <a:t>三个</a:t>
            </a:r>
            <a:r>
              <a:rPr lang="zh-CN" altLang="en-US" b="1">
                <a:solidFill>
                  <a:srgbClr val="FF0000"/>
                </a:solidFill>
              </a:rPr>
              <a:t>及以上源不考虑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77990" y="5820410"/>
            <a:ext cx="4815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之前没想到主要一直局限在使用单个探测器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6790">
        <p:fade/>
      </p:transition>
    </mc:Choice>
    <mc:Fallback>
      <p:transition spd="med" advTm="6679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ym typeface="+mn-ea"/>
              </a:rPr>
              <a:t>论文实验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12245" y="63606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7CAC968-A556-4A77-BF73-0B757962834C}" type="slidenum">
              <a:rPr lang="zh-CN" altLang="en-US" sz="2400" smtClean="0"/>
            </a:fld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6527" t="4499" r="4501" b="3300"/>
          <a:stretch>
            <a:fillRect/>
          </a:stretch>
        </p:blipFill>
        <p:spPr>
          <a:xfrm>
            <a:off x="8153400" y="859790"/>
            <a:ext cx="3315970" cy="2578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l="8114" t="4808" r="6536" b="4508"/>
          <a:stretch>
            <a:fillRect/>
          </a:stretch>
        </p:blipFill>
        <p:spPr>
          <a:xfrm>
            <a:off x="397510" y="859790"/>
            <a:ext cx="3461385" cy="27584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l="7888" t="5409" r="18932" b="4508"/>
          <a:stretch>
            <a:fillRect/>
          </a:stretch>
        </p:blipFill>
        <p:spPr>
          <a:xfrm>
            <a:off x="4439920" y="894715"/>
            <a:ext cx="2987040" cy="275780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858760" y="3356610"/>
            <a:ext cx="37541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不同阈值比较，</a:t>
            </a:r>
            <a:r>
              <a:rPr lang="zh-CN" altLang="en-US" b="1">
                <a:sym typeface="+mn-ea"/>
              </a:rPr>
              <a:t>仅能识别出单个</a:t>
            </a:r>
            <a:r>
              <a:rPr lang="zh-CN" altLang="en-US" b="1">
                <a:sym typeface="+mn-ea"/>
              </a:rPr>
              <a:t>源</a:t>
            </a:r>
            <a:endParaRPr lang="zh-CN" altLang="en-US" b="1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375285" y="6525260"/>
            <a:ext cx="11282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三个集中的源，较难区分出所有源的位置，需要源位置较为</a:t>
            </a:r>
            <a:r>
              <a:rPr lang="zh-CN" altLang="en-US" b="1">
                <a:sym typeface="+mn-ea"/>
              </a:rPr>
              <a:t>分散，位置</a:t>
            </a:r>
            <a:r>
              <a:rPr lang="zh-CN" altLang="en-US" b="1">
                <a:sym typeface="+mn-ea"/>
              </a:rPr>
              <a:t>区分效果才会</a:t>
            </a:r>
            <a:r>
              <a:rPr lang="zh-CN" altLang="en-US" b="1">
                <a:sym typeface="+mn-ea"/>
              </a:rPr>
              <a:t>更好</a:t>
            </a:r>
            <a:endParaRPr lang="zh-CN" altLang="en-US" b="1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7663" t="6912" r="7212" b="5109"/>
          <a:stretch>
            <a:fillRect/>
          </a:stretch>
        </p:blipFill>
        <p:spPr>
          <a:xfrm>
            <a:off x="375285" y="3687445"/>
            <a:ext cx="3660775" cy="28378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8565" t="6011" r="8339" b="5409"/>
          <a:stretch>
            <a:fillRect/>
          </a:stretch>
        </p:blipFill>
        <p:spPr>
          <a:xfrm>
            <a:off x="4260215" y="3687445"/>
            <a:ext cx="3549015" cy="28378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l="6752" t="14398" r="4909" b="5249"/>
          <a:stretch>
            <a:fillRect/>
          </a:stretch>
        </p:blipFill>
        <p:spPr>
          <a:xfrm>
            <a:off x="7809230" y="3803650"/>
            <a:ext cx="3987800" cy="2721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6790">
        <p:fade/>
      </p:transition>
    </mc:Choice>
    <mc:Fallback>
      <p:transition spd="med" advTm="6679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ym typeface="+mn-ea"/>
              </a:rPr>
              <a:t>相同活度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12245" y="63606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7CAC968-A556-4A77-BF73-0B757962834C}" type="slidenum">
              <a:rPr lang="zh-CN" altLang="en-US" sz="2400" smtClean="0"/>
            </a:fld>
            <a:endParaRPr lang="zh-CN" altLang="en-US" sz="240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3225" y="704215"/>
            <a:ext cx="4345305" cy="325882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1855470" y="3963035"/>
            <a:ext cx="995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间隔</a:t>
            </a:r>
            <a:r>
              <a:rPr lang="en-US" altLang="zh-CN" b="1">
                <a:sym typeface="+mn-ea"/>
              </a:rPr>
              <a:t>8m</a:t>
            </a:r>
            <a:endParaRPr lang="en-US" altLang="zh-CN" b="1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21200" y="582295"/>
            <a:ext cx="4507865" cy="338074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5968365" y="3963035"/>
            <a:ext cx="995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间隔</a:t>
            </a:r>
            <a:r>
              <a:rPr lang="en-US" altLang="zh-CN" b="1">
                <a:sym typeface="+mn-ea"/>
              </a:rPr>
              <a:t>7m</a:t>
            </a:r>
            <a:endParaRPr lang="en-US" altLang="zh-CN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6790">
        <p:fade/>
      </p:transition>
    </mc:Choice>
    <mc:Fallback>
      <p:transition spd="med" advTm="6679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ym typeface="+mn-ea"/>
              </a:rPr>
              <a:t>不同活度</a:t>
            </a:r>
            <a:r>
              <a:rPr lang="en-US" altLang="zh-CN" dirty="0">
                <a:sym typeface="+mn-ea"/>
              </a:rPr>
              <a:t>--</a:t>
            </a:r>
            <a:r>
              <a:rPr lang="zh-CN" altLang="en-US" dirty="0">
                <a:sym typeface="+mn-ea"/>
              </a:rPr>
              <a:t>建图效果较差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12245" y="63606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7CAC968-A556-4A77-BF73-0B757962834C}" type="slidenum">
              <a:rPr lang="zh-CN" altLang="en-US" sz="2400" smtClean="0"/>
            </a:fld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220" y="683895"/>
            <a:ext cx="4507865" cy="338074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968375" y="4064635"/>
            <a:ext cx="25869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间隔</a:t>
            </a:r>
            <a:r>
              <a:rPr lang="en-US" altLang="zh-CN" b="1">
                <a:sym typeface="+mn-ea"/>
              </a:rPr>
              <a:t>4m--</a:t>
            </a:r>
            <a:r>
              <a:rPr lang="zh-CN" altLang="en-US" b="1">
                <a:sym typeface="+mn-ea"/>
              </a:rPr>
              <a:t>无法区分</a:t>
            </a:r>
            <a:endParaRPr lang="zh-CN" altLang="en-US" b="1">
              <a:sym typeface="+mn-ea"/>
            </a:endParaRPr>
          </a:p>
        </p:txBody>
      </p:sp>
      <p:pic>
        <p:nvPicPr>
          <p:cNvPr id="43" name="图片 4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05" y="772160"/>
            <a:ext cx="4269105" cy="3204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266430" y="937260"/>
            <a:ext cx="3830320" cy="287337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5405755" y="4064635"/>
            <a:ext cx="57410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活度相差太大（两倍），建图效果太差</a:t>
            </a:r>
            <a:endParaRPr lang="en-US" altLang="zh-CN" b="1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3080" y="4561205"/>
            <a:ext cx="2835910" cy="2126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6790">
        <p:fade/>
      </p:transition>
    </mc:Choice>
    <mc:Fallback>
      <p:transition spd="med" advTm="6679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ym typeface="+mn-ea"/>
              </a:rPr>
              <a:t>附录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12245" y="63606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7CAC968-A556-4A77-BF73-0B757962834C}" type="slidenum">
              <a:rPr lang="zh-CN" altLang="en-US" sz="2400" smtClean="0"/>
            </a:fld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8114" t="4508" r="6987" b="3907"/>
          <a:stretch>
            <a:fillRect/>
          </a:stretch>
        </p:blipFill>
        <p:spPr>
          <a:xfrm>
            <a:off x="194310" y="859790"/>
            <a:ext cx="3827145" cy="30962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7400" y="3956050"/>
            <a:ext cx="2640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800" b="1"/>
              <a:t>双源等值线轮廓，无法通过等值线</a:t>
            </a:r>
            <a:r>
              <a:rPr lang="zh-CN" altLang="en-US" sz="1800" b="1"/>
              <a:t>定位</a:t>
            </a:r>
            <a:endParaRPr lang="zh-CN" altLang="en-US" sz="1800" b="1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8339" t="4207" r="6860" b="3869"/>
          <a:stretch>
            <a:fillRect/>
          </a:stretch>
        </p:blipFill>
        <p:spPr>
          <a:xfrm>
            <a:off x="4184650" y="859790"/>
            <a:ext cx="3822700" cy="31076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5078" t="8305" r="4220" b="3806"/>
          <a:stretch>
            <a:fillRect/>
          </a:stretch>
        </p:blipFill>
        <p:spPr>
          <a:xfrm>
            <a:off x="8007350" y="859790"/>
            <a:ext cx="4094480" cy="29768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8904" t="10161" r="4895" b="2550"/>
          <a:stretch>
            <a:fillRect/>
          </a:stretch>
        </p:blipFill>
        <p:spPr>
          <a:xfrm>
            <a:off x="201295" y="3986530"/>
            <a:ext cx="3749040" cy="28486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l="7212" t="4752" r="8212" b="4053"/>
          <a:stretch>
            <a:fillRect/>
          </a:stretch>
        </p:blipFill>
        <p:spPr>
          <a:xfrm>
            <a:off x="4021455" y="3894455"/>
            <a:ext cx="3603625" cy="29140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rcRect l="9437" t="6734" r="8284" b="6148"/>
          <a:stretch>
            <a:fillRect/>
          </a:stretch>
        </p:blipFill>
        <p:spPr>
          <a:xfrm>
            <a:off x="8117840" y="3956050"/>
            <a:ext cx="3282950" cy="2901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6790">
        <p:fade/>
      </p:transition>
    </mc:Choice>
    <mc:Fallback>
      <p:transition spd="med" advTm="6679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ym typeface="+mn-ea"/>
              </a:rPr>
              <a:t>辐射地图重建实验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12245" y="63606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7CAC968-A556-4A77-BF73-0B757962834C}" type="slidenum">
              <a:rPr lang="zh-CN" altLang="en-US" sz="2400" smtClean="0"/>
            </a:fld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6306185" y="1956435"/>
            <a:ext cx="51015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</a:t>
            </a:r>
            <a:r>
              <a:rPr lang="zh-CN" altLang="en-US" b="1"/>
              <a:t>以梯度最大方向为第一主成分，设置能量沉积阈值，高于该阈值则进行绕源采集。</a:t>
            </a:r>
            <a:endParaRPr lang="zh-CN" altLang="en-US" b="1"/>
          </a:p>
          <a:p>
            <a:r>
              <a:rPr lang="en-US" altLang="zh-CN" b="1"/>
              <a:t>2.</a:t>
            </a:r>
            <a:r>
              <a:rPr lang="zh-CN" altLang="en-US" b="1"/>
              <a:t>夹角为</a:t>
            </a:r>
            <a:r>
              <a:rPr lang="en-US" altLang="zh-CN" b="1"/>
              <a:t>90</a:t>
            </a:r>
            <a:r>
              <a:rPr lang="zh-CN" altLang="en-US" b="1"/>
              <a:t>度，顺时针方向向量作为第二</a:t>
            </a:r>
            <a:r>
              <a:rPr lang="zh-CN" altLang="en-US" b="1"/>
              <a:t>主成分；</a:t>
            </a:r>
            <a:endParaRPr lang="zh-CN" altLang="en-US" b="1"/>
          </a:p>
          <a:p>
            <a:r>
              <a:rPr lang="en-US" altLang="zh-CN" b="1"/>
              <a:t>3.</a:t>
            </a:r>
            <a:r>
              <a:rPr lang="zh-CN" altLang="en-US" b="1"/>
              <a:t>闭环检测，完成闭环则停止采集</a:t>
            </a:r>
            <a:r>
              <a:rPr lang="zh-CN" altLang="en-US" b="1"/>
              <a:t>数据</a:t>
            </a:r>
            <a:endParaRPr lang="zh-CN" altLang="en-US" b="1"/>
          </a:p>
          <a:p>
            <a:r>
              <a:rPr lang="en-US" altLang="zh-CN" b="1"/>
              <a:t>4.</a:t>
            </a:r>
            <a:r>
              <a:rPr lang="zh-CN" altLang="en-US" b="1"/>
              <a:t>重建辐射分布图，完成</a:t>
            </a:r>
            <a:r>
              <a:rPr lang="zh-CN" altLang="en-US" b="1"/>
              <a:t>源定位</a:t>
            </a:r>
            <a:endParaRPr lang="zh-CN" altLang="en-US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6522" t="6612" r="5888" b="4264"/>
          <a:stretch>
            <a:fillRect/>
          </a:stretch>
        </p:blipFill>
        <p:spPr>
          <a:xfrm>
            <a:off x="784225" y="1214120"/>
            <a:ext cx="3158490" cy="24104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3229" t="14558" r="3965"/>
          <a:stretch>
            <a:fillRect/>
          </a:stretch>
        </p:blipFill>
        <p:spPr>
          <a:xfrm>
            <a:off x="2446020" y="4378325"/>
            <a:ext cx="5290820" cy="215646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082665" y="1016635"/>
            <a:ext cx="5781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仿真环境：</a:t>
            </a:r>
            <a:r>
              <a:rPr lang="en-US" altLang="zh-CN" b="1"/>
              <a:t>25m x 25m </a:t>
            </a:r>
            <a:r>
              <a:rPr lang="zh-CN" altLang="en-US" b="1"/>
              <a:t>栅格地图分辨率</a:t>
            </a:r>
            <a:r>
              <a:rPr lang="en-US" altLang="zh-CN" b="1"/>
              <a:t>0.25</a:t>
            </a:r>
            <a:r>
              <a:rPr lang="en-US" altLang="zh-CN" b="1"/>
              <a:t>m </a:t>
            </a:r>
            <a:endParaRPr lang="en-US" altLang="zh-CN" b="1"/>
          </a:p>
          <a:p>
            <a:r>
              <a:rPr lang="en-US" altLang="zh-CN" b="1">
                <a:solidFill>
                  <a:srgbClr val="FF0000"/>
                </a:solidFill>
              </a:rPr>
              <a:t>100 x 100</a:t>
            </a:r>
            <a:r>
              <a:rPr lang="zh-CN" altLang="en-US" b="1">
                <a:solidFill>
                  <a:srgbClr val="FF0000"/>
                </a:solidFill>
              </a:rPr>
              <a:t>的栅格</a:t>
            </a:r>
            <a:r>
              <a:rPr lang="zh-CN" altLang="en-US" b="1">
                <a:solidFill>
                  <a:srgbClr val="FF0000"/>
                </a:solidFill>
              </a:rPr>
              <a:t>地图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521335" y="3841750"/>
            <a:ext cx="3520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仿真数据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及采集的离散辐射数据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736840" y="5252085"/>
            <a:ext cx="3520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tx1"/>
                </a:solidFill>
              </a:rPr>
              <a:t>GPR</a:t>
            </a:r>
            <a:r>
              <a:rPr lang="zh-CN" altLang="en-US" b="1">
                <a:solidFill>
                  <a:schemeClr val="tx1"/>
                </a:solidFill>
              </a:rPr>
              <a:t>算法重建效果</a:t>
            </a:r>
            <a:r>
              <a:rPr lang="en-US" altLang="zh-CN" b="1">
                <a:solidFill>
                  <a:schemeClr val="tx1"/>
                </a:solidFill>
              </a:rPr>
              <a:t>-</a:t>
            </a:r>
            <a:r>
              <a:rPr lang="zh-CN" altLang="en-US" b="1">
                <a:solidFill>
                  <a:schemeClr val="tx1"/>
                </a:solidFill>
              </a:rPr>
              <a:t>单源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6790">
        <p:fade/>
      </p:transition>
    </mc:Choice>
    <mc:Fallback>
      <p:transition spd="med" advTm="6679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ym typeface="+mn-ea"/>
              </a:rPr>
              <a:t>辐射地图重建实验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12245" y="63606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7CAC968-A556-4A77-BF73-0B757962834C}" type="slidenum">
              <a:rPr lang="zh-CN" altLang="en-US" sz="2400" smtClean="0"/>
            </a:fld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1334135" y="3547745"/>
            <a:ext cx="4471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四领域</a:t>
            </a:r>
            <a:r>
              <a:rPr lang="en-US" altLang="zh-CN" b="1"/>
              <a:t>——</a:t>
            </a:r>
            <a:r>
              <a:rPr lang="zh-CN" altLang="en-US" b="1"/>
              <a:t>重建效果更差，比起</a:t>
            </a:r>
            <a:r>
              <a:rPr lang="zh-CN" altLang="en-US" b="1"/>
              <a:t>八领域</a:t>
            </a: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436" t="4116" r="6822"/>
          <a:stretch>
            <a:fillRect/>
          </a:stretch>
        </p:blipFill>
        <p:spPr>
          <a:xfrm>
            <a:off x="874395" y="974725"/>
            <a:ext cx="3192145" cy="26771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l="7373" r="7649"/>
          <a:stretch>
            <a:fillRect/>
          </a:stretch>
        </p:blipFill>
        <p:spPr>
          <a:xfrm>
            <a:off x="4476750" y="859790"/>
            <a:ext cx="3237865" cy="2857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l="7170" r="8452"/>
          <a:stretch>
            <a:fillRect/>
          </a:stretch>
        </p:blipFill>
        <p:spPr>
          <a:xfrm>
            <a:off x="7933690" y="974725"/>
            <a:ext cx="3157220" cy="28060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rcRect l="5635" r="9480"/>
          <a:stretch>
            <a:fillRect/>
          </a:stretch>
        </p:blipFill>
        <p:spPr>
          <a:xfrm>
            <a:off x="874395" y="3911600"/>
            <a:ext cx="3180715" cy="28098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rcRect l="7804" t="3757" r="5888" b="3606"/>
          <a:stretch>
            <a:fillRect/>
          </a:stretch>
        </p:blipFill>
        <p:spPr>
          <a:xfrm>
            <a:off x="4188460" y="3911600"/>
            <a:ext cx="3446145" cy="27743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rcRect l="6916" r="9734"/>
          <a:stretch>
            <a:fillRect/>
          </a:stretch>
        </p:blipFill>
        <p:spPr>
          <a:xfrm>
            <a:off x="7831455" y="3813810"/>
            <a:ext cx="3256280" cy="2930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6790">
        <p:fade/>
      </p:transition>
    </mc:Choice>
    <mc:Fallback>
      <p:transition spd="med" advTm="6679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ym typeface="+mn-ea"/>
              </a:rPr>
              <a:t>辐射地图重建实验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12245" y="63606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7CAC968-A556-4A77-BF73-0B757962834C}" type="slidenum">
              <a:rPr lang="zh-CN" altLang="en-US" sz="2400" smtClean="0"/>
            </a:fld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7945" r="6916"/>
          <a:stretch>
            <a:fillRect/>
          </a:stretch>
        </p:blipFill>
        <p:spPr>
          <a:xfrm>
            <a:off x="361950" y="859790"/>
            <a:ext cx="3088005" cy="2720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7128" r="7325"/>
          <a:stretch>
            <a:fillRect/>
          </a:stretch>
        </p:blipFill>
        <p:spPr>
          <a:xfrm>
            <a:off x="4007485" y="922020"/>
            <a:ext cx="3031490" cy="26581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6931" t="620" r="7536" b="1897"/>
          <a:stretch>
            <a:fillRect/>
          </a:stretch>
        </p:blipFill>
        <p:spPr>
          <a:xfrm>
            <a:off x="7828280" y="880745"/>
            <a:ext cx="3157855" cy="26993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l="7297" r="7494" b="2893"/>
          <a:stretch>
            <a:fillRect/>
          </a:stretch>
        </p:blipFill>
        <p:spPr>
          <a:xfrm>
            <a:off x="361950" y="3729990"/>
            <a:ext cx="3088005" cy="264033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rcRect l="7325" r="8565" b="4339"/>
          <a:stretch>
            <a:fillRect/>
          </a:stretch>
        </p:blipFill>
        <p:spPr>
          <a:xfrm>
            <a:off x="4007485" y="3729990"/>
            <a:ext cx="3094990" cy="264033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527925" y="3916045"/>
            <a:ext cx="3757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需要一种定位算法去定位源的</a:t>
            </a:r>
            <a:r>
              <a:rPr lang="zh-CN" altLang="en-US" b="1"/>
              <a:t>位置</a:t>
            </a:r>
            <a:endParaRPr lang="zh-CN" altLang="en-US" b="1"/>
          </a:p>
          <a:p>
            <a:r>
              <a:rPr lang="zh-CN" altLang="en-US" b="1"/>
              <a:t>，开始想的通过</a:t>
            </a:r>
            <a:r>
              <a:rPr lang="en-US" altLang="zh-CN" b="1"/>
              <a:t>Hough transition</a:t>
            </a:r>
            <a:r>
              <a:rPr lang="zh-CN" altLang="en-US" b="1"/>
              <a:t>提取图像轮廓进而定位源，</a:t>
            </a:r>
            <a:r>
              <a:rPr lang="zh-CN" altLang="en-US" b="1">
                <a:solidFill>
                  <a:srgbClr val="FF0000"/>
                </a:solidFill>
              </a:rPr>
              <a:t>后面发现可以</a:t>
            </a:r>
            <a:r>
              <a:rPr lang="zh-CN" altLang="en-US" b="1">
                <a:solidFill>
                  <a:srgbClr val="FF0000"/>
                </a:solidFill>
              </a:rPr>
              <a:t>直接通过峰值完成</a:t>
            </a:r>
            <a:r>
              <a:rPr lang="zh-CN" altLang="en-US" b="1">
                <a:solidFill>
                  <a:srgbClr val="FF0000"/>
                </a:solidFill>
              </a:rPr>
              <a:t>源定位。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528320" y="3429000"/>
            <a:ext cx="3587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双源等活度</a:t>
            </a:r>
            <a:r>
              <a:rPr lang="en-US" altLang="zh-CN" b="1"/>
              <a:t>——</a:t>
            </a:r>
            <a:r>
              <a:rPr lang="zh-CN" altLang="en-US" b="1"/>
              <a:t>间隔</a:t>
            </a:r>
            <a:r>
              <a:rPr lang="en-US" altLang="zh-CN" b="1"/>
              <a:t>3</a:t>
            </a:r>
            <a:r>
              <a:rPr lang="en-US" altLang="zh-CN" b="1"/>
              <a:t>m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6790">
        <p:fade/>
      </p:transition>
    </mc:Choice>
    <mc:Fallback>
      <p:transition spd="med" advTm="6679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ym typeface="+mn-ea"/>
              </a:rPr>
              <a:t>辐射地图重建实验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12245" y="63606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7CAC968-A556-4A77-BF73-0B757962834C}" type="slidenum">
              <a:rPr lang="zh-CN" altLang="en-US" sz="2400" smtClean="0"/>
            </a:fld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3662" t="2724" r="7733"/>
          <a:stretch>
            <a:fillRect/>
          </a:stretch>
        </p:blipFill>
        <p:spPr>
          <a:xfrm>
            <a:off x="362585" y="951865"/>
            <a:ext cx="3136265" cy="25825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l="7381" t="3794" r="7086" b="5635"/>
          <a:stretch>
            <a:fillRect/>
          </a:stretch>
        </p:blipFill>
        <p:spPr>
          <a:xfrm>
            <a:off x="3696970" y="951865"/>
            <a:ext cx="3142615" cy="24955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98850" y="3539490"/>
            <a:ext cx="3584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不同的阈值设置</a:t>
            </a:r>
            <a:r>
              <a:rPr lang="en-US" altLang="zh-CN" b="1"/>
              <a:t>--</a:t>
            </a:r>
            <a:r>
              <a:rPr lang="zh-CN" altLang="en-US" b="1"/>
              <a:t>陷入局部</a:t>
            </a:r>
            <a:r>
              <a:rPr lang="zh-CN" altLang="en-US" b="1"/>
              <a:t>最优</a:t>
            </a:r>
            <a:endParaRPr lang="zh-CN" altLang="en-US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rcRect l="7931" t="5503" r="6959"/>
          <a:stretch>
            <a:fillRect/>
          </a:stretch>
        </p:blipFill>
        <p:spPr>
          <a:xfrm>
            <a:off x="7663180" y="951865"/>
            <a:ext cx="3138805" cy="26136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937500" y="3539490"/>
            <a:ext cx="286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设置较大阈值</a:t>
            </a:r>
            <a:r>
              <a:rPr lang="en-US" altLang="zh-CN" b="1"/>
              <a:t>--</a:t>
            </a:r>
            <a:r>
              <a:rPr lang="zh-CN" altLang="en-US" b="1"/>
              <a:t>绕单源</a:t>
            </a:r>
            <a:r>
              <a:rPr lang="zh-CN" altLang="en-US" b="1"/>
              <a:t>采集</a:t>
            </a:r>
            <a:endParaRPr lang="zh-CN" altLang="en-US" b="1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rcRect l="7701" t="6292" r="7701" b="5090"/>
          <a:stretch>
            <a:fillRect/>
          </a:stretch>
        </p:blipFill>
        <p:spPr>
          <a:xfrm>
            <a:off x="344805" y="3907790"/>
            <a:ext cx="3107690" cy="245808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63220" y="6341110"/>
            <a:ext cx="3135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设置较小阈值</a:t>
            </a:r>
            <a:r>
              <a:rPr lang="en-US" altLang="zh-CN" b="1"/>
              <a:t>--</a:t>
            </a:r>
            <a:r>
              <a:rPr lang="zh-CN" altLang="en-US" b="1"/>
              <a:t>绕双源</a:t>
            </a:r>
            <a:r>
              <a:rPr lang="zh-CN" altLang="en-US" b="1"/>
              <a:t>采集</a:t>
            </a:r>
            <a:endParaRPr lang="zh-CN" altLang="en-US" b="1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rcRect l="7311" t="6011" r="8987" b="4376"/>
          <a:stretch>
            <a:fillRect/>
          </a:stretch>
        </p:blipFill>
        <p:spPr>
          <a:xfrm>
            <a:off x="3623945" y="3912870"/>
            <a:ext cx="3059430" cy="245681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rcRect l="12495" t="4508" r="7170" b="10387"/>
          <a:stretch>
            <a:fillRect/>
          </a:stretch>
        </p:blipFill>
        <p:spPr>
          <a:xfrm>
            <a:off x="6934835" y="4101465"/>
            <a:ext cx="2319020" cy="184277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168005" y="6137910"/>
            <a:ext cx="2291080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sym typeface="+mn-ea"/>
              </a:rPr>
              <a:t>4m</a:t>
            </a:r>
            <a:r>
              <a:rPr lang="zh-CN" altLang="en-US" b="1">
                <a:sym typeface="+mn-ea"/>
              </a:rPr>
              <a:t>间隔、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不同活度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rcRect l="10692" t="5654" r="19073" b="9485"/>
          <a:stretch>
            <a:fillRect/>
          </a:stretch>
        </p:blipFill>
        <p:spPr>
          <a:xfrm>
            <a:off x="9505315" y="4101465"/>
            <a:ext cx="2065020" cy="187134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323340" y="3534410"/>
            <a:ext cx="1149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间隔</a:t>
            </a:r>
            <a:r>
              <a:rPr lang="en-US" altLang="zh-CN" b="1">
                <a:sym typeface="+mn-ea"/>
              </a:rPr>
              <a:t>4m</a:t>
            </a:r>
            <a:endParaRPr lang="zh-CN" altLang="en-US" b="1"/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3933825" y="6374765"/>
            <a:ext cx="2291080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sym typeface="+mn-ea"/>
              </a:rPr>
              <a:t>GPR</a:t>
            </a:r>
            <a:r>
              <a:rPr lang="zh-CN" altLang="en-US" b="1">
                <a:sym typeface="+mn-ea"/>
              </a:rPr>
              <a:t>算法建图</a:t>
            </a:r>
            <a:r>
              <a:rPr lang="zh-CN" altLang="en-US" b="1">
                <a:sym typeface="+mn-ea"/>
              </a:rPr>
              <a:t>效果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6790">
        <p:fade/>
      </p:transition>
    </mc:Choice>
    <mc:Fallback>
      <p:transition spd="med" advTm="6679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ym typeface="+mn-ea"/>
              </a:rPr>
              <a:t>论文实验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12245" y="63606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7CAC968-A556-4A77-BF73-0B757962834C}" type="slidenum">
              <a:rPr lang="zh-CN" altLang="en-US" sz="2400" smtClean="0"/>
            </a:fld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047230" y="1194435"/>
            <a:ext cx="47758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八邻域</a:t>
            </a:r>
            <a:r>
              <a:rPr lang="en-US" altLang="zh-CN" b="1"/>
              <a:t>---</a:t>
            </a:r>
            <a:r>
              <a:rPr lang="zh-CN" altLang="en-US" b="1"/>
              <a:t>重建</a:t>
            </a:r>
            <a:r>
              <a:rPr lang="en-US" altLang="zh-CN" b="1"/>
              <a:t>—GPR</a:t>
            </a:r>
            <a:r>
              <a:rPr lang="zh-CN" altLang="en-US" b="1"/>
              <a:t>，路径规划</a:t>
            </a:r>
            <a:r>
              <a:rPr lang="en-US" altLang="zh-CN" b="1"/>
              <a:t>—</a:t>
            </a:r>
            <a:r>
              <a:rPr lang="zh-CN" altLang="en-US" b="1"/>
              <a:t>绕源闭环算法，</a:t>
            </a:r>
            <a:r>
              <a:rPr lang="zh-CN" altLang="en-US" sz="1800" b="1">
                <a:solidFill>
                  <a:srgbClr val="FF0000"/>
                </a:solidFill>
              </a:rPr>
              <a:t>更多源</a:t>
            </a:r>
            <a:r>
              <a:rPr lang="zh-CN" altLang="en-US" b="1">
                <a:solidFill>
                  <a:srgbClr val="FF0000"/>
                </a:solidFill>
              </a:rPr>
              <a:t>解决定位</a:t>
            </a:r>
            <a:r>
              <a:rPr lang="en-US" altLang="zh-CN" b="1">
                <a:solidFill>
                  <a:srgbClr val="FF0000"/>
                </a:solidFill>
              </a:rPr>
              <a:t>—</a:t>
            </a:r>
            <a:r>
              <a:rPr lang="zh-CN" altLang="en-US" b="1">
                <a:solidFill>
                  <a:srgbClr val="FF0000"/>
                </a:solidFill>
              </a:rPr>
              <a:t>霍夫变换</a:t>
            </a:r>
            <a:r>
              <a:rPr lang="zh-CN" altLang="en-US" b="1"/>
              <a:t>，分析重建精度与定位</a:t>
            </a:r>
            <a:r>
              <a:rPr lang="zh-CN" altLang="en-US" b="1"/>
              <a:t>精度。</a:t>
            </a:r>
            <a:endParaRPr lang="zh-CN" altLang="en-US" b="1"/>
          </a:p>
          <a:p>
            <a:r>
              <a:rPr lang="zh-CN" altLang="en-US" b="1"/>
              <a:t>实验：</a:t>
            </a:r>
            <a:endParaRPr lang="zh-CN" altLang="en-US" b="1"/>
          </a:p>
          <a:p>
            <a:r>
              <a:rPr lang="en-US" altLang="zh-CN" b="1"/>
              <a:t>1.</a:t>
            </a:r>
            <a:r>
              <a:rPr lang="zh-CN" altLang="en-US" b="1"/>
              <a:t>单源，不同能量沉积阈值，不同步长</a:t>
            </a:r>
            <a:r>
              <a:rPr lang="zh-CN" altLang="en-US" b="1"/>
              <a:t>比较；</a:t>
            </a:r>
            <a:endParaRPr lang="zh-CN" altLang="en-US" b="1"/>
          </a:p>
          <a:p>
            <a:r>
              <a:rPr lang="en-US" altLang="zh-CN" b="1"/>
              <a:t>2.</a:t>
            </a:r>
            <a:r>
              <a:rPr lang="zh-CN" altLang="en-US" b="1"/>
              <a:t>多源等</a:t>
            </a:r>
            <a:r>
              <a:rPr lang="en-US" altLang="zh-CN" b="1"/>
              <a:t>/</a:t>
            </a:r>
            <a:r>
              <a:rPr lang="zh-CN" altLang="en-US" b="1"/>
              <a:t>不等强度定位与重建</a:t>
            </a:r>
            <a:r>
              <a:rPr lang="en-US" altLang="zh-CN" b="1"/>
              <a:t>(2</a:t>
            </a:r>
            <a:r>
              <a:rPr lang="zh-CN" altLang="en-US" b="1"/>
              <a:t>个</a:t>
            </a:r>
            <a:r>
              <a:rPr lang="en-US" altLang="zh-CN" b="1"/>
              <a:t>)</a:t>
            </a:r>
            <a:r>
              <a:rPr lang="zh-CN" altLang="en-US" b="1"/>
              <a:t>，</a:t>
            </a:r>
            <a:r>
              <a:rPr lang="zh-CN" altLang="en-US" b="1">
                <a:sym typeface="+mn-ea"/>
              </a:rPr>
              <a:t>不同能量沉积阈值比较；</a:t>
            </a:r>
            <a:endParaRPr lang="zh-CN" altLang="en-US" b="1"/>
          </a:p>
          <a:p>
            <a:r>
              <a:rPr lang="en-US" altLang="zh-CN" b="1"/>
              <a:t>3.</a:t>
            </a:r>
            <a:r>
              <a:rPr lang="zh-CN" altLang="en-US" b="1"/>
              <a:t>三个源效果</a:t>
            </a:r>
            <a:r>
              <a:rPr lang="zh-CN" altLang="en-US" b="1"/>
              <a:t>不好。</a:t>
            </a:r>
            <a:endParaRPr lang="zh-CN" altLang="en-US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8001" t="5691" r="6719" b="3625"/>
          <a:stretch>
            <a:fillRect/>
          </a:stretch>
        </p:blipFill>
        <p:spPr>
          <a:xfrm>
            <a:off x="276860" y="940435"/>
            <a:ext cx="3529965" cy="28149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6670" r="18158" b="5081"/>
          <a:stretch>
            <a:fillRect/>
          </a:stretch>
        </p:blipFill>
        <p:spPr>
          <a:xfrm>
            <a:off x="3806825" y="737870"/>
            <a:ext cx="3108325" cy="29432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57530" y="3784600"/>
            <a:ext cx="5539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800" b="1"/>
              <a:t>三个等活度源集中在</a:t>
            </a:r>
            <a:r>
              <a:rPr lang="zh-CN" altLang="en-US" sz="1800" b="1"/>
              <a:t>一起，较难实现定位</a:t>
            </a:r>
            <a:endParaRPr lang="zh-CN" altLang="en-US" sz="1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6790">
        <p:fade/>
      </p:transition>
    </mc:Choice>
    <mc:Fallback>
      <p:transition spd="med" advTm="6679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ym typeface="+mn-ea"/>
              </a:rPr>
              <a:t>建图效果与</a:t>
            </a:r>
            <a:r>
              <a:rPr lang="zh-CN" altLang="en-US" dirty="0">
                <a:sym typeface="+mn-ea"/>
              </a:rPr>
              <a:t>等值线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12245" y="63606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7CAC968-A556-4A77-BF73-0B757962834C}" type="slidenum">
              <a:rPr lang="zh-CN" altLang="en-US" sz="2400" smtClean="0"/>
            </a:fld>
            <a:endParaRPr lang="zh-CN" altLang="en-US" sz="24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rcRect l="12227" t="5222" r="8438" b="11232"/>
          <a:stretch>
            <a:fillRect/>
          </a:stretch>
        </p:blipFill>
        <p:spPr>
          <a:xfrm>
            <a:off x="369570" y="758190"/>
            <a:ext cx="3336925" cy="26358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rcRect l="8339" t="6612" r="18256" b="4808"/>
          <a:stretch>
            <a:fillRect/>
          </a:stretch>
        </p:blipFill>
        <p:spPr>
          <a:xfrm>
            <a:off x="3879850" y="808990"/>
            <a:ext cx="3096260" cy="28028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rcRect l="7750" t="5009" r="7985" b="4696"/>
          <a:stretch>
            <a:fillRect/>
          </a:stretch>
        </p:blipFill>
        <p:spPr>
          <a:xfrm>
            <a:off x="7219950" y="741680"/>
            <a:ext cx="3645535" cy="2930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l="7212" t="6311" r="7663" b="4508"/>
          <a:stretch>
            <a:fillRect/>
          </a:stretch>
        </p:blipFill>
        <p:spPr>
          <a:xfrm>
            <a:off x="120015" y="3672205"/>
            <a:ext cx="3586480" cy="2818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rcRect l="6762" t="5707" r="18707" b="3005"/>
          <a:stretch>
            <a:fillRect/>
          </a:stretch>
        </p:blipFill>
        <p:spPr>
          <a:xfrm>
            <a:off x="3775710" y="3644265"/>
            <a:ext cx="3184525" cy="29254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rcRect l="6832" t="2836" r="7522" b="5203"/>
          <a:stretch>
            <a:fillRect/>
          </a:stretch>
        </p:blipFill>
        <p:spPr>
          <a:xfrm>
            <a:off x="7154545" y="3540125"/>
            <a:ext cx="3761740" cy="302958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866120" y="3394075"/>
            <a:ext cx="1326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800" b="1"/>
              <a:t>等值线</a:t>
            </a:r>
            <a:r>
              <a:rPr lang="zh-CN" altLang="en-US" sz="1800" b="1"/>
              <a:t>绘制</a:t>
            </a:r>
            <a:endParaRPr lang="zh-CN" altLang="en-US" sz="1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6790">
        <p:fade/>
      </p:transition>
    </mc:Choice>
    <mc:Fallback>
      <p:transition spd="med" advTm="6679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ym typeface="+mn-ea"/>
              </a:rPr>
              <a:t>论文实验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12245" y="63606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7CAC968-A556-4A77-BF73-0B757962834C}" type="slidenum">
              <a:rPr lang="zh-CN" altLang="en-US" sz="2400" smtClean="0"/>
            </a:fld>
            <a:endParaRPr lang="zh-CN" altLang="en-US" sz="24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rcRect l="9437" t="6734" r="8284" b="6148"/>
          <a:stretch>
            <a:fillRect/>
          </a:stretch>
        </p:blipFill>
        <p:spPr>
          <a:xfrm>
            <a:off x="243840" y="859790"/>
            <a:ext cx="3282950" cy="2901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8037" t="5991" r="8672" b="4565"/>
          <a:stretch>
            <a:fillRect/>
          </a:stretch>
        </p:blipFill>
        <p:spPr>
          <a:xfrm>
            <a:off x="3714115" y="859790"/>
            <a:ext cx="3757295" cy="2990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7663" t="5986" r="9156" b="5672"/>
          <a:stretch>
            <a:fillRect/>
          </a:stretch>
        </p:blipFill>
        <p:spPr>
          <a:xfrm>
            <a:off x="7810500" y="873125"/>
            <a:ext cx="3712845" cy="2958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l="7438" t="4508" r="6536"/>
          <a:stretch>
            <a:fillRect/>
          </a:stretch>
        </p:blipFill>
        <p:spPr>
          <a:xfrm>
            <a:off x="120015" y="3761740"/>
            <a:ext cx="3594100" cy="29921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rcRect l="6311" t="6311" r="8790" b="4508"/>
          <a:stretch>
            <a:fillRect/>
          </a:stretch>
        </p:blipFill>
        <p:spPr>
          <a:xfrm>
            <a:off x="3803015" y="3850640"/>
            <a:ext cx="3578860" cy="282003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rcRect l="6077" t="11699" r="4051" b="5099"/>
          <a:stretch>
            <a:fillRect/>
          </a:stretch>
        </p:blipFill>
        <p:spPr>
          <a:xfrm>
            <a:off x="7656195" y="3919855"/>
            <a:ext cx="3514090" cy="24409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035925" y="6449060"/>
            <a:ext cx="3418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相隔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3m</a:t>
            </a:r>
            <a:r>
              <a:rPr lang="zh-CN" altLang="en-US" b="1">
                <a:sym typeface="+mn-ea"/>
              </a:rPr>
              <a:t>较集中，</a:t>
            </a:r>
            <a:r>
              <a:rPr lang="zh-CN" altLang="en-US" b="1">
                <a:sym typeface="+mn-ea"/>
              </a:rPr>
              <a:t>峰值区分不</a:t>
            </a:r>
            <a:r>
              <a:rPr lang="zh-CN" altLang="en-US" b="1">
                <a:sym typeface="+mn-ea"/>
              </a:rPr>
              <a:t>出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6790">
        <p:fade/>
      </p:transition>
    </mc:Choice>
    <mc:Fallback>
      <p:transition spd="med" advTm="6679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ym typeface="+mn-ea"/>
              </a:rPr>
              <a:t>论文实验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12245" y="63606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7CAC968-A556-4A77-BF73-0B757962834C}" type="slidenum">
              <a:rPr lang="zh-CN" altLang="en-US" sz="2400" smtClean="0"/>
            </a:fld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212" t="7814" r="18707" b="5109"/>
          <a:stretch>
            <a:fillRect/>
          </a:stretch>
        </p:blipFill>
        <p:spPr>
          <a:xfrm>
            <a:off x="4420870" y="859790"/>
            <a:ext cx="3105785" cy="27374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6977" t="6899" r="5627" b="4799"/>
          <a:stretch>
            <a:fillRect/>
          </a:stretch>
        </p:blipFill>
        <p:spPr>
          <a:xfrm>
            <a:off x="8086090" y="800100"/>
            <a:ext cx="3609975" cy="273685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764145" y="3615690"/>
            <a:ext cx="4253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相隔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4m</a:t>
            </a:r>
            <a:r>
              <a:rPr lang="zh-CN" altLang="en-US" b="1">
                <a:sym typeface="+mn-ea"/>
              </a:rPr>
              <a:t>，比较明显可以区分出两个</a:t>
            </a:r>
            <a:r>
              <a:rPr lang="zh-CN" altLang="en-US" b="1">
                <a:sym typeface="+mn-ea"/>
              </a:rPr>
              <a:t>峰</a:t>
            </a:r>
            <a:endParaRPr lang="zh-CN" altLang="en-US" b="1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l="8114" t="5409" r="7663" b="5409"/>
          <a:stretch>
            <a:fillRect/>
          </a:stretch>
        </p:blipFill>
        <p:spPr>
          <a:xfrm>
            <a:off x="502285" y="800100"/>
            <a:ext cx="3545205" cy="28155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rcRect l="7888" t="5409" r="7663" b="4808"/>
          <a:stretch>
            <a:fillRect/>
          </a:stretch>
        </p:blipFill>
        <p:spPr>
          <a:xfrm>
            <a:off x="483235" y="3719830"/>
            <a:ext cx="3564255" cy="28422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rcRect l="6762" t="6311" r="18481" b="5710"/>
          <a:stretch>
            <a:fillRect/>
          </a:stretch>
        </p:blipFill>
        <p:spPr>
          <a:xfrm>
            <a:off x="4318635" y="3730625"/>
            <a:ext cx="3208020" cy="28314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rcRect l="5627" t="14098" r="4726" b="4799"/>
          <a:stretch>
            <a:fillRect/>
          </a:stretch>
        </p:blipFill>
        <p:spPr>
          <a:xfrm>
            <a:off x="7940040" y="3983990"/>
            <a:ext cx="3529330" cy="23958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437245" y="6212840"/>
            <a:ext cx="30321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不同活度</a:t>
            </a:r>
            <a:r>
              <a:rPr lang="en-US" altLang="zh-CN" b="1">
                <a:sym typeface="+mn-ea"/>
              </a:rPr>
              <a:t>/</a:t>
            </a:r>
            <a:r>
              <a:rPr lang="zh-CN" altLang="en-US" b="1">
                <a:sym typeface="+mn-ea"/>
              </a:rPr>
              <a:t>能量，</a:t>
            </a:r>
            <a:r>
              <a:rPr lang="zh-CN" altLang="en-US" b="1">
                <a:sym typeface="+mn-ea"/>
              </a:rPr>
              <a:t>明显可以区分出两个峰</a:t>
            </a:r>
            <a:endParaRPr lang="zh-CN" altLang="en-US" b="1">
              <a:sym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0267950" y="1511300"/>
            <a:ext cx="273685" cy="2235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>
            <p:custDataLst>
              <p:tags r:id="rId7"/>
            </p:custDataLst>
          </p:nvPr>
        </p:nvCxnSpPr>
        <p:spPr>
          <a:xfrm flipH="1">
            <a:off x="9816465" y="1287780"/>
            <a:ext cx="273685" cy="2235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>
            <p:custDataLst>
              <p:tags r:id="rId8"/>
            </p:custDataLst>
          </p:nvPr>
        </p:nvCxnSpPr>
        <p:spPr>
          <a:xfrm flipH="1">
            <a:off x="10090150" y="4011295"/>
            <a:ext cx="273685" cy="2235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>
            <p:custDataLst>
              <p:tags r:id="rId9"/>
            </p:custDataLst>
          </p:nvPr>
        </p:nvCxnSpPr>
        <p:spPr>
          <a:xfrm flipH="1">
            <a:off x="9669145" y="4117975"/>
            <a:ext cx="273685" cy="2235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6790">
        <p:fade/>
      </p:transition>
    </mc:Choice>
    <mc:Fallback>
      <p:transition spd="med" advTm="66790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  <p:tag name="KSO_WM_UNIT_PLACING_PICTURE_USER_VIEWPORT" val="{&quot;height&quot;:5324,&quot;width&quot;:7099}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PLACING_PICTURE_USER_VIEWPORT" val="{&quot;height&quot;:4876,&quot;width&quot;:6027}"/>
</p:tagLst>
</file>

<file path=ppt/tags/tag24.xml><?xml version="1.0" encoding="utf-8"?>
<p:tagLst xmlns:p="http://schemas.openxmlformats.org/presentationml/2006/main">
  <p:tag name="KSO_WM_UNIT_PLACING_PICTURE_USER_VIEWPORT" val="{&quot;height&quot;:4894,&quot;width&quot;:6020}"/>
</p:tagLst>
</file>

<file path=ppt/tags/tag25.xml><?xml version="1.0" encoding="utf-8"?>
<p:tagLst xmlns:p="http://schemas.openxmlformats.org/presentationml/2006/main">
  <p:tag name="KSO_WM_UNIT_PLACING_PICTURE_USER_VIEWPORT" val="{&quot;height&quot;:4688,&quot;width&quot;:6448}"/>
</p:tagLst>
</file>

<file path=ppt/tags/tag26.xml><?xml version="1.0" encoding="utf-8"?>
<p:tagLst xmlns:p="http://schemas.openxmlformats.org/presentationml/2006/main">
  <p:tag name="KSO_WM_UNIT_PLACING_PICTURE_USER_VIEWPORT" val="{&quot;height&quot;:4486,&quot;width&quot;:5904}"/>
</p:tagLst>
</file>

<file path=ppt/tags/tag27.xml><?xml version="1.0" encoding="utf-8"?>
<p:tagLst xmlns:p="http://schemas.openxmlformats.org/presentationml/2006/main">
  <p:tag name="KSO_WM_UNIT_PLACING_PICTURE_USER_VIEWPORT" val="{&quot;height&quot;:5324,&quot;width&quot;:7099}"/>
</p:tagLst>
</file>

<file path=ppt/tags/tag28.xml><?xml version="1.0" encoding="utf-8"?>
<p:tagLst xmlns:p="http://schemas.openxmlformats.org/presentationml/2006/main">
  <p:tag name="COMMONDATA" val="eyJoZGlkIjoiZGRjZjJiMzJlNDhiODdkZWM2ODdlNTA1ZDM3YWJmOWEifQ=="/>
  <p:tag name="KSO_WPP_MARK_KEY" val="a86a23da-a91b-4b94-8e8b-96eea1a372f5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</Words>
  <Application>WPS 演示</Application>
  <PresentationFormat>宽屏</PresentationFormat>
  <Paragraphs>120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等线</vt:lpstr>
      <vt:lpstr>微软雅黑</vt:lpstr>
      <vt:lpstr>等线 Light</vt:lpstr>
      <vt:lpstr>Arial Unicode MS</vt:lpstr>
      <vt:lpstr>Office 主题​​</vt:lpstr>
      <vt:lpstr>Visio.Drawing.15</vt:lpstr>
      <vt:lpstr>辐射地图重建实验</vt:lpstr>
      <vt:lpstr>辐射地图重建实验</vt:lpstr>
      <vt:lpstr>辐射地图重建实验</vt:lpstr>
      <vt:lpstr>辐射地图重建实验</vt:lpstr>
      <vt:lpstr>辐射地图重建实验</vt:lpstr>
      <vt:lpstr>论文实验</vt:lpstr>
      <vt:lpstr>建图效果与等值线</vt:lpstr>
      <vt:lpstr>论文实验</vt:lpstr>
      <vt:lpstr>论文实验</vt:lpstr>
      <vt:lpstr>论文实验</vt:lpstr>
      <vt:lpstr>论文实验</vt:lpstr>
      <vt:lpstr>相同活度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20210325专业建设汇报</dc:title>
  <dc:creator>西南科技大学教务处</dc:creator>
  <dc:subject>校长办公会</dc:subject>
  <cp:lastModifiedBy>Smile丶</cp:lastModifiedBy>
  <cp:revision>2591</cp:revision>
  <cp:lastPrinted>2021-03-22T22:45:00Z</cp:lastPrinted>
  <dcterms:created xsi:type="dcterms:W3CDTF">2016-12-09T03:17:00Z</dcterms:created>
  <dcterms:modified xsi:type="dcterms:W3CDTF">2023-01-12T09:22:00Z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85F50FD8031D49DCB13FCF45423E6D3C</vt:lpwstr>
  </property>
</Properties>
</file>