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33" r:id="rId3"/>
    <p:sldId id="266" r:id="rId4"/>
    <p:sldId id="317" r:id="rId5"/>
    <p:sldId id="318" r:id="rId6"/>
    <p:sldId id="321" r:id="rId7"/>
    <p:sldId id="322" r:id="rId8"/>
    <p:sldId id="319" r:id="rId9"/>
    <p:sldId id="320" r:id="rId10"/>
    <p:sldId id="323" r:id="rId11"/>
    <p:sldId id="324" r:id="rId12"/>
    <p:sldId id="325" r:id="rId13"/>
    <p:sldId id="326" r:id="rId14"/>
    <p:sldId id="327" r:id="rId15"/>
    <p:sldId id="328" r:id="rId16"/>
    <p:sldId id="330" r:id="rId17"/>
    <p:sldId id="331" r:id="rId18"/>
    <p:sldId id="332" r:id="rId19"/>
    <p:sldId id="29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潞园" initials="潞园" lastIdx="1" clrIdx="0">
    <p:extLst>
      <p:ext uri="{19B8F6BF-5375-455C-9EA6-DF929625EA0E}">
        <p15:presenceInfo xmlns:p15="http://schemas.microsoft.com/office/powerpoint/2012/main" userId="3124c3ad19d50b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01"/>
    <a:srgbClr val="B41873"/>
    <a:srgbClr val="216BA5"/>
    <a:srgbClr val="87CC02"/>
    <a:srgbClr val="B7D880"/>
    <a:srgbClr val="0FA3D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8" autoAdjust="0"/>
    <p:restoredTop sz="82854" autoAdjust="0"/>
  </p:normalViewPr>
  <p:slideViewPr>
    <p:cSldViewPr snapToGrid="0">
      <p:cViewPr varScale="1">
        <p:scale>
          <a:sx n="71" d="100"/>
          <a:sy n="71" d="100"/>
        </p:scale>
        <p:origin x="79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3AD4-B384-4D7A-BDB1-D8949DBDFFCE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0ED3-A9D4-492A-9963-E33A2D0C35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0ED3-A9D4-492A-9963-E33A2D0C35A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2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6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5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0ED3-A9D4-492A-9963-E33A2D0C35A5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10ED3-A9D4-492A-9963-E33A2D0C35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3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5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8119-C096-4311-8A49-BD380CF50D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1514" y="206310"/>
            <a:ext cx="10515600" cy="46906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05854"/>
            <a:ext cx="12192000" cy="61521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712796" y="64196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508432" y="1595028"/>
            <a:ext cx="913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项目：</a:t>
            </a:r>
            <a:r>
              <a:rPr lang="en-US" altLang="zh-CN" sz="48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SY</a:t>
            </a:r>
            <a:r>
              <a:rPr lang="zh-CN" altLang="en-US" sz="48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烧仙草（奶茶点餐</a:t>
            </a:r>
            <a:r>
              <a:rPr lang="en-US" altLang="zh-CN" sz="48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APP</a:t>
            </a:r>
            <a:r>
              <a:rPr lang="zh-CN" altLang="en-US" sz="48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）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050FC545-E498-48D7-94DB-E0062B68C439}"/>
              </a:ext>
            </a:extLst>
          </p:cNvPr>
          <p:cNvSpPr txBox="1"/>
          <p:nvPr/>
        </p:nvSpPr>
        <p:spPr>
          <a:xfrm>
            <a:off x="7714034" y="3217782"/>
            <a:ext cx="915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中心：深圳民治中心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4351AC61-3B20-4601-95BF-EF7936E78C4C}"/>
              </a:ext>
            </a:extLst>
          </p:cNvPr>
          <p:cNvSpPr txBox="1"/>
          <p:nvPr/>
        </p:nvSpPr>
        <p:spPr>
          <a:xfrm>
            <a:off x="7714034" y="3890027"/>
            <a:ext cx="964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班级：</a:t>
            </a:r>
            <a:r>
              <a:rPr lang="en-US" altLang="zh-CN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WEB2006</a:t>
            </a:r>
            <a:endParaRPr lang="zh-CN" altLang="en-US" sz="3200" spc="79" dirty="0">
              <a:solidFill>
                <a:srgbClr val="B41873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FB8FE07-2B6B-4DB4-A1CA-0A4671DFA7A6}"/>
              </a:ext>
            </a:extLst>
          </p:cNvPr>
          <p:cNvSpPr txBox="1"/>
          <p:nvPr/>
        </p:nvSpPr>
        <p:spPr>
          <a:xfrm>
            <a:off x="7714034" y="4594314"/>
            <a:ext cx="955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小组：少年脱发组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5.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数据库设计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9CDCDC1-93DA-4F61-BF64-67AEEA265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8853"/>
              </p:ext>
            </p:extLst>
          </p:nvPr>
        </p:nvGraphicFramePr>
        <p:xfrm>
          <a:off x="502543" y="1668923"/>
          <a:ext cx="8052878" cy="2945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439">
                  <a:extLst>
                    <a:ext uri="{9D8B030D-6E8A-4147-A177-3AD203B41FA5}">
                      <a16:colId xmlns:a16="http://schemas.microsoft.com/office/drawing/2014/main" val="2067468066"/>
                    </a:ext>
                  </a:extLst>
                </a:gridCol>
                <a:gridCol w="4026439">
                  <a:extLst>
                    <a:ext uri="{9D8B030D-6E8A-4147-A177-3AD203B41FA5}">
                      <a16:colId xmlns:a16="http://schemas.microsoft.com/office/drawing/2014/main" val="2107565919"/>
                    </a:ext>
                  </a:extLst>
                </a:gridCol>
              </a:tblGrid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表名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656970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Suser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481811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Sproduct_class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商品类表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00384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Sproduct_details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商品详情表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670131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 err="1">
                          <a:effectLst/>
                        </a:rPr>
                        <a:t>Sorder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订单表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792905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 err="1">
                          <a:effectLst/>
                        </a:rPr>
                        <a:t>Sorder_details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订单详情表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370205"/>
                  </a:ext>
                </a:extLst>
              </a:tr>
              <a:tr h="42073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 err="1">
                          <a:effectLst/>
                        </a:rPr>
                        <a:t>Suser_address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用户地址表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87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9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6.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后台</a:t>
            </a:r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API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294E7F-8968-4E2E-8F5C-1D1091ED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274" y="1817088"/>
            <a:ext cx="2657475" cy="38316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8C2BE58-CB5C-4BAC-8141-7E09191AB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37" y="1676806"/>
            <a:ext cx="6162277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四：界面设计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C2D4B8-A50C-4EA0-AAE8-4ADEDB23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1" y="811924"/>
            <a:ext cx="3706356" cy="5709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A2C677-5DDA-4EC2-A353-B1E646E2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811924"/>
            <a:ext cx="3257550" cy="5709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D154DB-033F-43BD-9BBD-D85661D8D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402" y="790576"/>
            <a:ext cx="3381375" cy="57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四：界面设计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E1D707-F7C6-4FE3-AD57-71C54F32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1" y="895350"/>
            <a:ext cx="3467100" cy="5652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F41A11-9B22-4AC2-BE94-E8E50D6E7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83" y="895350"/>
            <a:ext cx="3352800" cy="5652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C6D176-AB84-4236-AEB2-7386A9EC7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12" y="874418"/>
            <a:ext cx="3448050" cy="56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四：界面设计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C2DE4C-9BC9-4E75-B370-3B022349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2" y="966951"/>
            <a:ext cx="2793425" cy="49240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35C533-D0AF-4893-9A78-56CD1099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367" y="966950"/>
            <a:ext cx="2756451" cy="49240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203A41-8F07-4A7A-95F2-35CB8014F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761" y="1115826"/>
            <a:ext cx="2671482" cy="47752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0DCDA3-A19F-40FF-B59E-DE24B2673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186" y="1115826"/>
            <a:ext cx="2550252" cy="47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四：界面设计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9C44CC-9AEB-4DE3-B615-4EE3AF1E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8" y="861280"/>
            <a:ext cx="2972727" cy="4980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D35336-D579-4C6E-992E-919AD660B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65" y="861280"/>
            <a:ext cx="2972727" cy="4980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3B9F38-2205-4B4D-BEF9-1C9ABC6BC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992" y="861280"/>
            <a:ext cx="2823548" cy="4980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A7462B-4701-4FDD-B633-FA0C6D129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702" y="861280"/>
            <a:ext cx="2556649" cy="49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后期优化方向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738FD-E85B-40BC-8FAB-4EF47D732E64}"/>
              </a:ext>
            </a:extLst>
          </p:cNvPr>
          <p:cNvSpPr txBox="1"/>
          <p:nvPr/>
        </p:nvSpPr>
        <p:spPr>
          <a:xfrm>
            <a:off x="893380" y="1397876"/>
            <a:ext cx="1035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饮品规格选择</a:t>
            </a:r>
            <a:endParaRPr lang="en-US" altLang="zh-CN" dirty="0"/>
          </a:p>
          <a:p>
            <a:r>
              <a:rPr lang="zh-CN" altLang="en-US" dirty="0"/>
              <a:t>现状问题：连带选择。再同一类别下只要选择一个饮品的规格类别，同类规格下的饮品规格都被选择并且改变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:</a:t>
            </a:r>
            <a:r>
              <a:rPr lang="zh-CN" altLang="en-US" dirty="0"/>
              <a:t>待定</a:t>
            </a:r>
            <a:r>
              <a:rPr lang="en-US" altLang="zh-CN" dirty="0"/>
              <a:t>---</a:t>
            </a:r>
            <a:r>
              <a:rPr lang="zh-CN" altLang="en-US" dirty="0"/>
              <a:t>后期优化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09447-CA3E-4E5C-B60B-E0D192D6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" y="2674061"/>
            <a:ext cx="3079530" cy="3474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14437A-8381-49E3-BBEE-ED59978F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2674061"/>
            <a:ext cx="3491077" cy="34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后期优化方向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738FD-E85B-40BC-8FAB-4EF47D732E64}"/>
              </a:ext>
            </a:extLst>
          </p:cNvPr>
          <p:cNvSpPr txBox="1"/>
          <p:nvPr/>
        </p:nvSpPr>
        <p:spPr>
          <a:xfrm>
            <a:off x="893380" y="1397876"/>
            <a:ext cx="1035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优惠券和会员积分</a:t>
            </a:r>
            <a:endParaRPr lang="en-US" altLang="zh-CN" dirty="0"/>
          </a:p>
          <a:p>
            <a:r>
              <a:rPr lang="zh-CN" altLang="en-US" dirty="0"/>
              <a:t>现状</a:t>
            </a:r>
            <a:r>
              <a:rPr lang="zh-CN" altLang="en-US"/>
              <a:t>问题：如何修改单选框的样式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:</a:t>
            </a:r>
            <a:r>
              <a:rPr lang="zh-CN" altLang="en-US" dirty="0"/>
              <a:t>待定</a:t>
            </a:r>
            <a:r>
              <a:rPr lang="en-US" altLang="zh-CN" dirty="0"/>
              <a:t>---</a:t>
            </a:r>
            <a:r>
              <a:rPr lang="zh-CN" altLang="en-US" dirty="0"/>
              <a:t>后期优化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601A20-216B-45C6-9F45-7F38DB1E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" y="2344463"/>
            <a:ext cx="4035972" cy="422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DF55D7-4C5C-492C-B220-A7C64C662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30" y="2126717"/>
            <a:ext cx="4352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后期优化方向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738FD-E85B-40BC-8FAB-4EF47D732E64}"/>
              </a:ext>
            </a:extLst>
          </p:cNvPr>
          <p:cNvSpPr txBox="1"/>
          <p:nvPr/>
        </p:nvSpPr>
        <p:spPr>
          <a:xfrm>
            <a:off x="809297" y="1313792"/>
            <a:ext cx="1035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地理定位实现</a:t>
            </a:r>
            <a:r>
              <a:rPr lang="en-US" altLang="zh-CN" dirty="0"/>
              <a:t>---</a:t>
            </a:r>
            <a:r>
              <a:rPr lang="zh-CN" altLang="en-US" dirty="0"/>
              <a:t>待优化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用户登录注册验证码</a:t>
            </a:r>
            <a:r>
              <a:rPr lang="en-US" altLang="zh-CN" dirty="0"/>
              <a:t>/</a:t>
            </a:r>
            <a:r>
              <a:rPr lang="zh-CN" altLang="en-US" dirty="0"/>
              <a:t>短信验证</a:t>
            </a:r>
            <a:r>
              <a:rPr lang="en-US" altLang="zh-CN" dirty="0"/>
              <a:t>+</a:t>
            </a:r>
            <a:r>
              <a:rPr lang="zh-CN" altLang="en-US" dirty="0"/>
              <a:t>忘记密码修改密码</a:t>
            </a:r>
            <a:r>
              <a:rPr lang="en-US" altLang="zh-CN" dirty="0"/>
              <a:t>---</a:t>
            </a:r>
            <a:r>
              <a:rPr lang="zh-CN" altLang="en-US" dirty="0"/>
              <a:t>待优化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搜索商品页面也可以进行购买商品</a:t>
            </a:r>
            <a:r>
              <a:rPr lang="en-US" altLang="zh-CN" dirty="0"/>
              <a:t>----</a:t>
            </a:r>
            <a:r>
              <a:rPr lang="zh-CN" altLang="en-US" dirty="0"/>
              <a:t>待优化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个人中心页面，客户订单状态</a:t>
            </a:r>
            <a:r>
              <a:rPr lang="en-US" altLang="zh-CN" dirty="0"/>
              <a:t>(</a:t>
            </a:r>
            <a:r>
              <a:rPr lang="zh-CN" altLang="en-US" dirty="0"/>
              <a:t>已完成  已取消  已付款 待使用</a:t>
            </a:r>
            <a:r>
              <a:rPr lang="en-US" altLang="zh-CN" dirty="0"/>
              <a:t>)---</a:t>
            </a:r>
            <a:r>
              <a:rPr lang="zh-CN" altLang="en-US" dirty="0"/>
              <a:t>待优化</a:t>
            </a:r>
            <a:endParaRPr lang="en-US" altLang="zh-CN" dirty="0"/>
          </a:p>
          <a:p>
            <a:r>
              <a:rPr lang="en-US" altLang="zh-CN" dirty="0"/>
              <a:t>………..</a:t>
            </a:r>
          </a:p>
        </p:txBody>
      </p:sp>
    </p:spTree>
    <p:extLst>
      <p:ext uri="{BB962C8B-B14F-4D97-AF65-F5344CB8AC3E}">
        <p14:creationId xmlns:p14="http://schemas.microsoft.com/office/powerpoint/2010/main" val="16545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9"/>
          <p:cNvSpPr txBox="1"/>
          <p:nvPr/>
        </p:nvSpPr>
        <p:spPr>
          <a:xfrm>
            <a:off x="4972157" y="2324721"/>
            <a:ext cx="763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 spc="79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  <a:cs typeface="+mn-ea"/>
              </a:defRPr>
            </a:lvl1pPr>
          </a:lstStyle>
          <a:p>
            <a:pPr algn="l"/>
            <a:r>
              <a:rPr lang="zh-CN" altLang="en-US" sz="6600" b="0" dirty="0">
                <a:solidFill>
                  <a:srgbClr val="216BA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+mn-lt"/>
              </a:rPr>
              <a:t>感谢</a:t>
            </a:r>
            <a:r>
              <a:rPr lang="zh-CN" altLang="en-US" sz="6600" b="0" dirty="0">
                <a:solidFill>
                  <a:srgbClr val="FFC00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+mn-lt"/>
              </a:rPr>
              <a:t>您的</a:t>
            </a:r>
            <a:r>
              <a:rPr lang="zh-CN" altLang="en-US" sz="6600" b="0" dirty="0">
                <a:solidFill>
                  <a:srgbClr val="4BB001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sym typeface="+mn-lt"/>
              </a:rPr>
              <a:t>观看！</a:t>
            </a:r>
            <a:endParaRPr lang="zh-CN" altLang="en-US" sz="6600" b="0" dirty="0">
              <a:solidFill>
                <a:srgbClr val="216BA5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56865" y="3728328"/>
            <a:ext cx="5390191" cy="0"/>
          </a:xfrm>
          <a:prstGeom prst="line">
            <a:avLst/>
          </a:prstGeom>
          <a:ln>
            <a:solidFill>
              <a:srgbClr val="4BB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895589" y="427709"/>
            <a:ext cx="9137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目录划分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050FC545-E498-48D7-94DB-E0062B68C439}"/>
              </a:ext>
            </a:extLst>
          </p:cNvPr>
          <p:cNvSpPr txBox="1"/>
          <p:nvPr/>
        </p:nvSpPr>
        <p:spPr>
          <a:xfrm>
            <a:off x="4776280" y="1948542"/>
            <a:ext cx="9150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一、小组介绍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4351AC61-3B20-4601-95BF-EF7936E78C4C}"/>
              </a:ext>
            </a:extLst>
          </p:cNvPr>
          <p:cNvSpPr txBox="1"/>
          <p:nvPr/>
        </p:nvSpPr>
        <p:spPr>
          <a:xfrm>
            <a:off x="4776280" y="2651714"/>
            <a:ext cx="964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二、项目介绍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FB8FE07-2B6B-4DB4-A1CA-0A4671DFA7A6}"/>
              </a:ext>
            </a:extLst>
          </p:cNvPr>
          <p:cNvSpPr txBox="1"/>
          <p:nvPr/>
        </p:nvSpPr>
        <p:spPr>
          <a:xfrm>
            <a:off x="4776280" y="3400435"/>
            <a:ext cx="955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三、项目分工实现及技术点介绍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31FBDEAB-1B9E-4FC1-9E73-581ED7DECB0E}"/>
              </a:ext>
            </a:extLst>
          </p:cNvPr>
          <p:cNvSpPr txBox="1"/>
          <p:nvPr/>
        </p:nvSpPr>
        <p:spPr>
          <a:xfrm>
            <a:off x="4776280" y="4149156"/>
            <a:ext cx="955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四、界面设计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8F14C547-B956-4BD5-9FF9-0B39EE7D8311}"/>
              </a:ext>
            </a:extLst>
          </p:cNvPr>
          <p:cNvSpPr txBox="1"/>
          <p:nvPr/>
        </p:nvSpPr>
        <p:spPr>
          <a:xfrm>
            <a:off x="4776280" y="4970724"/>
            <a:ext cx="955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79" dirty="0">
                <a:solidFill>
                  <a:srgbClr val="B41873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五、后期优化</a:t>
            </a:r>
          </a:p>
        </p:txBody>
      </p:sp>
    </p:spTree>
    <p:extLst>
      <p:ext uri="{BB962C8B-B14F-4D97-AF65-F5344CB8AC3E}">
        <p14:creationId xmlns:p14="http://schemas.microsoft.com/office/powerpoint/2010/main" val="3287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6252" y="591913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 小组介绍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CC172F-3208-4775-8132-1706CE562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89342"/>
              </p:ext>
            </p:extLst>
          </p:nvPr>
        </p:nvGraphicFramePr>
        <p:xfrm>
          <a:off x="1065341" y="1944414"/>
          <a:ext cx="9833887" cy="2239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187">
                  <a:extLst>
                    <a:ext uri="{9D8B030D-6E8A-4147-A177-3AD203B41FA5}">
                      <a16:colId xmlns:a16="http://schemas.microsoft.com/office/drawing/2014/main" val="301180861"/>
                    </a:ext>
                  </a:extLst>
                </a:gridCol>
                <a:gridCol w="7471700">
                  <a:extLst>
                    <a:ext uri="{9D8B030D-6E8A-4147-A177-3AD203B41FA5}">
                      <a16:colId xmlns:a16="http://schemas.microsoft.com/office/drawing/2014/main" val="1430346160"/>
                    </a:ext>
                  </a:extLst>
                </a:gridCol>
              </a:tblGrid>
              <a:tr h="559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小组名称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小组成员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7482168"/>
                  </a:ext>
                </a:extLst>
              </a:tr>
              <a:tr h="1679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少年脱发组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1800" u="none" strike="noStrike" dirty="0">
                          <a:effectLst/>
                        </a:rPr>
                        <a:t>组长：徐潞园</a:t>
                      </a:r>
                      <a:br>
                        <a:rPr lang="zh-CN" altLang="en-US" sz="1800" u="none" strike="noStrike" dirty="0">
                          <a:effectLst/>
                        </a:rPr>
                      </a:br>
                      <a:r>
                        <a:rPr lang="zh-CN" altLang="en-US" sz="1800" u="none" strike="noStrike" dirty="0">
                          <a:effectLst/>
                        </a:rPr>
                        <a:t>成员：杨彦宁、梁子艺、李宁、肖遥、杨健雄、朱剑洋   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2336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5948" y="644464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二：项目介绍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665948" y="1416188"/>
            <a:ext cx="107842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1.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项目背景</a:t>
            </a:r>
            <a:endParaRPr lang="en-US" altLang="zh-CN" sz="2000" dirty="0">
              <a:solidFill>
                <a:schemeClr val="tx2"/>
              </a:solidFill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8B8CE2-D3DB-4143-83A2-E62EAB5EF6AD}"/>
              </a:ext>
            </a:extLst>
          </p:cNvPr>
          <p:cNvSpPr txBox="1"/>
          <p:nvPr/>
        </p:nvSpPr>
        <p:spPr>
          <a:xfrm>
            <a:off x="665948" y="2197112"/>
            <a:ext cx="100651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随着移动互联网的飞速发展和各种应用软件的诞生，现代社会的人们生活方式不断改变，生活质量不断提升，但对各种应用产生依赖的同时也提出了更多的需求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例如在当今越来越快的生活节奏中，人们需要更快捷方便的的点餐方式，这样就产生了对快捷点餐的需求，而奶茶行业作为餐饮领域的热门，对该需求的体现更为明显。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奶茶店客户群体以快节奏年轻人居多且客户量庞大，人工点餐可能会因用户过多造成点单效率慢、排队、错单、漏单等情况，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SYSXC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用户则可通过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自主下单并跟踪订单，弥补了人工点餐的一些不足，不仅方便了用户，也可提高餐饮企业的服务质量，扩大知名度。</a:t>
            </a:r>
          </a:p>
        </p:txBody>
      </p:sp>
    </p:spTree>
    <p:extLst>
      <p:ext uri="{BB962C8B-B14F-4D97-AF65-F5344CB8AC3E}">
        <p14:creationId xmlns:p14="http://schemas.microsoft.com/office/powerpoint/2010/main" val="36501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644464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二：项目介绍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285947" y="1395167"/>
            <a:ext cx="1078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2.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项目目标以及分工实现</a:t>
            </a:r>
            <a:endParaRPr lang="en-US" altLang="zh-CN" dirty="0">
              <a:latin typeface="+mj-ea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91C954-98BB-44FA-89D9-73E15A795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93389"/>
              </p:ext>
            </p:extLst>
          </p:nvPr>
        </p:nvGraphicFramePr>
        <p:xfrm>
          <a:off x="358218" y="1958445"/>
          <a:ext cx="11547835" cy="390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7918">
                  <a:extLst>
                    <a:ext uri="{9D8B030D-6E8A-4147-A177-3AD203B41FA5}">
                      <a16:colId xmlns:a16="http://schemas.microsoft.com/office/drawing/2014/main" val="2313772672"/>
                    </a:ext>
                  </a:extLst>
                </a:gridCol>
                <a:gridCol w="3016577">
                  <a:extLst>
                    <a:ext uri="{9D8B030D-6E8A-4147-A177-3AD203B41FA5}">
                      <a16:colId xmlns:a16="http://schemas.microsoft.com/office/drawing/2014/main" val="2794779564"/>
                    </a:ext>
                  </a:extLst>
                </a:gridCol>
                <a:gridCol w="5043340">
                  <a:extLst>
                    <a:ext uri="{9D8B030D-6E8A-4147-A177-3AD203B41FA5}">
                      <a16:colId xmlns:a16="http://schemas.microsoft.com/office/drawing/2014/main" val="1180998957"/>
                    </a:ext>
                  </a:extLst>
                </a:gridCol>
              </a:tblGrid>
              <a:tr h="4642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主要实现功能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2034"/>
                  </a:ext>
                </a:extLst>
              </a:tr>
              <a:tr h="343921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移动端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-SY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烧仙草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奶茶点餐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为⽤户登录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注册、首页商家展示、商品分类、商品详情展示、购物车模块、搜索订单模块、在线支付模块、用户地址管理模块等。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2020.10.10-2020.10.26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b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共分为四个阶段： </a:t>
                      </a:r>
                      <a:b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第⼀阶段：项⽬规划设计，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10.10-10.11.⼯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期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天。 拟定设计方案，确定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组成和功能，做准备工作，搜集资料，创建并完善数据库。 </a:t>
                      </a:r>
                      <a:b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第⼆阶段：编码实现阶段，工期为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10.12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到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天。将团队项目分⼯至个⼈，完成静态页⾯。 </a:t>
                      </a:r>
                      <a:b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第三阶段：完成网⻚功能，⼯期为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10.16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到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10.24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。工期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 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  <a:b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第四阶段：项目整合和测试，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10.25.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7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latin typeface="+mj-ea"/>
                <a:ea typeface="+mj-ea"/>
              </a:rPr>
              <a:t>1.</a:t>
            </a:r>
            <a:r>
              <a:rPr lang="zh-CN" altLang="en-US" sz="1800" dirty="0">
                <a:solidFill>
                  <a:schemeClr val="tx2"/>
                </a:solidFill>
                <a:latin typeface="+mj-ea"/>
                <a:ea typeface="+mj-ea"/>
              </a:rPr>
              <a:t>项目的整体流程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5" name="C9F754DE-2CAD-44b6-B708-469DEB6407EB-2" descr="qt_temp">
            <a:extLst>
              <a:ext uri="{FF2B5EF4-FFF2-40B4-BE49-F238E27FC236}">
                <a16:creationId xmlns:a16="http://schemas.microsoft.com/office/drawing/2014/main" id="{AF1D6686-5B0F-4B3E-8C37-DD302EE358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372" y="1646028"/>
            <a:ext cx="7998372" cy="4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2.</a:t>
            </a:r>
            <a:r>
              <a:rPr lang="zh-CN" altLang="en-US" sz="1800" dirty="0">
                <a:solidFill>
                  <a:schemeClr val="tx2"/>
                </a:solidFill>
                <a:latin typeface="+mj-ea"/>
                <a:ea typeface="+mj-ea"/>
              </a:rPr>
              <a:t>系统总体流程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D940BC-8542-4777-8495-B8F8C0F3A3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455" y="1646028"/>
            <a:ext cx="9806152" cy="437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3.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技术分工规划</a:t>
            </a:r>
            <a:endParaRPr lang="en-US" altLang="zh-CN" dirty="0">
              <a:latin typeface="+mj-ea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269976-5201-4BAC-B410-02A3DEF3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57314"/>
              </p:ext>
            </p:extLst>
          </p:nvPr>
        </p:nvGraphicFramePr>
        <p:xfrm>
          <a:off x="515006" y="1572419"/>
          <a:ext cx="11130455" cy="469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542">
                  <a:extLst>
                    <a:ext uri="{9D8B030D-6E8A-4147-A177-3AD203B41FA5}">
                      <a16:colId xmlns:a16="http://schemas.microsoft.com/office/drawing/2014/main" val="2490587115"/>
                    </a:ext>
                  </a:extLst>
                </a:gridCol>
                <a:gridCol w="3064390">
                  <a:extLst>
                    <a:ext uri="{9D8B030D-6E8A-4147-A177-3AD203B41FA5}">
                      <a16:colId xmlns:a16="http://schemas.microsoft.com/office/drawing/2014/main" val="1300172883"/>
                    </a:ext>
                  </a:extLst>
                </a:gridCol>
                <a:gridCol w="1957980">
                  <a:extLst>
                    <a:ext uri="{9D8B030D-6E8A-4147-A177-3AD203B41FA5}">
                      <a16:colId xmlns:a16="http://schemas.microsoft.com/office/drawing/2014/main" val="1391298928"/>
                    </a:ext>
                  </a:extLst>
                </a:gridCol>
                <a:gridCol w="1593737">
                  <a:extLst>
                    <a:ext uri="{9D8B030D-6E8A-4147-A177-3AD203B41FA5}">
                      <a16:colId xmlns:a16="http://schemas.microsoft.com/office/drawing/2014/main" val="3734769679"/>
                    </a:ext>
                  </a:extLst>
                </a:gridCol>
                <a:gridCol w="1289178">
                  <a:extLst>
                    <a:ext uri="{9D8B030D-6E8A-4147-A177-3AD203B41FA5}">
                      <a16:colId xmlns:a16="http://schemas.microsoft.com/office/drawing/2014/main" val="3930800912"/>
                    </a:ext>
                  </a:extLst>
                </a:gridCol>
                <a:gridCol w="1609628">
                  <a:extLst>
                    <a:ext uri="{9D8B030D-6E8A-4147-A177-3AD203B41FA5}">
                      <a16:colId xmlns:a16="http://schemas.microsoft.com/office/drawing/2014/main" val="2305169412"/>
                    </a:ext>
                  </a:extLst>
                </a:gridCol>
              </a:tblGrid>
              <a:tr h="4118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主要模块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主要技术点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计划结束时间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模块负责人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项目架构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9415132"/>
                  </a:ext>
                </a:extLst>
              </a:tr>
              <a:tr h="8236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首页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商家故事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首页商家轮播图展示。商家故事展示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原生轮播图实现方法 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transition+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一次性定时器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肖遥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组件库：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mint-</a:t>
                      </a:r>
                      <a:r>
                        <a:rPr lang="en-US" sz="160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b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框架：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Vue2.0</a:t>
                      </a:r>
                      <a:b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版本管理：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071311"/>
                  </a:ext>
                </a:extLst>
              </a:tr>
              <a:tr h="4118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商品分类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详情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展示商品信息，根据侧边栏 切换商品类别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axios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徐潞园、李宁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01415"/>
                  </a:ext>
                </a:extLst>
              </a:tr>
              <a:tr h="4118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根据用户输入的关键字匹配模糊查找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axios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03"/>
                  </a:ext>
                </a:extLst>
              </a:tr>
              <a:tr h="16472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购物车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添加购物车，删除购物车，购物车数量增加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减少。根据单个商品数量动态 计算出小计，再根据商品类 别动态计算出总价，最终将 购物信息存入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vuex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vuex,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组件间传值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41974"/>
                  </a:ext>
                </a:extLst>
              </a:tr>
              <a:tr h="8236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支付结算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根据用户加入购物车的商品点击去结算后到结算界面进行结算。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vuex,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组件间传值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朱剑洋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986" marR="5986" marT="59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1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0941" y="392216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三：项目详细描述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50857-3F68-47C4-9498-297D46650559}"/>
              </a:ext>
            </a:extLst>
          </p:cNvPr>
          <p:cNvSpPr txBox="1"/>
          <p:nvPr/>
        </p:nvSpPr>
        <p:spPr>
          <a:xfrm>
            <a:off x="378372" y="1068988"/>
            <a:ext cx="10784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+mj-ea"/>
                <a:ea typeface="+mj-ea"/>
              </a:rPr>
              <a:t>4.</a:t>
            </a:r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技术分工规划</a:t>
            </a:r>
            <a:endParaRPr lang="en-US" altLang="zh-CN" dirty="0">
              <a:latin typeface="+mj-ea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81B8EF-506E-4EFE-84E8-8C1548A3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29413"/>
              </p:ext>
            </p:extLst>
          </p:nvPr>
        </p:nvGraphicFramePr>
        <p:xfrm>
          <a:off x="493986" y="1676806"/>
          <a:ext cx="11393215" cy="4740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1203">
                  <a:extLst>
                    <a:ext uri="{9D8B030D-6E8A-4147-A177-3AD203B41FA5}">
                      <a16:colId xmlns:a16="http://schemas.microsoft.com/office/drawing/2014/main" val="2416790274"/>
                    </a:ext>
                  </a:extLst>
                </a:gridCol>
                <a:gridCol w="2766403">
                  <a:extLst>
                    <a:ext uri="{9D8B030D-6E8A-4147-A177-3AD203B41FA5}">
                      <a16:colId xmlns:a16="http://schemas.microsoft.com/office/drawing/2014/main" val="4269300607"/>
                    </a:ext>
                  </a:extLst>
                </a:gridCol>
                <a:gridCol w="1977736">
                  <a:extLst>
                    <a:ext uri="{9D8B030D-6E8A-4147-A177-3AD203B41FA5}">
                      <a16:colId xmlns:a16="http://schemas.microsoft.com/office/drawing/2014/main" val="604941821"/>
                    </a:ext>
                  </a:extLst>
                </a:gridCol>
                <a:gridCol w="1456002">
                  <a:extLst>
                    <a:ext uri="{9D8B030D-6E8A-4147-A177-3AD203B41FA5}">
                      <a16:colId xmlns:a16="http://schemas.microsoft.com/office/drawing/2014/main" val="3814871982"/>
                    </a:ext>
                  </a:extLst>
                </a:gridCol>
                <a:gridCol w="1016402">
                  <a:extLst>
                    <a:ext uri="{9D8B030D-6E8A-4147-A177-3AD203B41FA5}">
                      <a16:colId xmlns:a16="http://schemas.microsoft.com/office/drawing/2014/main" val="809055649"/>
                    </a:ext>
                  </a:extLst>
                </a:gridCol>
                <a:gridCol w="2065469">
                  <a:extLst>
                    <a:ext uri="{9D8B030D-6E8A-4147-A177-3AD203B41FA5}">
                      <a16:colId xmlns:a16="http://schemas.microsoft.com/office/drawing/2014/main" val="272057368"/>
                    </a:ext>
                  </a:extLst>
                </a:gridCol>
              </a:tblGrid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主要模块 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主要技术点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计划结束时间 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模块负责人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项目架构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7454978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取餐页面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用户支付成功后生成订单号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取餐二维码。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axios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组件库：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mint-</a:t>
                      </a:r>
                      <a:r>
                        <a:rPr lang="en-US" sz="1600" u="none" strike="noStrike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框架：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Vue2.0</a:t>
                      </a:r>
                      <a:b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版本管理：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GitHub</a:t>
                      </a:r>
                      <a:b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跨域处理：利用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脚手架中自带的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http-proxy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代理程序来跨域访问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59326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用户中心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该页面可以完成用户的登录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地址管理等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杨健雄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24978"/>
                  </a:ext>
                </a:extLst>
              </a:tr>
              <a:tr h="13834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登录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注册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⽤户根据规范格式注册账 号，用户可从多个入口进入 登录界面，登录成功后将登 录信息存入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sessionStorage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正则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axios/qs/sessionStorage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61010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用户地址管理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用户可以添加多个收货地址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正则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axios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肖遥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12804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后台数据库以及数据库设计说明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梁子艺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69578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后台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接口以及接口文档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徐潞园</a:t>
                      </a:r>
                    </a:p>
                  </a:txBody>
                  <a:tcPr marL="6719" marR="6719" marT="6719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7663"/>
                  </a:ext>
                </a:extLst>
              </a:tr>
              <a:tr h="4426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项目说明文档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16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杨彦宁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719" marR="6719" marT="67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2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B609EC3-5EF0-4AD0-971F-EB212696585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1um0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/W6b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/W6b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9bpt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P1um0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P1um0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P1um0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1um0soEf+aIwoAAHWWAAApAAAAdW5pdmVyc2FsL3NraW5fY3VzdG9taXphdGlvbl9zZXR0aW5ncy54bWztXc1v28gVv/evIFQssAWK6IP6cqGooMiRTUSmtCJjJy0KgZbGFmGK1JIjJw502MMC7W3RoocWPfVS9NJjTwXa/6XAptv/om+GpEXKkkw66QabPNE2zDfzPmbex8zwB9qd8Nrx1FXI/IXzxmaO75mUMce7Crs/kqTO1Hf9YBTQkLKwvKGcO97Mf6V7lz6nATVktjezg5nKW8NuReqLj9RuKW2tDXf1Xr0mteqkRtqSRhoqtB3J2pGsQptWq6qd8paISG5Ap9Rju6V2ypnW+wy6F9KA6d6Mvu7K2d7ppuwIjgN75kC/sNus82udaF1rdX5J9Wqj1SDrmiLLclNSG1pVq6xbraOWUpVIpd6oyOteuybXZKnaaFSPmutqq9aQ4a5/1AQpdXLUlOqter2mrWukBtySovS0mrpuyUfVqgLaSPtIXff7vValIlWrVbmurRtNud+rSNBbBhmK3OYTKGtyT26ulZ5SbctSX+33+vU10UhTbUjtGmlWKut6rydXKpvJ3YwuPV0bau7hJNP5gMCdLtjZymOrvCO4OtNVEEBniy6Wrs2o5NkL+rT03R9++903v/72N396+/U3b3/3t7e//+e3f/xrKQ5REc4JQ2JZlhoRgczFdVXfY6BDGnrurfT51F/e/qRTFi1JN2FZOjXSdMmZPS1drBjzvSfTSNQTzw8Wtlvq/jiKnnhseTj9GxoU4bu0p3SjriU+edliXRDRcB1imvqLpe3dDvwr/8mFPb2+CvyVN8tl5vx2SQPX8a6hd+WopZKDilwnZDqji4x9pM2v/GxLqFgh5eY1Cb9ycbr2BXUTjRXxKcC3UfnwjGyx3jihwwSrUuXXIdalfUWzDmgr/DrM44GWrNda/HqYidHXDLrLvADUDnZ37VsaZJVEBfMgl79cLYvG0zLwr/hkZ/kedvQdn+tD/fGuuIUVfuVi4gPkCnN5KZ42MX5tq2N8u11LOgvQAs5NF5eYJESOehN1eDpSjJeTwfB4OOnpxyWoWyIrJZ6Wn9ea7dfVRhMqV8yXU5J5qgwGWVmSENao5JNlWOPhYAICyWBikBdWqct/FmYdPrcGukFK3fiXwgJGY3JW6vKfeVifj8fEsCbmQNfIRDcnxtAS8zIgFtFK3Zf+SprbN1RivnTj0FcSm1MJyrMTUCl0nZlo4CXb8VY0hz5teKroxmRMTGusq5Y+NEpd0w+C258KyfaKzSF45nYozZzQvnDpTKiFEBHtvLyAdrFDk+CLzR3o6S9sx3uSR/tYOdeN44k1HA7MCTG0hFLqEm8maYHNNRUXNFZMMgYZgQ0r+ePYJyL6hARJcd3CQk7045MBfFvckBPnau7CN3uENSMCLhlRLwcjBA4ZQ9SZ5vlwrPE5BIWSLS3tMHzlB7NM0KRdl0O2bqhDCE3VSsm3uJhENjje8aYQOnTKcsg7JaapHJNJb/gCYhxyc1iQafgMUvJZQaaXxIQcImYONkM5048VnhE8DZMESXJwavN4h22ZPZ0CH5/NG8dfhUDhMwxpIrIxfFJYk0m+eA6O1JXBnmyPBMNki7sr54aCKcEMlrkcuqAMqUTj0fXFc/0Xk76iD4g2gXDThucTS1RJrnRh30qezyR7dmN7Uypd0Km9gky4hbaZMxNt3PPChC9XzhvJZnH9+SwuXYZGXnz2CJMyBW+HZbBfBmWwTVmyh7TzaYtH8EhDeKzvtSLPBDzaBFMlhjLWh+/HRaGzWLlRlX4fjrozrqizHrTj3ecrv9v+D8aYUQnu6VDReo5fiInASsyXHFg83UKMutEHdaOonkPB52fUQgKMYSzD8KV3EHMGM5cx5AxmtJiIc9IzdQs2W+f0gp8+cjCLXI28ttvf/IzoUjii36XqBb30Yb/kUvsm2sjA2iXcn8fLqa1SZmmxdGsAhhsg8yoKKpDqOgt+hson9vkpSaYiWg0y4zn3V+5MZLfrXIsVAeZ5taD392GXgb8QVNcOk7iOFqWfv6Mh0RDHkd5RsQ3EXYLm9lUqP9/JYyZRxurJRFUMlfATBc9nNz8fZAefk4FlTgZKj0uANFnYbDqHVfiSn/Pyy4pOBBrpKyAvHrxJ7WA6//dXf8kvZsueiCrF1J8VlQPJz6smuZP3S8NnNPxVDjmW0suyipucjPGBKmHNf76ydAjQ93JksaNlaeEv+COuXKohBWI3KpalqCenkCWmSAp/FcBesKCQU2X8DAqf2OuXuqd2cA2F0/J9t6ggMfM8NllhGzZH3BVzHY8WZH/nlYgP3tJHE0XTxNkfctR1ptfR8juDA0z8mE9y/asi8tQTxYDqvCWSzhxWXKZY3JKqBSUhut8UhJuda90dYfNAxbWhhrPM8xmPBb474k+27j/KhQ78QRyEcffSdkPwTXKb7hLO/Vex85JuadJ21xEYMeK7xS4LVnHfDW2795gnzywtN6ZsdzzzXVgY1Gg8KdFZ+jaXqvbEo9+0gjvaPcvhnBU3pUzfELf7G/Q1u9c/Rdzub/JFhT9vv8e03ZLmTB7H9ewgTU/5LpKzw3XQh3qiSsV9krtsH27BgD+WDVMmxYRsz4U/o12xNlrOgsbpzGlpg8t7LO54d9uXU85zcSuGHXLYIdOwCd/y4fjtMIe5dH9wi3FACqa9L+4LZkAEH2xPRkSV2O2SPi3BQcSeznmlD0tSLONpiU9nhNDs41sm9YyXsxSnsOYw60LUc1HOC6n0eBUvpsqPcv0wU6d8b5465UMe6sRi9zvQWy0uaEAgBhyocrGHssR093nyKOxM7Ei3+Pa0pgWwOcj24IyUZEKKkAkssa1KsiW6SbfD3pI5Lr2hSaVKEVKTc3j8nRCy43BwK2xAL1k6vGNK4SyIS90mFrMlMEXfyyVOZGklWy0Fk47ZF6EY/Y5qlaw9Gxt3rEZJlebhni7QPtvyenmHKui7b/Y75fQyCzVqB8p6EHrtr1wXIVeEXBFyRcgVIVeEXBFyRcgVIVeEXBFyRcgVIVeEXBFyRcgVIVeEXBFyRcgVIdePFnLdC9t9L4jrpisCrgi4fgjAdX/8fwC89WHOTw5ujfxTGG2N2BBsLQS27kJN86CtO0Da/WDr/oT7eLHW9KkGMVfEXBFzRcwVMVfEXBFzRcwVMVfEXBFzRcwVMVfEXBFzRcwVMVfEXBFzRcwVMVfEXPEt1/cFuqZsQtQVX3PF11zxNVd8zfUThV4RgUUEFhFYRGARgUUEFhFYRGARgUUEFhFYRGARgUUEFhFYRGARgUUEFhFYRGARgUUEFt96xbdef2D4a2pY3+NLrzmAzfcOv+ZgRPwV8dePBH89vBplANhU1w+PwO78j7EIviL4+oMAX/s1fiH4iuArgq8IviL4iuArgq8IviL4iuArgq8IviL4iuArgq8IvqbB1//86x///fPfEXtF7BWx18djrwffNkLoFaFXfPUVX339JP7kcBJU+DeHEXrdRlm3acAK8q4dTxVk542odndy/wdQSwMEFAACAAgAAG+b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AG+bSzeoczFKAAAAawAAABsAAAB1bml2ZXJzYWwvdW5pdmVyc2FsLnBuZy54bWyzsa/IzVEoSy0qzszPs1Uy1DNQsrfj5bIpKEoty0wtV6gAigEFIUBJoRLINUJwyzNTSjJAKizNEIIZqZnpGSW2ShaW5nBBfaCZAFBLAQIAABQAAgAIAP1um0u27fNMcQQAAAQRAAAdAAAAAAAAAAEAAAAAAAAAAAB1bml2ZXJzYWwvY29tbW9uX21lc3NhZ2VzLmxuZ1BLAQIAABQAAgAIAP1um0tN8AC3sQMAADkPAAAnAAAAAAAAAAEAAAAAAKwEAAB1bml2ZXJzYWwvZmxhc2hfcHVibGlzaGluZ19zZXR0aW5ncy54bWxQSwECAAAUAAIACAD9bptLOAFxQrQCAABUCgAAIQAAAAAAAAABAAAAAACiCAAAdW5pdmVyc2FsL2ZsYXNoX3NraW5fc2V0dGluZ3MueG1sUEsBAgAAFAACAAgA/W6bSzg/xxyEAwAASg4AACYAAAAAAAAAAQAAAAAAlQsAAHVuaXZlcnNhbC9odG1sX3B1Ymxpc2hpbmdfc2V0dGluZ3MueG1sUEsBAgAAFAACAAgA/W6bS9Ca6ouXAQAAHgYAAB8AAAAAAAAAAQAAAAAAXQ8AAHVuaXZlcnNhbC9odG1sX3NraW5fc2V0dGluZ3MuanNQSwECAAAUAAIACAD9bptLPTwv0cEAAADlAQAAGgAAAAAAAAABAAAAAAAxEQAAdW5pdmVyc2FsL2kxOG5fcHJlc2V0cy54bWxQSwECAAAUAAIACAD9bptL2ZyjN3QAAAB0AAAAHAAAAAAAAAABAAAAAAAqEgAAdW5pdmVyc2FsL2xvY2FsX3NldHRpbmdzLnhtbFBLAQIAABQAAgAIAESUV0cjtE77+wIAALAIAAAUAAAAAAAAAAEAAAAAANgSAAB1bml2ZXJzYWwvcGxheWVyLnhtbFBLAQIAABQAAgAIAP1um0soEf+aIwoAAHWWAAApAAAAAAAAAAEAAAAAAAUWAAB1bml2ZXJzYWwvc2tpbl9jdXN0b21pemF0aW9uX3NldHRpbmdzLnhtbFBLAQIAABQAAgAIAABvm0vvX7aBDxYAAEh1AAAXAAAAAAAAAAAAAAAAAG8gAAB1bml2ZXJzYWwvdW5pdmVyc2FsLnBuZ1BLAQIAABQAAgAIAABvm0s3qHMxSgAAAGsAAAAbAAAAAAAAAAEAAAAAALM2AAB1bml2ZXJzYWwvdW5pdmVyc2FsLnBuZy54bWxQSwUGAAAAAAsACwBJAwAANjcAAAAA"/>
  <p:tag name="ISPRING_PRESENTATION_TITLE" val="演示文稿4"/>
</p:tagLst>
</file>

<file path=ppt/theme/theme1.xml><?xml version="1.0" encoding="utf-8"?>
<a:theme xmlns:a="http://schemas.openxmlformats.org/drawingml/2006/main" name="第一PPT，www.1ppt.com">
  <a:themeElements>
    <a:clrScheme name="自定义 2761">
      <a:dk1>
        <a:sysClr val="windowText" lastClr="000000"/>
      </a:dk1>
      <a:lt1>
        <a:sysClr val="window" lastClr="FFFFFF"/>
      </a:lt1>
      <a:dk2>
        <a:srgbClr val="216BA5"/>
      </a:dk2>
      <a:lt2>
        <a:srgbClr val="B41873"/>
      </a:lt2>
      <a:accent1>
        <a:srgbClr val="B41873"/>
      </a:accent1>
      <a:accent2>
        <a:srgbClr val="216BA5"/>
      </a:accent2>
      <a:accent3>
        <a:srgbClr val="B41873"/>
      </a:accent3>
      <a:accent4>
        <a:srgbClr val="216BA5"/>
      </a:accent4>
      <a:accent5>
        <a:srgbClr val="B41873"/>
      </a:accent5>
      <a:accent6>
        <a:srgbClr val="216BA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1067</Words>
  <Application>Microsoft Office PowerPoint</Application>
  <PresentationFormat>宽屏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方正细谭黑简体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一 小组介绍</vt:lpstr>
      <vt:lpstr>二：项目介绍</vt:lpstr>
      <vt:lpstr>二：项目介绍</vt:lpstr>
      <vt:lpstr>三：项目详细描述</vt:lpstr>
      <vt:lpstr>三：项目详细描述</vt:lpstr>
      <vt:lpstr>三：项目详细描述</vt:lpstr>
      <vt:lpstr>三：项目详细描述</vt:lpstr>
      <vt:lpstr>三：项目详细描述</vt:lpstr>
      <vt:lpstr>三：项目详细描述</vt:lpstr>
      <vt:lpstr>四：界面设计</vt:lpstr>
      <vt:lpstr>四：界面设计</vt:lpstr>
      <vt:lpstr>四：界面设计</vt:lpstr>
      <vt:lpstr>四：界面设计</vt:lpstr>
      <vt:lpstr>五 后期优化方向</vt:lpstr>
      <vt:lpstr>五 后期优化方向</vt:lpstr>
      <vt:lpstr>五 后期优化方向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彩色颜料</dc:title>
  <dc:creator>第一PPT</dc:creator>
  <cp:keywords>www.1ppt.com</cp:keywords>
  <dc:description>www.1ppt.com</dc:description>
  <cp:lastModifiedBy>潞园</cp:lastModifiedBy>
  <cp:revision>77</cp:revision>
  <dcterms:created xsi:type="dcterms:W3CDTF">2015-05-05T08:02:00Z</dcterms:created>
  <dcterms:modified xsi:type="dcterms:W3CDTF">2020-10-26T09:13:53Z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