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Proxima Nova" panose="02000506030000020004" pitchFamily="2" charset="0"/>
      <p:regular r:id="rId41"/>
      <p:bold r:id="rId42"/>
      <p:italic r:id="rId43"/>
      <p:boldItalic r:id="rId44"/>
    </p:embeddedFont>
    <p:embeddedFont>
      <p:font typeface="Roboto Slab" pitchFamily="2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9E434-7BA4-4D7C-A252-47D18F5229AD}">
  <a:tblStyle styleId="{3EA9E434-7BA4-4D7C-A252-47D18F5229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898f6a66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898f6a66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898f6a66_0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898f6a66_0_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898f6a66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898f6a66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898f6b9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898f6b9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898f6a66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898f6a66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0898f6b92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0898f6b92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898f6a66_0_1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0898f6a66_0_1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898f6a66_0_1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60898f6a66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0898f6b92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60898f6b9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0898f6b92_1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60898f6b9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ba8d354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ba8d354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898f6b92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60898f6b92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898f6a66_0_1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60898f6a66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0898f6b92_1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60898f6b92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0898f6a66_0_12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60898f6a66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0898f6a66_0_1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60898f6a66_0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0898f6a66_0_1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60898f6a66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0ba8d3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0ba8d3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0ba8d354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0ba8d354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0ba8d354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0ba8d354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0ba8d354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0ba8d354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898f6a66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898f6a66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0ba8d354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0ba8d354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0ba8d354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0ba8d354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0ba8d354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0ba8d354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0ba8d35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0ba8d35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ba8d354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ba8d354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898f6b9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898f6b9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898f6b9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898f6b9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898f6b9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0898f6b9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898f6b9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898f6b9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898f6a66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898f6a66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898f6a66_0_1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898f6a66_0_1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1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1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1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1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1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1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1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1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 sz="6000" b="0" i="0" u="none" strike="noStrike" cap="none">
                <a:latin typeface="Calibri"/>
                <a:ea typeface="Calibri"/>
                <a:cs typeface="Calibri"/>
                <a:sym typeface="Calibri"/>
              </a:rPr>
              <a:t>Relational Calculus &amp; ER Diagrams</a:t>
            </a:r>
            <a:endParaRPr sz="6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i="1" u="sng">
                <a:latin typeface="Calibri"/>
                <a:ea typeface="Calibri"/>
                <a:cs typeface="Calibri"/>
                <a:sym typeface="Calibri"/>
              </a:rPr>
              <a:t>CS 1270 Recitation 2</a:t>
            </a:r>
            <a:endParaRPr sz="2400" b="0" i="1" u="sng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Problem 2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681600" y="1996200"/>
            <a:ext cx="92925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Trees (tid, species, state)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Q. Find the </a:t>
            </a:r>
            <a:r>
              <a:rPr lang="en-US" sz="2400" i="1">
                <a:latin typeface="Proxima Nova"/>
                <a:ea typeface="Proxima Nova"/>
                <a:cs typeface="Proxima Nova"/>
                <a:sym typeface="Proxima Nova"/>
              </a:rPr>
              <a:t>tid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 of trees in Kansas that are Apple Trees.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Problem 2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681600" y="1996200"/>
            <a:ext cx="92925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Trees (tid, species, state)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Q. Find the </a:t>
            </a:r>
            <a:r>
              <a:rPr lang="en-US" sz="2400" i="1">
                <a:latin typeface="Proxima Nova"/>
                <a:ea typeface="Proxima Nova"/>
                <a:cs typeface="Proxima Nova"/>
                <a:sym typeface="Proxima Nova"/>
              </a:rPr>
              <a:t>tid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 of trees in Kansas that are Apple Trees.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765100" y="4145400"/>
            <a:ext cx="10794600" cy="17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{ t | ∃ t1 ∈ Trees( t[tid] = t1[tid] ^ t1[state] = “Kansas” ^ t1[species] = “Apple Tree” ) }</a:t>
            </a:r>
            <a:endParaRPr sz="24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Tuple Relational Calculus: Example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		Student (</a:t>
            </a:r>
            <a:r>
              <a:rPr lang="en-US" u="sng">
                <a:solidFill>
                  <a:srgbClr val="000000"/>
                </a:solidFill>
              </a:rPr>
              <a:t>sid</a:t>
            </a:r>
            <a:r>
              <a:rPr lang="en-US">
                <a:solidFill>
                  <a:srgbClr val="000000"/>
                </a:solidFill>
              </a:rPr>
              <a:t>, name, dept_no, hometown)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		Course (</a:t>
            </a:r>
            <a:r>
              <a:rPr lang="en-US" u="sng">
                <a:solidFill>
                  <a:srgbClr val="000000"/>
                </a:solidFill>
              </a:rPr>
              <a:t>cid</a:t>
            </a:r>
            <a:r>
              <a:rPr lang="en-US">
                <a:solidFill>
                  <a:srgbClr val="000000"/>
                </a:solidFill>
              </a:rPr>
              <a:t>, name)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		Registration (</a:t>
            </a:r>
            <a:r>
              <a:rPr lang="en-US" u="sng">
                <a:solidFill>
                  <a:srgbClr val="000000"/>
                </a:solidFill>
              </a:rPr>
              <a:t>sid</a:t>
            </a:r>
            <a:r>
              <a:rPr lang="en-US">
                <a:solidFill>
                  <a:srgbClr val="000000"/>
                </a:solidFill>
              </a:rPr>
              <a:t>, cid)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Q. Find the name of students, and their hometown, in dept_no 2 who’ve registered for cs127.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Tuple Relational Calculus: Example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		Student (</a:t>
            </a:r>
            <a:r>
              <a:rPr lang="en-US" u="sng">
                <a:solidFill>
                  <a:srgbClr val="000000"/>
                </a:solidFill>
              </a:rPr>
              <a:t>sid</a:t>
            </a:r>
            <a:r>
              <a:rPr lang="en-US">
                <a:solidFill>
                  <a:srgbClr val="000000"/>
                </a:solidFill>
              </a:rPr>
              <a:t>, name, dept_no, hometown)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		Course (</a:t>
            </a:r>
            <a:r>
              <a:rPr lang="en-US" u="sng">
                <a:solidFill>
                  <a:srgbClr val="000000"/>
                </a:solidFill>
              </a:rPr>
              <a:t>cid</a:t>
            </a:r>
            <a:r>
              <a:rPr lang="en-US">
                <a:solidFill>
                  <a:srgbClr val="000000"/>
                </a:solidFill>
              </a:rPr>
              <a:t>, name)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		Registration (</a:t>
            </a:r>
            <a:r>
              <a:rPr lang="en-US" u="sng">
                <a:solidFill>
                  <a:srgbClr val="000000"/>
                </a:solidFill>
              </a:rPr>
              <a:t>sid</a:t>
            </a:r>
            <a:r>
              <a:rPr lang="en-US">
                <a:solidFill>
                  <a:srgbClr val="000000"/>
                </a:solidFill>
              </a:rPr>
              <a:t>, cid)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Q. Find the name of students, and their hometown, in dept_no 2 who’ve registered for a course named “Database Management Systems”.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85275" y="4131425"/>
            <a:ext cx="11726400" cy="20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{s | ∃ s1 ∈ Student( s1[name] = s[name] ^ s1[hometown] = s[hometown] ^</a:t>
            </a:r>
            <a:endParaRPr sz="24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s1[dept_no] = 2 ^ </a:t>
            </a:r>
            <a:endParaRPr sz="24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∃ r ∈ Registration(r[sid] = s1[sid] ^ </a:t>
            </a:r>
            <a:endParaRPr sz="24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∃ c ∈ Course(c[cid] = r[cid] ^ c[name] = “Database Management Systems”)))}</a:t>
            </a:r>
            <a:endParaRPr sz="24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Safety of Expressions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An expression is safe if all resulting values are in the domain </a:t>
            </a:r>
            <a:endParaRPr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dom(P): set of all values referenced by the tuple relational formula P</a:t>
            </a:r>
            <a:endParaRPr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dom( t ∈ instructor ^ t[salary] &gt; 80000 ) references the value 80000, and all instructors </a:t>
            </a:r>
            <a:endParaRPr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dom( t ∈ Plants ^ t ∈ Trees) references the set of Plants and the set of Trees</a:t>
            </a:r>
            <a:endParaRPr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dom( t ∈ Plants ^ ¬ (t ∈ Trees)) references the set of Plants and the set of Trees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Motivation for safety: A tuple-relational-calculus expression may generate an infinite relation, or results that are not in your database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Safety of Expressions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15600" y="1536623"/>
            <a:ext cx="11360700" cy="538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Example: 	{ t | ￢( t ∈ Tree) }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800"/>
              <a:t>Domain: the set of Trees, but the results will all not be in Trees. This example is considered </a:t>
            </a:r>
            <a:r>
              <a:rPr lang="en-US" sz="1800" i="1"/>
              <a:t>unsafe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Example: { t | ￢( t ∈ Tree) ^ ￢( t ∈ Plant) }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Domain: the set of Trees and the set of Plants, but the results are not in Trees or Plants so it is </a:t>
            </a:r>
            <a:r>
              <a:rPr lang="en-US" sz="1800" i="1"/>
              <a:t>unsafe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Example: { t | ￢( t ∈ Tree) ^ ( t ∈ Plant) }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Domain: the set of Trees and the set of Plants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Results are plants that are not trees, so they are in the domain. This expression is </a:t>
            </a:r>
            <a:r>
              <a:rPr lang="en-US" sz="1800" i="1"/>
              <a:t>safe</a:t>
            </a:r>
            <a:endParaRPr sz="1800"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 { t | ( t ∈ Tree) ^ </a:t>
            </a:r>
            <a:r>
              <a:rPr lang="en-US"/>
              <a:t>( t[height]  &gt; 30 ) </a:t>
            </a:r>
            <a:r>
              <a:rPr lang="en-US" sz="2400"/>
              <a:t>}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Domain: the set containing Trees and the value 30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Results will be tuples in Tree height value &gt; 30, so they are in the domain. </a:t>
            </a:r>
            <a:r>
              <a:rPr lang="en-US" sz="1800" i="1"/>
              <a:t>Safe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The ER Data Model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chemeClr val="dk1"/>
                </a:solidFill>
              </a:rPr>
              <a:t>Data Model: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</a:rPr>
              <a:t>F</a:t>
            </a:r>
            <a:r>
              <a:rPr lang="en-US" sz="2400" i="0" u="none" strike="noStrike" cap="none">
                <a:solidFill>
                  <a:schemeClr val="dk1"/>
                </a:solidFill>
              </a:rPr>
              <a:t>ramework for organizing and interpreting data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Useful in mapping the meanings and interactions of real-world enterprises onto a conceptual schema 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Employs three basic concepts: 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</a:pPr>
            <a:r>
              <a:rPr lang="en-US" sz="2000" i="1" u="none" strike="noStrike" cap="none">
                <a:solidFill>
                  <a:schemeClr val="dk1"/>
                </a:solidFill>
              </a:rPr>
              <a:t>entity sets</a:t>
            </a:r>
            <a:endParaRPr sz="2000" i="0" u="none" strike="noStrike" cap="none">
              <a:solidFill>
                <a:schemeClr val="dk1"/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</a:pPr>
            <a:r>
              <a:rPr lang="en-US" sz="2000" i="1" u="none" strike="noStrike" cap="none">
                <a:solidFill>
                  <a:schemeClr val="dk1"/>
                </a:solidFill>
              </a:rPr>
              <a:t>relationship sets</a:t>
            </a:r>
            <a:endParaRPr sz="2000" i="0" u="none" strike="noStrike" cap="none">
              <a:solidFill>
                <a:schemeClr val="dk1"/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</a:pPr>
            <a:r>
              <a:rPr lang="en-US" sz="2000" i="1" u="none" strike="noStrike" cap="none">
                <a:solidFill>
                  <a:schemeClr val="dk1"/>
                </a:solidFill>
              </a:rPr>
              <a:t>attributes </a:t>
            </a:r>
            <a:endParaRPr sz="20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Entity Sets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825" y="3552225"/>
            <a:ext cx="6831575" cy="23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278200" y="4337400"/>
            <a:ext cx="11964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ENTITY SET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5" name="Google Shape;205;p31"/>
          <p:cNvCxnSpPr/>
          <p:nvPr/>
        </p:nvCxnSpPr>
        <p:spPr>
          <a:xfrm rot="10800000" flipH="1">
            <a:off x="1642075" y="4493275"/>
            <a:ext cx="736800" cy="13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31"/>
          <p:cNvSpPr txBox="1"/>
          <p:nvPr/>
        </p:nvSpPr>
        <p:spPr>
          <a:xfrm>
            <a:off x="10335700" y="4305700"/>
            <a:ext cx="13572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ENTITY 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7" name="Google Shape;207;p31"/>
          <p:cNvCxnSpPr>
            <a:stCxn id="206" idx="1"/>
          </p:cNvCxnSpPr>
          <p:nvPr/>
        </p:nvCxnSpPr>
        <p:spPr>
          <a:xfrm rot="10800000">
            <a:off x="9502300" y="4514950"/>
            <a:ext cx="833400" cy="9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31"/>
          <p:cNvSpPr txBox="1"/>
          <p:nvPr/>
        </p:nvSpPr>
        <p:spPr>
          <a:xfrm>
            <a:off x="876375" y="1459900"/>
            <a:ext cx="9946200" cy="19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: An object in the real world, distinguishable from all other objects e.g. with a unique identifier such as an id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An </a:t>
            </a: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entity set 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is a set of entities of the same type that share the same properties, or attributes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Student, Plant, Farmer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Relationship Sets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702500" y="1578325"/>
            <a:ext cx="108921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</a:rPr>
              <a:t>Relationship </a:t>
            </a:r>
            <a:r>
              <a:rPr lang="en-US" sz="1800" i="0" u="none" strike="noStrike" cap="none">
                <a:solidFill>
                  <a:schemeClr val="dk1"/>
                </a:solidFill>
              </a:rPr>
              <a:t>- an association among (several) entities. </a:t>
            </a:r>
            <a:endParaRPr sz="1800" i="0" u="none" strike="noStrike" cap="none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i="0" u="none" strike="noStrike" cap="none">
                <a:solidFill>
                  <a:schemeClr val="dk1"/>
                </a:solidFill>
              </a:rPr>
              <a:t>For example, we can define a relationship </a:t>
            </a:r>
            <a:r>
              <a:rPr lang="en-US" sz="1800" i="1" u="none" strike="noStrike" cap="none">
                <a:solidFill>
                  <a:schemeClr val="dk1"/>
                </a:solidFill>
              </a:rPr>
              <a:t>advisor </a:t>
            </a:r>
            <a:r>
              <a:rPr lang="en-US" sz="1800" i="0" u="none" strike="noStrike" cap="none">
                <a:solidFill>
                  <a:schemeClr val="dk1"/>
                </a:solidFill>
              </a:rPr>
              <a:t>that associates an instructor with a student.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Often</a:t>
            </a:r>
            <a:r>
              <a:rPr lang="en-US" sz="1800" i="0" u="none" strike="noStrike" cap="none">
                <a:solidFill>
                  <a:schemeClr val="dk1"/>
                </a:solidFill>
              </a:rPr>
              <a:t> a verb in a sentence indicates a relationship</a:t>
            </a:r>
            <a:endParaRPr sz="1800">
              <a:solidFill>
                <a:schemeClr val="dk1"/>
              </a:solidFill>
            </a:endParaRPr>
          </a:p>
          <a:p>
            <a: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</a:rPr>
              <a:t>Instructor</a:t>
            </a:r>
            <a:r>
              <a:rPr lang="en-US" sz="1800" i="0" u="none" strike="noStrike" cap="none">
                <a:solidFill>
                  <a:schemeClr val="dk1"/>
                </a:solidFill>
              </a:rPr>
              <a:t> </a:t>
            </a:r>
            <a:r>
              <a:rPr lang="en-US" sz="1800" i="0" u="sng" strike="noStrike" cap="none">
                <a:solidFill>
                  <a:schemeClr val="dk1"/>
                </a:solidFill>
              </a:rPr>
              <a:t>advi</a:t>
            </a:r>
            <a:r>
              <a:rPr lang="en-US" sz="1800" u="sng">
                <a:solidFill>
                  <a:schemeClr val="dk1"/>
                </a:solidFill>
              </a:rPr>
              <a:t>s</a:t>
            </a:r>
            <a:r>
              <a:rPr lang="en-US" sz="1800" i="0" u="sng" strike="noStrike" cap="none">
                <a:solidFill>
                  <a:schemeClr val="dk1"/>
                </a:solidFill>
              </a:rPr>
              <a:t>es</a:t>
            </a:r>
            <a:r>
              <a:rPr lang="en-US" sz="1800" i="0" u="none" strike="noStrike" cap="none">
                <a:solidFill>
                  <a:schemeClr val="dk1"/>
                </a:solidFill>
              </a:rPr>
              <a:t> a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Student</a:t>
            </a:r>
            <a:endParaRPr sz="1800" b="1">
              <a:solidFill>
                <a:schemeClr val="dk1"/>
              </a:solidFill>
            </a:endParaRPr>
          </a:p>
          <a:p>
            <a: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 b="1">
                <a:solidFill>
                  <a:schemeClr val="dk1"/>
                </a:solidFill>
              </a:rPr>
              <a:t>Farmer </a:t>
            </a:r>
            <a:r>
              <a:rPr lang="en-US" sz="1800" u="sng">
                <a:solidFill>
                  <a:schemeClr val="dk1"/>
                </a:solidFill>
              </a:rPr>
              <a:t>grows</a:t>
            </a:r>
            <a:r>
              <a:rPr lang="en-US" sz="1800" b="1">
                <a:solidFill>
                  <a:schemeClr val="dk1"/>
                </a:solidFill>
              </a:rPr>
              <a:t> Plants</a:t>
            </a:r>
            <a:endParaRPr sz="1800" b="1">
              <a:solidFill>
                <a:schemeClr val="dk1"/>
              </a:solidFill>
            </a:endParaRPr>
          </a:p>
          <a:p>
            <a: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 b="1">
                <a:solidFill>
                  <a:schemeClr val="dk1"/>
                </a:solidFill>
              </a:rPr>
              <a:t>Factory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 u="sng">
                <a:solidFill>
                  <a:schemeClr val="dk1"/>
                </a:solidFill>
              </a:rPr>
              <a:t>builds</a:t>
            </a:r>
            <a:r>
              <a:rPr lang="en-US" sz="1800" b="1">
                <a:solidFill>
                  <a:schemeClr val="dk1"/>
                </a:solidFill>
              </a:rPr>
              <a:t> Products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Not always a verb:</a:t>
            </a:r>
            <a:endParaRPr sz="1800">
              <a:solidFill>
                <a:schemeClr val="dk1"/>
              </a:solidFill>
            </a:endParaRPr>
          </a:p>
          <a:p>
            <a: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■"/>
            </a:pPr>
            <a:r>
              <a:rPr lang="en-US" sz="1800" b="1">
                <a:solidFill>
                  <a:schemeClr val="dk1"/>
                </a:solidFill>
              </a:rPr>
              <a:t>Section</a:t>
            </a:r>
            <a:r>
              <a:rPr lang="en-US" sz="1800">
                <a:solidFill>
                  <a:schemeClr val="dk1"/>
                </a:solidFill>
              </a:rPr>
              <a:t> is related to </a:t>
            </a:r>
            <a:r>
              <a:rPr lang="en-US" sz="1800" b="1">
                <a:solidFill>
                  <a:schemeClr val="dk1"/>
                </a:solidFill>
              </a:rPr>
              <a:t>Course</a:t>
            </a:r>
            <a:r>
              <a:rPr lang="en-US" sz="1800">
                <a:solidFill>
                  <a:schemeClr val="dk1"/>
                </a:solidFill>
              </a:rPr>
              <a:t> through a relationship we might call section-course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/>
              <a:t>Tuple Relational Calculus (TRC)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07525" y="1356875"/>
            <a:ext cx="11494500" cy="4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Query language for describing queries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A TRC expression is of form: { t | P(t) }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Set notation: means all tuples </a:t>
            </a:r>
            <a:r>
              <a:rPr lang="en-US" sz="2400" i="1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 such that the expression P(t) is satisfied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P(t) is called a </a:t>
            </a:r>
            <a:r>
              <a:rPr lang="en-US" sz="2400" i="1">
                <a:latin typeface="Proxima Nova"/>
                <a:ea typeface="Proxima Nova"/>
                <a:cs typeface="Proxima Nova"/>
                <a:sym typeface="Proxima Nova"/>
              </a:rPr>
              <a:t>predicate</a:t>
            </a:r>
            <a:endParaRPr sz="24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P(t) has a domain: set of possible tuples the result may take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Relational Calculus vs Relational algebra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Relational algebra is a </a:t>
            </a:r>
            <a:r>
              <a:rPr lang="en-US" sz="2400" i="1">
                <a:latin typeface="Proxima Nova"/>
                <a:ea typeface="Proxima Nova"/>
                <a:cs typeface="Proxima Nova"/>
                <a:sym typeface="Proxima Nova"/>
              </a:rPr>
              <a:t>Procedural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 language, describes how to obtain results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Relational calculus is a </a:t>
            </a:r>
            <a:r>
              <a:rPr lang="en-US" sz="2400" i="1">
                <a:latin typeface="Proxima Nova"/>
                <a:ea typeface="Proxima Nova"/>
                <a:cs typeface="Proxima Nova"/>
                <a:sym typeface="Proxima Nova"/>
              </a:rPr>
              <a:t>Declarative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 language, describes what results to obtain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Relationship Sets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73" y="3210625"/>
            <a:ext cx="5622273" cy="19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702488" y="1543800"/>
            <a:ext cx="10892100" cy="16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solidFill>
                  <a:schemeClr val="dk1"/>
                </a:solidFill>
              </a:rPr>
              <a:t>Relationship set </a:t>
            </a:r>
            <a:r>
              <a:rPr lang="en-US" sz="1800">
                <a:solidFill>
                  <a:schemeClr val="dk1"/>
                </a:solidFill>
              </a:rPr>
              <a:t>- a set of relationships of the same type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Types of Relationship Sets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binary – involves 2 entity sets (most common)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n-ary – more than 2 entity sets</a:t>
            </a:r>
            <a:endParaRPr sz="1800" b="1">
              <a:solidFill>
                <a:schemeClr val="dk1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21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915950" y="5906200"/>
            <a:ext cx="4674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Proxima Nova"/>
                <a:ea typeface="Proxima Nova"/>
                <a:cs typeface="Proxima Nova"/>
                <a:sym typeface="Proxima Nova"/>
              </a:rPr>
              <a:t>RELATIONSHIP SET (binary)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3" name="Google Shape;223;p33"/>
          <p:cNvCxnSpPr>
            <a:stCxn id="222" idx="0"/>
          </p:cNvCxnSpPr>
          <p:nvPr/>
        </p:nvCxnSpPr>
        <p:spPr>
          <a:xfrm rot="10800000">
            <a:off x="3252950" y="5119000"/>
            <a:ext cx="0" cy="787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33"/>
          <p:cNvSpPr txBox="1"/>
          <p:nvPr/>
        </p:nvSpPr>
        <p:spPr>
          <a:xfrm>
            <a:off x="5426000" y="5843375"/>
            <a:ext cx="2210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Proxima Nova"/>
                <a:ea typeface="Proxima Nova"/>
                <a:cs typeface="Proxima Nova"/>
                <a:sym typeface="Proxima Nova"/>
              </a:rPr>
              <a:t>RELATIONSHIP SET (N-ary)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 rot="10800000" flipH="1">
            <a:off x="6306200" y="5443200"/>
            <a:ext cx="449700" cy="33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119" y="2932638"/>
            <a:ext cx="5156332" cy="246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7096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i="0" u="none" strike="noStrike" cap="none">
                <a:solidFill>
                  <a:schemeClr val="dk1"/>
                </a:solidFill>
              </a:rPr>
              <a:t>Each entity has a set of properties. 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i="0" u="none" strike="noStrike" cap="none">
                <a:solidFill>
                  <a:schemeClr val="dk1"/>
                </a:solidFill>
              </a:rPr>
              <a:t>These properties are referred to as attributes.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i="0" u="none" strike="noStrike" cap="none">
                <a:solidFill>
                  <a:schemeClr val="dk1"/>
                </a:solidFill>
              </a:rPr>
              <a:t>For example, a vegetable entity would be described by attributes such as price, color, seasonal, etc.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i="0" u="none" strike="noStrike" cap="none">
                <a:solidFill>
                  <a:schemeClr val="dk1"/>
                </a:solidFill>
              </a:rPr>
              <a:t>A </a:t>
            </a:r>
            <a:r>
              <a:rPr lang="en-US" sz="2400" b="1" i="0" u="none" strike="noStrike" cap="none">
                <a:solidFill>
                  <a:schemeClr val="dk1"/>
                </a:solidFill>
              </a:rPr>
              <a:t>primary key </a:t>
            </a:r>
            <a:r>
              <a:rPr lang="en-US" sz="2400" i="0" u="none" strike="noStrike" cap="none">
                <a:solidFill>
                  <a:schemeClr val="dk1"/>
                </a:solidFill>
              </a:rPr>
              <a:t>attribute is identified by an underline in the ER diagram.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Relationships may have attributes: date is relative to the advisor relationship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50" y="4818525"/>
            <a:ext cx="4873774" cy="165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4"/>
          <p:cNvCxnSpPr/>
          <p:nvPr/>
        </p:nvCxnSpPr>
        <p:spPr>
          <a:xfrm>
            <a:off x="194750" y="5764450"/>
            <a:ext cx="62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4"/>
          <p:cNvCxnSpPr/>
          <p:nvPr/>
        </p:nvCxnSpPr>
        <p:spPr>
          <a:xfrm>
            <a:off x="194750" y="5951950"/>
            <a:ext cx="62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4"/>
          <p:cNvCxnSpPr/>
          <p:nvPr/>
        </p:nvCxnSpPr>
        <p:spPr>
          <a:xfrm>
            <a:off x="194750" y="6124875"/>
            <a:ext cx="62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4"/>
          <p:cNvCxnSpPr/>
          <p:nvPr/>
        </p:nvCxnSpPr>
        <p:spPr>
          <a:xfrm>
            <a:off x="2170075" y="4874175"/>
            <a:ext cx="526800" cy="10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4"/>
          <p:cNvCxnSpPr/>
          <p:nvPr/>
        </p:nvCxnSpPr>
        <p:spPr>
          <a:xfrm rot="10800000">
            <a:off x="5019300" y="5764450"/>
            <a:ext cx="5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34"/>
          <p:cNvCxnSpPr/>
          <p:nvPr/>
        </p:nvCxnSpPr>
        <p:spPr>
          <a:xfrm rot="10800000">
            <a:off x="5019300" y="5951950"/>
            <a:ext cx="5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34"/>
          <p:cNvCxnSpPr/>
          <p:nvPr/>
        </p:nvCxnSpPr>
        <p:spPr>
          <a:xfrm rot="10800000">
            <a:off x="5019300" y="6124875"/>
            <a:ext cx="5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119" y="2932638"/>
            <a:ext cx="5156332" cy="246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6236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Attributes may be..</a:t>
            </a:r>
            <a:endParaRPr i="1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i="1">
                <a:solidFill>
                  <a:schemeClr val="dk1"/>
                </a:solidFill>
              </a:rPr>
              <a:t>Multivalued</a:t>
            </a:r>
            <a:endParaRPr i="1">
              <a:solidFill>
                <a:schemeClr val="dk1"/>
              </a:solidFill>
            </a:endParaRPr>
          </a:p>
          <a:p>
            <a:pPr marL="1371600" marR="0" lvl="2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-US">
                <a:solidFill>
                  <a:schemeClr val="dk1"/>
                </a:solidFill>
              </a:rPr>
              <a:t>Example: Students may have more than phone number</a:t>
            </a:r>
            <a:endParaRPr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i="1">
                <a:solidFill>
                  <a:schemeClr val="dk1"/>
                </a:solidFill>
              </a:rPr>
              <a:t>Composite</a:t>
            </a:r>
            <a:endParaRPr i="1">
              <a:solidFill>
                <a:schemeClr val="dk1"/>
              </a:solidFill>
            </a:endParaRPr>
          </a:p>
          <a:p>
            <a:pPr marL="1371600" marR="0" lvl="2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-US">
                <a:solidFill>
                  <a:schemeClr val="dk1"/>
                </a:solidFill>
              </a:rPr>
              <a:t>Example: Name may be composed of multiple parts: first name, middle name, last name; {name}</a:t>
            </a:r>
            <a:endParaRPr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i="1">
                <a:solidFill>
                  <a:schemeClr val="dk1"/>
                </a:solidFill>
              </a:rPr>
              <a:t>Derived</a:t>
            </a:r>
            <a:endParaRPr>
              <a:solidFill>
                <a:schemeClr val="dk1"/>
              </a:solidFill>
            </a:endParaRPr>
          </a:p>
          <a:p>
            <a:pPr marL="1371600" marR="0" lvl="2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-US">
                <a:solidFill>
                  <a:schemeClr val="dk1"/>
                </a:solidFill>
              </a:rPr>
              <a:t>Example: Instructor may have a </a:t>
            </a:r>
            <a:r>
              <a:rPr lang="en-US" i="1">
                <a:solidFill>
                  <a:schemeClr val="dk1"/>
                </a:solidFill>
              </a:rPr>
              <a:t>age </a:t>
            </a:r>
            <a:r>
              <a:rPr lang="en-US">
                <a:solidFill>
                  <a:schemeClr val="dk1"/>
                </a:solidFill>
              </a:rPr>
              <a:t>field calculated from birth date; </a:t>
            </a:r>
            <a:r>
              <a:rPr lang="en-US" i="1">
                <a:solidFill>
                  <a:schemeClr val="dk1"/>
                </a:solidFill>
              </a:rPr>
              <a:t>age</a:t>
            </a:r>
            <a:r>
              <a:rPr lang="en-US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50" y="4742325"/>
            <a:ext cx="4873774" cy="165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>
            <a:off x="575750" y="5688250"/>
            <a:ext cx="62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575750" y="5875750"/>
            <a:ext cx="62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35"/>
          <p:cNvCxnSpPr/>
          <p:nvPr/>
        </p:nvCxnSpPr>
        <p:spPr>
          <a:xfrm>
            <a:off x="575750" y="6048675"/>
            <a:ext cx="62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35"/>
          <p:cNvCxnSpPr/>
          <p:nvPr/>
        </p:nvCxnSpPr>
        <p:spPr>
          <a:xfrm>
            <a:off x="2551075" y="4797975"/>
            <a:ext cx="526800" cy="10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35"/>
          <p:cNvCxnSpPr/>
          <p:nvPr/>
        </p:nvCxnSpPr>
        <p:spPr>
          <a:xfrm rot="10800000">
            <a:off x="5400300" y="5688250"/>
            <a:ext cx="5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5"/>
          <p:cNvCxnSpPr/>
          <p:nvPr/>
        </p:nvCxnSpPr>
        <p:spPr>
          <a:xfrm rot="10800000">
            <a:off x="5400300" y="5875750"/>
            <a:ext cx="5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35"/>
          <p:cNvCxnSpPr/>
          <p:nvPr/>
        </p:nvCxnSpPr>
        <p:spPr>
          <a:xfrm rot="10800000">
            <a:off x="5400300" y="6048675"/>
            <a:ext cx="5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119" y="2932638"/>
            <a:ext cx="5156332" cy="2464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/>
        </p:nvSpPr>
        <p:spPr>
          <a:xfrm>
            <a:off x="1201850" y="6119175"/>
            <a:ext cx="1621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Proxima Nova"/>
                <a:ea typeface="Proxima Nova"/>
                <a:cs typeface="Proxima Nova"/>
                <a:sym typeface="Proxima Nova"/>
              </a:rPr>
              <a:t>birth_date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Proxima Nova"/>
                <a:ea typeface="Proxima Nova"/>
                <a:cs typeface="Proxima Nova"/>
                <a:sym typeface="Proxima Nova"/>
              </a:rPr>
              <a:t>age()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4522375" y="5660263"/>
            <a:ext cx="1621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Proxima Nova"/>
                <a:ea typeface="Proxima Nova"/>
                <a:cs typeface="Proxima Nova"/>
                <a:sym typeface="Proxima Nova"/>
              </a:rPr>
              <a:t>{        }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9" name="Google Shape;259;p35"/>
          <p:cNvCxnSpPr/>
          <p:nvPr/>
        </p:nvCxnSpPr>
        <p:spPr>
          <a:xfrm>
            <a:off x="6392850" y="4370325"/>
            <a:ext cx="62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5"/>
          <p:cNvCxnSpPr/>
          <p:nvPr/>
        </p:nvCxnSpPr>
        <p:spPr>
          <a:xfrm>
            <a:off x="6392850" y="4557825"/>
            <a:ext cx="62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35"/>
          <p:cNvCxnSpPr/>
          <p:nvPr/>
        </p:nvCxnSpPr>
        <p:spPr>
          <a:xfrm>
            <a:off x="6392850" y="4730750"/>
            <a:ext cx="62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35"/>
          <p:cNvCxnSpPr/>
          <p:nvPr/>
        </p:nvCxnSpPr>
        <p:spPr>
          <a:xfrm rot="10800000">
            <a:off x="11458775" y="4384900"/>
            <a:ext cx="5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35"/>
          <p:cNvCxnSpPr/>
          <p:nvPr/>
        </p:nvCxnSpPr>
        <p:spPr>
          <a:xfrm rot="10800000">
            <a:off x="11458775" y="4557825"/>
            <a:ext cx="5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35"/>
          <p:cNvCxnSpPr/>
          <p:nvPr/>
        </p:nvCxnSpPr>
        <p:spPr>
          <a:xfrm rot="10800000">
            <a:off x="11458775" y="4730750"/>
            <a:ext cx="5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325" y="1612823"/>
            <a:ext cx="4010304" cy="4555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Cardinality of a Relationship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1"/>
          </p:nvPr>
        </p:nvSpPr>
        <p:spPr>
          <a:xfrm>
            <a:off x="187000" y="1536625"/>
            <a:ext cx="8112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</a:rPr>
              <a:t>one-to-one (1:1): </a:t>
            </a:r>
            <a:r>
              <a:rPr lang="en-US" i="0" u="none" strike="noStrike" cap="none">
                <a:solidFill>
                  <a:schemeClr val="dk1"/>
                </a:solidFill>
              </a:rPr>
              <a:t>an entity related to exactly one type of another entity type </a:t>
            </a:r>
            <a:endParaRPr i="0" u="none" strike="noStrike" cap="none">
              <a:solidFill>
                <a:schemeClr val="dk1"/>
              </a:solidFill>
            </a:endParaRPr>
          </a:p>
          <a:p>
            <a:pPr marL="1219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 b="1">
                <a:solidFill>
                  <a:schemeClr val="dk1"/>
                </a:solidFill>
              </a:rPr>
              <a:t>(a) Instructor advises at most 1 student, a student has at most 1 advisor</a:t>
            </a:r>
            <a:endParaRPr sz="2400" b="1">
              <a:solidFill>
                <a:schemeClr val="dk1"/>
              </a:solidFill>
            </a:endParaRPr>
          </a:p>
          <a:p>
            <a:pPr marL="6350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</a:rPr>
              <a:t>one-to-many (1:n) or vice versa: </a:t>
            </a:r>
            <a:r>
              <a:rPr lang="en-US" i="0" u="none" strike="noStrike" cap="none">
                <a:solidFill>
                  <a:schemeClr val="dk1"/>
                </a:solidFill>
              </a:rPr>
              <a:t>entity related to multiple entity types</a:t>
            </a:r>
            <a:endParaRPr b="1" i="0" u="none" strike="noStrike" cap="none">
              <a:solidFill>
                <a:schemeClr val="dk1"/>
              </a:solidFill>
            </a:endParaRPr>
          </a:p>
          <a:p>
            <a:pPr marL="1219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 b="1">
                <a:solidFill>
                  <a:schemeClr val="dk1"/>
                </a:solidFill>
              </a:rPr>
              <a:t>(b) An Instructor may advise many students, but a student can have up to 1 advisor (or vice versa)</a:t>
            </a:r>
            <a:endParaRPr sz="2400" b="1">
              <a:solidFill>
                <a:schemeClr val="dk1"/>
              </a:solidFill>
            </a:endParaRPr>
          </a:p>
          <a:p>
            <a:pPr marL="6350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</a:rPr>
              <a:t>many-to-many (n:n): </a:t>
            </a:r>
            <a:endParaRPr>
              <a:solidFill>
                <a:schemeClr val="dk1"/>
              </a:solidFill>
            </a:endParaRPr>
          </a:p>
          <a:p>
            <a:pPr marL="12192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 b="1">
                <a:solidFill>
                  <a:schemeClr val="dk1"/>
                </a:solidFill>
              </a:rPr>
              <a:t>(c) An instructor may advise many students, and students may have many advisors</a:t>
            </a:r>
            <a:endParaRPr sz="2400" b="1">
              <a:solidFill>
                <a:schemeClr val="dk1"/>
              </a:solidFill>
            </a:endParaRPr>
          </a:p>
          <a:p>
            <a:pPr marL="228600" marR="0" lvl="0" indent="-508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Existence Dependencies and Weak Entity Sets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</a:rPr>
              <a:t>Weak Entity Sets </a:t>
            </a:r>
            <a:r>
              <a:rPr lang="en-US" sz="2800" i="0" u="none" strike="noStrike" cap="none">
                <a:solidFill>
                  <a:schemeClr val="dk1"/>
                </a:solidFill>
              </a:rPr>
              <a:t>– their existence (identifying p</a:t>
            </a:r>
            <a:r>
              <a:rPr lang="en-US" sz="2800">
                <a:solidFill>
                  <a:schemeClr val="dk1"/>
                </a:solidFill>
              </a:rPr>
              <a:t>rimary key)</a:t>
            </a:r>
            <a:r>
              <a:rPr lang="en-US" sz="2800" i="0" u="none" strike="noStrike" cap="none">
                <a:solidFill>
                  <a:schemeClr val="dk1"/>
                </a:solidFill>
              </a:rPr>
              <a:t> depends on a dominant set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  <a:p>
            <a:pPr marL="3048000" marR="0" lvl="4" indent="-4191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sadas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25" y="2646050"/>
            <a:ext cx="7842426" cy="24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Participation Constraints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1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</a:rPr>
              <a:t>Total</a:t>
            </a:r>
            <a:r>
              <a:rPr lang="en-US" sz="2800" i="0" u="none" strike="noStrike" cap="none">
                <a:solidFill>
                  <a:schemeClr val="dk1"/>
                </a:solidFill>
              </a:rPr>
              <a:t> - every entity in </a:t>
            </a:r>
            <a:r>
              <a:rPr lang="en-US" sz="2800" i="1" u="none" strike="noStrike" cap="none">
                <a:solidFill>
                  <a:schemeClr val="dk1"/>
                </a:solidFill>
              </a:rPr>
              <a:t>E </a:t>
            </a:r>
            <a:r>
              <a:rPr lang="en-US" sz="2800" i="0" u="none" strike="noStrike" cap="none">
                <a:solidFill>
                  <a:schemeClr val="dk1"/>
                </a:solidFill>
              </a:rPr>
              <a:t>participates in at least one relationship in </a:t>
            </a:r>
            <a:r>
              <a:rPr lang="en-US" sz="2800" i="1" u="none" strike="noStrike" cap="none">
                <a:solidFill>
                  <a:schemeClr val="dk1"/>
                </a:solidFill>
              </a:rPr>
              <a:t>R</a:t>
            </a:r>
            <a:endParaRPr sz="2800" i="1" u="none" strike="noStrike" cap="none">
              <a:solidFill>
                <a:schemeClr val="dk1"/>
              </a:solidFill>
            </a:endParaRPr>
          </a:p>
          <a:p>
            <a:pPr marL="914400" marR="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Double line</a:t>
            </a:r>
            <a:r>
              <a:rPr lang="en-US" sz="2800" i="0" u="none" strike="noStrike" cap="none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</a:rPr>
              <a:t>Partial</a:t>
            </a:r>
            <a:r>
              <a:rPr lang="en-US" sz="2800" i="0" u="none" strike="noStrike" cap="none">
                <a:solidFill>
                  <a:schemeClr val="dk1"/>
                </a:solidFill>
              </a:rPr>
              <a:t> - only some entities in </a:t>
            </a:r>
            <a:r>
              <a:rPr lang="en-US" sz="2800" i="1" u="none" strike="noStrike" cap="none">
                <a:solidFill>
                  <a:schemeClr val="dk1"/>
                </a:solidFill>
              </a:rPr>
              <a:t>E </a:t>
            </a:r>
            <a:r>
              <a:rPr lang="en-US" sz="2800" i="0" u="none" strike="noStrike" cap="none">
                <a:solidFill>
                  <a:schemeClr val="dk1"/>
                </a:solidFill>
              </a:rPr>
              <a:t>participate in relationships in </a:t>
            </a:r>
            <a:r>
              <a:rPr lang="en-US" sz="2800" i="1" u="none" strike="noStrike" cap="none">
                <a:solidFill>
                  <a:schemeClr val="dk1"/>
                </a:solidFill>
              </a:rPr>
              <a:t>R</a:t>
            </a:r>
            <a:endParaRPr sz="2800" i="1" u="none" strike="noStrike" cap="none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25" y="3027050"/>
            <a:ext cx="7842426" cy="24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310500" y="97874"/>
            <a:ext cx="51699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Textbook Example (p. 282)</a:t>
            </a:r>
            <a:endParaRPr sz="1800"/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25" y="122138"/>
            <a:ext cx="7419975" cy="66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310500" y="97874"/>
            <a:ext cx="51699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Textbook Example (p. 282)</a:t>
            </a:r>
            <a:endParaRPr sz="1800"/>
          </a:p>
        </p:txBody>
      </p:sp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25" y="122138"/>
            <a:ext cx="7419975" cy="66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450425" y="1531500"/>
            <a:ext cx="4249200" cy="4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Entity sets are </a:t>
            </a:r>
            <a:r>
              <a:rPr lang="en-US" sz="1800" b="1">
                <a:highlight>
                  <a:srgbClr val="3D85C6"/>
                </a:highlight>
                <a:latin typeface="Proxima Nova"/>
                <a:ea typeface="Proxima Nova"/>
                <a:cs typeface="Proxima Nova"/>
                <a:sym typeface="Proxima Nova"/>
              </a:rPr>
              <a:t>rectangles</a:t>
            </a:r>
            <a:endParaRPr sz="1800" b="1">
              <a:highlight>
                <a:srgbClr val="3D85C6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Attributes inside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Primary key underlined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Relationship sets are </a:t>
            </a:r>
            <a:r>
              <a:rPr lang="en-US" sz="1800" b="1">
                <a:highlight>
                  <a:srgbClr val="FFD966"/>
                </a:highlight>
                <a:latin typeface="Proxima Nova"/>
                <a:ea typeface="Proxima Nova"/>
                <a:cs typeface="Proxima Nova"/>
                <a:sym typeface="Proxima Nova"/>
              </a:rPr>
              <a:t>diamonds</a:t>
            </a:r>
            <a:endParaRPr sz="1800" b="1">
              <a:highlight>
                <a:srgbClr val="FFD966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40"/>
          <p:cNvSpPr/>
          <p:nvPr/>
        </p:nvSpPr>
        <p:spPr>
          <a:xfrm rot="798">
            <a:off x="7447350" y="219025"/>
            <a:ext cx="1292400" cy="1089000"/>
          </a:xfrm>
          <a:prstGeom prst="ellipse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0"/>
          <p:cNvSpPr/>
          <p:nvPr/>
        </p:nvSpPr>
        <p:spPr>
          <a:xfrm rot="798">
            <a:off x="5557725" y="1797825"/>
            <a:ext cx="1292400" cy="1089000"/>
          </a:xfrm>
          <a:prstGeom prst="ellipse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0"/>
          <p:cNvSpPr/>
          <p:nvPr/>
        </p:nvSpPr>
        <p:spPr>
          <a:xfrm rot="798">
            <a:off x="9448825" y="1797825"/>
            <a:ext cx="1292400" cy="1089000"/>
          </a:xfrm>
          <a:prstGeom prst="ellipse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0"/>
          <p:cNvSpPr/>
          <p:nvPr/>
        </p:nvSpPr>
        <p:spPr>
          <a:xfrm rot="798">
            <a:off x="7514150" y="3919425"/>
            <a:ext cx="1292400" cy="1089000"/>
          </a:xfrm>
          <a:prstGeom prst="ellipse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0"/>
          <p:cNvSpPr/>
          <p:nvPr/>
        </p:nvSpPr>
        <p:spPr>
          <a:xfrm rot="798">
            <a:off x="10226600" y="3919425"/>
            <a:ext cx="1292400" cy="1674600"/>
          </a:xfrm>
          <a:prstGeom prst="ellipse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0"/>
          <p:cNvSpPr/>
          <p:nvPr/>
        </p:nvSpPr>
        <p:spPr>
          <a:xfrm rot="798">
            <a:off x="7514150" y="5646725"/>
            <a:ext cx="1292400" cy="1089000"/>
          </a:xfrm>
          <a:prstGeom prst="ellipse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0"/>
          <p:cNvSpPr/>
          <p:nvPr/>
        </p:nvSpPr>
        <p:spPr>
          <a:xfrm rot="798">
            <a:off x="4801700" y="3919425"/>
            <a:ext cx="1292400" cy="1089000"/>
          </a:xfrm>
          <a:prstGeom prst="ellipse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4801700" y="122149"/>
            <a:ext cx="1292400" cy="10893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0"/>
          <p:cNvSpPr/>
          <p:nvPr/>
        </p:nvSpPr>
        <p:spPr>
          <a:xfrm>
            <a:off x="6321225" y="924575"/>
            <a:ext cx="1050000" cy="7968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0"/>
          <p:cNvSpPr/>
          <p:nvPr/>
        </p:nvSpPr>
        <p:spPr>
          <a:xfrm>
            <a:off x="7708225" y="1943925"/>
            <a:ext cx="1050000" cy="7968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0"/>
          <p:cNvSpPr/>
          <p:nvPr/>
        </p:nvSpPr>
        <p:spPr>
          <a:xfrm>
            <a:off x="8992825" y="924575"/>
            <a:ext cx="1050000" cy="7968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0"/>
          <p:cNvSpPr/>
          <p:nvPr/>
        </p:nvSpPr>
        <p:spPr>
          <a:xfrm>
            <a:off x="6222875" y="3030612"/>
            <a:ext cx="1050000" cy="7968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9077950" y="2963275"/>
            <a:ext cx="1050000" cy="7968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0"/>
          <p:cNvSpPr/>
          <p:nvPr/>
        </p:nvSpPr>
        <p:spPr>
          <a:xfrm>
            <a:off x="6094100" y="4211775"/>
            <a:ext cx="1050000" cy="7968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0"/>
          <p:cNvSpPr/>
          <p:nvPr/>
        </p:nvSpPr>
        <p:spPr>
          <a:xfrm>
            <a:off x="8991575" y="4211775"/>
            <a:ext cx="1050000" cy="7968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0"/>
          <p:cNvSpPr/>
          <p:nvPr/>
        </p:nvSpPr>
        <p:spPr>
          <a:xfrm>
            <a:off x="7635350" y="4934275"/>
            <a:ext cx="1050000" cy="7968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0"/>
          <p:cNvSpPr/>
          <p:nvPr/>
        </p:nvSpPr>
        <p:spPr>
          <a:xfrm>
            <a:off x="4871863" y="4934275"/>
            <a:ext cx="1050000" cy="796800"/>
          </a:xfrm>
          <a:prstGeom prst="ellipse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>
            <a:spLocks noGrp="1"/>
          </p:cNvSpPr>
          <p:nvPr>
            <p:ph type="title"/>
          </p:nvPr>
        </p:nvSpPr>
        <p:spPr>
          <a:xfrm>
            <a:off x="310500" y="97874"/>
            <a:ext cx="51699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Textbook Example (p. 282)</a:t>
            </a:r>
            <a:endParaRPr sz="1800"/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25" y="122138"/>
            <a:ext cx="7419975" cy="66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450425" y="1531500"/>
            <a:ext cx="42492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Complex Attributes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 i="1">
                <a:latin typeface="Proxima Nova"/>
                <a:ea typeface="Proxima Nova"/>
                <a:cs typeface="Proxima Nova"/>
                <a:sym typeface="Proxima Nova"/>
              </a:rPr>
              <a:t>time_slot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 consists of a primary key and a single other multivalued &amp; composite attribute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multivalued: has curly brackets { }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composite: indented, in a group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8912600" y="3882500"/>
            <a:ext cx="3056400" cy="1744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310500" y="97874"/>
            <a:ext cx="51699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Textbook Example (p. 282)</a:t>
            </a:r>
            <a:endParaRPr sz="1800"/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25" y="122138"/>
            <a:ext cx="7419975" cy="66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/>
        </p:nvSpPr>
        <p:spPr>
          <a:xfrm>
            <a:off x="450425" y="1531500"/>
            <a:ext cx="4249200" cy="4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Cardinality: One to Many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An instructor may belong in at most one department, but a department can have many instructors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Similarly a student can have at most one advisor, but an instructor can advise many students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Directed arrow from the One going to the Many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42"/>
          <p:cNvSpPr/>
          <p:nvPr/>
        </p:nvSpPr>
        <p:spPr>
          <a:xfrm rot="-2337517">
            <a:off x="5044789" y="886975"/>
            <a:ext cx="3890045" cy="1518592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5219871" y="1531500"/>
            <a:ext cx="5906100" cy="15183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/>
              <a:t>Tuple Relational Calculus (TRC)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07525" y="1356875"/>
            <a:ext cx="11494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Examples: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a. { f | f ∈ Farmer }  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→ represents all farmers in the set Farmer; domain is all tuples in Farmers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b. { f | f ∈ Farmer  ^  f[name] = “Fred” } 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→ set of all tuples in the set Farmer who are named Fred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076200" y="4267675"/>
          <a:ext cx="3853200" cy="1584840"/>
        </p:xfrm>
        <a:graphic>
          <a:graphicData uri="http://schemas.openxmlformats.org/drawingml/2006/table">
            <a:tbl>
              <a:tblPr>
                <a:noFill/>
                <a:tableStyleId>{3EA9E434-7BA4-4D7C-A252-47D18F5229AD}</a:tableStyleId>
              </a:tblPr>
              <a:tblGrid>
                <a:gridCol w="12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f_id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6930650" y="4267675"/>
          <a:ext cx="3853200" cy="792420"/>
        </p:xfrm>
        <a:graphic>
          <a:graphicData uri="http://schemas.openxmlformats.org/drawingml/2006/table">
            <a:tbl>
              <a:tblPr>
                <a:noFill/>
                <a:tableStyleId>{3EA9E434-7BA4-4D7C-A252-47D18F5229AD}</a:tableStyleId>
              </a:tblPr>
              <a:tblGrid>
                <a:gridCol w="12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f_id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2502675" y="3937350"/>
            <a:ext cx="16413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lphaL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Farmers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554450" y="3937350"/>
            <a:ext cx="30159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b. Farmers named Fred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5345250" y="4718400"/>
            <a:ext cx="120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310500" y="97874"/>
            <a:ext cx="51699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Textbook Example (p. 282)</a:t>
            </a:r>
            <a:endParaRPr sz="1800"/>
          </a:p>
        </p:txBody>
      </p:sp>
      <p:pic>
        <p:nvPicPr>
          <p:cNvPr id="338" name="Google Shape;3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25" y="122138"/>
            <a:ext cx="7419975" cy="66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 txBox="1"/>
          <p:nvPr/>
        </p:nvSpPr>
        <p:spPr>
          <a:xfrm>
            <a:off x="450425" y="1531500"/>
            <a:ext cx="4249200" cy="4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Cardinality: Many to Many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A student can be in many sections, and a section can have many students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An instructor can teach multiple sections, and a section can have multiple instructors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Undirected lines connecting the relationships!!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43"/>
          <p:cNvSpPr/>
          <p:nvPr/>
        </p:nvSpPr>
        <p:spPr>
          <a:xfrm rot="-2700000">
            <a:off x="6899290" y="2669789"/>
            <a:ext cx="4341918" cy="1518441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3"/>
          <p:cNvSpPr/>
          <p:nvPr/>
        </p:nvSpPr>
        <p:spPr>
          <a:xfrm rot="2700000">
            <a:off x="5054715" y="2669802"/>
            <a:ext cx="4341918" cy="1518441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>
            <a:spLocks noGrp="1"/>
          </p:cNvSpPr>
          <p:nvPr>
            <p:ph type="title"/>
          </p:nvPr>
        </p:nvSpPr>
        <p:spPr>
          <a:xfrm>
            <a:off x="310500" y="97874"/>
            <a:ext cx="51699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Textbook Example (p. 282)</a:t>
            </a:r>
            <a:endParaRPr sz="1800"/>
          </a:p>
        </p:txBody>
      </p:sp>
      <p:pic>
        <p:nvPicPr>
          <p:cNvPr id="347" name="Google Shape;3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25" y="122138"/>
            <a:ext cx="7419975" cy="66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 txBox="1"/>
          <p:nvPr/>
        </p:nvSpPr>
        <p:spPr>
          <a:xfrm>
            <a:off x="450425" y="1531500"/>
            <a:ext cx="4819800" cy="4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Total Participation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Double lines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Every instructor belongs to a department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Every section is advised by an instructor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Every student belongs in a department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Every section belongs to a course and has time slots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44"/>
          <p:cNvSpPr/>
          <p:nvPr/>
        </p:nvSpPr>
        <p:spPr>
          <a:xfrm rot="-1937342">
            <a:off x="5121750" y="1154790"/>
            <a:ext cx="2684997" cy="1524443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4"/>
          <p:cNvSpPr/>
          <p:nvPr/>
        </p:nvSpPr>
        <p:spPr>
          <a:xfrm rot="1966452">
            <a:off x="6051569" y="3229203"/>
            <a:ext cx="2888998" cy="1555219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4"/>
          <p:cNvSpPr/>
          <p:nvPr/>
        </p:nvSpPr>
        <p:spPr>
          <a:xfrm rot="1966452">
            <a:off x="8419819" y="1139403"/>
            <a:ext cx="2888998" cy="1555219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4"/>
          <p:cNvSpPr/>
          <p:nvPr/>
        </p:nvSpPr>
        <p:spPr>
          <a:xfrm rot="-126407">
            <a:off x="6759516" y="3982263"/>
            <a:ext cx="2888853" cy="1555356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310500" y="97874"/>
            <a:ext cx="51699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Textbook Example (p. 282)</a:t>
            </a:r>
            <a:endParaRPr sz="1800"/>
          </a:p>
        </p:txBody>
      </p:sp>
      <p:pic>
        <p:nvPicPr>
          <p:cNvPr id="358" name="Google Shape;3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25" y="122138"/>
            <a:ext cx="7419975" cy="66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450425" y="1531500"/>
            <a:ext cx="4819800" cy="4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Partial Participation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Single lines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Not every instructor is an advisor to a student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Not every student has an advisor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45"/>
          <p:cNvSpPr/>
          <p:nvPr/>
        </p:nvSpPr>
        <p:spPr>
          <a:xfrm rot="357">
            <a:off x="7778418" y="1607551"/>
            <a:ext cx="2889300" cy="15552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"/>
          <p:cNvSpPr/>
          <p:nvPr/>
        </p:nvSpPr>
        <p:spPr>
          <a:xfrm rot="357">
            <a:off x="5633543" y="1607551"/>
            <a:ext cx="2889300" cy="1555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310500" y="97874"/>
            <a:ext cx="51699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Textbook Example (p. 282)</a:t>
            </a:r>
            <a:endParaRPr sz="180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25" y="122138"/>
            <a:ext cx="7419975" cy="66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6"/>
          <p:cNvSpPr txBox="1"/>
          <p:nvPr/>
        </p:nvSpPr>
        <p:spPr>
          <a:xfrm>
            <a:off x="450425" y="1531500"/>
            <a:ext cx="42492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Weak/strong entity sets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Section depends on course to exist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Primary key of a weak entity set like Section uses the primary key of the strong set, plus its </a:t>
            </a:r>
            <a:r>
              <a:rPr lang="en-US" sz="1800" i="1">
                <a:latin typeface="Proxima Nova"/>
                <a:ea typeface="Proxima Nova"/>
                <a:cs typeface="Proxima Nova"/>
                <a:sym typeface="Proxima Nova"/>
              </a:rPr>
              <a:t>discriminator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Discriminator allows us to distinguish entities in the weak entity set from the strong entity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Discriminators have dashed underline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The relationship set connecting the two is a double diamond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4276550" y="3454525"/>
            <a:ext cx="4674600" cy="2667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>
            <a:spLocks noGrp="1"/>
          </p:cNvSpPr>
          <p:nvPr>
            <p:ph type="title"/>
          </p:nvPr>
        </p:nvSpPr>
        <p:spPr>
          <a:xfrm>
            <a:off x="310500" y="97874"/>
            <a:ext cx="51699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Textbook Example (p. 282)</a:t>
            </a:r>
            <a:endParaRPr sz="1800"/>
          </a:p>
        </p:txBody>
      </p:sp>
      <p:pic>
        <p:nvPicPr>
          <p:cNvPr id="375" name="Google Shape;3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25" y="122138"/>
            <a:ext cx="7419975" cy="66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 txBox="1"/>
          <p:nvPr/>
        </p:nvSpPr>
        <p:spPr>
          <a:xfrm>
            <a:off x="450425" y="1531500"/>
            <a:ext cx="4249200" cy="3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roxima Nova"/>
                <a:ea typeface="Proxima Nova"/>
                <a:cs typeface="Proxima Nova"/>
                <a:sym typeface="Proxima Nova"/>
              </a:rPr>
              <a:t>Building an ER Diagram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Group entities together, think about their relationships with each other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After you have your clusters, think about how these clusters are related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3991250" y="3499575"/>
            <a:ext cx="7915500" cy="3236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7"/>
          <p:cNvSpPr/>
          <p:nvPr/>
        </p:nvSpPr>
        <p:spPr>
          <a:xfrm>
            <a:off x="5480400" y="263950"/>
            <a:ext cx="5330400" cy="2928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/>
              <a:t>Tuple Relational Calculus (TRC)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07525" y="1356875"/>
            <a:ext cx="107574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Several tuple variables may appear in the P(t) formula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	{f | f ∈ Farmer ^ ∃ g ∈ Grows( f[f_id] = g[f_id] ^ g[plant] = “Tomatoes” )}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>
            <a:off x="1572025" y="2644450"/>
            <a:ext cx="0" cy="5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7"/>
          <p:cNvCxnSpPr/>
          <p:nvPr/>
        </p:nvCxnSpPr>
        <p:spPr>
          <a:xfrm rot="10800000">
            <a:off x="3532825" y="2644625"/>
            <a:ext cx="0" cy="51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7"/>
          <p:cNvSpPr txBox="1"/>
          <p:nvPr/>
        </p:nvSpPr>
        <p:spPr>
          <a:xfrm>
            <a:off x="890300" y="3159275"/>
            <a:ext cx="15303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tuples in Farmer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948475" y="3173050"/>
            <a:ext cx="69561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tuples in Grows 		with a f_id matching that of 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381225" y="3173050"/>
            <a:ext cx="3409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and plant field of “Tomatoes”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92925" y="3729000"/>
            <a:ext cx="92091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→ Represents farmers who grow tomatoes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378925" y="4575875"/>
          <a:ext cx="2568825" cy="1584840"/>
        </p:xfrm>
        <a:graphic>
          <a:graphicData uri="http://schemas.openxmlformats.org/drawingml/2006/table">
            <a:tbl>
              <a:tblPr>
                <a:noFill/>
                <a:tableStyleId>{3EA9E434-7BA4-4D7C-A252-47D18F5229AD}</a:tableStyleId>
              </a:tblPr>
              <a:tblGrid>
                <a:gridCol w="85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f_id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7" name="Google Shape;97;p17"/>
          <p:cNvGraphicFramePr/>
          <p:nvPr/>
        </p:nvGraphicFramePr>
        <p:xfrm>
          <a:off x="3624400" y="4575875"/>
          <a:ext cx="2125850" cy="1981050"/>
        </p:xfrm>
        <a:graphic>
          <a:graphicData uri="http://schemas.openxmlformats.org/drawingml/2006/table">
            <a:tbl>
              <a:tblPr>
                <a:noFill/>
                <a:tableStyleId>{3EA9E434-7BA4-4D7C-A252-47D18F5229AD}</a:tableStyleId>
              </a:tblPr>
              <a:tblGrid>
                <a:gridCol w="106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f_id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plant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Carrots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Tomatoes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Carrots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Tomatoes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9109775" y="4575875"/>
          <a:ext cx="2779650" cy="1188630"/>
        </p:xfrm>
        <a:graphic>
          <a:graphicData uri="http://schemas.openxmlformats.org/drawingml/2006/table">
            <a:tbl>
              <a:tblPr>
                <a:noFill/>
                <a:tableStyleId>{3EA9E434-7BA4-4D7C-A252-47D18F5229AD}</a:tableStyleId>
              </a:tblPr>
              <a:tblGrid>
                <a:gridCol w="92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f_id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9" name="Google Shape;99;p17"/>
          <p:cNvCxnSpPr/>
          <p:nvPr/>
        </p:nvCxnSpPr>
        <p:spPr>
          <a:xfrm>
            <a:off x="6291200" y="5285200"/>
            <a:ext cx="181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1235200" y="4155575"/>
            <a:ext cx="1530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Farmer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034125" y="4155575"/>
            <a:ext cx="1530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Grows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/>
              <a:t>Tuple Relational Calculus (TRC)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07525" y="1356875"/>
            <a:ext cx="10757400" cy="2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A tuple variable is said to be a </a:t>
            </a:r>
            <a:r>
              <a:rPr lang="en-US" sz="2400" b="1">
                <a:latin typeface="Proxima Nova"/>
                <a:ea typeface="Proxima Nova"/>
                <a:cs typeface="Proxima Nova"/>
                <a:sym typeface="Proxima Nova"/>
              </a:rPr>
              <a:t>free variable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 unless its quantified by a ∃ or a ∀, then it is said to be a </a:t>
            </a:r>
            <a:r>
              <a:rPr lang="en-US" sz="2400" b="1">
                <a:latin typeface="Proxima Nova"/>
                <a:ea typeface="Proxima Nova"/>
                <a:cs typeface="Proxima Nova"/>
                <a:sym typeface="Proxima Nova"/>
              </a:rPr>
              <a:t>bound variable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The variable </a:t>
            </a:r>
            <a:r>
              <a:rPr lang="en-US" sz="2400" i="1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 that appears left of the “|” must be the </a:t>
            </a:r>
            <a:r>
              <a:rPr lang="en-US" sz="2400" i="1">
                <a:latin typeface="Proxima Nova"/>
                <a:ea typeface="Proxima Nova"/>
                <a:cs typeface="Proxima Nova"/>
                <a:sym typeface="Proxima Nova"/>
              </a:rPr>
              <a:t>only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 free variable in P(f)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	{f | f ∈ Farmer ^ ∃ g ∈ Grows( f[f_id] = g[f_id] ^ g[plant] = “Tomatoes” )}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rot="10800000">
            <a:off x="1572025" y="4397050"/>
            <a:ext cx="0" cy="5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8"/>
          <p:cNvCxnSpPr/>
          <p:nvPr/>
        </p:nvCxnSpPr>
        <p:spPr>
          <a:xfrm rot="10800000">
            <a:off x="3532825" y="4397225"/>
            <a:ext cx="0" cy="51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8"/>
          <p:cNvSpPr txBox="1"/>
          <p:nvPr/>
        </p:nvSpPr>
        <p:spPr>
          <a:xfrm>
            <a:off x="806875" y="4925650"/>
            <a:ext cx="15303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free variable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948475" y="4925650"/>
            <a:ext cx="1586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bound variable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102100" y="3954825"/>
            <a:ext cx="347700" cy="38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/>
              <a:t>Tuple Relational Calculus (TRC)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607525" y="1356875"/>
            <a:ext cx="10757400" cy="53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A formula is built of </a:t>
            </a:r>
            <a:r>
              <a:rPr lang="en-US" sz="2400" b="1">
                <a:latin typeface="Proxima Nova"/>
                <a:ea typeface="Proxima Nova"/>
                <a:cs typeface="Proxima Nova"/>
                <a:sym typeface="Proxima Nova"/>
              </a:rPr>
              <a:t>atoms</a:t>
            </a: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. An atom is one of the following forms: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s∈R where s is a tuple and R is a relation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f ∈ Farmer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s[x] ? u[y] where s and u are tuple variables and x and y are attributes, and ? is a comparison operator (&lt;, ≤, =, ≠, &gt;, ≥)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f1[age] &gt; f2[age]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p1[id] = p2[id]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s[x] ? c where c is a constant in the domain of attribute x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t[price] &gt; 30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p[name] = “Fred”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3616175" y="4911850"/>
            <a:ext cx="5147700" cy="5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682600" y="3431675"/>
            <a:ext cx="4827600" cy="7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/>
              <a:t>Tuple Relational Calculus (TRC)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901950" y="1356875"/>
            <a:ext cx="10388100" cy="1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Formulae are built up from atoms using the following rules: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An atom is a formula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If P is a formula, then so are ¬P and (P)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If P1 and P2 are formulae then so are P1 ^ P2 and P1 ∨ P2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166775" y="3485750"/>
            <a:ext cx="6804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{ f |   f ∈ Farmer ^ ¬  ( f[name] = “Fred” )    }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166775" y="4925200"/>
            <a:ext cx="87516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{ f |   f ∈ Farmer  ^  ( f[name] = “Fred”  ∨  f[name] = “Bob” )   }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505500" y="3527450"/>
            <a:ext cx="2919600" cy="5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1780575" y="3527450"/>
            <a:ext cx="1460700" cy="5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682600" y="4822150"/>
            <a:ext cx="7234200" cy="7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1780575" y="4911850"/>
            <a:ext cx="1544100" cy="5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838425" y="5057650"/>
            <a:ext cx="2171100" cy="33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425200" y="5057650"/>
            <a:ext cx="2171100" cy="33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769825" y="3610850"/>
            <a:ext cx="2545800" cy="395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/>
              <a:t>Practice Problem 1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681600" y="1996200"/>
            <a:ext cx="92925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Trees (tid, species, state)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Q. Find all trees in the state “Kansas”.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Problem 1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681600" y="1996200"/>
            <a:ext cx="92925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Trees (tid, species, state)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Q. Find all trees in the state “Kansas”.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65100" y="4145400"/>
            <a:ext cx="63849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{ t | t ∈ Trees ^ t[state] = “Kansas” }</a:t>
            </a:r>
            <a:endParaRPr sz="24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Microsoft Macintosh PowerPoint</Application>
  <PresentationFormat>宽屏</PresentationFormat>
  <Paragraphs>277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Calibri</vt:lpstr>
      <vt:lpstr>Arial</vt:lpstr>
      <vt:lpstr>Proxima Nova</vt:lpstr>
      <vt:lpstr>Roboto Slab</vt:lpstr>
      <vt:lpstr>Spearmint</vt:lpstr>
      <vt:lpstr>Relational Calculus &amp; ER Diagrams</vt:lpstr>
      <vt:lpstr>Tuple Relational Calculus (TRC)</vt:lpstr>
      <vt:lpstr>Tuple Relational Calculus (TRC)</vt:lpstr>
      <vt:lpstr>Tuple Relational Calculus (TRC)</vt:lpstr>
      <vt:lpstr>Tuple Relational Calculus (TRC)</vt:lpstr>
      <vt:lpstr>Tuple Relational Calculus (TRC)</vt:lpstr>
      <vt:lpstr>Tuple Relational Calculus (TRC)</vt:lpstr>
      <vt:lpstr>Practice Problem 1</vt:lpstr>
      <vt:lpstr>Practice Problem 1</vt:lpstr>
      <vt:lpstr>Practice Problem 2</vt:lpstr>
      <vt:lpstr>Practice Problem 2</vt:lpstr>
      <vt:lpstr>Tuple Relational Calculus: Example</vt:lpstr>
      <vt:lpstr>Tuple Relational Calculus: Example</vt:lpstr>
      <vt:lpstr>Safety of Expressions</vt:lpstr>
      <vt:lpstr>Safety of Expressions</vt:lpstr>
      <vt:lpstr>ER Diagrams</vt:lpstr>
      <vt:lpstr>The ER Data Model</vt:lpstr>
      <vt:lpstr>Entity Sets</vt:lpstr>
      <vt:lpstr>Relationship Sets</vt:lpstr>
      <vt:lpstr>Relationship Sets</vt:lpstr>
      <vt:lpstr>Attributes</vt:lpstr>
      <vt:lpstr>Attributes</vt:lpstr>
      <vt:lpstr>Cardinality of a Relationship</vt:lpstr>
      <vt:lpstr>Existence Dependencies and Weak Entity Sets</vt:lpstr>
      <vt:lpstr>Participation Constraints</vt:lpstr>
      <vt:lpstr>Textbook Example (p. 282)</vt:lpstr>
      <vt:lpstr>Textbook Example (p. 282)</vt:lpstr>
      <vt:lpstr>Textbook Example (p. 282)</vt:lpstr>
      <vt:lpstr>Textbook Example (p. 282)</vt:lpstr>
      <vt:lpstr>Textbook Example (p. 282)</vt:lpstr>
      <vt:lpstr>Textbook Example (p. 282)</vt:lpstr>
      <vt:lpstr>Textbook Example (p. 282)</vt:lpstr>
      <vt:lpstr>Textbook Example (p. 282)</vt:lpstr>
      <vt:lpstr>Textbook Example (p. 282)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 &amp; ER Diagrams</dc:title>
  <cp:lastModifiedBy>Xu, Ming</cp:lastModifiedBy>
  <cp:revision>1</cp:revision>
  <dcterms:modified xsi:type="dcterms:W3CDTF">2019-09-22T17:19:37Z</dcterms:modified>
</cp:coreProperties>
</file>