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335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336" r:id="rId11"/>
    <p:sldId id="337" r:id="rId12"/>
    <p:sldId id="338" r:id="rId13"/>
    <p:sldId id="345" r:id="rId14"/>
    <p:sldId id="346" r:id="rId15"/>
    <p:sldId id="347" r:id="rId16"/>
    <p:sldId id="350" r:id="rId17"/>
    <p:sldId id="348" r:id="rId18"/>
    <p:sldId id="349" r:id="rId19"/>
    <p:sldId id="351" r:id="rId20"/>
    <p:sldId id="354" r:id="rId21"/>
    <p:sldId id="353" r:id="rId22"/>
    <p:sldId id="352" r:id="rId23"/>
    <p:sldId id="356" r:id="rId24"/>
    <p:sldId id="358" r:id="rId25"/>
    <p:sldId id="359" r:id="rId26"/>
    <p:sldId id="360" r:id="rId27"/>
    <p:sldId id="361" r:id="rId28"/>
    <p:sldId id="362" r:id="rId29"/>
    <p:sldId id="363" r:id="rId30"/>
    <p:sldId id="365" r:id="rId31"/>
    <p:sldId id="366" r:id="rId32"/>
    <p:sldId id="457" r:id="rId33"/>
    <p:sldId id="368" r:id="rId34"/>
    <p:sldId id="369" r:id="rId35"/>
    <p:sldId id="370" r:id="rId36"/>
    <p:sldId id="371" r:id="rId37"/>
    <p:sldId id="372" r:id="rId38"/>
    <p:sldId id="373" r:id="rId39"/>
    <p:sldId id="375" r:id="rId40"/>
    <p:sldId id="376" r:id="rId41"/>
    <p:sldId id="458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6" r:id="rId59"/>
    <p:sldId id="397" r:id="rId60"/>
    <p:sldId id="398" r:id="rId61"/>
    <p:sldId id="399" r:id="rId62"/>
    <p:sldId id="400" r:id="rId63"/>
    <p:sldId id="401" r:id="rId64"/>
    <p:sldId id="402" r:id="rId65"/>
    <p:sldId id="403" r:id="rId66"/>
    <p:sldId id="404" r:id="rId67"/>
    <p:sldId id="405" r:id="rId68"/>
    <p:sldId id="406" r:id="rId69"/>
    <p:sldId id="407" r:id="rId70"/>
    <p:sldId id="411" r:id="rId71"/>
    <p:sldId id="412" r:id="rId72"/>
    <p:sldId id="413" r:id="rId73"/>
    <p:sldId id="414" r:id="rId74"/>
    <p:sldId id="419" r:id="rId75"/>
    <p:sldId id="420" r:id="rId76"/>
    <p:sldId id="421" r:id="rId77"/>
    <p:sldId id="422" r:id="rId78"/>
    <p:sldId id="423" r:id="rId79"/>
    <p:sldId id="424" r:id="rId80"/>
    <p:sldId id="425" r:id="rId81"/>
    <p:sldId id="426" r:id="rId82"/>
    <p:sldId id="427" r:id="rId83"/>
    <p:sldId id="428" r:id="rId84"/>
    <p:sldId id="429" r:id="rId85"/>
    <p:sldId id="430" r:id="rId86"/>
    <p:sldId id="431" r:id="rId87"/>
    <p:sldId id="432" r:id="rId88"/>
    <p:sldId id="433" r:id="rId89"/>
  </p:sldIdLst>
  <p:sldSz cx="9144000" cy="6858000" type="screen4x3"/>
  <p:notesSz cx="9032875" cy="11998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05B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4" autoAdjust="0"/>
    <p:restoredTop sz="86340" autoAdjust="0"/>
  </p:normalViewPr>
  <p:slideViewPr>
    <p:cSldViewPr snapToGrid="0">
      <p:cViewPr>
        <p:scale>
          <a:sx n="100" d="100"/>
          <a:sy n="100" d="100"/>
        </p:scale>
        <p:origin x="-800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handoutMaster" Target="handoutMasters/handoutMaster1.xml"/><Relationship Id="rId92" Type="http://schemas.openxmlformats.org/officeDocument/2006/relationships/printerSettings" Target="printerSettings/printerSettings1.bin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9.xml"/><Relationship Id="rId14" Type="http://schemas.openxmlformats.org/officeDocument/2006/relationships/slide" Target="slides/slide30.xml"/><Relationship Id="rId15" Type="http://schemas.openxmlformats.org/officeDocument/2006/relationships/slide" Target="slides/slide31.xml"/><Relationship Id="rId16" Type="http://schemas.openxmlformats.org/officeDocument/2006/relationships/slide" Target="slides/slide33.xml"/><Relationship Id="rId17" Type="http://schemas.openxmlformats.org/officeDocument/2006/relationships/slide" Target="slides/slide34.xml"/><Relationship Id="rId18" Type="http://schemas.openxmlformats.org/officeDocument/2006/relationships/slide" Target="slides/slide35.xml"/><Relationship Id="rId19" Type="http://schemas.openxmlformats.org/officeDocument/2006/relationships/slide" Target="slides/slide36.xml"/><Relationship Id="rId50" Type="http://schemas.openxmlformats.org/officeDocument/2006/relationships/slide" Target="slides/slide72.xml"/><Relationship Id="rId51" Type="http://schemas.openxmlformats.org/officeDocument/2006/relationships/slide" Target="slides/slide73.xml"/><Relationship Id="rId52" Type="http://schemas.openxmlformats.org/officeDocument/2006/relationships/slide" Target="slides/slide74.xml"/><Relationship Id="rId53" Type="http://schemas.openxmlformats.org/officeDocument/2006/relationships/slide" Target="slides/slide75.xml"/><Relationship Id="rId54" Type="http://schemas.openxmlformats.org/officeDocument/2006/relationships/slide" Target="slides/slide76.xml"/><Relationship Id="rId55" Type="http://schemas.openxmlformats.org/officeDocument/2006/relationships/slide" Target="slides/slide77.xml"/><Relationship Id="rId56" Type="http://schemas.openxmlformats.org/officeDocument/2006/relationships/slide" Target="slides/slide78.xml"/><Relationship Id="rId57" Type="http://schemas.openxmlformats.org/officeDocument/2006/relationships/slide" Target="slides/slide79.xml"/><Relationship Id="rId58" Type="http://schemas.openxmlformats.org/officeDocument/2006/relationships/slide" Target="slides/slide81.xml"/><Relationship Id="rId59" Type="http://schemas.openxmlformats.org/officeDocument/2006/relationships/slide" Target="slides/slide82.xml"/><Relationship Id="rId40" Type="http://schemas.openxmlformats.org/officeDocument/2006/relationships/slide" Target="slides/slide58.xml"/><Relationship Id="rId41" Type="http://schemas.openxmlformats.org/officeDocument/2006/relationships/slide" Target="slides/slide59.xml"/><Relationship Id="rId42" Type="http://schemas.openxmlformats.org/officeDocument/2006/relationships/slide" Target="slides/slide60.xml"/><Relationship Id="rId43" Type="http://schemas.openxmlformats.org/officeDocument/2006/relationships/slide" Target="slides/slide61.xml"/><Relationship Id="rId44" Type="http://schemas.openxmlformats.org/officeDocument/2006/relationships/slide" Target="slides/slide62.xml"/><Relationship Id="rId45" Type="http://schemas.openxmlformats.org/officeDocument/2006/relationships/slide" Target="slides/slide63.xml"/><Relationship Id="rId46" Type="http://schemas.openxmlformats.org/officeDocument/2006/relationships/slide" Target="slides/slide64.xml"/><Relationship Id="rId47" Type="http://schemas.openxmlformats.org/officeDocument/2006/relationships/slide" Target="slides/slide65.xml"/><Relationship Id="rId48" Type="http://schemas.openxmlformats.org/officeDocument/2006/relationships/slide" Target="slides/slide66.xml"/><Relationship Id="rId49" Type="http://schemas.openxmlformats.org/officeDocument/2006/relationships/slide" Target="slides/slide71.xml"/><Relationship Id="rId1" Type="http://schemas.openxmlformats.org/officeDocument/2006/relationships/slide" Target="slides/slide2.xml"/><Relationship Id="rId2" Type="http://schemas.openxmlformats.org/officeDocument/2006/relationships/slide" Target="slides/slide3.xml"/><Relationship Id="rId3" Type="http://schemas.openxmlformats.org/officeDocument/2006/relationships/slide" Target="slides/slide4.xml"/><Relationship Id="rId4" Type="http://schemas.openxmlformats.org/officeDocument/2006/relationships/slide" Target="slides/slide8.xml"/><Relationship Id="rId5" Type="http://schemas.openxmlformats.org/officeDocument/2006/relationships/slide" Target="slides/slide9.xml"/><Relationship Id="rId6" Type="http://schemas.openxmlformats.org/officeDocument/2006/relationships/slide" Target="slides/slide13.xml"/><Relationship Id="rId7" Type="http://schemas.openxmlformats.org/officeDocument/2006/relationships/slide" Target="slides/slide14.xml"/><Relationship Id="rId8" Type="http://schemas.openxmlformats.org/officeDocument/2006/relationships/slide" Target="slides/slide24.xml"/><Relationship Id="rId9" Type="http://schemas.openxmlformats.org/officeDocument/2006/relationships/slide" Target="slides/slide25.xml"/><Relationship Id="rId30" Type="http://schemas.openxmlformats.org/officeDocument/2006/relationships/slide" Target="slides/slide48.xml"/><Relationship Id="rId31" Type="http://schemas.openxmlformats.org/officeDocument/2006/relationships/slide" Target="slides/slide49.xml"/><Relationship Id="rId32" Type="http://schemas.openxmlformats.org/officeDocument/2006/relationships/slide" Target="slides/slide50.xml"/><Relationship Id="rId33" Type="http://schemas.openxmlformats.org/officeDocument/2006/relationships/slide" Target="slides/slide51.xml"/><Relationship Id="rId34" Type="http://schemas.openxmlformats.org/officeDocument/2006/relationships/slide" Target="slides/slide52.xml"/><Relationship Id="rId35" Type="http://schemas.openxmlformats.org/officeDocument/2006/relationships/slide" Target="slides/slide53.xml"/><Relationship Id="rId36" Type="http://schemas.openxmlformats.org/officeDocument/2006/relationships/slide" Target="slides/slide54.xml"/><Relationship Id="rId37" Type="http://schemas.openxmlformats.org/officeDocument/2006/relationships/slide" Target="slides/slide55.xml"/><Relationship Id="rId38" Type="http://schemas.openxmlformats.org/officeDocument/2006/relationships/slide" Target="slides/slide56.xml"/><Relationship Id="rId39" Type="http://schemas.openxmlformats.org/officeDocument/2006/relationships/slide" Target="slides/slide57.xml"/><Relationship Id="rId20" Type="http://schemas.openxmlformats.org/officeDocument/2006/relationships/slide" Target="slides/slide37.xml"/><Relationship Id="rId21" Type="http://schemas.openxmlformats.org/officeDocument/2006/relationships/slide" Target="slides/slide38.xml"/><Relationship Id="rId22" Type="http://schemas.openxmlformats.org/officeDocument/2006/relationships/slide" Target="slides/slide39.xml"/><Relationship Id="rId23" Type="http://schemas.openxmlformats.org/officeDocument/2006/relationships/slide" Target="slides/slide40.xml"/><Relationship Id="rId24" Type="http://schemas.openxmlformats.org/officeDocument/2006/relationships/slide" Target="slides/slide42.xml"/><Relationship Id="rId25" Type="http://schemas.openxmlformats.org/officeDocument/2006/relationships/slide" Target="slides/slide43.xml"/><Relationship Id="rId26" Type="http://schemas.openxmlformats.org/officeDocument/2006/relationships/slide" Target="slides/slide44.xml"/><Relationship Id="rId27" Type="http://schemas.openxmlformats.org/officeDocument/2006/relationships/slide" Target="slides/slide45.xml"/><Relationship Id="rId28" Type="http://schemas.openxmlformats.org/officeDocument/2006/relationships/slide" Target="slides/slide46.xml"/><Relationship Id="rId29" Type="http://schemas.openxmlformats.org/officeDocument/2006/relationships/slide" Target="slides/slide47.xml"/><Relationship Id="rId10" Type="http://schemas.openxmlformats.org/officeDocument/2006/relationships/slide" Target="slides/slide26.xml"/><Relationship Id="rId11" Type="http://schemas.openxmlformats.org/officeDocument/2006/relationships/slide" Target="slides/slide27.xml"/><Relationship Id="rId12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5.emf"/><Relationship Id="rId3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5.emf"/><Relationship Id="rId3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5.emf"/><Relationship Id="rId3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5.emf"/><Relationship Id="rId3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5.emf"/><Relationship Id="rId3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1318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0163" tIns="60082" rIns="120163" bIns="60082" numCol="1" anchor="t" anchorCtr="0" compatLnSpc="1">
            <a:prstTxWarp prst="textNoShape">
              <a:avLst/>
            </a:prstTxWarp>
          </a:bodyPr>
          <a:lstStyle>
            <a:lvl1pPr defTabSz="1201738">
              <a:defRPr sz="17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19688" y="0"/>
            <a:ext cx="3913187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0163" tIns="60082" rIns="120163" bIns="60082" numCol="1" anchor="t" anchorCtr="0" compatLnSpc="1">
            <a:prstTxWarp prst="textNoShape">
              <a:avLst/>
            </a:prstTxWarp>
          </a:bodyPr>
          <a:lstStyle>
            <a:lvl1pPr algn="r" defTabSz="1201738">
              <a:defRPr sz="17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99838"/>
            <a:ext cx="391318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0163" tIns="60082" rIns="120163" bIns="60082" numCol="1" anchor="b" anchorCtr="0" compatLnSpc="1">
            <a:prstTxWarp prst="textNoShape">
              <a:avLst/>
            </a:prstTxWarp>
          </a:bodyPr>
          <a:lstStyle>
            <a:lvl1pPr defTabSz="1201738">
              <a:defRPr sz="17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19688" y="11399838"/>
            <a:ext cx="3913187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0163" tIns="60082" rIns="120163" bIns="60082" numCol="1" anchor="b" anchorCtr="0" compatLnSpc="1">
            <a:prstTxWarp prst="textNoShape">
              <a:avLst/>
            </a:prstTxWarp>
          </a:bodyPr>
          <a:lstStyle>
            <a:lvl1pPr algn="r" defTabSz="1201738">
              <a:defRPr sz="1700" smtClean="0"/>
            </a:lvl1pPr>
          </a:lstStyle>
          <a:p>
            <a:pPr>
              <a:defRPr/>
            </a:pPr>
            <a:fld id="{D8590407-6CB6-4062-90FF-1C86FAFE1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0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1318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0163" tIns="60082" rIns="120163" bIns="60082" numCol="1" anchor="t" anchorCtr="0" compatLnSpc="1">
            <a:prstTxWarp prst="textNoShape">
              <a:avLst/>
            </a:prstTxWarp>
          </a:bodyPr>
          <a:lstStyle>
            <a:lvl1pPr defTabSz="1201738">
              <a:defRPr sz="17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19688" y="0"/>
            <a:ext cx="3913187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0163" tIns="60082" rIns="120163" bIns="60082" numCol="1" anchor="t" anchorCtr="0" compatLnSpc="1">
            <a:prstTxWarp prst="textNoShape">
              <a:avLst/>
            </a:prstTxWarp>
          </a:bodyPr>
          <a:lstStyle>
            <a:lvl1pPr algn="r" defTabSz="1201738">
              <a:defRPr sz="17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16063" y="900113"/>
            <a:ext cx="6000750" cy="4500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03325" y="5699125"/>
            <a:ext cx="6626225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0163" tIns="60082" rIns="120163" bIns="60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99838"/>
            <a:ext cx="391318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0163" tIns="60082" rIns="120163" bIns="60082" numCol="1" anchor="b" anchorCtr="0" compatLnSpc="1">
            <a:prstTxWarp prst="textNoShape">
              <a:avLst/>
            </a:prstTxWarp>
          </a:bodyPr>
          <a:lstStyle>
            <a:lvl1pPr defTabSz="1201738">
              <a:defRPr sz="17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19688" y="11399838"/>
            <a:ext cx="3913187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0163" tIns="60082" rIns="120163" bIns="60082" numCol="1" anchor="b" anchorCtr="0" compatLnSpc="1">
            <a:prstTxWarp prst="textNoShape">
              <a:avLst/>
            </a:prstTxWarp>
          </a:bodyPr>
          <a:lstStyle>
            <a:lvl1pPr algn="r" defTabSz="1201738">
              <a:defRPr sz="1700" smtClean="0"/>
            </a:lvl1pPr>
          </a:lstStyle>
          <a:p>
            <a:pPr>
              <a:defRPr/>
            </a:pPr>
            <a:fld id="{8F48A384-45A4-434C-B4A4-FC69C397C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0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8A384-45A4-434C-B4A4-FC69C397C5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976385" indent="-375533"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502131" indent="-300426"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2102983" indent="-300426"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703835" indent="-300426"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3304687" indent="-300426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905540" indent="-300426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4506392" indent="-300426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5107244" indent="-300426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90AC0D3-BC24-454A-9B06-7C725CA5C16E}" type="slidenum">
              <a:rPr lang="en-US" sz="1700"/>
              <a:pPr/>
              <a:t>3</a:t>
            </a:fld>
            <a:endParaRPr lang="en-US" sz="17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8A384-45A4-434C-B4A4-FC69C397C5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many index pointers as there are </a:t>
            </a:r>
            <a:r>
              <a:rPr lang="en-US" dirty="0" err="1" smtClean="0"/>
              <a:t>tuples</a:t>
            </a:r>
            <a:r>
              <a:rPr lang="en-US" dirty="0" smtClean="0"/>
              <a:t> in the STUDENT 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8A384-45A4-434C-B4A4-FC69C397C53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determine the break points in the index?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8A384-45A4-434C-B4A4-FC69C397C53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many index pointers as there are </a:t>
            </a:r>
            <a:r>
              <a:rPr lang="en-US" dirty="0" err="1" smtClean="0"/>
              <a:t>tuples</a:t>
            </a:r>
            <a:r>
              <a:rPr lang="en-US" baseline="0" dirty="0" smtClean="0"/>
              <a:t> in STUDENT.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Problem is this can lead to as many disk reads as there are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with a given indexed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8A384-45A4-434C-B4A4-FC69C397C53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6" name="Clip" r:id="rId3" imgW="0" imgH="0" progId="">
                  <p:embed/>
                </p:oleObj>
              </mc:Choice>
              <mc:Fallback>
                <p:oleObj name="Clip" r:id="rId3" imgW="0" imgH="0" progId="">
                  <p:embed/>
                  <p:pic>
                    <p:nvPicPr>
                      <p:cNvPr id="0" name="Rectangle 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C54C524-0618-401B-A97D-DF6136EE3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CD3E7-CA07-4B2B-A010-ECCFDCEF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203200"/>
            <a:ext cx="2036762" cy="5788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03200"/>
            <a:ext cx="5961063" cy="5788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4EA3D-AC75-47E0-AFCF-ED1CFE8EB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C0FBD-5747-41ED-9356-A794A88F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920B1-CA26-4672-933E-BF5782383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8447C-1C35-4C3B-965F-F3A9BCD0E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1724A-8FA1-4C57-B273-95FEC10DC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84517-4FC3-4EBD-B006-19EFD0247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04AAC-6066-43DF-B202-0B35BE20E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9CAB7-61DC-4DDB-A9EA-1C675296B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43AF7-58BB-4B99-9241-B8820918D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33BD76E-42B3-46B3-A8A9-BDB5F4B78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7609" name="Text Box 41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11.</a:t>
            </a:r>
            <a:fld id="{CDC7813D-B7C7-4151-911E-9E148976A0A8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237610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44525" y="2032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7611" name="Text Box 43"/>
          <p:cNvSpPr txBox="1">
            <a:spLocks noChangeArrowheads="1"/>
          </p:cNvSpPr>
          <p:nvPr/>
        </p:nvSpPr>
        <p:spPr bwMode="auto">
          <a:xfrm>
            <a:off x="0" y="6613525"/>
            <a:ext cx="1843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Database System Concepts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2.emf"/><Relationship Id="rId6" Type="http://schemas.openxmlformats.org/officeDocument/2006/relationships/oleObject" Target="../embeddings/Microsoft_Excel_97_-_2004_Worksheet2.xls"/><Relationship Id="rId7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xcel_97_-_2004_Worksheet3.xls"/><Relationship Id="rId5" Type="http://schemas.openxmlformats.org/officeDocument/2006/relationships/image" Target="../media/image4.emf"/><Relationship Id="rId6" Type="http://schemas.openxmlformats.org/officeDocument/2006/relationships/oleObject" Target="../embeddings/Microsoft_Excel_97_-_2004_Worksheet4.xls"/><Relationship Id="rId7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xcel_97_-_2004_Worksheet5.xls"/><Relationship Id="rId5" Type="http://schemas.openxmlformats.org/officeDocument/2006/relationships/image" Target="../media/image6.emf"/><Relationship Id="rId6" Type="http://schemas.openxmlformats.org/officeDocument/2006/relationships/oleObject" Target="../embeddings/Microsoft_Excel_97_-_2004_Worksheet6.xls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7.xls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xcel_97_-_2004_Worksheet8.xls"/><Relationship Id="rId6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9.xls"/><Relationship Id="rId4" Type="http://schemas.openxmlformats.org/officeDocument/2006/relationships/image" Target="../media/image9.emf"/><Relationship Id="rId5" Type="http://schemas.openxmlformats.org/officeDocument/2006/relationships/oleObject" Target="../embeddings/Microsoft_Excel_97_-_2004_Worksheet10.xls"/><Relationship Id="rId6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1.xls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xcel_97_-_2004_Worksheet12.xls"/><Relationship Id="rId6" Type="http://schemas.openxmlformats.org/officeDocument/2006/relationships/image" Target="../media/image5.emf"/><Relationship Id="rId7" Type="http://schemas.openxmlformats.org/officeDocument/2006/relationships/oleObject" Target="../embeddings/Microsoft_Excel_97_-_2004_Worksheet13.xls"/><Relationship Id="rId8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4.xls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xcel_97_-_2004_Worksheet15.xls"/><Relationship Id="rId6" Type="http://schemas.openxmlformats.org/officeDocument/2006/relationships/image" Target="../media/image5.emf"/><Relationship Id="rId7" Type="http://schemas.openxmlformats.org/officeDocument/2006/relationships/oleObject" Target="../embeddings/Microsoft_Excel_97_-_2004_Worksheet16.xls"/><Relationship Id="rId8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7.xls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xcel_97_-_2004_Worksheet18.xls"/><Relationship Id="rId6" Type="http://schemas.openxmlformats.org/officeDocument/2006/relationships/image" Target="../media/image5.emf"/><Relationship Id="rId7" Type="http://schemas.openxmlformats.org/officeDocument/2006/relationships/oleObject" Target="../embeddings/Microsoft_Excel_97_-_2004_Worksheet19.xls"/><Relationship Id="rId8" Type="http://schemas.openxmlformats.org/officeDocument/2006/relationships/image" Target="../media/image1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0.xls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xcel_97_-_2004_Worksheet21.xls"/><Relationship Id="rId6" Type="http://schemas.openxmlformats.org/officeDocument/2006/relationships/image" Target="../media/image5.emf"/><Relationship Id="rId7" Type="http://schemas.openxmlformats.org/officeDocument/2006/relationships/oleObject" Target="../embeddings/Microsoft_Excel_97_-_2004_Worksheet22.xls"/><Relationship Id="rId8" Type="http://schemas.openxmlformats.org/officeDocument/2006/relationships/image" Target="../media/image1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3.xls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xcel_97_-_2004_Worksheet24.xls"/><Relationship Id="rId6" Type="http://schemas.openxmlformats.org/officeDocument/2006/relationships/image" Target="../media/image5.emf"/><Relationship Id="rId7" Type="http://schemas.openxmlformats.org/officeDocument/2006/relationships/oleObject" Target="../embeddings/Microsoft_Excel_97_-_2004_Worksheet25.xls"/><Relationship Id="rId8" Type="http://schemas.openxmlformats.org/officeDocument/2006/relationships/image" Target="../media/image1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Organization - B-trees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organization and retrieval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054100" y="1039813"/>
            <a:ext cx="5591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File organization can improve data retrieval time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1428750" y="1550988"/>
            <a:ext cx="31464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SELECT</a:t>
            </a:r>
            <a:r>
              <a:rPr lang="en-US" sz="1800"/>
              <a:t>  *</a:t>
            </a:r>
          </a:p>
          <a:p>
            <a:r>
              <a:rPr lang="en-US" sz="1800" b="1"/>
              <a:t>FROM</a:t>
            </a:r>
            <a:r>
              <a:rPr lang="en-US" sz="1800"/>
              <a:t> depositors</a:t>
            </a:r>
          </a:p>
          <a:p>
            <a:r>
              <a:rPr lang="en-US" sz="1800" b="1"/>
              <a:t>WHERE</a:t>
            </a:r>
            <a:r>
              <a:rPr lang="en-US" sz="1800"/>
              <a:t> bname=“Downtown”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1174750" y="3119438"/>
            <a:ext cx="2197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 err="1"/>
              <a:t>Mianus</a:t>
            </a:r>
            <a:r>
              <a:rPr lang="en-US" sz="1800" dirty="0"/>
              <a:t> 	    A-215</a:t>
            </a:r>
          </a:p>
          <a:p>
            <a:r>
              <a:rPr lang="en-US" sz="1800" dirty="0"/>
              <a:t>Perry     	    A-218</a:t>
            </a:r>
          </a:p>
          <a:p>
            <a:r>
              <a:rPr lang="en-US" sz="1800" dirty="0"/>
              <a:t>Downtown  A-101</a:t>
            </a:r>
          </a:p>
          <a:p>
            <a:r>
              <a:rPr lang="en-US" sz="1800" dirty="0"/>
              <a:t>....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5005388" y="3038475"/>
            <a:ext cx="2174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Brighton        A-217</a:t>
            </a:r>
          </a:p>
          <a:p>
            <a:r>
              <a:rPr lang="en-US" sz="1800"/>
              <a:t>Downtown     A-101</a:t>
            </a:r>
          </a:p>
          <a:p>
            <a:r>
              <a:rPr lang="en-US" sz="1800"/>
              <a:t>Downtown     A-110</a:t>
            </a:r>
          </a:p>
          <a:p>
            <a:r>
              <a:rPr lang="en-US" sz="1800"/>
              <a:t>......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1450975" y="2676525"/>
            <a:ext cx="7491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u="sng" dirty="0"/>
              <a:t>Heap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5240338" y="2609850"/>
            <a:ext cx="154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u="sng" dirty="0"/>
              <a:t>Ordered File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1160463" y="4394200"/>
            <a:ext cx="568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Searching a </a:t>
            </a:r>
            <a:r>
              <a:rPr lang="en-US" sz="1800" b="1" u="sng"/>
              <a:t>heap</a:t>
            </a:r>
            <a:r>
              <a:rPr lang="en-US" sz="1800"/>
              <a:t>: must search all blocks (100 blocks)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3609975" y="3254375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/>
              <a:t>OR</a:t>
            </a: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1157288" y="4811713"/>
            <a:ext cx="76549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Searching an </a:t>
            </a:r>
            <a:r>
              <a:rPr lang="en-US" sz="1800" b="1" u="sng" dirty="0"/>
              <a:t>ordered file</a:t>
            </a:r>
            <a:r>
              <a:rPr lang="en-US" sz="1800" dirty="0"/>
              <a:t>: </a:t>
            </a:r>
          </a:p>
          <a:p>
            <a:r>
              <a:rPr lang="en-US" sz="1800" dirty="0"/>
              <a:t>1. </a:t>
            </a:r>
            <a:r>
              <a:rPr lang="en-US" sz="1800" i="1" dirty="0"/>
              <a:t>Binary search </a:t>
            </a:r>
            <a:r>
              <a:rPr lang="en-US" sz="1800" dirty="0"/>
              <a:t>for the 1st tuple in answer : log</a:t>
            </a:r>
            <a:r>
              <a:rPr lang="en-US" sz="1800" baseline="-25000" dirty="0"/>
              <a:t>2</a:t>
            </a:r>
            <a:r>
              <a:rPr lang="en-US" sz="1800" dirty="0"/>
              <a:t> 100 = 7 block accesses</a:t>
            </a:r>
          </a:p>
          <a:p>
            <a:r>
              <a:rPr lang="en-US" sz="1800" dirty="0"/>
              <a:t>2. scan blocks with answer: no more than 2</a:t>
            </a:r>
          </a:p>
          <a:p>
            <a:r>
              <a:rPr lang="en-US" sz="1800" dirty="0"/>
              <a:t>      Total &lt;= 9 block accesses </a:t>
            </a: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4800600" y="1539875"/>
            <a:ext cx="2927942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 dirty="0"/>
              <a:t>100 blocks</a:t>
            </a:r>
          </a:p>
          <a:p>
            <a:r>
              <a:rPr lang="en-US" sz="1800" i="1" dirty="0"/>
              <a:t>200 recs/block</a:t>
            </a:r>
          </a:p>
          <a:p>
            <a:r>
              <a:rPr lang="en-US" sz="1800" i="1" dirty="0" smtClean="0"/>
              <a:t>Query returns 150 records</a:t>
            </a:r>
            <a:endParaRPr lang="en-US" sz="18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organization and retrieval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798513" y="969963"/>
            <a:ext cx="5695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But... file can only be ordered on one search key: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04800" y="1931988"/>
            <a:ext cx="2174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Brighton        A-217</a:t>
            </a:r>
          </a:p>
          <a:p>
            <a:r>
              <a:rPr lang="en-US" sz="1800"/>
              <a:t>Downtown     A-101</a:t>
            </a:r>
          </a:p>
          <a:p>
            <a:r>
              <a:rPr lang="en-US" sz="1800"/>
              <a:t>Downtown     A-110</a:t>
            </a:r>
          </a:p>
          <a:p>
            <a:r>
              <a:rPr lang="en-US" sz="1800"/>
              <a:t>......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407988" y="1492250"/>
            <a:ext cx="236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/>
              <a:t>Ordered File (bname)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611563" y="1700213"/>
            <a:ext cx="31877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Ex. Select *</a:t>
            </a:r>
          </a:p>
          <a:p>
            <a:r>
              <a:rPr lang="en-US" sz="1800"/>
              <a:t>       From depositors</a:t>
            </a:r>
          </a:p>
          <a:p>
            <a:r>
              <a:rPr lang="en-US" sz="1800"/>
              <a:t>       Where acct_no = “A-110”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3890963" y="2819400"/>
            <a:ext cx="339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Requires linear scan (100 BA’s)</a:t>
            </a: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477839" y="3835400"/>
            <a:ext cx="69770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Solution: Indexes!</a:t>
            </a:r>
          </a:p>
          <a:p>
            <a:r>
              <a:rPr lang="en-US" sz="2000" dirty="0"/>
              <a:t>   Auxiliary data structures over relations that can improve </a:t>
            </a:r>
            <a:r>
              <a:rPr lang="en-US" sz="2000" dirty="0" smtClean="0"/>
              <a:t>	the search </a:t>
            </a:r>
            <a:r>
              <a:rPr lang="en-US" sz="2000" dirty="0"/>
              <a:t>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4" grpId="0"/>
      <p:bldP spid="2959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A simple index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702175" y="774700"/>
            <a:ext cx="28733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Brighton        A-217     700</a:t>
            </a:r>
          </a:p>
          <a:p>
            <a:r>
              <a:rPr lang="en-US" sz="1800"/>
              <a:t>Downtown     A-101     500</a:t>
            </a:r>
          </a:p>
          <a:p>
            <a:r>
              <a:rPr lang="en-US" sz="1800"/>
              <a:t>Downtown     A-110     600</a:t>
            </a:r>
          </a:p>
          <a:p>
            <a:r>
              <a:rPr lang="en-US" sz="1800"/>
              <a:t>Mianus          A-215     700</a:t>
            </a:r>
          </a:p>
          <a:p>
            <a:r>
              <a:rPr lang="en-US" sz="1800"/>
              <a:t>Perry             A-102     400</a:t>
            </a:r>
          </a:p>
          <a:p>
            <a:r>
              <a:rPr lang="en-US" sz="1800"/>
              <a:t>......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2292350" y="960438"/>
            <a:ext cx="1069975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A-101</a:t>
            </a:r>
          </a:p>
          <a:p>
            <a:r>
              <a:rPr lang="en-US" sz="1800"/>
              <a:t>A-102</a:t>
            </a:r>
          </a:p>
          <a:p>
            <a:r>
              <a:rPr lang="en-US" sz="1800"/>
              <a:t>A-110</a:t>
            </a:r>
          </a:p>
          <a:p>
            <a:r>
              <a:rPr lang="en-US" sz="1800"/>
              <a:t>A-215</a:t>
            </a:r>
          </a:p>
          <a:p>
            <a:r>
              <a:rPr lang="en-US" sz="1800"/>
              <a:t>A-217</a:t>
            </a:r>
          </a:p>
          <a:p>
            <a:r>
              <a:rPr lang="en-US" sz="1800"/>
              <a:t>......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090863" y="1100138"/>
            <a:ext cx="1608137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>
            <a:off x="3113088" y="1400175"/>
            <a:ext cx="1620837" cy="636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 flipV="1">
            <a:off x="3078163" y="1493838"/>
            <a:ext cx="164465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 flipV="1">
            <a:off x="3078163" y="1793875"/>
            <a:ext cx="1666875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7" name="Line 11"/>
          <p:cNvSpPr>
            <a:spLocks noChangeShapeType="1"/>
          </p:cNvSpPr>
          <p:nvPr/>
        </p:nvSpPr>
        <p:spPr bwMode="auto">
          <a:xfrm flipV="1">
            <a:off x="3125788" y="995363"/>
            <a:ext cx="1608137" cy="1227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4351338" y="2462213"/>
            <a:ext cx="356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Index of depositors on acct_no</a:t>
            </a: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1436688" y="3171825"/>
            <a:ext cx="681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Index records:  &lt;search key value, pointer (block, offset or slot#)&gt;</a:t>
            </a: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1285875" y="3690938"/>
            <a:ext cx="5873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To answer a query for “</a:t>
            </a:r>
            <a:r>
              <a:rPr lang="en-US" sz="1800" b="1" dirty="0" err="1"/>
              <a:t>acct_no</a:t>
            </a:r>
            <a:r>
              <a:rPr lang="en-US" sz="1800" b="1" dirty="0" smtClean="0"/>
              <a:t>= A</a:t>
            </a:r>
            <a:r>
              <a:rPr lang="en-US" sz="1800" b="1" dirty="0"/>
              <a:t>-110</a:t>
            </a:r>
            <a:r>
              <a:rPr lang="en-US" sz="1800" dirty="0"/>
              <a:t>”  we:</a:t>
            </a:r>
          </a:p>
          <a:p>
            <a:endParaRPr lang="en-US" sz="1800" dirty="0"/>
          </a:p>
          <a:p>
            <a:r>
              <a:rPr lang="en-US" sz="1800" dirty="0"/>
              <a:t>1. Do a </a:t>
            </a:r>
            <a:r>
              <a:rPr lang="en-US" sz="1800" b="1" dirty="0"/>
              <a:t>binary search</a:t>
            </a:r>
            <a:r>
              <a:rPr lang="en-US" sz="1800" dirty="0"/>
              <a:t> on index file, searching for A-110</a:t>
            </a:r>
          </a:p>
          <a:p>
            <a:r>
              <a:rPr lang="en-US" sz="1800" dirty="0"/>
              <a:t>2. “Chase” pointer of index record</a:t>
            </a:r>
          </a:p>
        </p:txBody>
      </p:sp>
      <p:sp>
        <p:nvSpPr>
          <p:cNvPr id="17421" name="Text Box 15"/>
          <p:cNvSpPr txBox="1">
            <a:spLocks noChangeArrowheads="1"/>
          </p:cNvSpPr>
          <p:nvPr/>
        </p:nvSpPr>
        <p:spPr bwMode="auto">
          <a:xfrm>
            <a:off x="1817688" y="601663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Index file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319088"/>
            <a:ext cx="7772400" cy="461962"/>
          </a:xfrm>
        </p:spPr>
        <p:txBody>
          <a:bodyPr/>
          <a:lstStyle/>
          <a:p>
            <a:pPr>
              <a:defRPr/>
            </a:pPr>
            <a:r>
              <a:rPr lang="en-US" smtClean="0"/>
              <a:t>Index Choices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127125"/>
            <a:ext cx="8305800" cy="4724400"/>
          </a:xfrm>
        </p:spPr>
        <p:txBody>
          <a:bodyPr/>
          <a:lstStyle/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Primary</a:t>
            </a:r>
            <a:r>
              <a:rPr lang="en-US" sz="2400" dirty="0" smtClean="0"/>
              <a:t>: index search key =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2400" dirty="0" smtClean="0"/>
              <a:t>				physical (sort) order search key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    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Secondary</a:t>
            </a:r>
            <a:r>
              <a:rPr lang="en-US" sz="2400" dirty="0" smtClean="0"/>
              <a:t>: all other indexes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       Q: how many primary indexes per relation?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2. </a:t>
            </a:r>
            <a:r>
              <a:rPr lang="en-US" sz="2400" dirty="0" smtClean="0">
                <a:solidFill>
                  <a:schemeClr val="tx2"/>
                </a:solidFill>
              </a:rPr>
              <a:t>Dense</a:t>
            </a:r>
            <a:r>
              <a:rPr lang="en-US" sz="2400" dirty="0" smtClean="0"/>
              <a:t>: index entry for every search key value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    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Sparse</a:t>
            </a:r>
            <a:r>
              <a:rPr lang="en-US" sz="2400" dirty="0" smtClean="0"/>
              <a:t>: some search key values not in the index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3. </a:t>
            </a:r>
            <a:r>
              <a:rPr lang="en-US" sz="2400" dirty="0" smtClean="0">
                <a:solidFill>
                  <a:schemeClr val="tx2"/>
                </a:solidFill>
              </a:rPr>
              <a:t>Single-level</a:t>
            </a:r>
            <a:r>
              <a:rPr lang="en-US" sz="2400" dirty="0" smtClean="0"/>
              <a:t>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Multi-level</a:t>
            </a:r>
            <a:r>
              <a:rPr lang="en-US" sz="2400" dirty="0" smtClean="0"/>
              <a:t> (index on the indexes)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8300"/>
            <a:ext cx="7772400" cy="565150"/>
          </a:xfrm>
        </p:spPr>
        <p:txBody>
          <a:bodyPr/>
          <a:lstStyle/>
          <a:p>
            <a:pPr>
              <a:spcBef>
                <a:spcPts val="2000"/>
              </a:spcBef>
              <a:defRPr/>
            </a:pPr>
            <a:r>
              <a:rPr lang="en-US" smtClean="0"/>
              <a:t>Measuring ‘goodness’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404938"/>
            <a:ext cx="7772400" cy="4443412"/>
          </a:xfrm>
        </p:spPr>
        <p:txBody>
          <a:bodyPr/>
          <a:lstStyle/>
          <a:p>
            <a:pPr>
              <a:lnSpc>
                <a:spcPct val="50000"/>
              </a:lnSpc>
              <a:spcBef>
                <a:spcPts val="2000"/>
              </a:spcBef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On what basis do we compare different indices?</a:t>
            </a:r>
          </a:p>
          <a:p>
            <a:pPr>
              <a:lnSpc>
                <a:spcPct val="50000"/>
              </a:lnSpc>
              <a:spcBef>
                <a:spcPts val="2000"/>
              </a:spcBef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1.  </a:t>
            </a:r>
            <a:r>
              <a:rPr lang="en-US" sz="2400" smtClean="0">
                <a:solidFill>
                  <a:schemeClr val="hlink"/>
                </a:solidFill>
              </a:rPr>
              <a:t>Access type</a:t>
            </a:r>
            <a:r>
              <a:rPr lang="en-US" sz="2400" smtClean="0">
                <a:solidFill>
                  <a:srgbClr val="000000"/>
                </a:solidFill>
              </a:rPr>
              <a:t>: what type of queries can be answered:</a:t>
            </a:r>
          </a:p>
          <a:p>
            <a:pPr lvl="1">
              <a:lnSpc>
                <a:spcPct val="50000"/>
              </a:lnSpc>
              <a:spcBef>
                <a:spcPts val="2000"/>
              </a:spcBef>
            </a:pPr>
            <a:r>
              <a:rPr lang="en-US" sz="2400" smtClean="0">
                <a:solidFill>
                  <a:srgbClr val="000000"/>
                </a:solidFill>
              </a:rPr>
              <a:t>selection queries (ssn = 123)?</a:t>
            </a:r>
          </a:p>
          <a:p>
            <a:pPr lvl="1">
              <a:lnSpc>
                <a:spcPct val="50000"/>
              </a:lnSpc>
              <a:spcBef>
                <a:spcPts val="2000"/>
              </a:spcBef>
            </a:pPr>
            <a:r>
              <a:rPr lang="en-US" sz="2400" smtClean="0">
                <a:solidFill>
                  <a:srgbClr val="000000"/>
                </a:solidFill>
              </a:rPr>
              <a:t>range queries ( 100 &lt;= ssn &lt;= 200)?</a:t>
            </a:r>
          </a:p>
          <a:p>
            <a:pPr>
              <a:lnSpc>
                <a:spcPct val="50000"/>
              </a:lnSpc>
              <a:spcBef>
                <a:spcPts val="2000"/>
              </a:spcBef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2. </a:t>
            </a:r>
            <a:r>
              <a:rPr lang="en-US" sz="2400" smtClean="0">
                <a:solidFill>
                  <a:schemeClr val="hlink"/>
                </a:solidFill>
              </a:rPr>
              <a:t>Access time</a:t>
            </a:r>
            <a:r>
              <a:rPr lang="en-US" sz="2400" smtClean="0">
                <a:solidFill>
                  <a:srgbClr val="000000"/>
                </a:solidFill>
              </a:rPr>
              <a:t>: what is the cost of evaluating queries</a:t>
            </a:r>
          </a:p>
          <a:p>
            <a:pPr lvl="1">
              <a:lnSpc>
                <a:spcPct val="50000"/>
              </a:lnSpc>
              <a:spcBef>
                <a:spcPts val="2000"/>
              </a:spcBef>
            </a:pPr>
            <a:r>
              <a:rPr lang="en-US" sz="2400" smtClean="0">
                <a:solidFill>
                  <a:srgbClr val="000000"/>
                </a:solidFill>
              </a:rPr>
              <a:t>measured in # of block accesses</a:t>
            </a:r>
            <a:endParaRPr lang="en-US" sz="2000" smtClean="0">
              <a:solidFill>
                <a:srgbClr val="000000"/>
              </a:solidFill>
            </a:endParaRPr>
          </a:p>
          <a:p>
            <a:pPr>
              <a:lnSpc>
                <a:spcPct val="75000"/>
              </a:lnSpc>
              <a:spcBef>
                <a:spcPts val="2000"/>
              </a:spcBef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3. </a:t>
            </a:r>
            <a:r>
              <a:rPr lang="en-US" sz="2400" smtClean="0">
                <a:solidFill>
                  <a:schemeClr val="hlink"/>
                </a:solidFill>
              </a:rPr>
              <a:t>Maintenance overhead</a:t>
            </a:r>
            <a:r>
              <a:rPr lang="en-US" sz="2400" smtClean="0">
                <a:solidFill>
                  <a:srgbClr val="000000"/>
                </a:solidFill>
              </a:rPr>
              <a:t>: cost of insertion / deletion? (also in # block accesses)</a:t>
            </a:r>
          </a:p>
          <a:p>
            <a:pPr>
              <a:lnSpc>
                <a:spcPct val="75000"/>
              </a:lnSpc>
              <a:spcBef>
                <a:spcPts val="2000"/>
              </a:spcBef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4. </a:t>
            </a:r>
            <a:r>
              <a:rPr lang="en-US" sz="2400" smtClean="0">
                <a:solidFill>
                  <a:schemeClr val="hlink"/>
                </a:solidFill>
              </a:rPr>
              <a:t>Space overhead</a:t>
            </a:r>
            <a:r>
              <a:rPr lang="en-US" sz="2400" smtClean="0">
                <a:solidFill>
                  <a:srgbClr val="000000"/>
                </a:solidFill>
              </a:rPr>
              <a:t> :  in # of blocks needed to store the index relative to the real data.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Indexing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810000" y="3200400"/>
          <a:ext cx="42672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Worksheet" r:id="rId4" imgW="5435600" imgH="3187700" progId="Excel.Sheet.8">
                  <p:embed/>
                </p:oleObj>
              </mc:Choice>
              <mc:Fallback>
                <p:oleObj name="Worksheet" r:id="rId4" imgW="5435600" imgH="31877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00400"/>
                        <a:ext cx="4267200" cy="250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228600" y="2247900"/>
          <a:ext cx="14097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Worksheet" r:id="rId6" imgW="1778000" imgH="2286000" progId="Excel.Sheet.8">
                  <p:embed/>
                </p:oleObj>
              </mc:Choice>
              <mc:Fallback>
                <p:oleObj name="Worksheet" r:id="rId6" imgW="1778000" imgH="22860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47900"/>
                        <a:ext cx="1409700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676400" y="24384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676400" y="2743200"/>
            <a:ext cx="1905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676400" y="3124200"/>
            <a:ext cx="19812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219200" y="1676400"/>
            <a:ext cx="7315200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Primary (or clustering)  index on </a:t>
            </a:r>
            <a:r>
              <a:rPr lang="en-US" sz="2400" b="1" dirty="0" err="1" smtClean="0"/>
              <a:t>Ssn</a:t>
            </a:r>
            <a:endParaRPr lang="en-US" sz="2400" b="1" dirty="0" smtClean="0"/>
          </a:p>
          <a:p>
            <a:pPr algn="ctr">
              <a:spcBef>
                <a:spcPct val="50000"/>
              </a:spcBef>
            </a:pPr>
            <a:r>
              <a:rPr lang="en-US" sz="2400" b="1" dirty="0" smtClean="0"/>
              <a:t>-- Dense</a:t>
            </a:r>
            <a:r>
              <a:rPr lang="en-US" sz="2400" b="1" dirty="0"/>
              <a:t> </a:t>
            </a:r>
            <a:r>
              <a:rPr lang="en-US" sz="2400" b="1" dirty="0" smtClean="0"/>
              <a:t>--</a:t>
            </a:r>
            <a:endParaRPr lang="en-US" sz="2400" b="1" dirty="0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600200" y="3505200"/>
            <a:ext cx="2133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Indexing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191000" y="2819400"/>
          <a:ext cx="35433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Worksheet" r:id="rId4" imgW="5435600" imgH="3225800" progId="Excel.Sheet.8">
                  <p:embed/>
                </p:oleObj>
              </mc:Choice>
              <mc:Fallback>
                <p:oleObj name="Worksheet" r:id="rId4" imgW="5435600" imgH="32258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19400"/>
                        <a:ext cx="354330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304800" y="2209800"/>
          <a:ext cx="1384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Worksheet" r:id="rId6" imgW="1778000" imgH="1371600" progId="Excel.Sheet.8">
                  <p:embed/>
                </p:oleObj>
              </mc:Choice>
              <mc:Fallback>
                <p:oleObj name="Worksheet" r:id="rId6" imgW="1778000" imgH="13716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13843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752600" y="2400300"/>
            <a:ext cx="2438400" cy="1104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1752600" y="2667000"/>
            <a:ext cx="24384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624013" y="1223963"/>
            <a:ext cx="647223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Primary/sparse index on ssn (primary key)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819400" y="2438400"/>
            <a:ext cx="1143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&gt;=123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133600" y="3733800"/>
            <a:ext cx="1066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&gt;=456</a:t>
            </a: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4419600" y="3581400"/>
            <a:ext cx="0" cy="1143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Indexing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810000" y="3225800"/>
          <a:ext cx="42672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Worksheet" r:id="rId4" imgW="5435600" imgH="3187700" progId="Excel.Sheet.8">
                  <p:embed/>
                </p:oleObj>
              </mc:Choice>
              <mc:Fallback>
                <p:oleObj name="Worksheet" r:id="rId4" imgW="5435600" imgH="31877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25800"/>
                        <a:ext cx="4267200" cy="250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304800" y="2209800"/>
          <a:ext cx="14763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Worksheet" r:id="rId6" imgW="2108200" imgH="2286000" progId="Excel.Sheet.8">
                  <p:embed/>
                </p:oleObj>
              </mc:Choice>
              <mc:Fallback>
                <p:oleObj name="Worksheet" r:id="rId6" imgW="2108200" imgH="22860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1476375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00200" y="1219200"/>
            <a:ext cx="69342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Secondary (or non-clustering) index: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 b="1"/>
              <a:t>duplicates may exist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362200"/>
            <a:ext cx="20574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1752600" y="2667000"/>
            <a:ext cx="20574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1752600" y="2971800"/>
            <a:ext cx="205740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1752600" y="3352800"/>
            <a:ext cx="205740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1752600" y="3657600"/>
            <a:ext cx="2057400" cy="1143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2362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Address-index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4267200" y="2254250"/>
            <a:ext cx="4471988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</a:rPr>
              <a:t>Can have many secondary indices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2000" b="1">
                <a:solidFill>
                  <a:srgbClr val="000000"/>
                </a:solidFill>
              </a:rPr>
              <a:t> but only one primary index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Indexing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810000" y="3225800"/>
          <a:ext cx="42672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Worksheet" r:id="rId3" imgW="5435600" imgH="3187700" progId="Excel.Sheet.8">
                  <p:embed/>
                </p:oleObj>
              </mc:Choice>
              <mc:Fallback>
                <p:oleObj name="Worksheet" r:id="rId3" imgW="5435600" imgH="31877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25800"/>
                        <a:ext cx="4267200" cy="250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304800" y="3581400"/>
          <a:ext cx="1676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Worksheet" r:id="rId5" imgW="2108200" imgH="927100" progId="Excel.Sheet.8">
                  <p:embed/>
                </p:oleObj>
              </mc:Choice>
              <mc:Fallback>
                <p:oleObj name="Worksheet" r:id="rId5" imgW="2108200" imgH="9271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1676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914400" y="1524000"/>
            <a:ext cx="6934200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secondary index: typically, with ‘</a:t>
            </a:r>
            <a:r>
              <a:rPr lang="en-US" sz="2400" b="1" dirty="0">
                <a:solidFill>
                  <a:srgbClr val="669900"/>
                </a:solidFill>
                <a:latin typeface="Times New Roman" pitchFamily="18" charset="0"/>
              </a:rPr>
              <a:t>postings lists</a:t>
            </a:r>
            <a:r>
              <a:rPr lang="en-US" sz="2400" b="1" dirty="0" smtClean="0">
                <a:solidFill>
                  <a:srgbClr val="669900"/>
                </a:solidFill>
                <a:latin typeface="Times New Roman" pitchFamily="18" charset="0"/>
              </a:rPr>
              <a:t>’</a:t>
            </a:r>
          </a:p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If not on a candidate key value</a:t>
            </a:r>
            <a:r>
              <a:rPr lang="en-US" sz="2400" b="1" dirty="0" smtClean="0">
                <a:solidFill>
                  <a:srgbClr val="669900"/>
                </a:solidFill>
                <a:latin typeface="Times New Roman" pitchFamily="18" charset="0"/>
              </a:rPr>
              <a:t>.</a:t>
            </a:r>
            <a:endParaRPr lang="en-US" sz="2400" b="1" dirty="0">
              <a:solidFill>
                <a:srgbClr val="669900"/>
              </a:solidFill>
              <a:latin typeface="Times New Roman" pitchFamily="18" charset="0"/>
            </a:endParaRP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2438400" y="3657600"/>
            <a:ext cx="228600" cy="685800"/>
            <a:chOff x="1536" y="2208"/>
            <a:chExt cx="144" cy="432"/>
          </a:xfrm>
        </p:grpSpPr>
        <p:sp>
          <p:nvSpPr>
            <p:cNvPr id="5138" name="Rectangle 7"/>
            <p:cNvSpPr>
              <a:spLocks noChangeArrowheads="1"/>
            </p:cNvSpPr>
            <p:nvPr/>
          </p:nvSpPr>
          <p:spPr bwMode="auto">
            <a:xfrm>
              <a:off x="1536" y="2208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39" name="Rectangle 8"/>
            <p:cNvSpPr>
              <a:spLocks noChangeArrowheads="1"/>
            </p:cNvSpPr>
            <p:nvPr/>
          </p:nvSpPr>
          <p:spPr bwMode="auto">
            <a:xfrm>
              <a:off x="1536" y="2352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0" name="Rectangle 9"/>
            <p:cNvSpPr>
              <a:spLocks noChangeArrowheads="1"/>
            </p:cNvSpPr>
            <p:nvPr/>
          </p:nvSpPr>
          <p:spPr bwMode="auto">
            <a:xfrm>
              <a:off x="1536" y="2496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27" name="Group 10"/>
          <p:cNvGrpSpPr>
            <a:grpSpLocks/>
          </p:cNvGrpSpPr>
          <p:nvPr/>
        </p:nvGrpSpPr>
        <p:grpSpPr bwMode="auto">
          <a:xfrm>
            <a:off x="2438400" y="4648200"/>
            <a:ext cx="228600" cy="457200"/>
            <a:chOff x="1536" y="3072"/>
            <a:chExt cx="144" cy="288"/>
          </a:xfrm>
        </p:grpSpPr>
        <p:sp>
          <p:nvSpPr>
            <p:cNvPr id="5136" name="Rectangle 11"/>
            <p:cNvSpPr>
              <a:spLocks noChangeArrowheads="1"/>
            </p:cNvSpPr>
            <p:nvPr/>
          </p:nvSpPr>
          <p:spPr bwMode="auto">
            <a:xfrm>
              <a:off x="1536" y="3072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37" name="Rectangle 12"/>
            <p:cNvSpPr>
              <a:spLocks noChangeArrowheads="1"/>
            </p:cNvSpPr>
            <p:nvPr/>
          </p:nvSpPr>
          <p:spPr bwMode="auto">
            <a:xfrm>
              <a:off x="1536" y="3216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128" name="Line 13"/>
          <p:cNvSpPr>
            <a:spLocks noChangeShapeType="1"/>
          </p:cNvSpPr>
          <p:nvPr/>
        </p:nvSpPr>
        <p:spPr bwMode="auto">
          <a:xfrm>
            <a:off x="1981200" y="41148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9" name="Line 14"/>
          <p:cNvSpPr>
            <a:spLocks noChangeShapeType="1"/>
          </p:cNvSpPr>
          <p:nvPr/>
        </p:nvSpPr>
        <p:spPr bwMode="auto">
          <a:xfrm flipV="1">
            <a:off x="1981200" y="3657600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0" name="Line 15"/>
          <p:cNvSpPr>
            <a:spLocks noChangeShapeType="1"/>
          </p:cNvSpPr>
          <p:nvPr/>
        </p:nvSpPr>
        <p:spPr bwMode="auto">
          <a:xfrm>
            <a:off x="2514600" y="373380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1" name="Line 16"/>
          <p:cNvSpPr>
            <a:spLocks noChangeShapeType="1"/>
          </p:cNvSpPr>
          <p:nvPr/>
        </p:nvSpPr>
        <p:spPr bwMode="auto">
          <a:xfrm>
            <a:off x="2514600" y="4038600"/>
            <a:ext cx="1295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2" name="Line 17"/>
          <p:cNvSpPr>
            <a:spLocks noChangeShapeType="1"/>
          </p:cNvSpPr>
          <p:nvPr/>
        </p:nvSpPr>
        <p:spPr bwMode="auto">
          <a:xfrm>
            <a:off x="2514600" y="4267200"/>
            <a:ext cx="1295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3" name="Line 18"/>
          <p:cNvSpPr>
            <a:spLocks noChangeShapeType="1"/>
          </p:cNvSpPr>
          <p:nvPr/>
        </p:nvSpPr>
        <p:spPr bwMode="auto">
          <a:xfrm flipV="1">
            <a:off x="2514600" y="403860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4" name="Line 19"/>
          <p:cNvSpPr>
            <a:spLocks noChangeShapeType="1"/>
          </p:cNvSpPr>
          <p:nvPr/>
        </p:nvSpPr>
        <p:spPr bwMode="auto">
          <a:xfrm flipV="1">
            <a:off x="2514600" y="4800600"/>
            <a:ext cx="1295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1600200" y="2819400"/>
            <a:ext cx="20574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669900"/>
                </a:solidFill>
                <a:latin typeface="Times New Roman" pitchFamily="18" charset="0"/>
              </a:rPr>
              <a:t>Postings lists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9970" y="5486400"/>
            <a:ext cx="2378814" cy="923330"/>
          </a:xfrm>
          <a:prstGeom prst="rect">
            <a:avLst/>
          </a:prstGeom>
          <a:noFill/>
          <a:ln>
            <a:solidFill>
              <a:srgbClr val="7FB05B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Posting lists</a:t>
            </a:r>
          </a:p>
          <a:p>
            <a:pPr algn="ctr"/>
            <a:r>
              <a:rPr lang="en-US" sz="1800" dirty="0"/>
              <a:t>u</a:t>
            </a:r>
            <a:r>
              <a:rPr lang="en-US" sz="1800" dirty="0" smtClean="0"/>
              <a:t>seful with duplicates</a:t>
            </a:r>
          </a:p>
          <a:p>
            <a:pPr algn="ctr"/>
            <a:r>
              <a:rPr lang="en-US" sz="1800" dirty="0"/>
              <a:t>m</a:t>
            </a:r>
            <a:r>
              <a:rPr lang="en-US" sz="1800" dirty="0" smtClean="0"/>
              <a:t>inimize data reads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Indexing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3810000" y="3227388"/>
          <a:ext cx="4578350" cy="267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Worksheet" r:id="rId3" imgW="5435600" imgH="3187700" progId="Excel.Sheet.8">
                  <p:embed/>
                </p:oleObj>
              </mc:Choice>
              <mc:Fallback>
                <p:oleObj name="Worksheet" r:id="rId3" imgW="5435600" imgH="31877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27388"/>
                        <a:ext cx="4578350" cy="267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304800" y="2209800"/>
          <a:ext cx="14097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Worksheet" r:id="rId5" imgW="1778000" imgH="2286000" progId="Excel.Sheet.8">
                  <p:embed/>
                </p:oleObj>
              </mc:Choice>
              <mc:Fallback>
                <p:oleObj name="Worksheet" r:id="rId5" imgW="1778000" imgH="22860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1409700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273300" y="1155700"/>
            <a:ext cx="4572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Secondary / dense index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1752600" y="2362200"/>
            <a:ext cx="20574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1752600" y="2819400"/>
            <a:ext cx="1981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1752600" y="3124200"/>
            <a:ext cx="2057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1752600" y="3505200"/>
            <a:ext cx="20574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1752600" y="3886200"/>
            <a:ext cx="2057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481388" y="1954213"/>
            <a:ext cx="4986912" cy="5796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</a:rPr>
              <a:t>Secondary </a:t>
            </a:r>
            <a:r>
              <a:rPr lang="en-US" sz="2000" b="1" smtClean="0">
                <a:solidFill>
                  <a:srgbClr val="000000"/>
                </a:solidFill>
              </a:rPr>
              <a:t>index on </a:t>
            </a:r>
            <a:r>
              <a:rPr lang="en-US" sz="2000" b="1" dirty="0">
                <a:solidFill>
                  <a:srgbClr val="000000"/>
                </a:solidFill>
              </a:rPr>
              <a:t>a </a:t>
            </a:r>
            <a:r>
              <a:rPr lang="en-US" sz="2000" b="1" dirty="0">
                <a:solidFill>
                  <a:schemeClr val="hlink"/>
                </a:solidFill>
              </a:rPr>
              <a:t>candidate key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</a:rPr>
              <a:t>No duplicates, no need for posting lists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38" y="4349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General Overview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608138"/>
            <a:ext cx="7848600" cy="3714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</a:rPr>
              <a:t>Relational model - SQL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Helvetica" charset="0"/>
                <a:ea typeface="ＭＳ Ｐゴシック" charset="0"/>
              </a:rPr>
              <a:t>Formal  &amp; commercial query languages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</a:rPr>
              <a:t>Functional Dependencies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</a:rPr>
              <a:t>Normalization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Helvetica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Helvetica" charset="0"/>
              </a:rPr>
              <a:t>Physical Design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</a:rPr>
              <a:t>Indexing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</a:rPr>
              <a:t>Query evaluation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</a:rPr>
              <a:t>Query optimization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</a:rPr>
              <a:t>….</a:t>
            </a:r>
          </a:p>
        </p:txBody>
      </p:sp>
      <p:sp>
        <p:nvSpPr>
          <p:cNvPr id="16387" name="Line 4"/>
          <p:cNvSpPr>
            <a:spLocks noChangeShapeType="1"/>
          </p:cNvSpPr>
          <p:nvPr/>
        </p:nvSpPr>
        <p:spPr bwMode="auto">
          <a:xfrm>
            <a:off x="7097713" y="1481138"/>
            <a:ext cx="855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7953375" y="1495425"/>
            <a:ext cx="0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 flipH="1">
            <a:off x="7185025" y="3484563"/>
            <a:ext cx="768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0" name="Line 9"/>
          <p:cNvSpPr>
            <a:spLocks noChangeShapeType="1"/>
          </p:cNvSpPr>
          <p:nvPr/>
        </p:nvSpPr>
        <p:spPr bwMode="auto">
          <a:xfrm>
            <a:off x="3622675" y="3903663"/>
            <a:ext cx="855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1" name="Line 10"/>
          <p:cNvSpPr>
            <a:spLocks noChangeShapeType="1"/>
          </p:cNvSpPr>
          <p:nvPr/>
        </p:nvSpPr>
        <p:spPr bwMode="auto">
          <a:xfrm>
            <a:off x="4478338" y="3917950"/>
            <a:ext cx="0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2" name="Line 11"/>
          <p:cNvSpPr>
            <a:spLocks noChangeShapeType="1"/>
          </p:cNvSpPr>
          <p:nvPr/>
        </p:nvSpPr>
        <p:spPr bwMode="auto">
          <a:xfrm flipH="1">
            <a:off x="3709988" y="5935663"/>
            <a:ext cx="768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3" name="Line 12"/>
          <p:cNvSpPr>
            <a:spLocks noChangeShapeType="1"/>
          </p:cNvSpPr>
          <p:nvPr/>
        </p:nvSpPr>
        <p:spPr bwMode="auto">
          <a:xfrm>
            <a:off x="7823200" y="3657600"/>
            <a:ext cx="203200" cy="900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4" name="Text Box 13"/>
          <p:cNvSpPr txBox="1">
            <a:spLocks noChangeArrowheads="1"/>
          </p:cNvSpPr>
          <p:nvPr/>
        </p:nvSpPr>
        <p:spPr bwMode="auto">
          <a:xfrm>
            <a:off x="7454900" y="4668838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Application</a:t>
            </a:r>
          </a:p>
          <a:p>
            <a:r>
              <a:rPr lang="en-US" sz="1800"/>
              <a:t>Oriented</a:t>
            </a:r>
          </a:p>
        </p:txBody>
      </p:sp>
      <p:sp>
        <p:nvSpPr>
          <p:cNvPr id="16395" name="Text Box 14"/>
          <p:cNvSpPr txBox="1">
            <a:spLocks noChangeArrowheads="1"/>
          </p:cNvSpPr>
          <p:nvPr/>
        </p:nvSpPr>
        <p:spPr bwMode="auto">
          <a:xfrm>
            <a:off x="5408613" y="5727700"/>
            <a:ext cx="1995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Systems Oriented</a:t>
            </a:r>
          </a:p>
        </p:txBody>
      </p:sp>
      <p:sp>
        <p:nvSpPr>
          <p:cNvPr id="16396" name="Line 15"/>
          <p:cNvSpPr>
            <a:spLocks noChangeShapeType="1"/>
          </p:cNvSpPr>
          <p:nvPr/>
        </p:nvSpPr>
        <p:spPr bwMode="auto">
          <a:xfrm flipH="1" flipV="1">
            <a:off x="4630738" y="4775200"/>
            <a:ext cx="1320800" cy="900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4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Primary vs Secondary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1. Access type:  </a:t>
            </a:r>
          </a:p>
          <a:p>
            <a:pPr lvl="1"/>
            <a:r>
              <a:rPr lang="en-US" dirty="0" smtClean="0"/>
              <a:t>Primary: SELECTION, RANGE</a:t>
            </a:r>
          </a:p>
          <a:p>
            <a:pPr lvl="1"/>
            <a:r>
              <a:rPr lang="en-US" dirty="0" smtClean="0"/>
              <a:t>Secondary: SELECTION, RANGE but index must point to posting lists (if not on candidate key).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2. Access time:</a:t>
            </a:r>
          </a:p>
          <a:p>
            <a:pPr lvl="1"/>
            <a:r>
              <a:rPr lang="en-US" dirty="0" smtClean="0"/>
              <a:t>Primary faster than secondary for range queries</a:t>
            </a:r>
          </a:p>
          <a:p>
            <a:pPr lvl="2">
              <a:buFont typeface="Wingdings" pitchFamily="2" charset="2"/>
              <a:buNone/>
            </a:pPr>
            <a:r>
              <a:rPr lang="en-US" dirty="0" smtClean="0"/>
              <a:t>(no list access, all results clustered together)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3. Maintenance Overhead:</a:t>
            </a:r>
          </a:p>
          <a:p>
            <a:pPr lvl="1"/>
            <a:r>
              <a:rPr lang="en-US" dirty="0" smtClean="0"/>
              <a:t>Primary has greater overhead (must alter index + file)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4. Space Overhead:    secondary has more.. (posting lists)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Dense vs Sparse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1. Access type:   </a:t>
            </a:r>
          </a:p>
          <a:p>
            <a:pPr lvl="1"/>
            <a:r>
              <a:rPr lang="en-US" dirty="0" smtClean="0"/>
              <a:t>both: Selection, range (if primary)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2. Access time:  </a:t>
            </a:r>
          </a:p>
          <a:p>
            <a:pPr lvl="1"/>
            <a:r>
              <a:rPr lang="en-US" dirty="0" smtClean="0"/>
              <a:t>Dense: requires lookup for 1st result</a:t>
            </a:r>
          </a:p>
          <a:p>
            <a:pPr lvl="1"/>
            <a:r>
              <a:rPr lang="en-US" dirty="0" smtClean="0"/>
              <a:t>Sparse: requires lookup + scan for first result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3. Maintenance Overhead:</a:t>
            </a:r>
          </a:p>
          <a:p>
            <a:pPr lvl="1"/>
            <a:r>
              <a:rPr lang="en-US" dirty="0" smtClean="0"/>
              <a:t>Dense:  Must change index entries</a:t>
            </a:r>
          </a:p>
          <a:p>
            <a:pPr lvl="1"/>
            <a:r>
              <a:rPr lang="en-US" dirty="0" smtClean="0"/>
              <a:t>Sparse: may not have to change index entries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4. Space Overhead:</a:t>
            </a:r>
          </a:p>
          <a:p>
            <a:pPr lvl="1"/>
            <a:r>
              <a:rPr lang="en-US" dirty="0" smtClean="0"/>
              <a:t>Dense:  1 entry per search key value</a:t>
            </a:r>
          </a:p>
          <a:p>
            <a:pPr lvl="1"/>
            <a:r>
              <a:rPr lang="en-US" dirty="0" smtClean="0"/>
              <a:t>Sparse: &lt; 1 entry </a:t>
            </a:r>
            <a:r>
              <a:rPr lang="en-US" smtClean="0"/>
              <a:t>per block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000"/>
              </a:spcBef>
              <a:defRPr/>
            </a:pPr>
            <a:r>
              <a:rPr lang="en-US" smtClean="0"/>
              <a:t>Summary</a:t>
            </a:r>
          </a:p>
        </p:txBody>
      </p:sp>
      <p:graphicFrame>
        <p:nvGraphicFramePr>
          <p:cNvPr id="311299" name="Group 3"/>
          <p:cNvGraphicFramePr>
            <a:graphicFrameLocks noGrp="1"/>
          </p:cNvGraphicFramePr>
          <p:nvPr/>
        </p:nvGraphicFramePr>
        <p:xfrm>
          <a:off x="5453063" y="1282700"/>
          <a:ext cx="3048000" cy="1216026"/>
        </p:xfrm>
        <a:graphic>
          <a:graphicData uri="http://schemas.openxmlformats.org/drawingml/2006/table">
            <a:tbl>
              <a:tblPr/>
              <a:tblGrid>
                <a:gridCol w="1270000"/>
                <a:gridCol w="863600"/>
                <a:gridCol w="91440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Dense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Primary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rare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usual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secondary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usual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481013" y="2054225"/>
            <a:ext cx="48958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>
                <a:latin typeface="Times New Roman" pitchFamily="18" charset="0"/>
              </a:rPr>
              <a:t> </a:t>
            </a:r>
            <a:r>
              <a:rPr lang="en-US" sz="2400" b="1"/>
              <a:t>All combinations are possible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572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2400" b="1">
              <a:latin typeface="Times New Roman" pitchFamily="18" charset="0"/>
            </a:endParaRP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550862" y="2986088"/>
            <a:ext cx="7920037" cy="3046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most </a:t>
            </a:r>
            <a:r>
              <a:rPr lang="en-US" sz="2400" b="1" dirty="0"/>
              <a:t>one sparse/clustering index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as many </a:t>
            </a:r>
            <a:r>
              <a:rPr lang="en-US" sz="2400" b="1" dirty="0"/>
              <a:t>dense </a:t>
            </a:r>
            <a:r>
              <a:rPr lang="en-US" sz="2400" b="1" dirty="0" smtClean="0"/>
              <a:t>indices as </a:t>
            </a:r>
            <a:r>
              <a:rPr lang="en-US" sz="2400" b="1" dirty="0"/>
              <a:t>desired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usually</a:t>
            </a:r>
            <a:r>
              <a:rPr lang="en-US" sz="2400" b="1" dirty="0"/>
              <a:t>: one primary index (probably sparse) and a few secondary indices (non-clustering</a:t>
            </a:r>
            <a:r>
              <a:rPr lang="en-US" sz="2400" b="1" dirty="0" smtClean="0"/>
              <a:t>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 dirty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secondary / sparse:</a:t>
            </a:r>
            <a:r>
              <a:rPr lang="en-US" sz="2400" b="1" dirty="0" smtClean="0"/>
              <a:t> Which keys to use? Hot items?</a:t>
            </a:r>
            <a:endParaRPr lang="en-US" sz="2400" b="1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ISAM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2971800"/>
            <a:ext cx="8686800" cy="2654300"/>
            <a:chOff x="144" y="1872"/>
            <a:chExt cx="5472" cy="1672"/>
          </a:xfrm>
        </p:grpSpPr>
        <p:graphicFrame>
          <p:nvGraphicFramePr>
            <p:cNvPr id="7170" name="Object 4"/>
            <p:cNvGraphicFramePr>
              <a:graphicFrameLocks noChangeAspect="1"/>
            </p:cNvGraphicFramePr>
            <p:nvPr/>
          </p:nvGraphicFramePr>
          <p:xfrm>
            <a:off x="2928" y="1968"/>
            <a:ext cx="2688" cy="1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6" name="Worksheet" r:id="rId3" imgW="5435600" imgH="3187700" progId="Excel.Sheet.8">
                    <p:embed/>
                  </p:oleObj>
                </mc:Choice>
                <mc:Fallback>
                  <p:oleObj name="Worksheet" r:id="rId3" imgW="5435600" imgH="3187700" progId="Excel.Shee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968"/>
                          <a:ext cx="2688" cy="1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" name="Object 5"/>
            <p:cNvGraphicFramePr>
              <a:graphicFrameLocks noChangeAspect="1"/>
            </p:cNvGraphicFramePr>
            <p:nvPr/>
          </p:nvGraphicFramePr>
          <p:xfrm>
            <a:off x="1248" y="2256"/>
            <a:ext cx="87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7" name="Worksheet" r:id="rId5" imgW="1778000" imgH="1371600" progId="Excel.Sheet.8">
                    <p:embed/>
                  </p:oleObj>
                </mc:Choice>
                <mc:Fallback>
                  <p:oleObj name="Worksheet" r:id="rId5" imgW="1778000" imgH="1371600" progId="Excel.Shee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256"/>
                          <a:ext cx="872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4" name="Text Box 6"/>
            <p:cNvSpPr txBox="1">
              <a:spLocks noChangeArrowheads="1"/>
            </p:cNvSpPr>
            <p:nvPr/>
          </p:nvSpPr>
          <p:spPr bwMode="auto">
            <a:xfrm>
              <a:off x="2016" y="1872"/>
              <a:ext cx="72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&gt;=123</a:t>
              </a:r>
            </a:p>
          </p:txBody>
        </p:sp>
        <p:sp>
          <p:nvSpPr>
            <p:cNvPr id="7185" name="Text Box 7"/>
            <p:cNvSpPr txBox="1">
              <a:spLocks noChangeArrowheads="1"/>
            </p:cNvSpPr>
            <p:nvPr/>
          </p:nvSpPr>
          <p:spPr bwMode="auto">
            <a:xfrm>
              <a:off x="1920" y="3024"/>
              <a:ext cx="67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&gt;=456</a:t>
              </a:r>
            </a:p>
          </p:txBody>
        </p:sp>
        <p:sp>
          <p:nvSpPr>
            <p:cNvPr id="7186" name="Line 8"/>
            <p:cNvSpPr>
              <a:spLocks noChangeShapeType="1"/>
            </p:cNvSpPr>
            <p:nvPr/>
          </p:nvSpPr>
          <p:spPr bwMode="auto">
            <a:xfrm>
              <a:off x="2160" y="2352"/>
              <a:ext cx="67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87" name="Line 9"/>
            <p:cNvSpPr>
              <a:spLocks noChangeShapeType="1"/>
            </p:cNvSpPr>
            <p:nvPr/>
          </p:nvSpPr>
          <p:spPr bwMode="auto">
            <a:xfrm>
              <a:off x="2160" y="2592"/>
              <a:ext cx="72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7172" name="Object 10"/>
            <p:cNvGraphicFramePr>
              <a:graphicFrameLocks noChangeAspect="1"/>
            </p:cNvGraphicFramePr>
            <p:nvPr/>
          </p:nvGraphicFramePr>
          <p:xfrm>
            <a:off x="144" y="2208"/>
            <a:ext cx="936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8" name="Worksheet" r:id="rId7" imgW="1778000" imgH="1371600" progId="Excel.Sheet.8">
                    <p:embed/>
                  </p:oleObj>
                </mc:Choice>
                <mc:Fallback>
                  <p:oleObj name="Worksheet" r:id="rId7" imgW="1778000" imgH="1371600" progId="Excel.Sheet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208"/>
                          <a:ext cx="936" cy="7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8" name="Line 11"/>
            <p:cNvSpPr>
              <a:spLocks noChangeShapeType="1"/>
            </p:cNvSpPr>
            <p:nvPr/>
          </p:nvSpPr>
          <p:spPr bwMode="auto">
            <a:xfrm>
              <a:off x="1056" y="2304"/>
              <a:ext cx="19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89" name="Line 12"/>
            <p:cNvSpPr>
              <a:spLocks noChangeShapeType="1"/>
            </p:cNvSpPr>
            <p:nvPr/>
          </p:nvSpPr>
          <p:spPr bwMode="auto">
            <a:xfrm>
              <a:off x="1056" y="2592"/>
              <a:ext cx="192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15405" name="Rectangle 13"/>
          <p:cNvSpPr>
            <a:spLocks noChangeArrowheads="1"/>
          </p:cNvSpPr>
          <p:nvPr/>
        </p:nvSpPr>
        <p:spPr bwMode="auto">
          <a:xfrm>
            <a:off x="4648200" y="3810000"/>
            <a:ext cx="42672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5406" name="Freeform 14"/>
          <p:cNvSpPr>
            <a:spLocks/>
          </p:cNvSpPr>
          <p:nvPr/>
        </p:nvSpPr>
        <p:spPr bwMode="auto">
          <a:xfrm>
            <a:off x="4648200" y="4953000"/>
            <a:ext cx="4267200" cy="990600"/>
          </a:xfrm>
          <a:custGeom>
            <a:avLst/>
            <a:gdLst>
              <a:gd name="T0" fmla="*/ 0 w 2688"/>
              <a:gd name="T1" fmla="*/ 624 h 624"/>
              <a:gd name="T2" fmla="*/ 0 w 2688"/>
              <a:gd name="T3" fmla="*/ 0 h 624"/>
              <a:gd name="T4" fmla="*/ 2688 w 2688"/>
              <a:gd name="T5" fmla="*/ 0 h 624"/>
              <a:gd name="T6" fmla="*/ 2688 w 2688"/>
              <a:gd name="T7" fmla="*/ 624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624"/>
              <a:gd name="T14" fmla="*/ 2688 w 2688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624">
                <a:moveTo>
                  <a:pt x="0" y="624"/>
                </a:moveTo>
                <a:lnTo>
                  <a:pt x="0" y="0"/>
                </a:lnTo>
                <a:lnTo>
                  <a:pt x="2688" y="0"/>
                </a:lnTo>
                <a:lnTo>
                  <a:pt x="2688" y="624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200400" y="5029200"/>
            <a:ext cx="1371600" cy="990600"/>
            <a:chOff x="2016" y="3168"/>
            <a:chExt cx="864" cy="624"/>
          </a:xfrm>
        </p:grpSpPr>
        <p:sp>
          <p:nvSpPr>
            <p:cNvPr id="7181" name="Text Box 16"/>
            <p:cNvSpPr txBox="1">
              <a:spLocks noChangeArrowheads="1"/>
            </p:cNvSpPr>
            <p:nvPr/>
          </p:nvSpPr>
          <p:spPr bwMode="auto">
            <a:xfrm>
              <a:off x="2016" y="3456"/>
              <a:ext cx="56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block</a:t>
              </a:r>
            </a:p>
          </p:txBody>
        </p:sp>
        <p:sp>
          <p:nvSpPr>
            <p:cNvPr id="7182" name="Line 17"/>
            <p:cNvSpPr>
              <a:spLocks noChangeShapeType="1"/>
            </p:cNvSpPr>
            <p:nvPr/>
          </p:nvSpPr>
          <p:spPr bwMode="auto">
            <a:xfrm flipV="1">
              <a:off x="2544" y="316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83" name="Line 18"/>
            <p:cNvSpPr>
              <a:spLocks noChangeShapeType="1"/>
            </p:cNvSpPr>
            <p:nvPr/>
          </p:nvSpPr>
          <p:spPr bwMode="auto">
            <a:xfrm>
              <a:off x="2544" y="3648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15411" name="Text Box 19"/>
          <p:cNvSpPr txBox="1">
            <a:spLocks noChangeArrowheads="1"/>
          </p:cNvSpPr>
          <p:nvPr/>
        </p:nvSpPr>
        <p:spPr bwMode="auto">
          <a:xfrm>
            <a:off x="381000" y="2057400"/>
            <a:ext cx="281940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1800" b="1" baseline="30000">
                <a:solidFill>
                  <a:srgbClr val="000000"/>
                </a:solidFill>
                <a:latin typeface="Times New Roman" pitchFamily="18" charset="0"/>
              </a:rPr>
              <a:t>nd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 level sparse index on the values of the 1</a:t>
            </a:r>
            <a:r>
              <a:rPr lang="en-US" sz="1800" b="1" baseline="3000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 level</a:t>
            </a:r>
          </a:p>
        </p:txBody>
      </p:sp>
      <p:sp>
        <p:nvSpPr>
          <p:cNvPr id="315412" name="Line 20"/>
          <p:cNvSpPr>
            <a:spLocks noChangeShapeType="1"/>
          </p:cNvSpPr>
          <p:nvPr/>
        </p:nvSpPr>
        <p:spPr bwMode="auto">
          <a:xfrm flipH="1">
            <a:off x="1219200" y="27432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0" name="Text Box 21"/>
          <p:cNvSpPr txBox="1">
            <a:spLocks noChangeArrowheads="1"/>
          </p:cNvSpPr>
          <p:nvPr/>
        </p:nvSpPr>
        <p:spPr bwMode="auto">
          <a:xfrm>
            <a:off x="1192213" y="971550"/>
            <a:ext cx="6249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sz="2000"/>
              <a:t>What if index is too large to search in memory?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5" grpId="0" animBg="1"/>
      <p:bldP spid="315406" grpId="0" animBg="1"/>
      <p:bldP spid="315411" grpId="0"/>
      <p:bldP spid="3154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000"/>
              </a:spcBef>
              <a:defRPr/>
            </a:pPr>
            <a:r>
              <a:rPr lang="en-US" smtClean="0">
                <a:latin typeface="Times" pitchFamily="18" charset="0"/>
              </a:rPr>
              <a:t>ISAM - observations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72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Times" pitchFamily="18" charset="0"/>
              </a:rPr>
              <a:t>What about insertions/deletions?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4603750" y="3095625"/>
          <a:ext cx="42672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Worksheet" r:id="rId3" imgW="5435600" imgH="3187700" progId="Excel.Sheet.8">
                  <p:embed/>
                </p:oleObj>
              </mc:Choice>
              <mc:Fallback>
                <p:oleObj name="Worksheet" r:id="rId3" imgW="5435600" imgH="31877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3095625"/>
                        <a:ext cx="4267200" cy="250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1936750" y="3552825"/>
          <a:ext cx="1384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Worksheet" r:id="rId5" imgW="1778000" imgH="1371600" progId="Excel.Sheet.8">
                  <p:embed/>
                </p:oleObj>
              </mc:Choice>
              <mc:Fallback>
                <p:oleObj name="Worksheet" r:id="rId5" imgW="1778000" imgH="137160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552825"/>
                        <a:ext cx="13843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328988" y="3379788"/>
            <a:ext cx="11430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Times New Roman" pitchFamily="18" charset="0"/>
              </a:rPr>
              <a:t>&gt;=123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206750" y="4625975"/>
            <a:ext cx="10668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Times New Roman" pitchFamily="18" charset="0"/>
              </a:rPr>
              <a:t>&gt;=456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3384550" y="3705225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3384550" y="4086225"/>
            <a:ext cx="1143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8196" name="Object 11"/>
          <p:cNvGraphicFramePr>
            <a:graphicFrameLocks noChangeAspect="1"/>
          </p:cNvGraphicFramePr>
          <p:nvPr/>
        </p:nvGraphicFramePr>
        <p:xfrm>
          <a:off x="184150" y="3476625"/>
          <a:ext cx="14859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Worksheet" r:id="rId7" imgW="1778000" imgH="1371600" progId="Excel.Sheet.8">
                  <p:embed/>
                </p:oleObj>
              </mc:Choice>
              <mc:Fallback>
                <p:oleObj name="Worksheet" r:id="rId7" imgW="1778000" imgH="1371600" progId="Excel.Shee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3476625"/>
                        <a:ext cx="148590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1631950" y="3629025"/>
            <a:ext cx="304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1631950" y="4086225"/>
            <a:ext cx="304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85800" y="4375150"/>
            <a:ext cx="3962400" cy="1758950"/>
            <a:chOff x="432" y="2756"/>
            <a:chExt cx="2496" cy="1108"/>
          </a:xfrm>
        </p:grpSpPr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432" y="3552"/>
              <a:ext cx="2160" cy="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solidFill>
                    <a:srgbClr val="FF3300"/>
                  </a:solidFill>
                  <a:latin typeface="Times New Roman" pitchFamily="18" charset="0"/>
                </a:rPr>
                <a:t>124; peterson; fifth ave.</a:t>
              </a:r>
            </a:p>
          </p:txBody>
        </p:sp>
        <p:cxnSp>
          <p:nvCxnSpPr>
            <p:cNvPr id="8208" name="AutoShape 16"/>
            <p:cNvCxnSpPr>
              <a:cxnSpLocks noChangeShapeType="1"/>
            </p:cNvCxnSpPr>
            <p:nvPr/>
          </p:nvCxnSpPr>
          <p:spPr bwMode="auto">
            <a:xfrm flipV="1">
              <a:off x="2640" y="2756"/>
              <a:ext cx="288" cy="940"/>
            </a:xfrm>
            <a:prstGeom prst="straightConnector1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</p:spPr>
        </p:cxnSp>
      </p:grpSp>
      <p:sp>
        <p:nvSpPr>
          <p:cNvPr id="8206" name="Rectangle 17"/>
          <p:cNvSpPr>
            <a:spLocks noChangeArrowheads="1"/>
          </p:cNvSpPr>
          <p:nvPr/>
        </p:nvSpPr>
        <p:spPr bwMode="auto">
          <a:xfrm>
            <a:off x="4619625" y="3810000"/>
            <a:ext cx="4267200" cy="10668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000"/>
              </a:spcBef>
              <a:defRPr/>
            </a:pPr>
            <a:r>
              <a:rPr lang="en-US" smtClean="0">
                <a:latin typeface="Times" pitchFamily="18" charset="0"/>
              </a:rPr>
              <a:t>ISAM - observations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72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What about insertions/deletions?</a:t>
            </a:r>
          </a:p>
        </p:txBody>
      </p:sp>
      <p:grpSp>
        <p:nvGrpSpPr>
          <p:cNvPr id="9223" name="Group 4"/>
          <p:cNvGrpSpPr>
            <a:grpSpLocks/>
          </p:cNvGrpSpPr>
          <p:nvPr/>
        </p:nvGrpSpPr>
        <p:grpSpPr bwMode="auto">
          <a:xfrm>
            <a:off x="228600" y="2971800"/>
            <a:ext cx="5715000" cy="1524000"/>
            <a:chOff x="144" y="1872"/>
            <a:chExt cx="5472" cy="1672"/>
          </a:xfrm>
        </p:grpSpPr>
        <p:graphicFrame>
          <p:nvGraphicFramePr>
            <p:cNvPr id="9218" name="Object 5"/>
            <p:cNvGraphicFramePr>
              <a:graphicFrameLocks noChangeAspect="1"/>
            </p:cNvGraphicFramePr>
            <p:nvPr/>
          </p:nvGraphicFramePr>
          <p:xfrm>
            <a:off x="2928" y="1968"/>
            <a:ext cx="2688" cy="1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4" name="Worksheet" r:id="rId3" imgW="5435600" imgH="3187700" progId="Excel.Sheet.8">
                    <p:embed/>
                  </p:oleObj>
                </mc:Choice>
                <mc:Fallback>
                  <p:oleObj name="Worksheet" r:id="rId3" imgW="5435600" imgH="3187700" progId="Excel.Shee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968"/>
                          <a:ext cx="2688" cy="1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" name="Object 6"/>
            <p:cNvGraphicFramePr>
              <a:graphicFrameLocks noChangeAspect="1"/>
            </p:cNvGraphicFramePr>
            <p:nvPr/>
          </p:nvGraphicFramePr>
          <p:xfrm>
            <a:off x="1248" y="2256"/>
            <a:ext cx="87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5" name="Worksheet" r:id="rId5" imgW="1778000" imgH="1371600" progId="Excel.Sheet.8">
                    <p:embed/>
                  </p:oleObj>
                </mc:Choice>
                <mc:Fallback>
                  <p:oleObj name="Worksheet" r:id="rId5" imgW="1778000" imgH="1371600" progId="Excel.Sheet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256"/>
                          <a:ext cx="872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Text Box 7"/>
            <p:cNvSpPr txBox="1">
              <a:spLocks noChangeArrowheads="1"/>
            </p:cNvSpPr>
            <p:nvPr/>
          </p:nvSpPr>
          <p:spPr bwMode="auto">
            <a:xfrm>
              <a:off x="2017" y="1872"/>
              <a:ext cx="719" cy="5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9231" name="Text Box 8"/>
            <p:cNvSpPr txBox="1">
              <a:spLocks noChangeArrowheads="1"/>
            </p:cNvSpPr>
            <p:nvPr/>
          </p:nvSpPr>
          <p:spPr bwMode="auto">
            <a:xfrm>
              <a:off x="1919" y="3023"/>
              <a:ext cx="674" cy="5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9232" name="Line 9"/>
            <p:cNvSpPr>
              <a:spLocks noChangeShapeType="1"/>
            </p:cNvSpPr>
            <p:nvPr/>
          </p:nvSpPr>
          <p:spPr bwMode="auto">
            <a:xfrm>
              <a:off x="2160" y="2352"/>
              <a:ext cx="67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33" name="Line 10"/>
            <p:cNvSpPr>
              <a:spLocks noChangeShapeType="1"/>
            </p:cNvSpPr>
            <p:nvPr/>
          </p:nvSpPr>
          <p:spPr bwMode="auto">
            <a:xfrm>
              <a:off x="2160" y="2592"/>
              <a:ext cx="72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9220" name="Object 11"/>
            <p:cNvGraphicFramePr>
              <a:graphicFrameLocks noChangeAspect="1"/>
            </p:cNvGraphicFramePr>
            <p:nvPr/>
          </p:nvGraphicFramePr>
          <p:xfrm>
            <a:off x="144" y="2208"/>
            <a:ext cx="936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6" name="Worksheet" r:id="rId7" imgW="1778000" imgH="1371600" progId="Excel.Sheet.8">
                    <p:embed/>
                  </p:oleObj>
                </mc:Choice>
                <mc:Fallback>
                  <p:oleObj name="Worksheet" r:id="rId7" imgW="1778000" imgH="1371600" progId="Excel.Sheet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208"/>
                          <a:ext cx="936" cy="7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4" name="Line 12"/>
            <p:cNvSpPr>
              <a:spLocks noChangeShapeType="1"/>
            </p:cNvSpPr>
            <p:nvPr/>
          </p:nvSpPr>
          <p:spPr bwMode="auto">
            <a:xfrm>
              <a:off x="1056" y="2304"/>
              <a:ext cx="19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35" name="Line 13"/>
            <p:cNvSpPr>
              <a:spLocks noChangeShapeType="1"/>
            </p:cNvSpPr>
            <p:nvPr/>
          </p:nvSpPr>
          <p:spPr bwMode="auto">
            <a:xfrm>
              <a:off x="1056" y="2592"/>
              <a:ext cx="192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6324600" y="3505200"/>
            <a:ext cx="2286000" cy="3746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3300"/>
                </a:solidFill>
                <a:latin typeface="Times New Roman" pitchFamily="18" charset="0"/>
              </a:rPr>
              <a:t>124; peterson; fifth ave.</a:t>
            </a:r>
          </a:p>
        </p:txBody>
      </p:sp>
      <p:sp>
        <p:nvSpPr>
          <p:cNvPr id="9225" name="Rectangle 15"/>
          <p:cNvSpPr>
            <a:spLocks noChangeArrowheads="1"/>
          </p:cNvSpPr>
          <p:nvPr/>
        </p:nvSpPr>
        <p:spPr bwMode="auto">
          <a:xfrm>
            <a:off x="3124200" y="3429000"/>
            <a:ext cx="2819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6" name="Line 16"/>
          <p:cNvSpPr>
            <a:spLocks noChangeShapeType="1"/>
          </p:cNvSpPr>
          <p:nvPr/>
        </p:nvSpPr>
        <p:spPr bwMode="auto">
          <a:xfrm>
            <a:off x="59436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7" name="Text Box 17"/>
          <p:cNvSpPr txBox="1">
            <a:spLocks noChangeArrowheads="1"/>
          </p:cNvSpPr>
          <p:nvPr/>
        </p:nvSpPr>
        <p:spPr bwMode="auto">
          <a:xfrm>
            <a:off x="6781800" y="2743200"/>
            <a:ext cx="1981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overflows</a:t>
            </a:r>
          </a:p>
        </p:txBody>
      </p:sp>
      <p:sp>
        <p:nvSpPr>
          <p:cNvPr id="9228" name="Text Box 18"/>
          <p:cNvSpPr txBox="1">
            <a:spLocks noChangeArrowheads="1"/>
          </p:cNvSpPr>
          <p:nvPr/>
        </p:nvSpPr>
        <p:spPr bwMode="auto">
          <a:xfrm>
            <a:off x="514350" y="4994275"/>
            <a:ext cx="15716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Problems?</a:t>
            </a:r>
          </a:p>
        </p:txBody>
      </p:sp>
      <p:sp>
        <p:nvSpPr>
          <p:cNvPr id="9229" name="Rectangle 19"/>
          <p:cNvSpPr>
            <a:spLocks noChangeArrowheads="1"/>
          </p:cNvSpPr>
          <p:nvPr/>
        </p:nvSpPr>
        <p:spPr bwMode="auto">
          <a:xfrm>
            <a:off x="6324600" y="3429000"/>
            <a:ext cx="26670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000"/>
              </a:spcBef>
              <a:defRPr/>
            </a:pPr>
            <a:r>
              <a:rPr lang="en-US" smtClean="0">
                <a:latin typeface="Times" pitchFamily="18" charset="0"/>
              </a:rPr>
              <a:t>ISAM - observations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722313"/>
          </a:xfrm>
        </p:spPr>
        <p:txBody>
          <a:bodyPr/>
          <a:lstStyle/>
          <a:p>
            <a:r>
              <a:rPr lang="en-US" sz="2400" smtClean="0">
                <a:latin typeface="Times" pitchFamily="18" charset="0"/>
              </a:rPr>
              <a:t>What about insertions/deletions?</a:t>
            </a:r>
          </a:p>
        </p:txBody>
      </p:sp>
      <p:grpSp>
        <p:nvGrpSpPr>
          <p:cNvPr id="10247" name="Group 4"/>
          <p:cNvGrpSpPr>
            <a:grpSpLocks/>
          </p:cNvGrpSpPr>
          <p:nvPr/>
        </p:nvGrpSpPr>
        <p:grpSpPr bwMode="auto">
          <a:xfrm>
            <a:off x="228600" y="2971800"/>
            <a:ext cx="5715000" cy="1524000"/>
            <a:chOff x="144" y="1872"/>
            <a:chExt cx="5472" cy="1672"/>
          </a:xfrm>
        </p:grpSpPr>
        <p:graphicFrame>
          <p:nvGraphicFramePr>
            <p:cNvPr id="10242" name="Object 5"/>
            <p:cNvGraphicFramePr>
              <a:graphicFrameLocks noChangeAspect="1"/>
            </p:cNvGraphicFramePr>
            <p:nvPr/>
          </p:nvGraphicFramePr>
          <p:xfrm>
            <a:off x="2928" y="1968"/>
            <a:ext cx="2688" cy="1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8" name="Worksheet" r:id="rId3" imgW="5435600" imgH="3187700" progId="Excel.Sheet.8">
                    <p:embed/>
                  </p:oleObj>
                </mc:Choice>
                <mc:Fallback>
                  <p:oleObj name="Worksheet" r:id="rId3" imgW="5435600" imgH="3187700" progId="Excel.Shee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968"/>
                          <a:ext cx="2688" cy="1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" name="Object 6"/>
            <p:cNvGraphicFramePr>
              <a:graphicFrameLocks noChangeAspect="1"/>
            </p:cNvGraphicFramePr>
            <p:nvPr/>
          </p:nvGraphicFramePr>
          <p:xfrm>
            <a:off x="1248" y="2256"/>
            <a:ext cx="87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9" name="Worksheet" r:id="rId5" imgW="1778000" imgH="1371600" progId="Excel.Sheet.8">
                    <p:embed/>
                  </p:oleObj>
                </mc:Choice>
                <mc:Fallback>
                  <p:oleObj name="Worksheet" r:id="rId5" imgW="1778000" imgH="1371600" progId="Excel.Sheet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256"/>
                          <a:ext cx="872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Text Box 7"/>
            <p:cNvSpPr txBox="1">
              <a:spLocks noChangeArrowheads="1"/>
            </p:cNvSpPr>
            <p:nvPr/>
          </p:nvSpPr>
          <p:spPr bwMode="auto">
            <a:xfrm>
              <a:off x="2017" y="1872"/>
              <a:ext cx="719" cy="5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10255" name="Text Box 8"/>
            <p:cNvSpPr txBox="1">
              <a:spLocks noChangeArrowheads="1"/>
            </p:cNvSpPr>
            <p:nvPr/>
          </p:nvSpPr>
          <p:spPr bwMode="auto">
            <a:xfrm>
              <a:off x="1919" y="3023"/>
              <a:ext cx="674" cy="5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10256" name="Line 9"/>
            <p:cNvSpPr>
              <a:spLocks noChangeShapeType="1"/>
            </p:cNvSpPr>
            <p:nvPr/>
          </p:nvSpPr>
          <p:spPr bwMode="auto">
            <a:xfrm>
              <a:off x="2160" y="2352"/>
              <a:ext cx="67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57" name="Line 10"/>
            <p:cNvSpPr>
              <a:spLocks noChangeShapeType="1"/>
            </p:cNvSpPr>
            <p:nvPr/>
          </p:nvSpPr>
          <p:spPr bwMode="auto">
            <a:xfrm>
              <a:off x="2160" y="2592"/>
              <a:ext cx="72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0244" name="Object 11"/>
            <p:cNvGraphicFramePr>
              <a:graphicFrameLocks noChangeAspect="1"/>
            </p:cNvGraphicFramePr>
            <p:nvPr/>
          </p:nvGraphicFramePr>
          <p:xfrm>
            <a:off x="144" y="2208"/>
            <a:ext cx="936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0" name="Worksheet" r:id="rId7" imgW="1778000" imgH="1371600" progId="Excel.Sheet.8">
                    <p:embed/>
                  </p:oleObj>
                </mc:Choice>
                <mc:Fallback>
                  <p:oleObj name="Worksheet" r:id="rId7" imgW="1778000" imgH="1371600" progId="Excel.Sheet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208"/>
                          <a:ext cx="936" cy="7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8" name="Line 12"/>
            <p:cNvSpPr>
              <a:spLocks noChangeShapeType="1"/>
            </p:cNvSpPr>
            <p:nvPr/>
          </p:nvSpPr>
          <p:spPr bwMode="auto">
            <a:xfrm>
              <a:off x="1056" y="2304"/>
              <a:ext cx="19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59" name="Line 13"/>
            <p:cNvSpPr>
              <a:spLocks noChangeShapeType="1"/>
            </p:cNvSpPr>
            <p:nvPr/>
          </p:nvSpPr>
          <p:spPr bwMode="auto">
            <a:xfrm>
              <a:off x="1056" y="2592"/>
              <a:ext cx="192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0248" name="Text Box 14"/>
          <p:cNvSpPr txBox="1">
            <a:spLocks noChangeArrowheads="1"/>
          </p:cNvSpPr>
          <p:nvPr/>
        </p:nvSpPr>
        <p:spPr bwMode="auto">
          <a:xfrm>
            <a:off x="6324600" y="3505200"/>
            <a:ext cx="2286000" cy="3746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3300"/>
                </a:solidFill>
                <a:latin typeface="Times New Roman" pitchFamily="18" charset="0"/>
              </a:rPr>
              <a:t>124; peterson; fifth ave.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3124200" y="3429000"/>
            <a:ext cx="2819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0" name="Line 16"/>
          <p:cNvSpPr>
            <a:spLocks noChangeShapeType="1"/>
          </p:cNvSpPr>
          <p:nvPr/>
        </p:nvSpPr>
        <p:spPr bwMode="auto">
          <a:xfrm>
            <a:off x="59436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1" name="Text Box 17"/>
          <p:cNvSpPr txBox="1">
            <a:spLocks noChangeArrowheads="1"/>
          </p:cNvSpPr>
          <p:nvPr/>
        </p:nvSpPr>
        <p:spPr bwMode="auto">
          <a:xfrm>
            <a:off x="6781800" y="2743200"/>
            <a:ext cx="1981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overflows</a:t>
            </a:r>
          </a:p>
        </p:txBody>
      </p:sp>
      <p:sp>
        <p:nvSpPr>
          <p:cNvPr id="10252" name="Text Box 18"/>
          <p:cNvSpPr txBox="1">
            <a:spLocks noChangeArrowheads="1"/>
          </p:cNvSpPr>
          <p:nvPr/>
        </p:nvSpPr>
        <p:spPr bwMode="auto">
          <a:xfrm>
            <a:off x="1066800" y="4572000"/>
            <a:ext cx="7315200" cy="10048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>
                <a:latin typeface="Times New Roman" pitchFamily="18" charset="0"/>
              </a:rPr>
              <a:t> overflow chains may become very long  - what to do?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2400" b="1">
              <a:latin typeface="Times New Roman" pitchFamily="18" charset="0"/>
            </a:endParaRPr>
          </a:p>
        </p:txBody>
      </p:sp>
      <p:sp>
        <p:nvSpPr>
          <p:cNvPr id="10253" name="Rectangle 19"/>
          <p:cNvSpPr>
            <a:spLocks noChangeArrowheads="1"/>
          </p:cNvSpPr>
          <p:nvPr/>
        </p:nvSpPr>
        <p:spPr bwMode="auto">
          <a:xfrm>
            <a:off x="6324600" y="3429000"/>
            <a:ext cx="26670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000"/>
              </a:spcBef>
              <a:defRPr/>
            </a:pPr>
            <a:r>
              <a:rPr lang="en-US" smtClean="0">
                <a:latin typeface="Times" pitchFamily="18" charset="0"/>
              </a:rPr>
              <a:t>ISAM - observations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722313"/>
          </a:xfrm>
        </p:spPr>
        <p:txBody>
          <a:bodyPr/>
          <a:lstStyle/>
          <a:p>
            <a:r>
              <a:rPr lang="en-US" sz="2400" smtClean="0">
                <a:latin typeface="Times" pitchFamily="18" charset="0"/>
              </a:rPr>
              <a:t>What about insertions/deletions?</a:t>
            </a:r>
          </a:p>
        </p:txBody>
      </p:sp>
      <p:grpSp>
        <p:nvGrpSpPr>
          <p:cNvPr id="11271" name="Group 4"/>
          <p:cNvGrpSpPr>
            <a:grpSpLocks/>
          </p:cNvGrpSpPr>
          <p:nvPr/>
        </p:nvGrpSpPr>
        <p:grpSpPr bwMode="auto">
          <a:xfrm>
            <a:off x="228600" y="2971800"/>
            <a:ext cx="5715000" cy="1524000"/>
            <a:chOff x="144" y="1872"/>
            <a:chExt cx="5472" cy="1672"/>
          </a:xfrm>
        </p:grpSpPr>
        <p:graphicFrame>
          <p:nvGraphicFramePr>
            <p:cNvPr id="11266" name="Object 5"/>
            <p:cNvGraphicFramePr>
              <a:graphicFrameLocks noChangeAspect="1"/>
            </p:cNvGraphicFramePr>
            <p:nvPr/>
          </p:nvGraphicFramePr>
          <p:xfrm>
            <a:off x="2928" y="1968"/>
            <a:ext cx="2688" cy="1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2" name="Worksheet" r:id="rId3" imgW="5435600" imgH="3187700" progId="Excel.Sheet.8">
                    <p:embed/>
                  </p:oleObj>
                </mc:Choice>
                <mc:Fallback>
                  <p:oleObj name="Worksheet" r:id="rId3" imgW="5435600" imgH="3187700" progId="Excel.Shee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968"/>
                          <a:ext cx="2688" cy="1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Object 6"/>
            <p:cNvGraphicFramePr>
              <a:graphicFrameLocks noChangeAspect="1"/>
            </p:cNvGraphicFramePr>
            <p:nvPr/>
          </p:nvGraphicFramePr>
          <p:xfrm>
            <a:off x="1248" y="2256"/>
            <a:ext cx="87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3" name="Worksheet" r:id="rId5" imgW="1778000" imgH="1371600" progId="Excel.Sheet.8">
                    <p:embed/>
                  </p:oleObj>
                </mc:Choice>
                <mc:Fallback>
                  <p:oleObj name="Worksheet" r:id="rId5" imgW="1778000" imgH="1371600" progId="Excel.Sheet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256"/>
                          <a:ext cx="872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8" name="Text Box 7"/>
            <p:cNvSpPr txBox="1">
              <a:spLocks noChangeArrowheads="1"/>
            </p:cNvSpPr>
            <p:nvPr/>
          </p:nvSpPr>
          <p:spPr bwMode="auto">
            <a:xfrm>
              <a:off x="2017" y="1872"/>
              <a:ext cx="719" cy="5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11279" name="Text Box 8"/>
            <p:cNvSpPr txBox="1">
              <a:spLocks noChangeArrowheads="1"/>
            </p:cNvSpPr>
            <p:nvPr/>
          </p:nvSpPr>
          <p:spPr bwMode="auto">
            <a:xfrm>
              <a:off x="1919" y="3023"/>
              <a:ext cx="674" cy="5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11280" name="Line 9"/>
            <p:cNvSpPr>
              <a:spLocks noChangeShapeType="1"/>
            </p:cNvSpPr>
            <p:nvPr/>
          </p:nvSpPr>
          <p:spPr bwMode="auto">
            <a:xfrm>
              <a:off x="2160" y="2352"/>
              <a:ext cx="67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81" name="Line 10"/>
            <p:cNvSpPr>
              <a:spLocks noChangeShapeType="1"/>
            </p:cNvSpPr>
            <p:nvPr/>
          </p:nvSpPr>
          <p:spPr bwMode="auto">
            <a:xfrm>
              <a:off x="2160" y="2592"/>
              <a:ext cx="72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1268" name="Object 11"/>
            <p:cNvGraphicFramePr>
              <a:graphicFrameLocks noChangeAspect="1"/>
            </p:cNvGraphicFramePr>
            <p:nvPr/>
          </p:nvGraphicFramePr>
          <p:xfrm>
            <a:off x="144" y="2208"/>
            <a:ext cx="936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4" name="Worksheet" r:id="rId7" imgW="1778000" imgH="1371600" progId="Excel.Sheet.8">
                    <p:embed/>
                  </p:oleObj>
                </mc:Choice>
                <mc:Fallback>
                  <p:oleObj name="Worksheet" r:id="rId7" imgW="1778000" imgH="1371600" progId="Excel.Sheet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208"/>
                          <a:ext cx="936" cy="7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2" name="Line 12"/>
            <p:cNvSpPr>
              <a:spLocks noChangeShapeType="1"/>
            </p:cNvSpPr>
            <p:nvPr/>
          </p:nvSpPr>
          <p:spPr bwMode="auto">
            <a:xfrm>
              <a:off x="1056" y="2304"/>
              <a:ext cx="19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83" name="Line 13"/>
            <p:cNvSpPr>
              <a:spLocks noChangeShapeType="1"/>
            </p:cNvSpPr>
            <p:nvPr/>
          </p:nvSpPr>
          <p:spPr bwMode="auto">
            <a:xfrm>
              <a:off x="1056" y="2592"/>
              <a:ext cx="192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1272" name="Text Box 14"/>
          <p:cNvSpPr txBox="1">
            <a:spLocks noChangeArrowheads="1"/>
          </p:cNvSpPr>
          <p:nvPr/>
        </p:nvSpPr>
        <p:spPr bwMode="auto">
          <a:xfrm>
            <a:off x="6324600" y="3505200"/>
            <a:ext cx="2286000" cy="3746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3300"/>
                </a:solidFill>
                <a:latin typeface="Times New Roman" pitchFamily="18" charset="0"/>
              </a:rPr>
              <a:t>124; peterson; fifth ave.</a:t>
            </a:r>
          </a:p>
        </p:txBody>
      </p:sp>
      <p:sp>
        <p:nvSpPr>
          <p:cNvPr id="11273" name="Rectangle 15"/>
          <p:cNvSpPr>
            <a:spLocks noChangeArrowheads="1"/>
          </p:cNvSpPr>
          <p:nvPr/>
        </p:nvSpPr>
        <p:spPr bwMode="auto">
          <a:xfrm>
            <a:off x="3124200" y="3429000"/>
            <a:ext cx="2819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4" name="Line 16"/>
          <p:cNvSpPr>
            <a:spLocks noChangeShapeType="1"/>
          </p:cNvSpPr>
          <p:nvPr/>
        </p:nvSpPr>
        <p:spPr bwMode="auto">
          <a:xfrm>
            <a:off x="5943600" y="3581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5" name="Text Box 17"/>
          <p:cNvSpPr txBox="1">
            <a:spLocks noChangeArrowheads="1"/>
          </p:cNvSpPr>
          <p:nvPr/>
        </p:nvSpPr>
        <p:spPr bwMode="auto">
          <a:xfrm>
            <a:off x="6781800" y="2743200"/>
            <a:ext cx="1981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overflows</a:t>
            </a:r>
          </a:p>
        </p:txBody>
      </p:sp>
      <p:sp>
        <p:nvSpPr>
          <p:cNvPr id="11276" name="Text Box 18"/>
          <p:cNvSpPr txBox="1">
            <a:spLocks noChangeArrowheads="1"/>
          </p:cNvSpPr>
          <p:nvPr/>
        </p:nvSpPr>
        <p:spPr bwMode="auto">
          <a:xfrm>
            <a:off x="1066800" y="4572000"/>
            <a:ext cx="7315200" cy="210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>
                <a:latin typeface="Times New Roman" pitchFamily="18" charset="0"/>
              </a:rPr>
              <a:t> overflow chains may become very long - thus: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b="1">
                <a:latin typeface="Times New Roman" pitchFamily="18" charset="0"/>
              </a:rPr>
              <a:t> shut-down &amp; reorganize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b="1">
                <a:latin typeface="Times New Roman" pitchFamily="18" charset="0"/>
              </a:rPr>
              <a:t> start with ~80% utilization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2400" b="1">
              <a:latin typeface="Times New Roman" pitchFamily="18" charset="0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6324600" y="3429000"/>
            <a:ext cx="26670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000"/>
              </a:spcBef>
              <a:defRPr/>
            </a:pPr>
            <a:r>
              <a:rPr lang="en-US" smtClean="0">
                <a:latin typeface="Times" pitchFamily="18" charset="0"/>
              </a:rPr>
              <a:t>ISAM - observations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2457450"/>
          </a:xfrm>
        </p:spPr>
        <p:txBody>
          <a:bodyPr/>
          <a:lstStyle/>
          <a:p>
            <a:r>
              <a:rPr lang="en-US" smtClean="0"/>
              <a:t>if index is too large, store it on disk and keep index on the index (in memory)</a:t>
            </a:r>
          </a:p>
          <a:p>
            <a:r>
              <a:rPr lang="en-US" smtClean="0"/>
              <a:t>usually two levels of indices, one first- level entry per disk block </a:t>
            </a:r>
          </a:p>
          <a:p>
            <a:pPr>
              <a:spcBef>
                <a:spcPts val="2000"/>
              </a:spcBef>
            </a:pPr>
            <a:r>
              <a:rPr lang="en-US" smtClean="0"/>
              <a:t>typically, blocks: 80% full initially (what are potential problems / inefficiencies?)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So far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…  indices (like ISAM) suffer in the presence of frequent updates</a:t>
            </a:r>
          </a:p>
          <a:p>
            <a:pPr>
              <a:spcBef>
                <a:spcPts val="2000"/>
              </a:spcBef>
            </a:pPr>
            <a:r>
              <a:rPr lang="en-US" sz="2400" smtClean="0"/>
              <a:t>alternative indexing structure: </a:t>
            </a:r>
            <a:r>
              <a:rPr lang="en-US" sz="2400" b="1" u="sng" smtClean="0"/>
              <a:t>B - trees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Storage Media: Types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258888"/>
            <a:ext cx="7848600" cy="4035425"/>
          </a:xfrm>
        </p:spPr>
        <p:txBody>
          <a:bodyPr/>
          <a:lstStyle/>
          <a:p>
            <a:r>
              <a:rPr lang="en-US" sz="2400" b="1">
                <a:solidFill>
                  <a:schemeClr val="tx2"/>
                </a:solidFill>
                <a:latin typeface="Helvetica" charset="0"/>
              </a:rPr>
              <a:t>Cache</a:t>
            </a:r>
            <a:r>
              <a:rPr lang="en-US">
                <a:latin typeface="Helvetica" charset="0"/>
              </a:rPr>
              <a:t> – fastest and most costly form of storage; volatile; managed by the computer system hardware.</a:t>
            </a:r>
          </a:p>
          <a:p>
            <a:r>
              <a:rPr lang="en-US" sz="2400" b="1">
                <a:solidFill>
                  <a:schemeClr val="tx2"/>
                </a:solidFill>
                <a:latin typeface="Helvetica" charset="0"/>
              </a:rPr>
              <a:t>Main memory</a:t>
            </a:r>
            <a:r>
              <a:rPr lang="en-US">
                <a:solidFill>
                  <a:schemeClr val="tx2"/>
                </a:solidFill>
                <a:latin typeface="Helvetica" charset="0"/>
              </a:rPr>
              <a:t>:</a:t>
            </a: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fast access (10s to 100s of nanoseconds; 1 nanosecond = 10</a:t>
            </a:r>
            <a:r>
              <a:rPr lang="en-US" sz="2000" baseline="30000">
                <a:latin typeface="Helvetica" charset="0"/>
                <a:ea typeface="ＭＳ Ｐゴシック" charset="0"/>
              </a:rPr>
              <a:t>–9</a:t>
            </a:r>
            <a:r>
              <a:rPr lang="en-US" sz="2000">
                <a:latin typeface="Helvetica" charset="0"/>
                <a:ea typeface="ＭＳ Ｐゴシック" charset="0"/>
              </a:rPr>
              <a:t> seconds)</a:t>
            </a: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generally too small (or too expensive) to store the entire database (but for some applications, this is changing)</a:t>
            </a:r>
          </a:p>
          <a:p>
            <a:pPr lvl="1"/>
            <a:r>
              <a:rPr lang="en-US" sz="2000" b="1">
                <a:solidFill>
                  <a:schemeClr val="tx2"/>
                </a:solidFill>
                <a:latin typeface="Helvetica" charset="0"/>
                <a:ea typeface="ＭＳ Ｐゴシック" charset="0"/>
              </a:rPr>
              <a:t>Volatile</a:t>
            </a:r>
            <a:r>
              <a:rPr lang="en-US" sz="2000">
                <a:latin typeface="Helvetica" charset="0"/>
                <a:ea typeface="ＭＳ Ｐゴシック" charset="0"/>
              </a:rPr>
              <a:t> — contents of main memory are usually lost if a power failure or system crash occurs.</a:t>
            </a: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But… CPU operates only on data in main memory</a:t>
            </a:r>
          </a:p>
        </p:txBody>
      </p:sp>
    </p:spTree>
    <p:extLst>
      <p:ext uri="{BB962C8B-B14F-4D97-AF65-F5344CB8AC3E}">
        <p14:creationId xmlns:p14="http://schemas.microsoft.com/office/powerpoint/2010/main" val="255848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M</a:t>
            </a:r>
            <a:r>
              <a:rPr lang="en-US" sz="2400" b="1" smtClean="0"/>
              <a:t>ost successful</a:t>
            </a:r>
            <a:r>
              <a:rPr lang="en-US" sz="2400" smtClean="0"/>
              <a:t> family of index schemes</a:t>
            </a:r>
          </a:p>
          <a:p>
            <a:pPr lvl="1">
              <a:buFont typeface="Wingdings" pitchFamily="2" charset="2"/>
              <a:buNone/>
            </a:pPr>
            <a:r>
              <a:rPr lang="en-US" sz="2000" smtClean="0"/>
              <a:t>(B-trees, B</a:t>
            </a:r>
            <a:r>
              <a:rPr lang="en-US" sz="2000" baseline="30000" smtClean="0"/>
              <a:t>+-</a:t>
            </a:r>
            <a:r>
              <a:rPr lang="en-US" sz="2000" smtClean="0"/>
              <a:t>trees, B</a:t>
            </a:r>
            <a:r>
              <a:rPr lang="en-US" sz="2000" baseline="30000" smtClean="0"/>
              <a:t>*</a:t>
            </a:r>
            <a:r>
              <a:rPr lang="en-US" sz="2000" smtClean="0"/>
              <a:t>-trees)</a:t>
            </a:r>
          </a:p>
          <a:p>
            <a:r>
              <a:rPr lang="en-US" sz="2400" smtClean="0"/>
              <a:t>Can be used for primary/secondary, clustering/non-clustering index.</a:t>
            </a:r>
          </a:p>
          <a:p>
            <a:pPr>
              <a:spcBef>
                <a:spcPts val="2000"/>
              </a:spcBef>
            </a:pPr>
            <a:r>
              <a:rPr lang="en-US" sz="2400" b="1" u="sng" smtClean="0"/>
              <a:t>B</a:t>
            </a:r>
            <a:r>
              <a:rPr lang="en-US" sz="2400" smtClean="0"/>
              <a:t>alanced “n-way” search trees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39825"/>
            <a:ext cx="7848600" cy="72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e.g., B-tree of order 3:</a:t>
            </a:r>
          </a:p>
        </p:txBody>
      </p:sp>
      <p:grpSp>
        <p:nvGrpSpPr>
          <p:cNvPr id="27657" name="Group 6"/>
          <p:cNvGrpSpPr>
            <a:grpSpLocks/>
          </p:cNvGrpSpPr>
          <p:nvPr/>
        </p:nvGrpSpPr>
        <p:grpSpPr bwMode="auto">
          <a:xfrm>
            <a:off x="3429000" y="1849438"/>
            <a:ext cx="1524000" cy="533400"/>
            <a:chOff x="2208" y="2640"/>
            <a:chExt cx="960" cy="336"/>
          </a:xfrm>
        </p:grpSpPr>
        <p:grpSp>
          <p:nvGrpSpPr>
            <p:cNvPr id="27718" name="Group 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27727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28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719" name="Group 1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27725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26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720" name="Group 1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27723" name="Line 1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24" name="Line 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7721" name="Line 1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722" name="Line 1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7658" name="Group 18"/>
          <p:cNvGrpSpPr>
            <a:grpSpLocks/>
          </p:cNvGrpSpPr>
          <p:nvPr/>
        </p:nvGrpSpPr>
        <p:grpSpPr bwMode="auto">
          <a:xfrm>
            <a:off x="5486400" y="3068638"/>
            <a:ext cx="1524000" cy="533400"/>
            <a:chOff x="2208" y="2640"/>
            <a:chExt cx="960" cy="336"/>
          </a:xfrm>
        </p:grpSpPr>
        <p:grpSp>
          <p:nvGrpSpPr>
            <p:cNvPr id="27707" name="Group 1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27716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17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708" name="Group 2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27714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15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709" name="Group 2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27712" name="Line 2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13" name="Line 2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7710" name="Line 2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711" name="Line 2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7659" name="Line 30"/>
          <p:cNvSpPr>
            <a:spLocks noChangeShapeType="1"/>
          </p:cNvSpPr>
          <p:nvPr/>
        </p:nvSpPr>
        <p:spPr bwMode="auto">
          <a:xfrm>
            <a:off x="5562600" y="337343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0" name="Line 31"/>
          <p:cNvSpPr>
            <a:spLocks noChangeShapeType="1"/>
          </p:cNvSpPr>
          <p:nvPr/>
        </p:nvSpPr>
        <p:spPr bwMode="auto">
          <a:xfrm>
            <a:off x="6248400" y="337343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1" name="Rectangle 32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2" name="Rectangle 33"/>
          <p:cNvSpPr>
            <a:spLocks noChangeArrowheads="1"/>
          </p:cNvSpPr>
          <p:nvPr/>
        </p:nvSpPr>
        <p:spPr bwMode="auto">
          <a:xfrm>
            <a:off x="6172200" y="3830638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7663" name="Group 34"/>
          <p:cNvGrpSpPr>
            <a:grpSpLocks/>
          </p:cNvGrpSpPr>
          <p:nvPr/>
        </p:nvGrpSpPr>
        <p:grpSpPr bwMode="auto">
          <a:xfrm>
            <a:off x="3429000" y="3513138"/>
            <a:ext cx="1524000" cy="533400"/>
            <a:chOff x="2208" y="2640"/>
            <a:chExt cx="960" cy="336"/>
          </a:xfrm>
        </p:grpSpPr>
        <p:grpSp>
          <p:nvGrpSpPr>
            <p:cNvPr id="27696" name="Group 3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27705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06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697" name="Group 3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27703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04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698" name="Group 4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27701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02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7699" name="Line 4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700" name="Line 4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7664" name="Line 46"/>
          <p:cNvSpPr>
            <a:spLocks noChangeShapeType="1"/>
          </p:cNvSpPr>
          <p:nvPr/>
        </p:nvSpPr>
        <p:spPr bwMode="auto">
          <a:xfrm>
            <a:off x="3505200" y="381793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6" name="Rectangle 48"/>
          <p:cNvSpPr>
            <a:spLocks noChangeArrowheads="1"/>
          </p:cNvSpPr>
          <p:nvPr/>
        </p:nvSpPr>
        <p:spPr bwMode="auto">
          <a:xfrm>
            <a:off x="3429000" y="4275138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7668" name="Group 50"/>
          <p:cNvGrpSpPr>
            <a:grpSpLocks/>
          </p:cNvGrpSpPr>
          <p:nvPr/>
        </p:nvGrpSpPr>
        <p:grpSpPr bwMode="auto">
          <a:xfrm>
            <a:off x="1066800" y="3068638"/>
            <a:ext cx="1524000" cy="762000"/>
            <a:chOff x="3456" y="2640"/>
            <a:chExt cx="960" cy="480"/>
          </a:xfrm>
        </p:grpSpPr>
        <p:grpSp>
          <p:nvGrpSpPr>
            <p:cNvPr id="27681" name="Group 51"/>
            <p:cNvGrpSpPr>
              <a:grpSpLocks/>
            </p:cNvGrpSpPr>
            <p:nvPr/>
          </p:nvGrpSpPr>
          <p:grpSpPr bwMode="auto">
            <a:xfrm>
              <a:off x="3456" y="2640"/>
              <a:ext cx="960" cy="336"/>
              <a:chOff x="2208" y="2640"/>
              <a:chExt cx="960" cy="336"/>
            </a:xfrm>
          </p:grpSpPr>
          <p:grpSp>
            <p:nvGrpSpPr>
              <p:cNvPr id="27685" name="Group 52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27694" name="Line 53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695" name="Line 54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686" name="Group 55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27692" name="Line 56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693" name="Line 57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687" name="Group 58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27690" name="Line 59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691" name="Line 60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688" name="Line 6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689" name="Line 62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7682" name="Line 63"/>
            <p:cNvSpPr>
              <a:spLocks noChangeShapeType="1"/>
            </p:cNvSpPr>
            <p:nvPr/>
          </p:nvSpPr>
          <p:spPr bwMode="auto">
            <a:xfrm>
              <a:off x="3504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683" name="Line 64"/>
            <p:cNvSpPr>
              <a:spLocks noChangeShapeType="1"/>
            </p:cNvSpPr>
            <p:nvPr/>
          </p:nvSpPr>
          <p:spPr bwMode="auto">
            <a:xfrm>
              <a:off x="3936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7669" name="Rectangle 66"/>
          <p:cNvSpPr>
            <a:spLocks noChangeArrowheads="1"/>
          </p:cNvSpPr>
          <p:nvPr/>
        </p:nvSpPr>
        <p:spPr bwMode="auto">
          <a:xfrm>
            <a:off x="1066800" y="3830638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0" name="Rectangle 67"/>
          <p:cNvSpPr>
            <a:spLocks noChangeArrowheads="1"/>
          </p:cNvSpPr>
          <p:nvPr/>
        </p:nvSpPr>
        <p:spPr bwMode="auto">
          <a:xfrm>
            <a:off x="1752600" y="3830638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2" name="Line 69"/>
          <p:cNvSpPr>
            <a:spLocks noChangeShapeType="1"/>
          </p:cNvSpPr>
          <p:nvPr/>
        </p:nvSpPr>
        <p:spPr bwMode="auto">
          <a:xfrm flipH="1">
            <a:off x="1143000" y="2154238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3" name="Line 70"/>
          <p:cNvSpPr>
            <a:spLocks noChangeShapeType="1"/>
          </p:cNvSpPr>
          <p:nvPr/>
        </p:nvSpPr>
        <p:spPr bwMode="auto">
          <a:xfrm>
            <a:off x="4191000" y="2154238"/>
            <a:ext cx="25400" cy="1338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674" name="Line 71"/>
          <p:cNvSpPr>
            <a:spLocks noChangeShapeType="1"/>
          </p:cNvSpPr>
          <p:nvPr/>
        </p:nvSpPr>
        <p:spPr bwMode="auto">
          <a:xfrm>
            <a:off x="4876800" y="2154238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5" name="Text Box 72"/>
          <p:cNvSpPr txBox="1">
            <a:spLocks noChangeArrowheads="1"/>
          </p:cNvSpPr>
          <p:nvPr/>
        </p:nvSpPr>
        <p:spPr bwMode="auto">
          <a:xfrm>
            <a:off x="1295400" y="314483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27676" name="Text Box 73"/>
          <p:cNvSpPr txBox="1">
            <a:spLocks noChangeArrowheads="1"/>
          </p:cNvSpPr>
          <p:nvPr/>
        </p:nvSpPr>
        <p:spPr bwMode="auto">
          <a:xfrm>
            <a:off x="1889125" y="3109913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27677" name="Text Box 74"/>
          <p:cNvSpPr txBox="1">
            <a:spLocks noChangeArrowheads="1"/>
          </p:cNvSpPr>
          <p:nvPr/>
        </p:nvSpPr>
        <p:spPr bwMode="auto">
          <a:xfrm>
            <a:off x="3733800" y="184943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6</a:t>
            </a:r>
          </a:p>
        </p:txBody>
      </p:sp>
      <p:sp>
        <p:nvSpPr>
          <p:cNvPr id="27678" name="Text Box 75"/>
          <p:cNvSpPr txBox="1">
            <a:spLocks noChangeArrowheads="1"/>
          </p:cNvSpPr>
          <p:nvPr/>
        </p:nvSpPr>
        <p:spPr bwMode="auto">
          <a:xfrm>
            <a:off x="3657600" y="358933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27679" name="Text Box 76"/>
          <p:cNvSpPr txBox="1">
            <a:spLocks noChangeArrowheads="1"/>
          </p:cNvSpPr>
          <p:nvPr/>
        </p:nvSpPr>
        <p:spPr bwMode="auto">
          <a:xfrm>
            <a:off x="4394200" y="184943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9</a:t>
            </a:r>
          </a:p>
        </p:txBody>
      </p:sp>
      <p:sp>
        <p:nvSpPr>
          <p:cNvPr id="27680" name="Text Box 77"/>
          <p:cNvSpPr txBox="1">
            <a:spLocks noChangeArrowheads="1"/>
          </p:cNvSpPr>
          <p:nvPr/>
        </p:nvSpPr>
        <p:spPr bwMode="auto">
          <a:xfrm>
            <a:off x="5638800" y="3144838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27653" name="Text Box 78"/>
          <p:cNvSpPr txBox="1">
            <a:spLocks noChangeArrowheads="1"/>
          </p:cNvSpPr>
          <p:nvPr/>
        </p:nvSpPr>
        <p:spPr bwMode="auto">
          <a:xfrm>
            <a:off x="1610356" y="1966913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27654" name="Text Box 79"/>
          <p:cNvSpPr txBox="1">
            <a:spLocks noChangeArrowheads="1"/>
          </p:cNvSpPr>
          <p:nvPr/>
        </p:nvSpPr>
        <p:spPr bwMode="auto">
          <a:xfrm>
            <a:off x="3563938" y="2967038"/>
            <a:ext cx="742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&gt;6</a:t>
            </a:r>
          </a:p>
        </p:txBody>
      </p:sp>
      <p:sp>
        <p:nvSpPr>
          <p:cNvPr id="27655" name="Text Box 80"/>
          <p:cNvSpPr txBox="1">
            <a:spLocks noChangeArrowheads="1"/>
          </p:cNvSpPr>
          <p:nvPr/>
        </p:nvSpPr>
        <p:spPr bwMode="auto">
          <a:xfrm>
            <a:off x="4114800" y="2970213"/>
            <a:ext cx="8636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27656" name="Text Box 81"/>
          <p:cNvSpPr txBox="1">
            <a:spLocks noChangeArrowheads="1"/>
          </p:cNvSpPr>
          <p:nvPr/>
        </p:nvSpPr>
        <p:spPr bwMode="auto">
          <a:xfrm>
            <a:off x="5348288" y="2333625"/>
            <a:ext cx="5095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&gt;9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4737100"/>
            <a:ext cx="86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records</a:t>
            </a:r>
            <a:endParaRPr lang="en-US" sz="1600" dirty="0"/>
          </a:p>
        </p:txBody>
      </p:sp>
      <p:cxnSp>
        <p:nvCxnSpPr>
          <p:cNvPr id="83" name="Straight Arrow Connector 82"/>
          <p:cNvCxnSpPr>
            <a:endCxn id="94" idx="1"/>
          </p:cNvCxnSpPr>
          <p:nvPr/>
        </p:nvCxnSpPr>
        <p:spPr bwMode="auto">
          <a:xfrm rot="5400000" flipH="1" flipV="1">
            <a:off x="2164281" y="3345381"/>
            <a:ext cx="1973262" cy="8609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81" idx="0"/>
            <a:endCxn id="27670" idx="2"/>
          </p:cNvCxnSpPr>
          <p:nvPr/>
        </p:nvCxnSpPr>
        <p:spPr bwMode="auto">
          <a:xfrm rot="16200000" flipV="1">
            <a:off x="1897581" y="3914257"/>
            <a:ext cx="754062" cy="8916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81" idx="0"/>
            <a:endCxn id="27669" idx="2"/>
          </p:cNvCxnSpPr>
          <p:nvPr/>
        </p:nvCxnSpPr>
        <p:spPr bwMode="auto">
          <a:xfrm rot="16200000" flipV="1">
            <a:off x="1554681" y="3571357"/>
            <a:ext cx="754062" cy="1577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914400" y="5143500"/>
            <a:ext cx="7162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 Key values appear once.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 Record pointers accompany keys.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 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</a:rPr>
              <a:t>For simplicity, we will not show records and record pointers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3" name="Line 47"/>
          <p:cNvSpPr>
            <a:spLocks noChangeShapeType="1"/>
          </p:cNvSpPr>
          <p:nvPr/>
        </p:nvSpPr>
        <p:spPr bwMode="auto">
          <a:xfrm>
            <a:off x="3657600" y="225583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" name="Rectangle 49"/>
          <p:cNvSpPr>
            <a:spLocks noChangeArrowheads="1"/>
          </p:cNvSpPr>
          <p:nvPr/>
        </p:nvSpPr>
        <p:spPr bwMode="auto">
          <a:xfrm>
            <a:off x="3581400" y="2713038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" name="Line 47"/>
          <p:cNvSpPr>
            <a:spLocks noChangeShapeType="1"/>
          </p:cNvSpPr>
          <p:nvPr/>
        </p:nvSpPr>
        <p:spPr bwMode="auto">
          <a:xfrm>
            <a:off x="4343400" y="224313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" name="Rectangle 49"/>
          <p:cNvSpPr>
            <a:spLocks noChangeArrowheads="1"/>
          </p:cNvSpPr>
          <p:nvPr/>
        </p:nvSpPr>
        <p:spPr bwMode="auto">
          <a:xfrm>
            <a:off x="4267200" y="2700338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98" name="Straight Connector 97"/>
          <p:cNvCxnSpPr/>
          <p:nvPr/>
        </p:nvCxnSpPr>
        <p:spPr bwMode="auto">
          <a:xfrm rot="16200000" flipH="1">
            <a:off x="3498056" y="2113758"/>
            <a:ext cx="512762" cy="9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rot="16200000" flipH="1">
            <a:off x="4171156" y="2113758"/>
            <a:ext cx="512762" cy="95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B-tree Nodes</a:t>
            </a:r>
          </a:p>
        </p:txBody>
      </p:sp>
      <p:grpSp>
        <p:nvGrpSpPr>
          <p:cNvPr id="28675" name="Group 5"/>
          <p:cNvGrpSpPr>
            <a:grpSpLocks/>
          </p:cNvGrpSpPr>
          <p:nvPr/>
        </p:nvGrpSpPr>
        <p:grpSpPr bwMode="auto">
          <a:xfrm>
            <a:off x="2951163" y="1785938"/>
            <a:ext cx="1524000" cy="533400"/>
            <a:chOff x="2208" y="2640"/>
            <a:chExt cx="960" cy="336"/>
          </a:xfrm>
        </p:grpSpPr>
        <p:grpSp>
          <p:nvGrpSpPr>
            <p:cNvPr id="28701" name="Group 6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28710" name="Line 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11" name="Line 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8702" name="Group 9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28708" name="Line 1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09" name="Line 1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8703" name="Group 12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28706" name="Line 1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07" name="Line 1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8704" name="Line 15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05" name="Line 16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8676" name="Line 17"/>
          <p:cNvSpPr>
            <a:spLocks noChangeShapeType="1"/>
          </p:cNvSpPr>
          <p:nvPr/>
        </p:nvSpPr>
        <p:spPr bwMode="auto">
          <a:xfrm flipH="1">
            <a:off x="2725738" y="2090738"/>
            <a:ext cx="301625" cy="608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77" name="Line 18"/>
          <p:cNvSpPr>
            <a:spLocks noChangeShapeType="1"/>
          </p:cNvSpPr>
          <p:nvPr/>
        </p:nvSpPr>
        <p:spPr bwMode="auto">
          <a:xfrm>
            <a:off x="3713163" y="209073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78" name="Text Box 19"/>
          <p:cNvSpPr txBox="1">
            <a:spLocks noChangeArrowheads="1"/>
          </p:cNvSpPr>
          <p:nvPr/>
        </p:nvSpPr>
        <p:spPr bwMode="auto">
          <a:xfrm>
            <a:off x="3103563" y="1862138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v1</a:t>
            </a:r>
          </a:p>
        </p:txBody>
      </p:sp>
      <p:grpSp>
        <p:nvGrpSpPr>
          <p:cNvPr id="28679" name="Group 20"/>
          <p:cNvGrpSpPr>
            <a:grpSpLocks/>
          </p:cNvGrpSpPr>
          <p:nvPr/>
        </p:nvGrpSpPr>
        <p:grpSpPr bwMode="auto">
          <a:xfrm>
            <a:off x="4322763" y="1785938"/>
            <a:ext cx="1524000" cy="533400"/>
            <a:chOff x="2208" y="2640"/>
            <a:chExt cx="960" cy="336"/>
          </a:xfrm>
        </p:grpSpPr>
        <p:grpSp>
          <p:nvGrpSpPr>
            <p:cNvPr id="28690" name="Group 21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28699" name="Line 2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00" name="Line 2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8691" name="Group 24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28697" name="Line 2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698" name="Line 2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8692" name="Group 27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28695" name="Line 2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696" name="Line 2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8693" name="Line 30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4" name="Line 31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8680" name="Text Box 32"/>
          <p:cNvSpPr txBox="1">
            <a:spLocks noChangeArrowheads="1"/>
          </p:cNvSpPr>
          <p:nvPr/>
        </p:nvSpPr>
        <p:spPr bwMode="auto">
          <a:xfrm>
            <a:off x="3789363" y="1862138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v2</a:t>
            </a:r>
          </a:p>
        </p:txBody>
      </p:sp>
      <p:sp>
        <p:nvSpPr>
          <p:cNvPr id="28681" name="Text Box 33"/>
          <p:cNvSpPr txBox="1">
            <a:spLocks noChangeArrowheads="1"/>
          </p:cNvSpPr>
          <p:nvPr/>
        </p:nvSpPr>
        <p:spPr bwMode="auto">
          <a:xfrm>
            <a:off x="4475163" y="1785938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…</a:t>
            </a:r>
          </a:p>
        </p:txBody>
      </p:sp>
      <p:sp>
        <p:nvSpPr>
          <p:cNvPr id="28682" name="Text Box 34"/>
          <p:cNvSpPr txBox="1">
            <a:spLocks noChangeArrowheads="1"/>
          </p:cNvSpPr>
          <p:nvPr/>
        </p:nvSpPr>
        <p:spPr bwMode="auto">
          <a:xfrm>
            <a:off x="5160963" y="1785938"/>
            <a:ext cx="6191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v</a:t>
            </a:r>
            <a:r>
              <a:rPr lang="en-US" sz="2400" b="1" baseline="-25000">
                <a:latin typeface="Times New Roman" pitchFamily="18" charset="0"/>
              </a:rPr>
              <a:t>n-1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8683" name="Text Box 35"/>
          <p:cNvSpPr txBox="1">
            <a:spLocks noChangeArrowheads="1"/>
          </p:cNvSpPr>
          <p:nvPr/>
        </p:nvSpPr>
        <p:spPr bwMode="auto">
          <a:xfrm>
            <a:off x="2470150" y="1370013"/>
            <a:ext cx="5064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p1</a:t>
            </a:r>
          </a:p>
        </p:txBody>
      </p:sp>
      <p:sp>
        <p:nvSpPr>
          <p:cNvPr id="28684" name="Text Box 36"/>
          <p:cNvSpPr txBox="1">
            <a:spLocks noChangeArrowheads="1"/>
          </p:cNvSpPr>
          <p:nvPr/>
        </p:nvSpPr>
        <p:spPr bwMode="auto">
          <a:xfrm>
            <a:off x="5510213" y="1293813"/>
            <a:ext cx="5238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pn</a:t>
            </a:r>
          </a:p>
        </p:txBody>
      </p:sp>
      <p:sp>
        <p:nvSpPr>
          <p:cNvPr id="28685" name="Line 37"/>
          <p:cNvSpPr>
            <a:spLocks noChangeShapeType="1"/>
          </p:cNvSpPr>
          <p:nvPr/>
        </p:nvSpPr>
        <p:spPr bwMode="auto">
          <a:xfrm>
            <a:off x="5770563" y="2090738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86" name="Text Box 39"/>
          <p:cNvSpPr txBox="1">
            <a:spLocks noChangeArrowheads="1"/>
          </p:cNvSpPr>
          <p:nvPr/>
        </p:nvSpPr>
        <p:spPr bwMode="auto">
          <a:xfrm>
            <a:off x="2338388" y="2590800"/>
            <a:ext cx="676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v&lt;v1</a:t>
            </a:r>
          </a:p>
        </p:txBody>
      </p:sp>
      <p:sp>
        <p:nvSpPr>
          <p:cNvPr id="28687" name="Text Box 40"/>
          <p:cNvSpPr txBox="1">
            <a:spLocks noChangeArrowheads="1"/>
          </p:cNvSpPr>
          <p:nvPr/>
        </p:nvSpPr>
        <p:spPr bwMode="auto">
          <a:xfrm>
            <a:off x="3125788" y="2581275"/>
            <a:ext cx="14339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 v1</a:t>
            </a:r>
            <a:r>
              <a:rPr lang="en-US" sz="1800" dirty="0" smtClean="0"/>
              <a:t> ≤  </a:t>
            </a:r>
            <a:r>
              <a:rPr lang="en-US" sz="1800" dirty="0" err="1"/>
              <a:t>v</a:t>
            </a:r>
            <a:r>
              <a:rPr lang="en-US" sz="1800" dirty="0"/>
              <a:t> &lt; v2</a:t>
            </a:r>
          </a:p>
        </p:txBody>
      </p:sp>
      <p:sp>
        <p:nvSpPr>
          <p:cNvPr id="28688" name="Text Box 41"/>
          <p:cNvSpPr txBox="1">
            <a:spLocks noChangeArrowheads="1"/>
          </p:cNvSpPr>
          <p:nvPr/>
        </p:nvSpPr>
        <p:spPr bwMode="auto">
          <a:xfrm>
            <a:off x="6007100" y="2476500"/>
            <a:ext cx="1042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Vn-1 &lt; v</a:t>
            </a:r>
          </a:p>
        </p:txBody>
      </p:sp>
      <p:sp>
        <p:nvSpPr>
          <p:cNvPr id="28689" name="Text Box 42"/>
          <p:cNvSpPr txBox="1">
            <a:spLocks noChangeArrowheads="1"/>
          </p:cNvSpPr>
          <p:nvPr/>
        </p:nvSpPr>
        <p:spPr bwMode="auto">
          <a:xfrm>
            <a:off x="1401763" y="3316288"/>
            <a:ext cx="478631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Key values are ordered</a:t>
            </a:r>
          </a:p>
          <a:p>
            <a:endParaRPr lang="en-US" sz="2400"/>
          </a:p>
          <a:p>
            <a:r>
              <a:rPr lang="en-US" sz="2400"/>
              <a:t>MAXIMUM: n pointer values</a:t>
            </a:r>
          </a:p>
          <a:p>
            <a:r>
              <a:rPr lang="en-US" sz="2400"/>
              <a:t>MINIMUM: </a:t>
            </a:r>
            <a:r>
              <a:rPr kumimoji="1" lang="en-US" sz="2400">
                <a:sym typeface="Symbol" pitchFamily="18" charset="2"/>
              </a:rPr>
              <a:t></a:t>
            </a:r>
            <a:r>
              <a:rPr kumimoji="1" lang="en-US" sz="2400"/>
              <a:t>n/2</a:t>
            </a:r>
            <a:r>
              <a:rPr kumimoji="1" lang="en-US" sz="2400">
                <a:sym typeface="Symbol" pitchFamily="18" charset="2"/>
              </a:rPr>
              <a:t>  pointer values    </a:t>
            </a:r>
          </a:p>
          <a:p>
            <a:endParaRPr kumimoji="1" lang="en-US" sz="2400">
              <a:sym typeface="Symbol" pitchFamily="18" charset="2"/>
            </a:endParaRPr>
          </a:p>
          <a:p>
            <a:r>
              <a:rPr kumimoji="1" lang="en-US" sz="2400">
                <a:sym typeface="Symbol" pitchFamily="18" charset="2"/>
              </a:rPr>
              <a:t>(Exception: root’s minimum = 2)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Properties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2595563"/>
          </a:xfrm>
        </p:spPr>
        <p:txBody>
          <a:bodyPr/>
          <a:lstStyle/>
          <a:p>
            <a:r>
              <a:rPr lang="en-US" sz="2400" dirty="0" smtClean="0"/>
              <a:t>“block aware” nodes: each node -&gt; disk page</a:t>
            </a:r>
          </a:p>
          <a:p>
            <a:pPr>
              <a:spcBef>
                <a:spcPts val="2000"/>
              </a:spcBef>
            </a:pPr>
            <a:r>
              <a:rPr lang="en-US" sz="2400" dirty="0" smtClean="0"/>
              <a:t>O(</a:t>
            </a:r>
            <a:r>
              <a:rPr lang="en-US" sz="2400" dirty="0" err="1" smtClean="0"/>
              <a:t>log</a:t>
            </a:r>
            <a:r>
              <a:rPr lang="en-US" sz="2400" baseline="-25000" dirty="0" err="1" smtClean="0"/>
              <a:t>B</a:t>
            </a:r>
            <a:r>
              <a:rPr lang="en-US" sz="2400" dirty="0" smtClean="0"/>
              <a:t> (N)) for everything! (ins/del/search)</a:t>
            </a:r>
          </a:p>
          <a:p>
            <a:pPr lvl="1">
              <a:spcBef>
                <a:spcPts val="2000"/>
              </a:spcBef>
              <a:buFont typeface="Wingdings" pitchFamily="2" charset="2"/>
              <a:buNone/>
            </a:pPr>
            <a:r>
              <a:rPr lang="en-US" sz="2200" dirty="0" smtClean="0"/>
              <a:t>		N is number of records</a:t>
            </a:r>
          </a:p>
          <a:p>
            <a:pPr lvl="1">
              <a:spcBef>
                <a:spcPts val="2000"/>
              </a:spcBef>
              <a:buFont typeface="Wingdings" pitchFamily="2" charset="2"/>
              <a:buNone/>
            </a:pPr>
            <a:r>
              <a:rPr lang="en-US" sz="2200" dirty="0" smtClean="0"/>
              <a:t>		B is the branching factor ( = number of pointers)</a:t>
            </a:r>
          </a:p>
          <a:p>
            <a:pPr>
              <a:spcBef>
                <a:spcPts val="2000"/>
              </a:spcBef>
            </a:pPr>
            <a:r>
              <a:rPr lang="en-US" sz="2400" dirty="0" smtClean="0"/>
              <a:t>typically, if B = (50 to 100), then 2 - 3 levels</a:t>
            </a:r>
          </a:p>
          <a:p>
            <a:pPr>
              <a:spcBef>
                <a:spcPts val="2000"/>
              </a:spcBef>
            </a:pPr>
            <a:r>
              <a:rPr lang="en-US" sz="2400" dirty="0" smtClean="0"/>
              <a:t>utilization &gt;= 50%, guaranteed; on average 69%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" pitchFamily="18" charset="0"/>
              </a:rPr>
              <a:t>Queries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Algorithm for exact match query? </a:t>
            </a:r>
          </a:p>
          <a:p>
            <a:pPr lvl="1"/>
            <a:r>
              <a:rPr lang="en-US" sz="2400" dirty="0" smtClean="0"/>
              <a:t>(e.g., </a:t>
            </a:r>
            <a:r>
              <a:rPr lang="en-US" sz="2400" dirty="0" err="1" smtClean="0"/>
              <a:t>ssn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3300"/>
                </a:solidFill>
              </a:rPr>
              <a:t>8</a:t>
            </a:r>
            <a:r>
              <a:rPr lang="en-US" sz="2400" dirty="0" smtClean="0"/>
              <a:t>?)</a:t>
            </a:r>
          </a:p>
        </p:txBody>
      </p:sp>
      <p:grpSp>
        <p:nvGrpSpPr>
          <p:cNvPr id="30724" name="Group 5"/>
          <p:cNvGrpSpPr>
            <a:grpSpLocks/>
          </p:cNvGrpSpPr>
          <p:nvPr/>
        </p:nvGrpSpPr>
        <p:grpSpPr bwMode="auto">
          <a:xfrm>
            <a:off x="942975" y="3367088"/>
            <a:ext cx="5943600" cy="1752600"/>
            <a:chOff x="672" y="1872"/>
            <a:chExt cx="3744" cy="1104"/>
          </a:xfrm>
        </p:grpSpPr>
        <p:grpSp>
          <p:nvGrpSpPr>
            <p:cNvPr id="30729" name="Group 6"/>
            <p:cNvGrpSpPr>
              <a:grpSpLocks/>
            </p:cNvGrpSpPr>
            <p:nvPr/>
          </p:nvGrpSpPr>
          <p:grpSpPr bwMode="auto">
            <a:xfrm>
              <a:off x="2160" y="1872"/>
              <a:ext cx="960" cy="336"/>
              <a:chOff x="2208" y="2640"/>
              <a:chExt cx="960" cy="336"/>
            </a:xfrm>
          </p:grpSpPr>
          <p:grpSp>
            <p:nvGrpSpPr>
              <p:cNvPr id="30790" name="Group 7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30799" name="Line 8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00" name="Line 9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791" name="Group 10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30797" name="Line 11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98" name="Line 12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792" name="Group 13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30795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96" name="Line 15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793" name="Line 1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94" name="Line 17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0730" name="Group 18"/>
            <p:cNvGrpSpPr>
              <a:grpSpLocks/>
            </p:cNvGrpSpPr>
            <p:nvPr/>
          </p:nvGrpSpPr>
          <p:grpSpPr bwMode="auto">
            <a:xfrm>
              <a:off x="3456" y="2640"/>
              <a:ext cx="960" cy="336"/>
              <a:chOff x="2208" y="2640"/>
              <a:chExt cx="960" cy="336"/>
            </a:xfrm>
          </p:grpSpPr>
          <p:grpSp>
            <p:nvGrpSpPr>
              <p:cNvPr id="30779" name="Group 19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30788" name="Line 20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89" name="Line 21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780" name="Group 22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30786" name="Line 23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87" name="Line 24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781" name="Group 25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30784" name="Line 26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85" name="Line 27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782" name="Line 2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83" name="Line 29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0735" name="Group 34"/>
            <p:cNvGrpSpPr>
              <a:grpSpLocks/>
            </p:cNvGrpSpPr>
            <p:nvPr/>
          </p:nvGrpSpPr>
          <p:grpSpPr bwMode="auto">
            <a:xfrm>
              <a:off x="2160" y="2640"/>
              <a:ext cx="960" cy="336"/>
              <a:chOff x="2208" y="2640"/>
              <a:chExt cx="960" cy="336"/>
            </a:xfrm>
          </p:grpSpPr>
          <p:grpSp>
            <p:nvGrpSpPr>
              <p:cNvPr id="30768" name="Group 35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30777" name="Line 36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78" name="Line 37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769" name="Group 38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30775" name="Line 39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76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770" name="Group 41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30773" name="Line 42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74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771" name="Line 4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72" name="Line 45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0753" name="Group 51"/>
            <p:cNvGrpSpPr>
              <a:grpSpLocks/>
            </p:cNvGrpSpPr>
            <p:nvPr/>
          </p:nvGrpSpPr>
          <p:grpSpPr bwMode="auto">
            <a:xfrm>
              <a:off x="672" y="2640"/>
              <a:ext cx="960" cy="336"/>
              <a:chOff x="2208" y="2640"/>
              <a:chExt cx="960" cy="336"/>
            </a:xfrm>
          </p:grpSpPr>
          <p:grpSp>
            <p:nvGrpSpPr>
              <p:cNvPr id="30757" name="Group 52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30766" name="Line 53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67" name="Line 54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758" name="Group 55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30764" name="Line 56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65" name="Line 57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759" name="Group 58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30762" name="Line 59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63" name="Line 60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760" name="Line 6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61" name="Line 62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0744" name="Line 69"/>
            <p:cNvSpPr>
              <a:spLocks noChangeShapeType="1"/>
            </p:cNvSpPr>
            <p:nvPr/>
          </p:nvSpPr>
          <p:spPr bwMode="auto">
            <a:xfrm flipH="1">
              <a:off x="720" y="2064"/>
              <a:ext cx="148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45" name="Line 70"/>
            <p:cNvSpPr>
              <a:spLocks noChangeShapeType="1"/>
            </p:cNvSpPr>
            <p:nvPr/>
          </p:nvSpPr>
          <p:spPr bwMode="auto">
            <a:xfrm flipH="1">
              <a:off x="2160" y="2064"/>
              <a:ext cx="48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46" name="Line 71"/>
            <p:cNvSpPr>
              <a:spLocks noChangeShapeType="1"/>
            </p:cNvSpPr>
            <p:nvPr/>
          </p:nvSpPr>
          <p:spPr bwMode="auto">
            <a:xfrm>
              <a:off x="3072" y="2064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47" name="Text Box 72"/>
            <p:cNvSpPr txBox="1">
              <a:spLocks noChangeArrowheads="1"/>
            </p:cNvSpPr>
            <p:nvPr/>
          </p:nvSpPr>
          <p:spPr bwMode="auto">
            <a:xfrm>
              <a:off x="816" y="268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48" name="Text Box 73"/>
            <p:cNvSpPr txBox="1">
              <a:spLocks noChangeArrowheads="1"/>
            </p:cNvSpPr>
            <p:nvPr/>
          </p:nvSpPr>
          <p:spPr bwMode="auto">
            <a:xfrm>
              <a:off x="1190" y="266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49" name="Text Box 74"/>
            <p:cNvSpPr txBox="1">
              <a:spLocks noChangeArrowheads="1"/>
            </p:cNvSpPr>
            <p:nvPr/>
          </p:nvSpPr>
          <p:spPr bwMode="auto">
            <a:xfrm>
              <a:off x="2256" y="1872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0750" name="Text Box 75"/>
            <p:cNvSpPr txBox="1">
              <a:spLocks noChangeArrowheads="1"/>
            </p:cNvSpPr>
            <p:nvPr/>
          </p:nvSpPr>
          <p:spPr bwMode="auto">
            <a:xfrm>
              <a:off x="2304" y="268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751" name="Text Box 76"/>
            <p:cNvSpPr txBox="1">
              <a:spLocks noChangeArrowheads="1"/>
            </p:cNvSpPr>
            <p:nvPr/>
          </p:nvSpPr>
          <p:spPr bwMode="auto">
            <a:xfrm>
              <a:off x="2736" y="1872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0752" name="Text Box 77"/>
            <p:cNvSpPr txBox="1">
              <a:spLocks noChangeArrowheads="1"/>
            </p:cNvSpPr>
            <p:nvPr/>
          </p:nvSpPr>
          <p:spPr bwMode="auto">
            <a:xfrm>
              <a:off x="3552" y="2688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13</a:t>
              </a:r>
            </a:p>
          </p:txBody>
        </p:sp>
      </p:grpSp>
      <p:sp>
        <p:nvSpPr>
          <p:cNvPr id="30725" name="Text Box 78"/>
          <p:cNvSpPr txBox="1">
            <a:spLocks noChangeArrowheads="1"/>
          </p:cNvSpPr>
          <p:nvPr/>
        </p:nvSpPr>
        <p:spPr bwMode="auto">
          <a:xfrm>
            <a:off x="1486531" y="3484563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0726" name="Text Box 79"/>
          <p:cNvSpPr txBox="1">
            <a:spLocks noChangeArrowheads="1"/>
          </p:cNvSpPr>
          <p:nvPr/>
        </p:nvSpPr>
        <p:spPr bwMode="auto">
          <a:xfrm>
            <a:off x="2782888" y="4002088"/>
            <a:ext cx="7270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&gt;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0727" name="Text Box 80"/>
          <p:cNvSpPr txBox="1">
            <a:spLocks noChangeArrowheads="1"/>
          </p:cNvSpPr>
          <p:nvPr/>
        </p:nvSpPr>
        <p:spPr bwMode="auto">
          <a:xfrm>
            <a:off x="3543931" y="4017963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0728" name="Text Box 81"/>
          <p:cNvSpPr txBox="1">
            <a:spLocks noChangeArrowheads="1"/>
          </p:cNvSpPr>
          <p:nvPr/>
        </p:nvSpPr>
        <p:spPr bwMode="auto">
          <a:xfrm>
            <a:off x="5108575" y="3865563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Queries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89025"/>
            <a:ext cx="7848600" cy="4876800"/>
          </a:xfrm>
        </p:spPr>
        <p:txBody>
          <a:bodyPr/>
          <a:lstStyle/>
          <a:p>
            <a:r>
              <a:rPr lang="en-US" sz="2800" dirty="0" smtClean="0"/>
              <a:t>Algorithm for exact match query? </a:t>
            </a:r>
          </a:p>
          <a:p>
            <a:pPr lvl="1"/>
            <a:r>
              <a:rPr lang="en-US" sz="2400" dirty="0" smtClean="0"/>
              <a:t>(e.g., </a:t>
            </a:r>
            <a:r>
              <a:rPr lang="en-US" sz="2400" dirty="0" err="1" smtClean="0"/>
              <a:t>ssn</a:t>
            </a:r>
            <a:r>
              <a:rPr lang="en-US" sz="2400" dirty="0" smtClean="0"/>
              <a:t>=</a:t>
            </a:r>
            <a:r>
              <a:rPr lang="en-US" sz="2400" dirty="0">
                <a:solidFill>
                  <a:srgbClr val="FF3300"/>
                </a:solidFill>
              </a:rPr>
              <a:t>7</a:t>
            </a:r>
            <a:r>
              <a:rPr lang="en-US" sz="2400" dirty="0" smtClean="0"/>
              <a:t>?)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3276600" y="3352800"/>
            <a:ext cx="1524000" cy="533400"/>
            <a:chOff x="2208" y="2640"/>
            <a:chExt cx="960" cy="336"/>
          </a:xfrm>
        </p:grpSpPr>
        <p:grpSp>
          <p:nvGrpSpPr>
            <p:cNvPr id="31813" name="Group 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1822" name="Line 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823" name="Line 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814" name="Group 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1820" name="Line 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821" name="Line 1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815" name="Group 1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1818" name="Line 1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819" name="Line 1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1816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817" name="Line 1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1749" name="Group 16"/>
          <p:cNvGrpSpPr>
            <a:grpSpLocks/>
          </p:cNvGrpSpPr>
          <p:nvPr/>
        </p:nvGrpSpPr>
        <p:grpSpPr bwMode="auto">
          <a:xfrm>
            <a:off x="5334000" y="4572000"/>
            <a:ext cx="1524000" cy="533400"/>
            <a:chOff x="2208" y="2640"/>
            <a:chExt cx="960" cy="336"/>
          </a:xfrm>
        </p:grpSpPr>
        <p:grpSp>
          <p:nvGrpSpPr>
            <p:cNvPr id="31802" name="Group 1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1811" name="Line 1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812" name="Line 1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803" name="Group 2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1809" name="Line 2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810" name="Line 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804" name="Group 2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1807" name="Line 2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808" name="Line 2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1805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806" name="Line 2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1754" name="Group 32"/>
          <p:cNvGrpSpPr>
            <a:grpSpLocks/>
          </p:cNvGrpSpPr>
          <p:nvPr/>
        </p:nvGrpSpPr>
        <p:grpSpPr bwMode="auto">
          <a:xfrm>
            <a:off x="3276600" y="4572000"/>
            <a:ext cx="1524000" cy="533400"/>
            <a:chOff x="2208" y="2640"/>
            <a:chExt cx="960" cy="336"/>
          </a:xfrm>
        </p:grpSpPr>
        <p:grpSp>
          <p:nvGrpSpPr>
            <p:cNvPr id="31791" name="Group 33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1800" name="Line 3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801" name="Line 3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792" name="Group 36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1798" name="Line 3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99" name="Line 3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793" name="Group 39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1796" name="Line 4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97" name="Line 4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1794" name="Line 42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795" name="Line 43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1776" name="Group 49"/>
          <p:cNvGrpSpPr>
            <a:grpSpLocks/>
          </p:cNvGrpSpPr>
          <p:nvPr/>
        </p:nvGrpSpPr>
        <p:grpSpPr bwMode="auto">
          <a:xfrm>
            <a:off x="914400" y="4572000"/>
            <a:ext cx="1524000" cy="533400"/>
            <a:chOff x="2208" y="2640"/>
            <a:chExt cx="960" cy="336"/>
          </a:xfrm>
        </p:grpSpPr>
        <p:grpSp>
          <p:nvGrpSpPr>
            <p:cNvPr id="31780" name="Group 50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1789" name="Line 5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90" name="Line 5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781" name="Group 53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1787" name="Line 5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88" name="Line 5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782" name="Group 56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1785" name="Line 5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86" name="Line 5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1783" name="Line 59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784" name="Line 60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1763" name="Line 67"/>
          <p:cNvSpPr>
            <a:spLocks noChangeShapeType="1"/>
          </p:cNvSpPr>
          <p:nvPr/>
        </p:nvSpPr>
        <p:spPr bwMode="auto">
          <a:xfrm flipH="1">
            <a:off x="990600" y="36576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4" name="Line 68"/>
          <p:cNvSpPr>
            <a:spLocks noChangeShapeType="1"/>
          </p:cNvSpPr>
          <p:nvPr/>
        </p:nvSpPr>
        <p:spPr bwMode="auto">
          <a:xfrm flipH="1">
            <a:off x="3276600" y="36576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5" name="Line 69"/>
          <p:cNvSpPr>
            <a:spLocks noChangeShapeType="1"/>
          </p:cNvSpPr>
          <p:nvPr/>
        </p:nvSpPr>
        <p:spPr bwMode="auto">
          <a:xfrm>
            <a:off x="4724400" y="36576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6" name="Text Box 70"/>
          <p:cNvSpPr txBox="1">
            <a:spLocks noChangeArrowheads="1"/>
          </p:cNvSpPr>
          <p:nvPr/>
        </p:nvSpPr>
        <p:spPr bwMode="auto">
          <a:xfrm>
            <a:off x="1143000" y="4648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1767" name="Text Box 71"/>
          <p:cNvSpPr txBox="1">
            <a:spLocks noChangeArrowheads="1"/>
          </p:cNvSpPr>
          <p:nvPr/>
        </p:nvSpPr>
        <p:spPr bwMode="auto">
          <a:xfrm>
            <a:off x="1736725" y="4613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31768" name="Text Box 72"/>
          <p:cNvSpPr txBox="1">
            <a:spLocks noChangeArrowheads="1"/>
          </p:cNvSpPr>
          <p:nvPr/>
        </p:nvSpPr>
        <p:spPr bwMode="auto">
          <a:xfrm>
            <a:off x="3429000" y="3352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1769" name="Text Box 73"/>
          <p:cNvSpPr txBox="1">
            <a:spLocks noChangeArrowheads="1"/>
          </p:cNvSpPr>
          <p:nvPr/>
        </p:nvSpPr>
        <p:spPr bwMode="auto">
          <a:xfrm>
            <a:off x="3505200" y="4648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31770" name="Text Box 74"/>
          <p:cNvSpPr txBox="1">
            <a:spLocks noChangeArrowheads="1"/>
          </p:cNvSpPr>
          <p:nvPr/>
        </p:nvSpPr>
        <p:spPr bwMode="auto">
          <a:xfrm>
            <a:off x="4191000" y="3352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31771" name="Text Box 75"/>
          <p:cNvSpPr txBox="1">
            <a:spLocks noChangeArrowheads="1"/>
          </p:cNvSpPr>
          <p:nvPr/>
        </p:nvSpPr>
        <p:spPr bwMode="auto">
          <a:xfrm>
            <a:off x="5486400" y="46482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31772" name="Text Box 76"/>
          <p:cNvSpPr txBox="1">
            <a:spLocks noChangeArrowheads="1"/>
          </p:cNvSpPr>
          <p:nvPr/>
        </p:nvSpPr>
        <p:spPr bwMode="auto">
          <a:xfrm>
            <a:off x="1762756" y="35210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1773" name="Text Box 77"/>
          <p:cNvSpPr txBox="1">
            <a:spLocks noChangeArrowheads="1"/>
          </p:cNvSpPr>
          <p:nvPr/>
        </p:nvSpPr>
        <p:spPr bwMode="auto">
          <a:xfrm>
            <a:off x="2755900" y="3962400"/>
            <a:ext cx="7127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&gt;6</a:t>
            </a:r>
          </a:p>
        </p:txBody>
      </p:sp>
      <p:sp>
        <p:nvSpPr>
          <p:cNvPr id="31774" name="Text Box 78"/>
          <p:cNvSpPr txBox="1">
            <a:spLocks noChangeArrowheads="1"/>
          </p:cNvSpPr>
          <p:nvPr/>
        </p:nvSpPr>
        <p:spPr bwMode="auto">
          <a:xfrm>
            <a:off x="3515356" y="40036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1775" name="Text Box 79"/>
          <p:cNvSpPr txBox="1">
            <a:spLocks noChangeArrowheads="1"/>
          </p:cNvSpPr>
          <p:nvPr/>
        </p:nvSpPr>
        <p:spPr bwMode="auto">
          <a:xfrm>
            <a:off x="5245100" y="3851275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&gt;9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Queries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Algorithm for exact match query? </a:t>
            </a:r>
          </a:p>
          <a:p>
            <a:pPr lvl="1"/>
            <a:r>
              <a:rPr lang="en-US" sz="2400" dirty="0" smtClean="0"/>
              <a:t>(e.g., </a:t>
            </a:r>
            <a:r>
              <a:rPr lang="en-US" sz="2400" dirty="0" err="1" smtClean="0"/>
              <a:t>ssn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3300"/>
                </a:solidFill>
              </a:rPr>
              <a:t>7</a:t>
            </a:r>
            <a:r>
              <a:rPr lang="en-US" sz="2400" dirty="0" smtClean="0"/>
              <a:t>?)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3276600" y="3352800"/>
            <a:ext cx="1524000" cy="533400"/>
            <a:chOff x="2208" y="2640"/>
            <a:chExt cx="960" cy="336"/>
          </a:xfrm>
        </p:grpSpPr>
        <p:grpSp>
          <p:nvGrpSpPr>
            <p:cNvPr id="32837" name="Group 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2846" name="Line 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47" name="Line 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838" name="Group 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2844" name="Line 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45" name="Line 1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839" name="Group 1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2842" name="Line 1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43" name="Line 1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2840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41" name="Line 1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2773" name="Group 16"/>
          <p:cNvGrpSpPr>
            <a:grpSpLocks/>
          </p:cNvGrpSpPr>
          <p:nvPr/>
        </p:nvGrpSpPr>
        <p:grpSpPr bwMode="auto">
          <a:xfrm>
            <a:off x="5334000" y="4572000"/>
            <a:ext cx="1524000" cy="533400"/>
            <a:chOff x="2208" y="2640"/>
            <a:chExt cx="960" cy="336"/>
          </a:xfrm>
        </p:grpSpPr>
        <p:grpSp>
          <p:nvGrpSpPr>
            <p:cNvPr id="32826" name="Group 1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2835" name="Line 1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36" name="Line 1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827" name="Group 2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2833" name="Line 2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34" name="Line 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828" name="Group 2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2831" name="Line 2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32" name="Line 2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2829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30" name="Line 2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2778" name="Group 32"/>
          <p:cNvGrpSpPr>
            <a:grpSpLocks/>
          </p:cNvGrpSpPr>
          <p:nvPr/>
        </p:nvGrpSpPr>
        <p:grpSpPr bwMode="auto">
          <a:xfrm>
            <a:off x="3276600" y="4572000"/>
            <a:ext cx="1524000" cy="533400"/>
            <a:chOff x="2208" y="2640"/>
            <a:chExt cx="960" cy="336"/>
          </a:xfrm>
        </p:grpSpPr>
        <p:grpSp>
          <p:nvGrpSpPr>
            <p:cNvPr id="32815" name="Group 33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2824" name="Line 3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25" name="Line 3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816" name="Group 36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2822" name="Line 3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23" name="Line 3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817" name="Group 39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2820" name="Line 4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21" name="Line 4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2818" name="Line 42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19" name="Line 43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2800" name="Group 49"/>
          <p:cNvGrpSpPr>
            <a:grpSpLocks/>
          </p:cNvGrpSpPr>
          <p:nvPr/>
        </p:nvGrpSpPr>
        <p:grpSpPr bwMode="auto">
          <a:xfrm>
            <a:off x="914400" y="4572000"/>
            <a:ext cx="1524000" cy="533400"/>
            <a:chOff x="2208" y="2640"/>
            <a:chExt cx="960" cy="336"/>
          </a:xfrm>
        </p:grpSpPr>
        <p:grpSp>
          <p:nvGrpSpPr>
            <p:cNvPr id="32804" name="Group 50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2813" name="Line 5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14" name="Line 5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805" name="Group 53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2811" name="Line 5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12" name="Line 5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806" name="Group 56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2809" name="Line 5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10" name="Line 5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2807" name="Line 59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08" name="Line 60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2787" name="Line 67"/>
          <p:cNvSpPr>
            <a:spLocks noChangeShapeType="1"/>
          </p:cNvSpPr>
          <p:nvPr/>
        </p:nvSpPr>
        <p:spPr bwMode="auto">
          <a:xfrm flipH="1">
            <a:off x="990600" y="36576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8" name="Line 68"/>
          <p:cNvSpPr>
            <a:spLocks noChangeShapeType="1"/>
          </p:cNvSpPr>
          <p:nvPr/>
        </p:nvSpPr>
        <p:spPr bwMode="auto">
          <a:xfrm flipH="1">
            <a:off x="3276600" y="3657600"/>
            <a:ext cx="762000" cy="8382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9" name="Line 69"/>
          <p:cNvSpPr>
            <a:spLocks noChangeShapeType="1"/>
          </p:cNvSpPr>
          <p:nvPr/>
        </p:nvSpPr>
        <p:spPr bwMode="auto">
          <a:xfrm>
            <a:off x="4724400" y="36576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0" name="Text Box 70"/>
          <p:cNvSpPr txBox="1">
            <a:spLocks noChangeArrowheads="1"/>
          </p:cNvSpPr>
          <p:nvPr/>
        </p:nvSpPr>
        <p:spPr bwMode="auto">
          <a:xfrm>
            <a:off x="1143000" y="4648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2791" name="Text Box 71"/>
          <p:cNvSpPr txBox="1">
            <a:spLocks noChangeArrowheads="1"/>
          </p:cNvSpPr>
          <p:nvPr/>
        </p:nvSpPr>
        <p:spPr bwMode="auto">
          <a:xfrm>
            <a:off x="1736725" y="4613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32792" name="Text Box 72"/>
          <p:cNvSpPr txBox="1">
            <a:spLocks noChangeArrowheads="1"/>
          </p:cNvSpPr>
          <p:nvPr/>
        </p:nvSpPr>
        <p:spPr bwMode="auto">
          <a:xfrm>
            <a:off x="3429000" y="3352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2793" name="Text Box 73"/>
          <p:cNvSpPr txBox="1">
            <a:spLocks noChangeArrowheads="1"/>
          </p:cNvSpPr>
          <p:nvPr/>
        </p:nvSpPr>
        <p:spPr bwMode="auto">
          <a:xfrm>
            <a:off x="3505200" y="4648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32794" name="Text Box 74"/>
          <p:cNvSpPr txBox="1">
            <a:spLocks noChangeArrowheads="1"/>
          </p:cNvSpPr>
          <p:nvPr/>
        </p:nvSpPr>
        <p:spPr bwMode="auto">
          <a:xfrm>
            <a:off x="4191000" y="3352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32795" name="Text Box 75"/>
          <p:cNvSpPr txBox="1">
            <a:spLocks noChangeArrowheads="1"/>
          </p:cNvSpPr>
          <p:nvPr/>
        </p:nvSpPr>
        <p:spPr bwMode="auto">
          <a:xfrm>
            <a:off x="5486400" y="46482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32796" name="Text Box 76"/>
          <p:cNvSpPr txBox="1">
            <a:spLocks noChangeArrowheads="1"/>
          </p:cNvSpPr>
          <p:nvPr/>
        </p:nvSpPr>
        <p:spPr bwMode="auto">
          <a:xfrm>
            <a:off x="1457956" y="34702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2797" name="Text Box 77"/>
          <p:cNvSpPr txBox="1">
            <a:spLocks noChangeArrowheads="1"/>
          </p:cNvSpPr>
          <p:nvPr/>
        </p:nvSpPr>
        <p:spPr bwMode="auto">
          <a:xfrm>
            <a:off x="2708275" y="4013200"/>
            <a:ext cx="7858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&gt;6</a:t>
            </a:r>
          </a:p>
        </p:txBody>
      </p:sp>
      <p:sp>
        <p:nvSpPr>
          <p:cNvPr id="32798" name="Text Box 78"/>
          <p:cNvSpPr txBox="1">
            <a:spLocks noChangeArrowheads="1"/>
          </p:cNvSpPr>
          <p:nvPr/>
        </p:nvSpPr>
        <p:spPr bwMode="auto">
          <a:xfrm>
            <a:off x="3566156" y="40036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2799" name="Text Box 79"/>
          <p:cNvSpPr txBox="1">
            <a:spLocks noChangeArrowheads="1"/>
          </p:cNvSpPr>
          <p:nvPr/>
        </p:nvSpPr>
        <p:spPr bwMode="auto">
          <a:xfrm>
            <a:off x="5210175" y="3821113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Queries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Algorithm for exact match query? </a:t>
            </a:r>
          </a:p>
          <a:p>
            <a:pPr lvl="1"/>
            <a:r>
              <a:rPr lang="en-US" sz="2400" dirty="0" smtClean="0"/>
              <a:t>(e.g., </a:t>
            </a:r>
            <a:r>
              <a:rPr lang="en-US" sz="2400" dirty="0" err="1" smtClean="0"/>
              <a:t>ssn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3300"/>
                </a:solidFill>
              </a:rPr>
              <a:t>7</a:t>
            </a:r>
            <a:r>
              <a:rPr lang="en-US" sz="2400" dirty="0" smtClean="0"/>
              <a:t>?)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3276600" y="3352800"/>
            <a:ext cx="1524000" cy="533400"/>
            <a:chOff x="2208" y="2640"/>
            <a:chExt cx="960" cy="336"/>
          </a:xfrm>
        </p:grpSpPr>
        <p:grpSp>
          <p:nvGrpSpPr>
            <p:cNvPr id="33861" name="Group 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3870" name="Line 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71" name="Line 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62" name="Group 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3868" name="Line 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69" name="Line 1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63" name="Group 1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3866" name="Line 1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67" name="Line 1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3864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65" name="Line 1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3797" name="Group 16"/>
          <p:cNvGrpSpPr>
            <a:grpSpLocks/>
          </p:cNvGrpSpPr>
          <p:nvPr/>
        </p:nvGrpSpPr>
        <p:grpSpPr bwMode="auto">
          <a:xfrm>
            <a:off x="5334000" y="4572000"/>
            <a:ext cx="1524000" cy="533400"/>
            <a:chOff x="2208" y="2640"/>
            <a:chExt cx="960" cy="336"/>
          </a:xfrm>
        </p:grpSpPr>
        <p:grpSp>
          <p:nvGrpSpPr>
            <p:cNvPr id="33850" name="Group 1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3859" name="Line 1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60" name="Line 1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51" name="Group 2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3857" name="Line 2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58" name="Line 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52" name="Group 2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3855" name="Line 2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56" name="Line 2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3853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54" name="Line 2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02" name="Group 32"/>
          <p:cNvGrpSpPr>
            <a:grpSpLocks/>
          </p:cNvGrpSpPr>
          <p:nvPr/>
        </p:nvGrpSpPr>
        <p:grpSpPr bwMode="auto">
          <a:xfrm>
            <a:off x="3276600" y="4572000"/>
            <a:ext cx="1524000" cy="533400"/>
            <a:chOff x="2208" y="2640"/>
            <a:chExt cx="960" cy="336"/>
          </a:xfrm>
        </p:grpSpPr>
        <p:grpSp>
          <p:nvGrpSpPr>
            <p:cNvPr id="33839" name="Group 33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3848" name="Line 3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9" name="Line 3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40" name="Group 36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3846" name="Line 3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7" name="Line 3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41" name="Group 39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3844" name="Line 4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5" name="Line 4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3842" name="Line 42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43" name="Line 43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24" name="Group 49"/>
          <p:cNvGrpSpPr>
            <a:grpSpLocks/>
          </p:cNvGrpSpPr>
          <p:nvPr/>
        </p:nvGrpSpPr>
        <p:grpSpPr bwMode="auto">
          <a:xfrm>
            <a:off x="914400" y="4572000"/>
            <a:ext cx="1524000" cy="533400"/>
            <a:chOff x="2208" y="2640"/>
            <a:chExt cx="960" cy="336"/>
          </a:xfrm>
        </p:grpSpPr>
        <p:grpSp>
          <p:nvGrpSpPr>
            <p:cNvPr id="33828" name="Group 50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3837" name="Line 5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38" name="Line 5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29" name="Group 53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3835" name="Line 5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36" name="Line 5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30" name="Group 56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3833" name="Line 5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34" name="Line 5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3831" name="Line 59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32" name="Line 60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3811" name="Line 67"/>
          <p:cNvSpPr>
            <a:spLocks noChangeShapeType="1"/>
          </p:cNvSpPr>
          <p:nvPr/>
        </p:nvSpPr>
        <p:spPr bwMode="auto">
          <a:xfrm flipH="1">
            <a:off x="990600" y="36576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2" name="Line 68"/>
          <p:cNvSpPr>
            <a:spLocks noChangeShapeType="1"/>
          </p:cNvSpPr>
          <p:nvPr/>
        </p:nvSpPr>
        <p:spPr bwMode="auto">
          <a:xfrm flipH="1">
            <a:off x="3276600" y="3657600"/>
            <a:ext cx="762000" cy="8382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3" name="Line 69"/>
          <p:cNvSpPr>
            <a:spLocks noChangeShapeType="1"/>
          </p:cNvSpPr>
          <p:nvPr/>
        </p:nvSpPr>
        <p:spPr bwMode="auto">
          <a:xfrm>
            <a:off x="4724400" y="36576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4" name="Text Box 70"/>
          <p:cNvSpPr txBox="1">
            <a:spLocks noChangeArrowheads="1"/>
          </p:cNvSpPr>
          <p:nvPr/>
        </p:nvSpPr>
        <p:spPr bwMode="auto">
          <a:xfrm>
            <a:off x="1143000" y="4648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3815" name="Text Box 71"/>
          <p:cNvSpPr txBox="1">
            <a:spLocks noChangeArrowheads="1"/>
          </p:cNvSpPr>
          <p:nvPr/>
        </p:nvSpPr>
        <p:spPr bwMode="auto">
          <a:xfrm>
            <a:off x="1736725" y="4613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33816" name="Text Box 72"/>
          <p:cNvSpPr txBox="1">
            <a:spLocks noChangeArrowheads="1"/>
          </p:cNvSpPr>
          <p:nvPr/>
        </p:nvSpPr>
        <p:spPr bwMode="auto">
          <a:xfrm>
            <a:off x="3429000" y="3352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3817" name="Text Box 73"/>
          <p:cNvSpPr txBox="1">
            <a:spLocks noChangeArrowheads="1"/>
          </p:cNvSpPr>
          <p:nvPr/>
        </p:nvSpPr>
        <p:spPr bwMode="auto">
          <a:xfrm>
            <a:off x="3505200" y="4648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33818" name="Text Box 74"/>
          <p:cNvSpPr txBox="1">
            <a:spLocks noChangeArrowheads="1"/>
          </p:cNvSpPr>
          <p:nvPr/>
        </p:nvSpPr>
        <p:spPr bwMode="auto">
          <a:xfrm>
            <a:off x="4191000" y="3352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33819" name="Text Box 75"/>
          <p:cNvSpPr txBox="1">
            <a:spLocks noChangeArrowheads="1"/>
          </p:cNvSpPr>
          <p:nvPr/>
        </p:nvSpPr>
        <p:spPr bwMode="auto">
          <a:xfrm>
            <a:off x="5486400" y="46482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33820" name="Text Box 76"/>
          <p:cNvSpPr txBox="1">
            <a:spLocks noChangeArrowheads="1"/>
          </p:cNvSpPr>
          <p:nvPr/>
        </p:nvSpPr>
        <p:spPr bwMode="auto">
          <a:xfrm>
            <a:off x="1546856" y="35972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3821" name="Text Box 77"/>
          <p:cNvSpPr txBox="1">
            <a:spLocks noChangeArrowheads="1"/>
          </p:cNvSpPr>
          <p:nvPr/>
        </p:nvSpPr>
        <p:spPr bwMode="auto">
          <a:xfrm>
            <a:off x="2692400" y="4013200"/>
            <a:ext cx="7127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&gt;6</a:t>
            </a:r>
          </a:p>
        </p:txBody>
      </p:sp>
      <p:sp>
        <p:nvSpPr>
          <p:cNvPr id="33822" name="Text Box 78"/>
          <p:cNvSpPr txBox="1">
            <a:spLocks noChangeArrowheads="1"/>
          </p:cNvSpPr>
          <p:nvPr/>
        </p:nvSpPr>
        <p:spPr bwMode="auto">
          <a:xfrm>
            <a:off x="3553456" y="40036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3823" name="Text Box 79"/>
          <p:cNvSpPr txBox="1">
            <a:spLocks noChangeArrowheads="1"/>
          </p:cNvSpPr>
          <p:nvPr/>
        </p:nvSpPr>
        <p:spPr bwMode="auto">
          <a:xfrm>
            <a:off x="5240338" y="3851275"/>
            <a:ext cx="5095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Queries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1100138"/>
            <a:ext cx="7848600" cy="4876800"/>
          </a:xfrm>
        </p:spPr>
        <p:txBody>
          <a:bodyPr/>
          <a:lstStyle/>
          <a:p>
            <a:r>
              <a:rPr lang="en-US" sz="2800" dirty="0" smtClean="0"/>
              <a:t>Algorithm for exact match query? </a:t>
            </a:r>
          </a:p>
          <a:p>
            <a:pPr lvl="1"/>
            <a:r>
              <a:rPr lang="en-US" sz="2400" dirty="0" smtClean="0"/>
              <a:t>(e.g., </a:t>
            </a:r>
            <a:r>
              <a:rPr lang="en-US" sz="2400" dirty="0" err="1" smtClean="0"/>
              <a:t>ssn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3300"/>
                </a:solidFill>
              </a:rPr>
              <a:t>7</a:t>
            </a:r>
            <a:r>
              <a:rPr lang="en-US" sz="2400" dirty="0" smtClean="0"/>
              <a:t>?)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014663" y="3352800"/>
            <a:ext cx="1524000" cy="533400"/>
            <a:chOff x="2208" y="2640"/>
            <a:chExt cx="960" cy="336"/>
          </a:xfrm>
        </p:grpSpPr>
        <p:grpSp>
          <p:nvGrpSpPr>
            <p:cNvPr id="34887" name="Group 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4896" name="Line 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97" name="Line 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88" name="Group 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4894" name="Line 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95" name="Line 1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89" name="Group 1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4892" name="Line 1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93" name="Line 1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90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91" name="Line 1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21" name="Group 16"/>
          <p:cNvGrpSpPr>
            <a:grpSpLocks/>
          </p:cNvGrpSpPr>
          <p:nvPr/>
        </p:nvGrpSpPr>
        <p:grpSpPr bwMode="auto">
          <a:xfrm>
            <a:off x="5072063" y="4572000"/>
            <a:ext cx="1524000" cy="533400"/>
            <a:chOff x="2208" y="2640"/>
            <a:chExt cx="960" cy="336"/>
          </a:xfrm>
        </p:grpSpPr>
        <p:grpSp>
          <p:nvGrpSpPr>
            <p:cNvPr id="34876" name="Group 1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4885" name="Line 1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86" name="Line 1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77" name="Group 2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4883" name="Line 2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84" name="Line 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78" name="Group 2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4881" name="Line 2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82" name="Line 2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79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80" name="Line 2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26" name="Group 32"/>
          <p:cNvGrpSpPr>
            <a:grpSpLocks/>
          </p:cNvGrpSpPr>
          <p:nvPr/>
        </p:nvGrpSpPr>
        <p:grpSpPr bwMode="auto">
          <a:xfrm>
            <a:off x="3014663" y="4572000"/>
            <a:ext cx="1524000" cy="533400"/>
            <a:chOff x="2208" y="2640"/>
            <a:chExt cx="960" cy="336"/>
          </a:xfrm>
        </p:grpSpPr>
        <p:grpSp>
          <p:nvGrpSpPr>
            <p:cNvPr id="34865" name="Group 33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4874" name="Line 3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75" name="Line 3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66" name="Group 36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4872" name="Line 3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73" name="Line 3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67" name="Group 39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4870" name="Line 4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71" name="Line 4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68" name="Line 42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69" name="Line 43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50" name="Group 49"/>
          <p:cNvGrpSpPr>
            <a:grpSpLocks/>
          </p:cNvGrpSpPr>
          <p:nvPr/>
        </p:nvGrpSpPr>
        <p:grpSpPr bwMode="auto">
          <a:xfrm>
            <a:off x="652463" y="4572000"/>
            <a:ext cx="1524000" cy="533400"/>
            <a:chOff x="2208" y="2640"/>
            <a:chExt cx="960" cy="336"/>
          </a:xfrm>
        </p:grpSpPr>
        <p:grpSp>
          <p:nvGrpSpPr>
            <p:cNvPr id="34854" name="Group 50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4863" name="Line 5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4" name="Line 5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55" name="Group 53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4861" name="Line 5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2" name="Line 5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56" name="Group 56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4859" name="Line 5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0" name="Line 5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57" name="Line 59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58" name="Line 60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4835" name="Line 67"/>
          <p:cNvSpPr>
            <a:spLocks noChangeShapeType="1"/>
          </p:cNvSpPr>
          <p:nvPr/>
        </p:nvSpPr>
        <p:spPr bwMode="auto">
          <a:xfrm flipH="1">
            <a:off x="728663" y="36576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6" name="Line 68"/>
          <p:cNvSpPr>
            <a:spLocks noChangeShapeType="1"/>
          </p:cNvSpPr>
          <p:nvPr/>
        </p:nvSpPr>
        <p:spPr bwMode="auto">
          <a:xfrm flipH="1">
            <a:off x="3014663" y="3657600"/>
            <a:ext cx="762000" cy="8382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7" name="Line 69"/>
          <p:cNvSpPr>
            <a:spLocks noChangeShapeType="1"/>
          </p:cNvSpPr>
          <p:nvPr/>
        </p:nvSpPr>
        <p:spPr bwMode="auto">
          <a:xfrm>
            <a:off x="4462463" y="36576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8" name="Text Box 70"/>
          <p:cNvSpPr txBox="1">
            <a:spLocks noChangeArrowheads="1"/>
          </p:cNvSpPr>
          <p:nvPr/>
        </p:nvSpPr>
        <p:spPr bwMode="auto">
          <a:xfrm>
            <a:off x="881063" y="4648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4839" name="Text Box 71"/>
          <p:cNvSpPr txBox="1">
            <a:spLocks noChangeArrowheads="1"/>
          </p:cNvSpPr>
          <p:nvPr/>
        </p:nvSpPr>
        <p:spPr bwMode="auto">
          <a:xfrm>
            <a:off x="1474788" y="4613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34840" name="Text Box 72"/>
          <p:cNvSpPr txBox="1">
            <a:spLocks noChangeArrowheads="1"/>
          </p:cNvSpPr>
          <p:nvPr/>
        </p:nvSpPr>
        <p:spPr bwMode="auto">
          <a:xfrm>
            <a:off x="3167063" y="3352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4841" name="Text Box 73"/>
          <p:cNvSpPr txBox="1">
            <a:spLocks noChangeArrowheads="1"/>
          </p:cNvSpPr>
          <p:nvPr/>
        </p:nvSpPr>
        <p:spPr bwMode="auto">
          <a:xfrm>
            <a:off x="3243263" y="4648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34842" name="Text Box 74"/>
          <p:cNvSpPr txBox="1">
            <a:spLocks noChangeArrowheads="1"/>
          </p:cNvSpPr>
          <p:nvPr/>
        </p:nvSpPr>
        <p:spPr bwMode="auto">
          <a:xfrm>
            <a:off x="3929063" y="3352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34843" name="Text Box 75"/>
          <p:cNvSpPr txBox="1">
            <a:spLocks noChangeArrowheads="1"/>
          </p:cNvSpPr>
          <p:nvPr/>
        </p:nvSpPr>
        <p:spPr bwMode="auto">
          <a:xfrm>
            <a:off x="5224463" y="46482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34844" name="Text Box 76"/>
          <p:cNvSpPr txBox="1">
            <a:spLocks noChangeArrowheads="1"/>
          </p:cNvSpPr>
          <p:nvPr/>
        </p:nvSpPr>
        <p:spPr bwMode="auto">
          <a:xfrm>
            <a:off x="1196018" y="34702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4845" name="Text Box 77"/>
          <p:cNvSpPr txBox="1">
            <a:spLocks noChangeArrowheads="1"/>
          </p:cNvSpPr>
          <p:nvPr/>
        </p:nvSpPr>
        <p:spPr bwMode="auto">
          <a:xfrm>
            <a:off x="2309813" y="4038600"/>
            <a:ext cx="75723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&gt;6</a:t>
            </a:r>
          </a:p>
        </p:txBody>
      </p:sp>
      <p:sp>
        <p:nvSpPr>
          <p:cNvPr id="34846" name="Text Box 78"/>
          <p:cNvSpPr txBox="1">
            <a:spLocks noChangeArrowheads="1"/>
          </p:cNvSpPr>
          <p:nvPr/>
        </p:nvSpPr>
        <p:spPr bwMode="auto">
          <a:xfrm>
            <a:off x="3253418" y="40036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4847" name="Text Box 79"/>
          <p:cNvSpPr txBox="1">
            <a:spLocks noChangeArrowheads="1"/>
          </p:cNvSpPr>
          <p:nvPr/>
        </p:nvSpPr>
        <p:spPr bwMode="auto">
          <a:xfrm>
            <a:off x="4889500" y="3836988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&gt;9</a:t>
            </a:r>
          </a:p>
        </p:txBody>
      </p:sp>
      <p:sp>
        <p:nvSpPr>
          <p:cNvPr id="34848" name="Line 80"/>
          <p:cNvSpPr>
            <a:spLocks noChangeShapeType="1"/>
          </p:cNvSpPr>
          <p:nvPr/>
        </p:nvSpPr>
        <p:spPr bwMode="auto">
          <a:xfrm flipV="1">
            <a:off x="6672263" y="3276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49" name="Text Box 81"/>
          <p:cNvSpPr txBox="1">
            <a:spLocks noChangeArrowheads="1"/>
          </p:cNvSpPr>
          <p:nvPr/>
        </p:nvSpPr>
        <p:spPr bwMode="auto">
          <a:xfrm>
            <a:off x="6645275" y="3429000"/>
            <a:ext cx="2703513" cy="1016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 smtClean="0">
                <a:latin typeface="Times New Roman" pitchFamily="18" charset="0"/>
              </a:rPr>
              <a:t>Height of tree = H</a:t>
            </a:r>
            <a:endParaRPr lang="en-US" sz="24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 (= # disk accesses)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Queries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2043113"/>
            <a:ext cx="8153400" cy="1614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What about range queries?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(e.g., </a:t>
            </a:r>
            <a:r>
              <a:rPr lang="en-US" sz="2800" i="1" dirty="0" smtClean="0"/>
              <a:t>5&lt;salary&lt;8</a:t>
            </a:r>
            <a:r>
              <a:rPr lang="en-US" sz="2800" dirty="0" smtClean="0"/>
              <a:t>)</a:t>
            </a:r>
          </a:p>
          <a:p>
            <a:pPr lvl="1"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Proximity/ nearest neighbor searches?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(e.g., </a:t>
            </a:r>
            <a:r>
              <a:rPr lang="en-US" sz="2800" i="1" dirty="0" smtClean="0"/>
              <a:t>salary ~ 8</a:t>
            </a:r>
            <a:r>
              <a:rPr lang="en-US" sz="2800" dirty="0" smtClean="0"/>
              <a:t> 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4492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Storage Media: Types (cont.)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04925"/>
            <a:ext cx="8128000" cy="3238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tx2"/>
                </a:solidFill>
                <a:latin typeface="Helvetica" charset="0"/>
              </a:rPr>
              <a:t>Disk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Primary medium for the long-term storage of data; typically stores entire database.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Helvetica" charset="0"/>
                <a:ea typeface="ＭＳ Ｐゴシック" charset="0"/>
              </a:rPr>
              <a:t>random-access</a:t>
            </a:r>
            <a:r>
              <a:rPr lang="en-US" sz="2000">
                <a:latin typeface="Helvetica" charset="0"/>
                <a:ea typeface="ＭＳ Ｐゴシック" charset="0"/>
              </a:rPr>
              <a:t> –  possible to read data on disk in any order, unlike magnetic tape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Helvetica" charset="0"/>
                <a:ea typeface="ＭＳ Ｐゴシック" charset="0"/>
              </a:rPr>
              <a:t>Non-volatile: </a:t>
            </a:r>
            <a:r>
              <a:rPr lang="en-US" sz="2000">
                <a:latin typeface="Helvetica" charset="0"/>
                <a:ea typeface="ＭＳ Ｐゴシック" charset="0"/>
              </a:rPr>
              <a:t>data survive a power failure or a system crash, disk failure less likely than them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tx2"/>
                </a:solidFill>
                <a:latin typeface="Helvetica" charset="0"/>
              </a:rPr>
              <a:t>Flash Memory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no seeks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Cheap reads, expensive writes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experimental use for DB</a:t>
            </a:r>
            <a:r>
              <a:rPr lang="ja-JP" altLang="en-US" sz="2000">
                <a:latin typeface="Helvetica" charset="0"/>
                <a:ea typeface="ＭＳ Ｐゴシック" charset="0"/>
              </a:rPr>
              <a:t>’</a:t>
            </a:r>
            <a:r>
              <a:rPr lang="en-US" altLang="ja-JP" sz="2000">
                <a:latin typeface="Helvetica" charset="0"/>
                <a:ea typeface="ＭＳ Ｐゴシック" charset="0"/>
              </a:rPr>
              <a:t>s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tx2"/>
                </a:solidFill>
                <a:latin typeface="Helvetica" charset="0"/>
              </a:rPr>
              <a:t>NVM</a:t>
            </a:r>
          </a:p>
        </p:txBody>
      </p:sp>
    </p:spTree>
    <p:extLst>
      <p:ext uri="{BB962C8B-B14F-4D97-AF65-F5344CB8AC3E}">
        <p14:creationId xmlns:p14="http://schemas.microsoft.com/office/powerpoint/2010/main" val="403138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Queries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725" y="985838"/>
            <a:ext cx="8153400" cy="4114800"/>
          </a:xfrm>
        </p:spPr>
        <p:txBody>
          <a:bodyPr/>
          <a:lstStyle/>
          <a:p>
            <a:r>
              <a:rPr lang="en-US" sz="2400" dirty="0" smtClean="0"/>
              <a:t>What about range queries? (e.g., </a:t>
            </a:r>
            <a:r>
              <a:rPr lang="en-US" sz="2400" b="1" i="1" dirty="0" smtClean="0">
                <a:solidFill>
                  <a:srgbClr val="FF3300"/>
                </a:solidFill>
              </a:rPr>
              <a:t>5&lt;salary&lt;8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Proximity/ nearest neighbor searches? </a:t>
            </a:r>
          </a:p>
          <a:p>
            <a:pPr lvl="3"/>
            <a:r>
              <a:rPr lang="en-US" sz="2000" dirty="0" smtClean="0"/>
              <a:t>(e.g., </a:t>
            </a:r>
            <a:r>
              <a:rPr lang="en-US" sz="2000" i="1" dirty="0" smtClean="0"/>
              <a:t>salary ~ 8</a:t>
            </a:r>
            <a:r>
              <a:rPr lang="en-US" sz="2000" dirty="0" smtClean="0"/>
              <a:t> )</a:t>
            </a:r>
          </a:p>
        </p:txBody>
      </p:sp>
      <p:grpSp>
        <p:nvGrpSpPr>
          <p:cNvPr id="37903" name="Group 6"/>
          <p:cNvGrpSpPr>
            <a:grpSpLocks/>
          </p:cNvGrpSpPr>
          <p:nvPr/>
        </p:nvGrpSpPr>
        <p:grpSpPr bwMode="auto">
          <a:xfrm>
            <a:off x="3505200" y="2605088"/>
            <a:ext cx="1524000" cy="533400"/>
            <a:chOff x="2208" y="2640"/>
            <a:chExt cx="960" cy="336"/>
          </a:xfrm>
        </p:grpSpPr>
        <p:grpSp>
          <p:nvGrpSpPr>
            <p:cNvPr id="37964" name="Group 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7973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74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7965" name="Group 1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7971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72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7966" name="Group 1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7969" name="Line 1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70" name="Line 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967" name="Line 1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968" name="Line 1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7904" name="Group 18"/>
          <p:cNvGrpSpPr>
            <a:grpSpLocks/>
          </p:cNvGrpSpPr>
          <p:nvPr/>
        </p:nvGrpSpPr>
        <p:grpSpPr bwMode="auto">
          <a:xfrm>
            <a:off x="5562600" y="3824288"/>
            <a:ext cx="1524000" cy="533400"/>
            <a:chOff x="2208" y="2640"/>
            <a:chExt cx="960" cy="336"/>
          </a:xfrm>
        </p:grpSpPr>
        <p:grpSp>
          <p:nvGrpSpPr>
            <p:cNvPr id="37953" name="Group 1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7962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63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7954" name="Group 2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7960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61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7955" name="Group 2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7958" name="Line 2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59" name="Line 2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956" name="Line 2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957" name="Line 2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7909" name="Group 34"/>
          <p:cNvGrpSpPr>
            <a:grpSpLocks/>
          </p:cNvGrpSpPr>
          <p:nvPr/>
        </p:nvGrpSpPr>
        <p:grpSpPr bwMode="auto">
          <a:xfrm>
            <a:off x="3505200" y="3824288"/>
            <a:ext cx="1524000" cy="533400"/>
            <a:chOff x="2208" y="2640"/>
            <a:chExt cx="960" cy="336"/>
          </a:xfrm>
        </p:grpSpPr>
        <p:grpSp>
          <p:nvGrpSpPr>
            <p:cNvPr id="37942" name="Group 3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7951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52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7943" name="Group 3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7949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50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7944" name="Group 4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7947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48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945" name="Line 4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946" name="Line 4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7927" name="Group 51"/>
          <p:cNvGrpSpPr>
            <a:grpSpLocks/>
          </p:cNvGrpSpPr>
          <p:nvPr/>
        </p:nvGrpSpPr>
        <p:grpSpPr bwMode="auto">
          <a:xfrm>
            <a:off x="1143000" y="3824288"/>
            <a:ext cx="1524000" cy="533400"/>
            <a:chOff x="2208" y="2640"/>
            <a:chExt cx="960" cy="336"/>
          </a:xfrm>
        </p:grpSpPr>
        <p:grpSp>
          <p:nvGrpSpPr>
            <p:cNvPr id="37931" name="Group 5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7940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41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7932" name="Group 5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7938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39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7933" name="Group 5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7936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37" name="Line 6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934" name="Line 6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935" name="Line 6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7918" name="Line 69"/>
          <p:cNvSpPr>
            <a:spLocks noChangeShapeType="1"/>
          </p:cNvSpPr>
          <p:nvPr/>
        </p:nvSpPr>
        <p:spPr bwMode="auto">
          <a:xfrm flipH="1">
            <a:off x="1219200" y="2909888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919" name="Line 70"/>
          <p:cNvSpPr>
            <a:spLocks noChangeShapeType="1"/>
          </p:cNvSpPr>
          <p:nvPr/>
        </p:nvSpPr>
        <p:spPr bwMode="auto">
          <a:xfrm flipH="1">
            <a:off x="3505200" y="2909888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920" name="Line 71"/>
          <p:cNvSpPr>
            <a:spLocks noChangeShapeType="1"/>
          </p:cNvSpPr>
          <p:nvPr/>
        </p:nvSpPr>
        <p:spPr bwMode="auto">
          <a:xfrm>
            <a:off x="4953000" y="2909888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921" name="Text Box 72"/>
          <p:cNvSpPr txBox="1">
            <a:spLocks noChangeArrowheads="1"/>
          </p:cNvSpPr>
          <p:nvPr/>
        </p:nvSpPr>
        <p:spPr bwMode="auto">
          <a:xfrm>
            <a:off x="1371600" y="390048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7922" name="Text Box 73"/>
          <p:cNvSpPr txBox="1">
            <a:spLocks noChangeArrowheads="1"/>
          </p:cNvSpPr>
          <p:nvPr/>
        </p:nvSpPr>
        <p:spPr bwMode="auto">
          <a:xfrm>
            <a:off x="1965325" y="3865563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3</a:t>
            </a:r>
          </a:p>
        </p:txBody>
      </p:sp>
      <p:sp>
        <p:nvSpPr>
          <p:cNvPr id="37923" name="Text Box 74"/>
          <p:cNvSpPr txBox="1">
            <a:spLocks noChangeArrowheads="1"/>
          </p:cNvSpPr>
          <p:nvPr/>
        </p:nvSpPr>
        <p:spPr bwMode="auto">
          <a:xfrm>
            <a:off x="3657600" y="260508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7924" name="Text Box 75"/>
          <p:cNvSpPr txBox="1">
            <a:spLocks noChangeArrowheads="1"/>
          </p:cNvSpPr>
          <p:nvPr/>
        </p:nvSpPr>
        <p:spPr bwMode="auto">
          <a:xfrm>
            <a:off x="3733800" y="390048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37925" name="Text Box 76"/>
          <p:cNvSpPr txBox="1">
            <a:spLocks noChangeArrowheads="1"/>
          </p:cNvSpPr>
          <p:nvPr/>
        </p:nvSpPr>
        <p:spPr bwMode="auto">
          <a:xfrm>
            <a:off x="4419600" y="260508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37926" name="Text Box 77"/>
          <p:cNvSpPr txBox="1">
            <a:spLocks noChangeArrowheads="1"/>
          </p:cNvSpPr>
          <p:nvPr/>
        </p:nvSpPr>
        <p:spPr bwMode="auto">
          <a:xfrm>
            <a:off x="5715000" y="3900488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37899" name="Text Box 78"/>
          <p:cNvSpPr txBox="1">
            <a:spLocks noChangeArrowheads="1"/>
          </p:cNvSpPr>
          <p:nvPr/>
        </p:nvSpPr>
        <p:spPr bwMode="auto">
          <a:xfrm>
            <a:off x="1686556" y="2722563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7900" name="Text Box 79"/>
          <p:cNvSpPr txBox="1">
            <a:spLocks noChangeArrowheads="1"/>
          </p:cNvSpPr>
          <p:nvPr/>
        </p:nvSpPr>
        <p:spPr bwMode="auto">
          <a:xfrm>
            <a:off x="3048000" y="3290888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&gt;6</a:t>
            </a:r>
          </a:p>
        </p:txBody>
      </p:sp>
      <p:sp>
        <p:nvSpPr>
          <p:cNvPr id="37901" name="Text Box 80"/>
          <p:cNvSpPr txBox="1">
            <a:spLocks noChangeArrowheads="1"/>
          </p:cNvSpPr>
          <p:nvPr/>
        </p:nvSpPr>
        <p:spPr bwMode="auto">
          <a:xfrm>
            <a:off x="3743956" y="3255963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7902" name="Text Box 81"/>
          <p:cNvSpPr txBox="1">
            <a:spLocks noChangeArrowheads="1"/>
          </p:cNvSpPr>
          <p:nvPr/>
        </p:nvSpPr>
        <p:spPr bwMode="auto">
          <a:xfrm>
            <a:off x="5308600" y="3103563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&gt;9</a:t>
            </a:r>
          </a:p>
        </p:txBody>
      </p:sp>
      <p:sp>
        <p:nvSpPr>
          <p:cNvPr id="37893" name="Rectangle 82"/>
          <p:cNvSpPr>
            <a:spLocks noChangeArrowheads="1"/>
          </p:cNvSpPr>
          <p:nvPr/>
        </p:nvSpPr>
        <p:spPr bwMode="auto">
          <a:xfrm>
            <a:off x="3505200" y="2605088"/>
            <a:ext cx="1371600" cy="5334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4" name="Line 83"/>
          <p:cNvSpPr>
            <a:spLocks noChangeShapeType="1"/>
          </p:cNvSpPr>
          <p:nvPr/>
        </p:nvSpPr>
        <p:spPr bwMode="auto">
          <a:xfrm flipH="1">
            <a:off x="1905000" y="3062288"/>
            <a:ext cx="838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95" name="Line 84"/>
          <p:cNvSpPr>
            <a:spLocks noChangeShapeType="1"/>
          </p:cNvSpPr>
          <p:nvPr/>
        </p:nvSpPr>
        <p:spPr bwMode="auto">
          <a:xfrm flipH="1">
            <a:off x="3581400" y="3062288"/>
            <a:ext cx="3810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96" name="Line 85"/>
          <p:cNvSpPr>
            <a:spLocks noChangeShapeType="1"/>
          </p:cNvSpPr>
          <p:nvPr/>
        </p:nvSpPr>
        <p:spPr bwMode="auto">
          <a:xfrm flipV="1">
            <a:off x="5181600" y="3214688"/>
            <a:ext cx="7620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97" name="Line 86"/>
          <p:cNvSpPr>
            <a:spLocks noChangeShapeType="1"/>
          </p:cNvSpPr>
          <p:nvPr/>
        </p:nvSpPr>
        <p:spPr bwMode="auto">
          <a:xfrm>
            <a:off x="5105400" y="3290888"/>
            <a:ext cx="304800" cy="76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Maintain B-trees?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546225"/>
            <a:ext cx="7848600" cy="3114675"/>
          </a:xfrm>
        </p:spPr>
        <p:txBody>
          <a:bodyPr/>
          <a:lstStyle/>
          <a:p>
            <a:r>
              <a:rPr lang="en-US" dirty="0" smtClean="0"/>
              <a:t>Must insert/delete keys in tree such that the B-tree rules are obeyed.</a:t>
            </a:r>
          </a:p>
          <a:p>
            <a:endParaRPr lang="en-US" dirty="0" smtClean="0"/>
          </a:p>
          <a:p>
            <a:r>
              <a:rPr lang="en-US" dirty="0" smtClean="0"/>
              <a:t>Do this on every insert/delete</a:t>
            </a:r>
          </a:p>
          <a:p>
            <a:endParaRPr lang="en-US" dirty="0" smtClean="0"/>
          </a:p>
          <a:p>
            <a:r>
              <a:rPr lang="en-US" dirty="0" smtClean="0"/>
              <a:t>Incur a little bit of overhead on each update, but avoid the problem of catastrophic re-organization (a la ISAM).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B-trees: Insertion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6238" y="1681163"/>
            <a:ext cx="6456362" cy="2903537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dirty="0" smtClean="0"/>
              <a:t>Insert in leaf, if room exists</a:t>
            </a:r>
          </a:p>
          <a:p>
            <a:pPr>
              <a:spcBef>
                <a:spcPts val="200"/>
              </a:spcBef>
            </a:pPr>
            <a:endParaRPr lang="en-US" sz="2800" dirty="0" smtClean="0"/>
          </a:p>
          <a:p>
            <a:pPr>
              <a:spcBef>
                <a:spcPts val="200"/>
              </a:spcBef>
            </a:pPr>
            <a:r>
              <a:rPr lang="en-US" sz="2800" dirty="0" smtClean="0"/>
              <a:t>On overflow (no more room), 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Split: create a new internal node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Redistribute keys</a:t>
            </a:r>
          </a:p>
          <a:p>
            <a:pPr lvl="2">
              <a:spcBef>
                <a:spcPts val="200"/>
              </a:spcBef>
            </a:pPr>
            <a:r>
              <a:rPr lang="en-US" sz="2200" dirty="0" err="1" smtClean="0"/>
              <a:t>s.t</a:t>
            </a:r>
            <a:r>
              <a:rPr lang="en-US" sz="2200" dirty="0" smtClean="0"/>
              <a:t>., preserves B - tree properties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Push middle key up (recursively)</a:t>
            </a:r>
          </a:p>
          <a:p>
            <a:pPr>
              <a:spcBef>
                <a:spcPts val="20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72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latin typeface="Times" pitchFamily="18" charset="0"/>
              </a:rPr>
              <a:t>Easy case: Tree T0; insert ‘</a:t>
            </a:r>
            <a:r>
              <a:rPr lang="en-US" sz="2800" smtClean="0">
                <a:solidFill>
                  <a:srgbClr val="FF3300"/>
                </a:solidFill>
                <a:latin typeface="Times" pitchFamily="18" charset="0"/>
              </a:rPr>
              <a:t>8</a:t>
            </a:r>
            <a:r>
              <a:rPr lang="en-US" sz="2800" smtClean="0">
                <a:latin typeface="Times" pitchFamily="18" charset="0"/>
              </a:rPr>
              <a:t>’</a:t>
            </a:r>
          </a:p>
        </p:txBody>
      </p:sp>
      <p:grpSp>
        <p:nvGrpSpPr>
          <p:cNvPr id="40970" name="Group 6"/>
          <p:cNvGrpSpPr>
            <a:grpSpLocks/>
          </p:cNvGrpSpPr>
          <p:nvPr/>
        </p:nvGrpSpPr>
        <p:grpSpPr bwMode="auto">
          <a:xfrm>
            <a:off x="3429000" y="2971800"/>
            <a:ext cx="1524000" cy="533400"/>
            <a:chOff x="2208" y="2640"/>
            <a:chExt cx="960" cy="336"/>
          </a:xfrm>
        </p:grpSpPr>
        <p:grpSp>
          <p:nvGrpSpPr>
            <p:cNvPr id="41031" name="Group 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1040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1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32" name="Group 1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1038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9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33" name="Group 1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1036" name="Line 1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7" name="Line 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34" name="Line 1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35" name="Line 1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0971" name="Group 18"/>
          <p:cNvGrpSpPr>
            <a:grpSpLocks/>
          </p:cNvGrpSpPr>
          <p:nvPr/>
        </p:nvGrpSpPr>
        <p:grpSpPr bwMode="auto">
          <a:xfrm>
            <a:off x="5486400" y="4191000"/>
            <a:ext cx="1524000" cy="533400"/>
            <a:chOff x="2208" y="2640"/>
            <a:chExt cx="960" cy="336"/>
          </a:xfrm>
        </p:grpSpPr>
        <p:grpSp>
          <p:nvGrpSpPr>
            <p:cNvPr id="41020" name="Group 1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1029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0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1" name="Group 2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1027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8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2" name="Group 2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1025" name="Line 2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6" name="Line 2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23" name="Line 2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24" name="Line 2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0976" name="Group 34"/>
          <p:cNvGrpSpPr>
            <a:grpSpLocks/>
          </p:cNvGrpSpPr>
          <p:nvPr/>
        </p:nvGrpSpPr>
        <p:grpSpPr bwMode="auto">
          <a:xfrm>
            <a:off x="3429000" y="4191000"/>
            <a:ext cx="1524000" cy="533400"/>
            <a:chOff x="2208" y="2640"/>
            <a:chExt cx="960" cy="336"/>
          </a:xfrm>
        </p:grpSpPr>
        <p:grpSp>
          <p:nvGrpSpPr>
            <p:cNvPr id="41009" name="Group 3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1018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9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0" name="Group 3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1016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7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1" name="Group 4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1014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5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12" name="Line 4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13" name="Line 4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0994" name="Group 51"/>
          <p:cNvGrpSpPr>
            <a:grpSpLocks/>
          </p:cNvGrpSpPr>
          <p:nvPr/>
        </p:nvGrpSpPr>
        <p:grpSpPr bwMode="auto">
          <a:xfrm>
            <a:off x="1066800" y="4191000"/>
            <a:ext cx="1524000" cy="533400"/>
            <a:chOff x="2208" y="2640"/>
            <a:chExt cx="960" cy="336"/>
          </a:xfrm>
        </p:grpSpPr>
        <p:grpSp>
          <p:nvGrpSpPr>
            <p:cNvPr id="40998" name="Group 5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1007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8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0999" name="Group 5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1005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6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00" name="Group 5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1003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4" name="Line 6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01" name="Line 6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02" name="Line 6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0985" name="Line 69"/>
          <p:cNvSpPr>
            <a:spLocks noChangeShapeType="1"/>
          </p:cNvSpPr>
          <p:nvPr/>
        </p:nvSpPr>
        <p:spPr bwMode="auto">
          <a:xfrm flipH="1">
            <a:off x="1143000" y="32766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6" name="Line 70"/>
          <p:cNvSpPr>
            <a:spLocks noChangeShapeType="1"/>
          </p:cNvSpPr>
          <p:nvPr/>
        </p:nvSpPr>
        <p:spPr bwMode="auto">
          <a:xfrm flipH="1">
            <a:off x="3429000" y="32766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7" name="Line 71"/>
          <p:cNvSpPr>
            <a:spLocks noChangeShapeType="1"/>
          </p:cNvSpPr>
          <p:nvPr/>
        </p:nvSpPr>
        <p:spPr bwMode="auto">
          <a:xfrm>
            <a:off x="4876800" y="32766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8" name="Text Box 72"/>
          <p:cNvSpPr txBox="1">
            <a:spLocks noChangeArrowheads="1"/>
          </p:cNvSpPr>
          <p:nvPr/>
        </p:nvSpPr>
        <p:spPr bwMode="auto">
          <a:xfrm>
            <a:off x="12954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0989" name="Text Box 73"/>
          <p:cNvSpPr txBox="1">
            <a:spLocks noChangeArrowheads="1"/>
          </p:cNvSpPr>
          <p:nvPr/>
        </p:nvSpPr>
        <p:spPr bwMode="auto">
          <a:xfrm>
            <a:off x="1952625" y="4232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3</a:t>
            </a:r>
          </a:p>
        </p:txBody>
      </p:sp>
      <p:sp>
        <p:nvSpPr>
          <p:cNvPr id="40990" name="Text Box 74"/>
          <p:cNvSpPr txBox="1">
            <a:spLocks noChangeArrowheads="1"/>
          </p:cNvSpPr>
          <p:nvPr/>
        </p:nvSpPr>
        <p:spPr bwMode="auto">
          <a:xfrm>
            <a:off x="3581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40991" name="Text Box 75"/>
          <p:cNvSpPr txBox="1">
            <a:spLocks noChangeArrowheads="1"/>
          </p:cNvSpPr>
          <p:nvPr/>
        </p:nvSpPr>
        <p:spPr bwMode="auto">
          <a:xfrm>
            <a:off x="36576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40992" name="Text Box 76"/>
          <p:cNvSpPr txBox="1">
            <a:spLocks noChangeArrowheads="1"/>
          </p:cNvSpPr>
          <p:nvPr/>
        </p:nvSpPr>
        <p:spPr bwMode="auto">
          <a:xfrm>
            <a:off x="4343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40993" name="Text Box 77"/>
          <p:cNvSpPr txBox="1">
            <a:spLocks noChangeArrowheads="1"/>
          </p:cNvSpPr>
          <p:nvPr/>
        </p:nvSpPr>
        <p:spPr bwMode="auto">
          <a:xfrm>
            <a:off x="5638800" y="42672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40966" name="Text Box 78"/>
          <p:cNvSpPr txBox="1">
            <a:spLocks noChangeArrowheads="1"/>
          </p:cNvSpPr>
          <p:nvPr/>
        </p:nvSpPr>
        <p:spPr bwMode="auto">
          <a:xfrm>
            <a:off x="1610356" y="30892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40967" name="Text Box 79"/>
          <p:cNvSpPr txBox="1">
            <a:spLocks noChangeArrowheads="1"/>
          </p:cNvSpPr>
          <p:nvPr/>
        </p:nvSpPr>
        <p:spPr bwMode="auto">
          <a:xfrm>
            <a:off x="2971800" y="3657600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&gt;6</a:t>
            </a:r>
          </a:p>
        </p:txBody>
      </p:sp>
      <p:sp>
        <p:nvSpPr>
          <p:cNvPr id="40968" name="Text Box 80"/>
          <p:cNvSpPr txBox="1">
            <a:spLocks noChangeArrowheads="1"/>
          </p:cNvSpPr>
          <p:nvPr/>
        </p:nvSpPr>
        <p:spPr bwMode="auto">
          <a:xfrm>
            <a:off x="3667756" y="36226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40969" name="Text Box 81"/>
          <p:cNvSpPr txBox="1">
            <a:spLocks noChangeArrowheads="1"/>
          </p:cNvSpPr>
          <p:nvPr/>
        </p:nvSpPr>
        <p:spPr bwMode="auto">
          <a:xfrm>
            <a:off x="5232400" y="3470275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72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latin typeface="Times" pitchFamily="18" charset="0"/>
              </a:rPr>
              <a:t>Tree T0; insert ‘</a:t>
            </a:r>
            <a:r>
              <a:rPr lang="en-US" sz="2800" smtClean="0">
                <a:solidFill>
                  <a:srgbClr val="FF3300"/>
                </a:solidFill>
                <a:latin typeface="Times" pitchFamily="18" charset="0"/>
              </a:rPr>
              <a:t>8</a:t>
            </a:r>
            <a:r>
              <a:rPr lang="en-US" sz="2800" smtClean="0">
                <a:latin typeface="Times" pitchFamily="18" charset="0"/>
              </a:rPr>
              <a:t>’</a:t>
            </a:r>
          </a:p>
        </p:txBody>
      </p:sp>
      <p:grpSp>
        <p:nvGrpSpPr>
          <p:cNvPr id="41997" name="Group 6"/>
          <p:cNvGrpSpPr>
            <a:grpSpLocks/>
          </p:cNvGrpSpPr>
          <p:nvPr/>
        </p:nvGrpSpPr>
        <p:grpSpPr bwMode="auto">
          <a:xfrm>
            <a:off x="3429000" y="2971800"/>
            <a:ext cx="1524000" cy="533400"/>
            <a:chOff x="2208" y="2640"/>
            <a:chExt cx="960" cy="336"/>
          </a:xfrm>
        </p:grpSpPr>
        <p:grpSp>
          <p:nvGrpSpPr>
            <p:cNvPr id="42058" name="Group 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2067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68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059" name="Group 1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2065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66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060" name="Group 1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2063" name="Line 1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64" name="Line 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2061" name="Line 1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062" name="Line 1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1998" name="Group 18"/>
          <p:cNvGrpSpPr>
            <a:grpSpLocks/>
          </p:cNvGrpSpPr>
          <p:nvPr/>
        </p:nvGrpSpPr>
        <p:grpSpPr bwMode="auto">
          <a:xfrm>
            <a:off x="5486400" y="4191000"/>
            <a:ext cx="1524000" cy="533400"/>
            <a:chOff x="2208" y="2640"/>
            <a:chExt cx="960" cy="336"/>
          </a:xfrm>
        </p:grpSpPr>
        <p:grpSp>
          <p:nvGrpSpPr>
            <p:cNvPr id="42047" name="Group 1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2056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57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048" name="Group 2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2054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55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049" name="Group 2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2052" name="Line 2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53" name="Line 2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2050" name="Line 2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051" name="Line 2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2003" name="Group 34"/>
          <p:cNvGrpSpPr>
            <a:grpSpLocks/>
          </p:cNvGrpSpPr>
          <p:nvPr/>
        </p:nvGrpSpPr>
        <p:grpSpPr bwMode="auto">
          <a:xfrm>
            <a:off x="3429000" y="4191000"/>
            <a:ext cx="1524000" cy="533400"/>
            <a:chOff x="2208" y="2640"/>
            <a:chExt cx="960" cy="336"/>
          </a:xfrm>
        </p:grpSpPr>
        <p:grpSp>
          <p:nvGrpSpPr>
            <p:cNvPr id="42036" name="Group 3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2045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46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037" name="Group 3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2043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44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038" name="Group 4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2041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42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2039" name="Line 4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040" name="Line 4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2021" name="Group 51"/>
          <p:cNvGrpSpPr>
            <a:grpSpLocks/>
          </p:cNvGrpSpPr>
          <p:nvPr/>
        </p:nvGrpSpPr>
        <p:grpSpPr bwMode="auto">
          <a:xfrm>
            <a:off x="1066800" y="4191000"/>
            <a:ext cx="1524000" cy="533400"/>
            <a:chOff x="2208" y="2640"/>
            <a:chExt cx="960" cy="336"/>
          </a:xfrm>
        </p:grpSpPr>
        <p:grpSp>
          <p:nvGrpSpPr>
            <p:cNvPr id="42025" name="Group 5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2034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35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026" name="Group 5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2032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33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027" name="Group 5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2030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31" name="Line 6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2028" name="Line 6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029" name="Line 6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2012" name="Line 69"/>
          <p:cNvSpPr>
            <a:spLocks noChangeShapeType="1"/>
          </p:cNvSpPr>
          <p:nvPr/>
        </p:nvSpPr>
        <p:spPr bwMode="auto">
          <a:xfrm flipH="1">
            <a:off x="1143000" y="32766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13" name="Line 70"/>
          <p:cNvSpPr>
            <a:spLocks noChangeShapeType="1"/>
          </p:cNvSpPr>
          <p:nvPr/>
        </p:nvSpPr>
        <p:spPr bwMode="auto">
          <a:xfrm flipH="1">
            <a:off x="3429000" y="32766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14" name="Line 71"/>
          <p:cNvSpPr>
            <a:spLocks noChangeShapeType="1"/>
          </p:cNvSpPr>
          <p:nvPr/>
        </p:nvSpPr>
        <p:spPr bwMode="auto">
          <a:xfrm>
            <a:off x="4876800" y="32766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15" name="Text Box 72"/>
          <p:cNvSpPr txBox="1">
            <a:spLocks noChangeArrowheads="1"/>
          </p:cNvSpPr>
          <p:nvPr/>
        </p:nvSpPr>
        <p:spPr bwMode="auto">
          <a:xfrm>
            <a:off x="12954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2016" name="Text Box 73"/>
          <p:cNvSpPr txBox="1">
            <a:spLocks noChangeArrowheads="1"/>
          </p:cNvSpPr>
          <p:nvPr/>
        </p:nvSpPr>
        <p:spPr bwMode="auto">
          <a:xfrm>
            <a:off x="1889125" y="4232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2017" name="Text Box 74"/>
          <p:cNvSpPr txBox="1">
            <a:spLocks noChangeArrowheads="1"/>
          </p:cNvSpPr>
          <p:nvPr/>
        </p:nvSpPr>
        <p:spPr bwMode="auto">
          <a:xfrm>
            <a:off x="3581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42018" name="Text Box 75"/>
          <p:cNvSpPr txBox="1">
            <a:spLocks noChangeArrowheads="1"/>
          </p:cNvSpPr>
          <p:nvPr/>
        </p:nvSpPr>
        <p:spPr bwMode="auto">
          <a:xfrm>
            <a:off x="36576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42019" name="Text Box 76"/>
          <p:cNvSpPr txBox="1">
            <a:spLocks noChangeArrowheads="1"/>
          </p:cNvSpPr>
          <p:nvPr/>
        </p:nvSpPr>
        <p:spPr bwMode="auto">
          <a:xfrm>
            <a:off x="4343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42020" name="Text Box 77"/>
          <p:cNvSpPr txBox="1">
            <a:spLocks noChangeArrowheads="1"/>
          </p:cNvSpPr>
          <p:nvPr/>
        </p:nvSpPr>
        <p:spPr bwMode="auto">
          <a:xfrm>
            <a:off x="5638800" y="42672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41993" name="Text Box 78"/>
          <p:cNvSpPr txBox="1">
            <a:spLocks noChangeArrowheads="1"/>
          </p:cNvSpPr>
          <p:nvPr/>
        </p:nvSpPr>
        <p:spPr bwMode="auto">
          <a:xfrm>
            <a:off x="1610356" y="30892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41994" name="Text Box 79"/>
          <p:cNvSpPr txBox="1">
            <a:spLocks noChangeArrowheads="1"/>
          </p:cNvSpPr>
          <p:nvPr/>
        </p:nvSpPr>
        <p:spPr bwMode="auto">
          <a:xfrm>
            <a:off x="2971800" y="3657600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&gt;6</a:t>
            </a:r>
          </a:p>
        </p:txBody>
      </p:sp>
      <p:sp>
        <p:nvSpPr>
          <p:cNvPr id="41995" name="Text Box 80"/>
          <p:cNvSpPr txBox="1">
            <a:spLocks noChangeArrowheads="1"/>
          </p:cNvSpPr>
          <p:nvPr/>
        </p:nvSpPr>
        <p:spPr bwMode="auto">
          <a:xfrm>
            <a:off x="3667756" y="36226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41996" name="Text Box 81"/>
          <p:cNvSpPr txBox="1">
            <a:spLocks noChangeArrowheads="1"/>
          </p:cNvSpPr>
          <p:nvPr/>
        </p:nvSpPr>
        <p:spPr bwMode="auto">
          <a:xfrm>
            <a:off x="5232400" y="3470275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&gt;9</a:t>
            </a:r>
          </a:p>
        </p:txBody>
      </p:sp>
      <p:sp>
        <p:nvSpPr>
          <p:cNvPr id="41989" name="Text Box 82"/>
          <p:cNvSpPr txBox="1">
            <a:spLocks noChangeArrowheads="1"/>
          </p:cNvSpPr>
          <p:nvPr/>
        </p:nvSpPr>
        <p:spPr bwMode="auto">
          <a:xfrm>
            <a:off x="4343400" y="4267200"/>
            <a:ext cx="381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72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Times" pitchFamily="18" charset="0"/>
              </a:rPr>
              <a:t>Hard case: Tree T0; insert ‘</a:t>
            </a:r>
            <a:r>
              <a:rPr lang="en-US" sz="2800" dirty="0" smtClean="0">
                <a:solidFill>
                  <a:srgbClr val="FF3300"/>
                </a:solidFill>
                <a:latin typeface="Times" pitchFamily="18" charset="0"/>
              </a:rPr>
              <a:t>2</a:t>
            </a:r>
            <a:r>
              <a:rPr lang="en-US" sz="2800" dirty="0" smtClean="0">
                <a:latin typeface="Times" pitchFamily="18" charset="0"/>
              </a:rPr>
              <a:t>’</a:t>
            </a:r>
          </a:p>
        </p:txBody>
      </p:sp>
      <p:grpSp>
        <p:nvGrpSpPr>
          <p:cNvPr id="43019" name="Group 6"/>
          <p:cNvGrpSpPr>
            <a:grpSpLocks/>
          </p:cNvGrpSpPr>
          <p:nvPr/>
        </p:nvGrpSpPr>
        <p:grpSpPr bwMode="auto">
          <a:xfrm>
            <a:off x="3429000" y="2971800"/>
            <a:ext cx="1524000" cy="533400"/>
            <a:chOff x="2208" y="2640"/>
            <a:chExt cx="960" cy="336"/>
          </a:xfrm>
        </p:grpSpPr>
        <p:grpSp>
          <p:nvGrpSpPr>
            <p:cNvPr id="43080" name="Group 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3089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90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081" name="Group 1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3087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88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082" name="Group 1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3085" name="Line 1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86" name="Line 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3083" name="Line 1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084" name="Line 1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3020" name="Group 18"/>
          <p:cNvGrpSpPr>
            <a:grpSpLocks/>
          </p:cNvGrpSpPr>
          <p:nvPr/>
        </p:nvGrpSpPr>
        <p:grpSpPr bwMode="auto">
          <a:xfrm>
            <a:off x="5486400" y="4191000"/>
            <a:ext cx="1524000" cy="533400"/>
            <a:chOff x="2208" y="2640"/>
            <a:chExt cx="960" cy="336"/>
          </a:xfrm>
        </p:grpSpPr>
        <p:grpSp>
          <p:nvGrpSpPr>
            <p:cNvPr id="43069" name="Group 1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3078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79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070" name="Group 2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3076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77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071" name="Group 2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3074" name="Line 2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75" name="Line 2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3072" name="Line 2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073" name="Line 2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3025" name="Group 34"/>
          <p:cNvGrpSpPr>
            <a:grpSpLocks/>
          </p:cNvGrpSpPr>
          <p:nvPr/>
        </p:nvGrpSpPr>
        <p:grpSpPr bwMode="auto">
          <a:xfrm>
            <a:off x="3429000" y="4191000"/>
            <a:ext cx="1524000" cy="533400"/>
            <a:chOff x="2208" y="2640"/>
            <a:chExt cx="960" cy="336"/>
          </a:xfrm>
        </p:grpSpPr>
        <p:grpSp>
          <p:nvGrpSpPr>
            <p:cNvPr id="43058" name="Group 3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3067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68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059" name="Group 3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3065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66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060" name="Group 4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3063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64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3061" name="Line 4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062" name="Line 4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3043" name="Group 51"/>
          <p:cNvGrpSpPr>
            <a:grpSpLocks/>
          </p:cNvGrpSpPr>
          <p:nvPr/>
        </p:nvGrpSpPr>
        <p:grpSpPr bwMode="auto">
          <a:xfrm>
            <a:off x="1066800" y="4191000"/>
            <a:ext cx="1524000" cy="533400"/>
            <a:chOff x="2208" y="2640"/>
            <a:chExt cx="960" cy="336"/>
          </a:xfrm>
        </p:grpSpPr>
        <p:grpSp>
          <p:nvGrpSpPr>
            <p:cNvPr id="43047" name="Group 5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3056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57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048" name="Group 5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3054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55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049" name="Group 5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3052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53" name="Line 6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3050" name="Line 6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051" name="Line 6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3034" name="Line 69"/>
          <p:cNvSpPr>
            <a:spLocks noChangeShapeType="1"/>
          </p:cNvSpPr>
          <p:nvPr/>
        </p:nvSpPr>
        <p:spPr bwMode="auto">
          <a:xfrm flipH="1">
            <a:off x="1143000" y="32766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35" name="Line 70"/>
          <p:cNvSpPr>
            <a:spLocks noChangeShapeType="1"/>
          </p:cNvSpPr>
          <p:nvPr/>
        </p:nvSpPr>
        <p:spPr bwMode="auto">
          <a:xfrm flipH="1">
            <a:off x="3429000" y="32766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36" name="Line 71"/>
          <p:cNvSpPr>
            <a:spLocks noChangeShapeType="1"/>
          </p:cNvSpPr>
          <p:nvPr/>
        </p:nvSpPr>
        <p:spPr bwMode="auto">
          <a:xfrm>
            <a:off x="4876800" y="32766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37" name="Text Box 72"/>
          <p:cNvSpPr txBox="1">
            <a:spLocks noChangeArrowheads="1"/>
          </p:cNvSpPr>
          <p:nvPr/>
        </p:nvSpPr>
        <p:spPr bwMode="auto">
          <a:xfrm>
            <a:off x="12954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3038" name="Text Box 73"/>
          <p:cNvSpPr txBox="1">
            <a:spLocks noChangeArrowheads="1"/>
          </p:cNvSpPr>
          <p:nvPr/>
        </p:nvSpPr>
        <p:spPr bwMode="auto">
          <a:xfrm>
            <a:off x="1889125" y="4232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3039" name="Text Box 74"/>
          <p:cNvSpPr txBox="1">
            <a:spLocks noChangeArrowheads="1"/>
          </p:cNvSpPr>
          <p:nvPr/>
        </p:nvSpPr>
        <p:spPr bwMode="auto">
          <a:xfrm>
            <a:off x="3581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43040" name="Text Box 75"/>
          <p:cNvSpPr txBox="1">
            <a:spLocks noChangeArrowheads="1"/>
          </p:cNvSpPr>
          <p:nvPr/>
        </p:nvSpPr>
        <p:spPr bwMode="auto">
          <a:xfrm>
            <a:off x="36576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43041" name="Text Box 76"/>
          <p:cNvSpPr txBox="1">
            <a:spLocks noChangeArrowheads="1"/>
          </p:cNvSpPr>
          <p:nvPr/>
        </p:nvSpPr>
        <p:spPr bwMode="auto">
          <a:xfrm>
            <a:off x="4343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43042" name="Text Box 77"/>
          <p:cNvSpPr txBox="1">
            <a:spLocks noChangeArrowheads="1"/>
          </p:cNvSpPr>
          <p:nvPr/>
        </p:nvSpPr>
        <p:spPr bwMode="auto">
          <a:xfrm>
            <a:off x="5638800" y="42672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43015" name="Text Box 78"/>
          <p:cNvSpPr txBox="1">
            <a:spLocks noChangeArrowheads="1"/>
          </p:cNvSpPr>
          <p:nvPr/>
        </p:nvSpPr>
        <p:spPr bwMode="auto">
          <a:xfrm>
            <a:off x="1610356" y="30892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43016" name="Text Box 79"/>
          <p:cNvSpPr txBox="1">
            <a:spLocks noChangeArrowheads="1"/>
          </p:cNvSpPr>
          <p:nvPr/>
        </p:nvSpPr>
        <p:spPr bwMode="auto">
          <a:xfrm>
            <a:off x="2971800" y="3657600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&gt;6</a:t>
            </a:r>
          </a:p>
        </p:txBody>
      </p:sp>
      <p:sp>
        <p:nvSpPr>
          <p:cNvPr id="43017" name="Text Box 80"/>
          <p:cNvSpPr txBox="1">
            <a:spLocks noChangeArrowheads="1"/>
          </p:cNvSpPr>
          <p:nvPr/>
        </p:nvSpPr>
        <p:spPr bwMode="auto">
          <a:xfrm>
            <a:off x="3667756" y="36226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43018" name="Text Box 81"/>
          <p:cNvSpPr txBox="1">
            <a:spLocks noChangeArrowheads="1"/>
          </p:cNvSpPr>
          <p:nvPr/>
        </p:nvSpPr>
        <p:spPr bwMode="auto">
          <a:xfrm>
            <a:off x="5232400" y="3470275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&gt;9</a:t>
            </a:r>
          </a:p>
        </p:txBody>
      </p:sp>
      <p:sp>
        <p:nvSpPr>
          <p:cNvPr id="43013" name="Text Box 82"/>
          <p:cNvSpPr txBox="1">
            <a:spLocks noChangeArrowheads="1"/>
          </p:cNvSpPr>
          <p:nvPr/>
        </p:nvSpPr>
        <p:spPr bwMode="auto">
          <a:xfrm>
            <a:off x="1549400" y="5194300"/>
            <a:ext cx="381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2</a:t>
            </a:r>
          </a:p>
        </p:txBody>
      </p:sp>
      <p:cxnSp>
        <p:nvCxnSpPr>
          <p:cNvPr id="84" name="Straight Arrow Connector 83"/>
          <p:cNvCxnSpPr/>
          <p:nvPr/>
        </p:nvCxnSpPr>
        <p:spPr bwMode="auto">
          <a:xfrm rot="5400000" flipH="1" flipV="1">
            <a:off x="1574800" y="4978400"/>
            <a:ext cx="4318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72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latin typeface="Times" pitchFamily="18" charset="0"/>
              </a:rPr>
              <a:t>Hardest case: Tree T0; insert ‘</a:t>
            </a:r>
            <a:r>
              <a:rPr lang="en-US" sz="2800" smtClean="0">
                <a:solidFill>
                  <a:srgbClr val="FF3300"/>
                </a:solidFill>
                <a:latin typeface="Times" pitchFamily="18" charset="0"/>
              </a:rPr>
              <a:t>2</a:t>
            </a:r>
            <a:r>
              <a:rPr lang="en-US" sz="2800" smtClean="0">
                <a:latin typeface="Times" pitchFamily="18" charset="0"/>
              </a:rPr>
              <a:t>’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3429000" y="2971800"/>
            <a:ext cx="1524000" cy="533400"/>
            <a:chOff x="2208" y="2640"/>
            <a:chExt cx="960" cy="336"/>
          </a:xfrm>
        </p:grpSpPr>
        <p:grpSp>
          <p:nvGrpSpPr>
            <p:cNvPr id="44104" name="Group 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4113" name="Line 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114" name="Line 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105" name="Group 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4111" name="Line 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112" name="Line 1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106" name="Group 1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4109" name="Line 1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110" name="Line 1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4107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108" name="Line 1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4037" name="Group 16"/>
          <p:cNvGrpSpPr>
            <a:grpSpLocks/>
          </p:cNvGrpSpPr>
          <p:nvPr/>
        </p:nvGrpSpPr>
        <p:grpSpPr bwMode="auto">
          <a:xfrm>
            <a:off x="3429000" y="4191000"/>
            <a:ext cx="1524000" cy="533400"/>
            <a:chOff x="2208" y="2640"/>
            <a:chExt cx="960" cy="336"/>
          </a:xfrm>
        </p:grpSpPr>
        <p:grpSp>
          <p:nvGrpSpPr>
            <p:cNvPr id="44093" name="Group 1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4102" name="Line 1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103" name="Line 1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094" name="Group 2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4100" name="Line 2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101" name="Line 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095" name="Group 2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4098" name="Line 2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99" name="Line 2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4096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097" name="Line 2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4042" name="Group 32"/>
          <p:cNvGrpSpPr>
            <a:grpSpLocks/>
          </p:cNvGrpSpPr>
          <p:nvPr/>
        </p:nvGrpSpPr>
        <p:grpSpPr bwMode="auto">
          <a:xfrm>
            <a:off x="1066800" y="4191000"/>
            <a:ext cx="1524000" cy="533400"/>
            <a:chOff x="2208" y="2640"/>
            <a:chExt cx="960" cy="336"/>
          </a:xfrm>
        </p:grpSpPr>
        <p:grpSp>
          <p:nvGrpSpPr>
            <p:cNvPr id="44082" name="Group 33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4091" name="Line 3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92" name="Line 3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083" name="Group 36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4089" name="Line 3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90" name="Line 3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084" name="Group 39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4087" name="Line 4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88" name="Line 4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4085" name="Line 42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086" name="Line 43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4049" name="Line 50"/>
          <p:cNvSpPr>
            <a:spLocks noChangeShapeType="1"/>
          </p:cNvSpPr>
          <p:nvPr/>
        </p:nvSpPr>
        <p:spPr bwMode="auto">
          <a:xfrm flipH="1">
            <a:off x="1143000" y="32766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0" name="Line 51"/>
          <p:cNvSpPr>
            <a:spLocks noChangeShapeType="1"/>
          </p:cNvSpPr>
          <p:nvPr/>
        </p:nvSpPr>
        <p:spPr bwMode="auto">
          <a:xfrm flipH="1">
            <a:off x="3429000" y="32766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1" name="Line 52"/>
          <p:cNvSpPr>
            <a:spLocks noChangeShapeType="1"/>
          </p:cNvSpPr>
          <p:nvPr/>
        </p:nvSpPr>
        <p:spPr bwMode="auto">
          <a:xfrm>
            <a:off x="4876800" y="32766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2" name="Text Box 53"/>
          <p:cNvSpPr txBox="1">
            <a:spLocks noChangeArrowheads="1"/>
          </p:cNvSpPr>
          <p:nvPr/>
        </p:nvSpPr>
        <p:spPr bwMode="auto">
          <a:xfrm>
            <a:off x="12954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4053" name="Text Box 54"/>
          <p:cNvSpPr txBox="1">
            <a:spLocks noChangeArrowheads="1"/>
          </p:cNvSpPr>
          <p:nvPr/>
        </p:nvSpPr>
        <p:spPr bwMode="auto">
          <a:xfrm>
            <a:off x="1889125" y="4232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4054" name="Text Box 55"/>
          <p:cNvSpPr txBox="1">
            <a:spLocks noChangeArrowheads="1"/>
          </p:cNvSpPr>
          <p:nvPr/>
        </p:nvSpPr>
        <p:spPr bwMode="auto">
          <a:xfrm>
            <a:off x="3581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44055" name="Text Box 56"/>
          <p:cNvSpPr txBox="1">
            <a:spLocks noChangeArrowheads="1"/>
          </p:cNvSpPr>
          <p:nvPr/>
        </p:nvSpPr>
        <p:spPr bwMode="auto">
          <a:xfrm>
            <a:off x="36576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44056" name="Text Box 57"/>
          <p:cNvSpPr txBox="1">
            <a:spLocks noChangeArrowheads="1"/>
          </p:cNvSpPr>
          <p:nvPr/>
        </p:nvSpPr>
        <p:spPr bwMode="auto">
          <a:xfrm>
            <a:off x="4343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grpSp>
        <p:nvGrpSpPr>
          <p:cNvPr id="44065" name="Group 59"/>
          <p:cNvGrpSpPr>
            <a:grpSpLocks/>
          </p:cNvGrpSpPr>
          <p:nvPr/>
        </p:nvGrpSpPr>
        <p:grpSpPr bwMode="auto">
          <a:xfrm>
            <a:off x="5486400" y="4191000"/>
            <a:ext cx="1524000" cy="533400"/>
            <a:chOff x="2208" y="2640"/>
            <a:chExt cx="960" cy="336"/>
          </a:xfrm>
        </p:grpSpPr>
        <p:grpSp>
          <p:nvGrpSpPr>
            <p:cNvPr id="44071" name="Group 60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4080" name="Line 6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81" name="Line 6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072" name="Group 63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4078" name="Line 6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79" name="Line 6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073" name="Group 66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4076" name="Line 6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77" name="Line 6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4074" name="Line 69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075" name="Line 70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4070" name="Text Box 75"/>
          <p:cNvSpPr txBox="1">
            <a:spLocks noChangeArrowheads="1"/>
          </p:cNvSpPr>
          <p:nvPr/>
        </p:nvSpPr>
        <p:spPr bwMode="auto">
          <a:xfrm>
            <a:off x="5638800" y="42672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44058" name="Rectangle 76"/>
          <p:cNvSpPr>
            <a:spLocks noChangeArrowheads="1"/>
          </p:cNvSpPr>
          <p:nvPr/>
        </p:nvSpPr>
        <p:spPr bwMode="auto">
          <a:xfrm>
            <a:off x="2590800" y="4191000"/>
            <a:ext cx="609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59" name="Line 77"/>
          <p:cNvSpPr>
            <a:spLocks noChangeShapeType="1"/>
          </p:cNvSpPr>
          <p:nvPr/>
        </p:nvSpPr>
        <p:spPr bwMode="auto">
          <a:xfrm flipV="1">
            <a:off x="3048000" y="4191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60" name="Text Box 78"/>
          <p:cNvSpPr txBox="1">
            <a:spLocks noChangeArrowheads="1"/>
          </p:cNvSpPr>
          <p:nvPr/>
        </p:nvSpPr>
        <p:spPr bwMode="auto">
          <a:xfrm>
            <a:off x="2590800" y="42672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4063" name="Line 81"/>
          <p:cNvSpPr>
            <a:spLocks noChangeShapeType="1"/>
          </p:cNvSpPr>
          <p:nvPr/>
        </p:nvSpPr>
        <p:spPr bwMode="auto">
          <a:xfrm flipV="1">
            <a:off x="2133600" y="5029200"/>
            <a:ext cx="0" cy="3810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64" name="Text Box 82"/>
          <p:cNvSpPr txBox="1">
            <a:spLocks noChangeArrowheads="1"/>
          </p:cNvSpPr>
          <p:nvPr/>
        </p:nvSpPr>
        <p:spPr bwMode="auto">
          <a:xfrm>
            <a:off x="812800" y="5451475"/>
            <a:ext cx="22018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669900"/>
                </a:solidFill>
                <a:latin typeface="Times New Roman" pitchFamily="18" charset="0"/>
              </a:rPr>
              <a:t>push middle up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B-trees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72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+mj-lt"/>
              </a:rPr>
              <a:t>Hard case: Tree T0; insert ‘</a:t>
            </a:r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’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4953000" y="2895600"/>
            <a:ext cx="1524000" cy="533400"/>
            <a:chOff x="2208" y="2640"/>
            <a:chExt cx="960" cy="336"/>
          </a:xfrm>
        </p:grpSpPr>
        <p:grpSp>
          <p:nvGrpSpPr>
            <p:cNvPr id="45144" name="Group 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5153" name="Line 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54" name="Line 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45" name="Group 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5151" name="Line 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52" name="Line 1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46" name="Group 1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5149" name="Line 1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50" name="Line 1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5147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148" name="Line 1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5061" name="Group 16"/>
          <p:cNvGrpSpPr>
            <a:grpSpLocks/>
          </p:cNvGrpSpPr>
          <p:nvPr/>
        </p:nvGrpSpPr>
        <p:grpSpPr bwMode="auto">
          <a:xfrm>
            <a:off x="4953000" y="4114800"/>
            <a:ext cx="1524000" cy="533400"/>
            <a:chOff x="2208" y="2640"/>
            <a:chExt cx="960" cy="336"/>
          </a:xfrm>
        </p:grpSpPr>
        <p:grpSp>
          <p:nvGrpSpPr>
            <p:cNvPr id="45133" name="Group 1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5142" name="Line 1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43" name="Line 1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34" name="Group 2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5140" name="Line 2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41" name="Line 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35" name="Group 2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5138" name="Line 2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39" name="Line 2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5136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137" name="Line 2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066" name="Line 32"/>
          <p:cNvSpPr>
            <a:spLocks noChangeShapeType="1"/>
          </p:cNvSpPr>
          <p:nvPr/>
        </p:nvSpPr>
        <p:spPr bwMode="auto">
          <a:xfrm flipH="1">
            <a:off x="4953000" y="32004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7" name="Line 33"/>
          <p:cNvSpPr>
            <a:spLocks noChangeShapeType="1"/>
          </p:cNvSpPr>
          <p:nvPr/>
        </p:nvSpPr>
        <p:spPr bwMode="auto">
          <a:xfrm>
            <a:off x="6400800" y="32004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8" name="Text Box 34"/>
          <p:cNvSpPr txBox="1">
            <a:spLocks noChangeArrowheads="1"/>
          </p:cNvSpPr>
          <p:nvPr/>
        </p:nvSpPr>
        <p:spPr bwMode="auto">
          <a:xfrm>
            <a:off x="5105400" y="2895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45069" name="Text Box 35"/>
          <p:cNvSpPr txBox="1">
            <a:spLocks noChangeArrowheads="1"/>
          </p:cNvSpPr>
          <p:nvPr/>
        </p:nvSpPr>
        <p:spPr bwMode="auto">
          <a:xfrm>
            <a:off x="5181600" y="41910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45070" name="Text Box 36"/>
          <p:cNvSpPr txBox="1">
            <a:spLocks noChangeArrowheads="1"/>
          </p:cNvSpPr>
          <p:nvPr/>
        </p:nvSpPr>
        <p:spPr bwMode="auto">
          <a:xfrm>
            <a:off x="5867400" y="2895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grpSp>
        <p:nvGrpSpPr>
          <p:cNvPr id="45116" name="Group 38"/>
          <p:cNvGrpSpPr>
            <a:grpSpLocks/>
          </p:cNvGrpSpPr>
          <p:nvPr/>
        </p:nvGrpSpPr>
        <p:grpSpPr bwMode="auto">
          <a:xfrm>
            <a:off x="7010400" y="4114800"/>
            <a:ext cx="1524000" cy="533400"/>
            <a:chOff x="2208" y="2640"/>
            <a:chExt cx="960" cy="336"/>
          </a:xfrm>
        </p:grpSpPr>
        <p:grpSp>
          <p:nvGrpSpPr>
            <p:cNvPr id="45122" name="Group 3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5131" name="Line 4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32" name="Line 4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23" name="Group 4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5129" name="Line 4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30" name="Line 4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24" name="Group 4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5127" name="Line 4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28" name="Line 4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5125" name="Line 4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126" name="Line 4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121" name="Text Box 54"/>
          <p:cNvSpPr txBox="1">
            <a:spLocks noChangeArrowheads="1"/>
          </p:cNvSpPr>
          <p:nvPr/>
        </p:nvSpPr>
        <p:spPr bwMode="auto">
          <a:xfrm>
            <a:off x="7162800" y="41910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13</a:t>
            </a:r>
          </a:p>
        </p:txBody>
      </p:sp>
      <p:grpSp>
        <p:nvGrpSpPr>
          <p:cNvPr id="45099" name="Group 56"/>
          <p:cNvGrpSpPr>
            <a:grpSpLocks/>
          </p:cNvGrpSpPr>
          <p:nvPr/>
        </p:nvGrpSpPr>
        <p:grpSpPr bwMode="auto">
          <a:xfrm>
            <a:off x="838200" y="4191000"/>
            <a:ext cx="1524000" cy="533400"/>
            <a:chOff x="2208" y="2640"/>
            <a:chExt cx="960" cy="336"/>
          </a:xfrm>
        </p:grpSpPr>
        <p:grpSp>
          <p:nvGrpSpPr>
            <p:cNvPr id="45105" name="Group 5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5114" name="Line 5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15" name="Line 5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06" name="Group 6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5112" name="Line 6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13" name="Line 6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07" name="Group 6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5110" name="Line 6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11" name="Line 6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5108" name="Line 6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109" name="Line 6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104" name="Text Box 72"/>
          <p:cNvSpPr txBox="1">
            <a:spLocks noChangeArrowheads="1"/>
          </p:cNvSpPr>
          <p:nvPr/>
        </p:nvSpPr>
        <p:spPr bwMode="auto">
          <a:xfrm>
            <a:off x="10668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grpSp>
        <p:nvGrpSpPr>
          <p:cNvPr id="45082" name="Group 74"/>
          <p:cNvGrpSpPr>
            <a:grpSpLocks/>
          </p:cNvGrpSpPr>
          <p:nvPr/>
        </p:nvGrpSpPr>
        <p:grpSpPr bwMode="auto">
          <a:xfrm>
            <a:off x="2895600" y="4191000"/>
            <a:ext cx="1524000" cy="533400"/>
            <a:chOff x="2208" y="2640"/>
            <a:chExt cx="960" cy="336"/>
          </a:xfrm>
        </p:grpSpPr>
        <p:grpSp>
          <p:nvGrpSpPr>
            <p:cNvPr id="45088" name="Group 7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5097" name="Line 7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8" name="Line 7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89" name="Group 7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5095" name="Line 7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6" name="Line 8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90" name="Group 8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5093" name="Line 8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4" name="Line 8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5091" name="Line 8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092" name="Line 8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087" name="Text Box 90"/>
          <p:cNvSpPr txBox="1">
            <a:spLocks noChangeArrowheads="1"/>
          </p:cNvSpPr>
          <p:nvPr/>
        </p:nvSpPr>
        <p:spPr bwMode="auto">
          <a:xfrm>
            <a:off x="31242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5074" name="Line 91"/>
          <p:cNvSpPr>
            <a:spLocks noChangeShapeType="1"/>
          </p:cNvSpPr>
          <p:nvPr/>
        </p:nvSpPr>
        <p:spPr bwMode="auto">
          <a:xfrm flipH="1">
            <a:off x="2895600" y="3429000"/>
            <a:ext cx="1905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75" name="Line 92"/>
          <p:cNvSpPr>
            <a:spLocks noChangeShapeType="1"/>
          </p:cNvSpPr>
          <p:nvPr/>
        </p:nvSpPr>
        <p:spPr bwMode="auto">
          <a:xfrm flipH="1">
            <a:off x="838200" y="3429000"/>
            <a:ext cx="3124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5076" name="Group 93"/>
          <p:cNvGrpSpPr>
            <a:grpSpLocks/>
          </p:cNvGrpSpPr>
          <p:nvPr/>
        </p:nvGrpSpPr>
        <p:grpSpPr bwMode="auto">
          <a:xfrm>
            <a:off x="3962400" y="2895600"/>
            <a:ext cx="762000" cy="546100"/>
            <a:chOff x="1440" y="1728"/>
            <a:chExt cx="480" cy="344"/>
          </a:xfrm>
        </p:grpSpPr>
        <p:sp>
          <p:nvSpPr>
            <p:cNvPr id="45079" name="Text Box 94"/>
            <p:cNvSpPr txBox="1">
              <a:spLocks noChangeArrowheads="1"/>
            </p:cNvSpPr>
            <p:nvPr/>
          </p:nvSpPr>
          <p:spPr bwMode="auto">
            <a:xfrm>
              <a:off x="1584" y="1776"/>
              <a:ext cx="288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080" name="Rectangle 95"/>
            <p:cNvSpPr>
              <a:spLocks noChangeArrowheads="1"/>
            </p:cNvSpPr>
            <p:nvPr/>
          </p:nvSpPr>
          <p:spPr bwMode="auto">
            <a:xfrm>
              <a:off x="1440" y="1728"/>
              <a:ext cx="480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081" name="Line 96"/>
            <p:cNvSpPr>
              <a:spLocks noChangeShapeType="1"/>
            </p:cNvSpPr>
            <p:nvPr/>
          </p:nvSpPr>
          <p:spPr bwMode="auto">
            <a:xfrm flipV="1">
              <a:off x="1536" y="172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077" name="Text Box 97"/>
          <p:cNvSpPr txBox="1">
            <a:spLocks noChangeArrowheads="1"/>
          </p:cNvSpPr>
          <p:nvPr/>
        </p:nvSpPr>
        <p:spPr bwMode="auto">
          <a:xfrm>
            <a:off x="4175125" y="28606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45078" name="Text Box 98"/>
          <p:cNvSpPr txBox="1">
            <a:spLocks noChangeArrowheads="1"/>
          </p:cNvSpPr>
          <p:nvPr/>
        </p:nvSpPr>
        <p:spPr bwMode="auto">
          <a:xfrm>
            <a:off x="495300" y="2324100"/>
            <a:ext cx="3111500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rgbClr val="669900"/>
                </a:solidFill>
                <a:latin typeface="+mn-lt"/>
              </a:rPr>
              <a:t>Overflow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rgbClr val="669900"/>
                </a:solidFill>
                <a:latin typeface="+mn-lt"/>
              </a:rPr>
              <a:t>push middle key up</a:t>
            </a:r>
            <a:endParaRPr lang="en-US" sz="2400" b="1" dirty="0">
              <a:solidFill>
                <a:srgbClr val="669900"/>
              </a:solidFill>
              <a:latin typeface="+mn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22500" y="5130800"/>
            <a:ext cx="88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B05B"/>
                </a:solidFill>
              </a:rPr>
              <a:t>Split</a:t>
            </a:r>
            <a:endParaRPr lang="en-US" dirty="0">
              <a:solidFill>
                <a:srgbClr val="7FB05B"/>
              </a:solidFill>
            </a:endParaRPr>
          </a:p>
        </p:txBody>
      </p:sp>
      <p:cxnSp>
        <p:nvCxnSpPr>
          <p:cNvPr id="102" name="Straight Arrow Connector 101"/>
          <p:cNvCxnSpPr>
            <a:stCxn id="100" idx="0"/>
            <a:endCxn id="45109" idx="1"/>
          </p:cNvCxnSpPr>
          <p:nvPr/>
        </p:nvCxnSpPr>
        <p:spPr bwMode="auto">
          <a:xfrm rot="16200000" flipV="1">
            <a:off x="2309944" y="4776656"/>
            <a:ext cx="406400" cy="301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00" idx="0"/>
            <a:endCxn id="45092" idx="0"/>
          </p:cNvCxnSpPr>
          <p:nvPr/>
        </p:nvCxnSpPr>
        <p:spPr bwMode="auto">
          <a:xfrm rot="5400000" flipH="1" flipV="1">
            <a:off x="2576643" y="4811844"/>
            <a:ext cx="406400" cy="231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B-trees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72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/>
              <a:t>Hard case: Tree T0; insert ‘</a:t>
            </a:r>
            <a:r>
              <a:rPr lang="en-US" sz="2800" dirty="0" smtClean="0">
                <a:solidFill>
                  <a:srgbClr val="FF3300"/>
                </a:solidFill>
              </a:rPr>
              <a:t>2</a:t>
            </a:r>
            <a:r>
              <a:rPr lang="en-US" sz="2800" dirty="0" smtClean="0"/>
              <a:t>’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5029200" y="3921125"/>
            <a:ext cx="152400" cy="533400"/>
            <a:chOff x="2208" y="2640"/>
            <a:chExt cx="96" cy="336"/>
          </a:xfrm>
        </p:grpSpPr>
        <p:sp>
          <p:nvSpPr>
            <p:cNvPr id="46198" name="Line 5"/>
            <p:cNvSpPr>
              <a:spLocks noChangeShapeType="1"/>
            </p:cNvSpPr>
            <p:nvPr/>
          </p:nvSpPr>
          <p:spPr bwMode="auto">
            <a:xfrm>
              <a:off x="2208" y="264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199" name="Line 6"/>
            <p:cNvSpPr>
              <a:spLocks noChangeShapeType="1"/>
            </p:cNvSpPr>
            <p:nvPr/>
          </p:nvSpPr>
          <p:spPr bwMode="auto">
            <a:xfrm>
              <a:off x="2304" y="264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6085" name="Group 7"/>
          <p:cNvGrpSpPr>
            <a:grpSpLocks/>
          </p:cNvGrpSpPr>
          <p:nvPr/>
        </p:nvGrpSpPr>
        <p:grpSpPr bwMode="auto">
          <a:xfrm>
            <a:off x="6400800" y="3921125"/>
            <a:ext cx="152400" cy="533400"/>
            <a:chOff x="2208" y="2640"/>
            <a:chExt cx="96" cy="336"/>
          </a:xfrm>
        </p:grpSpPr>
        <p:sp>
          <p:nvSpPr>
            <p:cNvPr id="46196" name="Line 8"/>
            <p:cNvSpPr>
              <a:spLocks noChangeShapeType="1"/>
            </p:cNvSpPr>
            <p:nvPr/>
          </p:nvSpPr>
          <p:spPr bwMode="auto">
            <a:xfrm>
              <a:off x="2208" y="264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197" name="Line 9"/>
            <p:cNvSpPr>
              <a:spLocks noChangeShapeType="1"/>
            </p:cNvSpPr>
            <p:nvPr/>
          </p:nvSpPr>
          <p:spPr bwMode="auto">
            <a:xfrm>
              <a:off x="2304" y="264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6086" name="Group 10"/>
          <p:cNvGrpSpPr>
            <a:grpSpLocks/>
          </p:cNvGrpSpPr>
          <p:nvPr/>
        </p:nvGrpSpPr>
        <p:grpSpPr bwMode="auto">
          <a:xfrm>
            <a:off x="5715000" y="3921125"/>
            <a:ext cx="152400" cy="533400"/>
            <a:chOff x="2208" y="2640"/>
            <a:chExt cx="96" cy="336"/>
          </a:xfrm>
        </p:grpSpPr>
        <p:sp>
          <p:nvSpPr>
            <p:cNvPr id="46194" name="Line 11"/>
            <p:cNvSpPr>
              <a:spLocks noChangeShapeType="1"/>
            </p:cNvSpPr>
            <p:nvPr/>
          </p:nvSpPr>
          <p:spPr bwMode="auto">
            <a:xfrm>
              <a:off x="2208" y="264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195" name="Line 12"/>
            <p:cNvSpPr>
              <a:spLocks noChangeShapeType="1"/>
            </p:cNvSpPr>
            <p:nvPr/>
          </p:nvSpPr>
          <p:spPr bwMode="auto">
            <a:xfrm>
              <a:off x="2304" y="264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6087" name="Line 13"/>
          <p:cNvSpPr>
            <a:spLocks noChangeShapeType="1"/>
          </p:cNvSpPr>
          <p:nvPr/>
        </p:nvSpPr>
        <p:spPr bwMode="auto">
          <a:xfrm>
            <a:off x="5029200" y="3921125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8" name="Line 14"/>
          <p:cNvSpPr>
            <a:spLocks noChangeShapeType="1"/>
          </p:cNvSpPr>
          <p:nvPr/>
        </p:nvSpPr>
        <p:spPr bwMode="auto">
          <a:xfrm>
            <a:off x="5029200" y="4454525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6089" name="Group 15"/>
          <p:cNvGrpSpPr>
            <a:grpSpLocks/>
          </p:cNvGrpSpPr>
          <p:nvPr/>
        </p:nvGrpSpPr>
        <p:grpSpPr bwMode="auto">
          <a:xfrm>
            <a:off x="5029200" y="5140325"/>
            <a:ext cx="1524000" cy="533400"/>
            <a:chOff x="2208" y="2640"/>
            <a:chExt cx="960" cy="336"/>
          </a:xfrm>
        </p:grpSpPr>
        <p:grpSp>
          <p:nvGrpSpPr>
            <p:cNvPr id="46183" name="Group 16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6192" name="Line 1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93" name="Line 1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6184" name="Group 19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6190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91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6185" name="Group 22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6188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89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6186" name="Line 25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187" name="Line 26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6094" name="Line 31"/>
          <p:cNvSpPr>
            <a:spLocks noChangeShapeType="1"/>
          </p:cNvSpPr>
          <p:nvPr/>
        </p:nvSpPr>
        <p:spPr bwMode="auto">
          <a:xfrm flipH="1">
            <a:off x="5029200" y="4267200"/>
            <a:ext cx="76200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95" name="Line 32"/>
          <p:cNvSpPr>
            <a:spLocks noChangeShapeType="1"/>
          </p:cNvSpPr>
          <p:nvPr/>
        </p:nvSpPr>
        <p:spPr bwMode="auto">
          <a:xfrm>
            <a:off x="5791200" y="4267200"/>
            <a:ext cx="1295400" cy="873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96" name="Text Box 33"/>
          <p:cNvSpPr txBox="1">
            <a:spLocks noChangeArrowheads="1"/>
          </p:cNvSpPr>
          <p:nvPr/>
        </p:nvSpPr>
        <p:spPr bwMode="auto">
          <a:xfrm>
            <a:off x="5257800" y="52165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46097" name="Text Box 34"/>
          <p:cNvSpPr txBox="1">
            <a:spLocks noChangeArrowheads="1"/>
          </p:cNvSpPr>
          <p:nvPr/>
        </p:nvSpPr>
        <p:spPr bwMode="auto">
          <a:xfrm>
            <a:off x="5257800" y="39624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grpSp>
        <p:nvGrpSpPr>
          <p:cNvPr id="46166" name="Group 36"/>
          <p:cNvGrpSpPr>
            <a:grpSpLocks/>
          </p:cNvGrpSpPr>
          <p:nvPr/>
        </p:nvGrpSpPr>
        <p:grpSpPr bwMode="auto">
          <a:xfrm>
            <a:off x="7086600" y="5140325"/>
            <a:ext cx="1524000" cy="533400"/>
            <a:chOff x="2208" y="2640"/>
            <a:chExt cx="960" cy="336"/>
          </a:xfrm>
        </p:grpSpPr>
        <p:grpSp>
          <p:nvGrpSpPr>
            <p:cNvPr id="46172" name="Group 3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6181" name="Line 3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82" name="Line 3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6173" name="Group 4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6179" name="Line 4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80" name="Line 4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6174" name="Group 4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6177" name="Line 4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78" name="Line 4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6175" name="Line 4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176" name="Line 4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6171" name="Text Box 52"/>
          <p:cNvSpPr txBox="1">
            <a:spLocks noChangeArrowheads="1"/>
          </p:cNvSpPr>
          <p:nvPr/>
        </p:nvSpPr>
        <p:spPr bwMode="auto">
          <a:xfrm>
            <a:off x="7239000" y="5216525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grpSp>
        <p:nvGrpSpPr>
          <p:cNvPr id="46149" name="Group 54"/>
          <p:cNvGrpSpPr>
            <a:grpSpLocks/>
          </p:cNvGrpSpPr>
          <p:nvPr/>
        </p:nvGrpSpPr>
        <p:grpSpPr bwMode="auto">
          <a:xfrm>
            <a:off x="914400" y="5216525"/>
            <a:ext cx="1524000" cy="533400"/>
            <a:chOff x="2208" y="2640"/>
            <a:chExt cx="960" cy="336"/>
          </a:xfrm>
        </p:grpSpPr>
        <p:grpSp>
          <p:nvGrpSpPr>
            <p:cNvPr id="46155" name="Group 5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6164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65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6156" name="Group 5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6162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63" name="Line 6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6157" name="Group 6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6160" name="Line 6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61" name="Line 6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6158" name="Line 6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159" name="Line 6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6154" name="Text Box 70"/>
          <p:cNvSpPr txBox="1">
            <a:spLocks noChangeArrowheads="1"/>
          </p:cNvSpPr>
          <p:nvPr/>
        </p:nvSpPr>
        <p:spPr bwMode="auto">
          <a:xfrm>
            <a:off x="1143000" y="52927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grpSp>
        <p:nvGrpSpPr>
          <p:cNvPr id="46132" name="Group 72"/>
          <p:cNvGrpSpPr>
            <a:grpSpLocks/>
          </p:cNvGrpSpPr>
          <p:nvPr/>
        </p:nvGrpSpPr>
        <p:grpSpPr bwMode="auto">
          <a:xfrm>
            <a:off x="2971800" y="5216525"/>
            <a:ext cx="1524000" cy="533400"/>
            <a:chOff x="2208" y="2640"/>
            <a:chExt cx="960" cy="336"/>
          </a:xfrm>
        </p:grpSpPr>
        <p:grpSp>
          <p:nvGrpSpPr>
            <p:cNvPr id="46138" name="Group 73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6147" name="Line 7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48" name="Line 7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6139" name="Group 76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6145" name="Line 7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46" name="Line 7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6140" name="Group 79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6143" name="Line 8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44" name="Line 8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6141" name="Line 82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142" name="Line 83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6137" name="Text Box 88"/>
          <p:cNvSpPr txBox="1">
            <a:spLocks noChangeArrowheads="1"/>
          </p:cNvSpPr>
          <p:nvPr/>
        </p:nvSpPr>
        <p:spPr bwMode="auto">
          <a:xfrm>
            <a:off x="3200400" y="52927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grpSp>
        <p:nvGrpSpPr>
          <p:cNvPr id="46101" name="Group 89"/>
          <p:cNvGrpSpPr>
            <a:grpSpLocks/>
          </p:cNvGrpSpPr>
          <p:nvPr/>
        </p:nvGrpSpPr>
        <p:grpSpPr bwMode="auto">
          <a:xfrm>
            <a:off x="2819400" y="3962400"/>
            <a:ext cx="1524000" cy="533400"/>
            <a:chOff x="2208" y="2640"/>
            <a:chExt cx="960" cy="336"/>
          </a:xfrm>
        </p:grpSpPr>
        <p:grpSp>
          <p:nvGrpSpPr>
            <p:cNvPr id="46121" name="Group 90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6130" name="Line 9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31" name="Line 9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6122" name="Group 93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6128" name="Line 9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29" name="Line 9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6123" name="Group 96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6126" name="Line 9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27" name="Line 9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6124" name="Line 99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125" name="Line 100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6102" name="Line 101"/>
          <p:cNvSpPr>
            <a:spLocks noChangeShapeType="1"/>
          </p:cNvSpPr>
          <p:nvPr/>
        </p:nvSpPr>
        <p:spPr bwMode="auto">
          <a:xfrm flipH="1">
            <a:off x="990600" y="4267200"/>
            <a:ext cx="1905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103" name="Line 102"/>
          <p:cNvSpPr>
            <a:spLocks noChangeShapeType="1"/>
          </p:cNvSpPr>
          <p:nvPr/>
        </p:nvSpPr>
        <p:spPr bwMode="auto">
          <a:xfrm flipH="1">
            <a:off x="2971800" y="42672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104" name="Text Box 103"/>
          <p:cNvSpPr txBox="1">
            <a:spLocks noChangeArrowheads="1"/>
          </p:cNvSpPr>
          <p:nvPr/>
        </p:nvSpPr>
        <p:spPr bwMode="auto">
          <a:xfrm>
            <a:off x="3048000" y="4038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46105" name="Group 104"/>
          <p:cNvGrpSpPr>
            <a:grpSpLocks/>
          </p:cNvGrpSpPr>
          <p:nvPr/>
        </p:nvGrpSpPr>
        <p:grpSpPr bwMode="auto">
          <a:xfrm>
            <a:off x="4114800" y="2667000"/>
            <a:ext cx="1524000" cy="533400"/>
            <a:chOff x="2208" y="2640"/>
            <a:chExt cx="960" cy="336"/>
          </a:xfrm>
        </p:grpSpPr>
        <p:grpSp>
          <p:nvGrpSpPr>
            <p:cNvPr id="46110" name="Group 10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46119" name="Line 10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20" name="Line 10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6111" name="Group 10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6117" name="Line 10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18" name="Line 11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6112" name="Group 11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6115" name="Line 11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16" name="Line 11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6113" name="Line 11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114" name="Line 11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6106" name="Line 116"/>
          <p:cNvSpPr>
            <a:spLocks noChangeShapeType="1"/>
          </p:cNvSpPr>
          <p:nvPr/>
        </p:nvSpPr>
        <p:spPr bwMode="auto">
          <a:xfrm flipH="1">
            <a:off x="2819400" y="2971800"/>
            <a:ext cx="1371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107" name="Line 117"/>
          <p:cNvSpPr>
            <a:spLocks noChangeShapeType="1"/>
          </p:cNvSpPr>
          <p:nvPr/>
        </p:nvSpPr>
        <p:spPr bwMode="auto">
          <a:xfrm>
            <a:off x="4876800" y="2971800"/>
            <a:ext cx="152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108" name="Text Box 118"/>
          <p:cNvSpPr txBox="1">
            <a:spLocks noChangeArrowheads="1"/>
          </p:cNvSpPr>
          <p:nvPr/>
        </p:nvSpPr>
        <p:spPr bwMode="auto">
          <a:xfrm>
            <a:off x="4343400" y="2743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46109" name="Text Box 119"/>
          <p:cNvSpPr txBox="1">
            <a:spLocks noChangeArrowheads="1"/>
          </p:cNvSpPr>
          <p:nvPr/>
        </p:nvSpPr>
        <p:spPr bwMode="auto">
          <a:xfrm>
            <a:off x="609600" y="3192463"/>
            <a:ext cx="1676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Final state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B-trees - insertion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862138"/>
            <a:ext cx="8229600" cy="1058862"/>
          </a:xfrm>
        </p:spPr>
        <p:txBody>
          <a:bodyPr/>
          <a:lstStyle/>
          <a:p>
            <a:r>
              <a:rPr lang="en-US" sz="2800" smtClean="0"/>
              <a:t>Q: What if there are two middles? (e.g., order 4)</a:t>
            </a:r>
          </a:p>
          <a:p>
            <a:r>
              <a:rPr lang="en-US" sz="2800" smtClean="0"/>
              <a:t>A: either one is fine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763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Memory Hierarchy</a:t>
            </a:r>
          </a:p>
        </p:txBody>
      </p:sp>
      <p:sp>
        <p:nvSpPr>
          <p:cNvPr id="20482" name="Text Box 7"/>
          <p:cNvSpPr txBox="1">
            <a:spLocks noChangeArrowheads="1"/>
          </p:cNvSpPr>
          <p:nvPr/>
        </p:nvSpPr>
        <p:spPr bwMode="auto">
          <a:xfrm>
            <a:off x="2101850" y="633413"/>
            <a:ext cx="803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cache</a:t>
            </a:r>
          </a:p>
        </p:txBody>
      </p:sp>
      <p:sp>
        <p:nvSpPr>
          <p:cNvPr id="20483" name="Text Box 8"/>
          <p:cNvSpPr txBox="1">
            <a:spLocks noChangeArrowheads="1"/>
          </p:cNvSpPr>
          <p:nvPr/>
        </p:nvSpPr>
        <p:spPr bwMode="auto">
          <a:xfrm>
            <a:off x="1717675" y="1398588"/>
            <a:ext cx="157321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Main memory</a:t>
            </a:r>
          </a:p>
          <a:p>
            <a:endParaRPr lang="en-US" sz="1800"/>
          </a:p>
        </p:txBody>
      </p:sp>
      <p:sp>
        <p:nvSpPr>
          <p:cNvPr id="20484" name="Text Box 9"/>
          <p:cNvSpPr txBox="1">
            <a:spLocks noChangeArrowheads="1"/>
          </p:cNvSpPr>
          <p:nvPr/>
        </p:nvSpPr>
        <p:spPr bwMode="auto">
          <a:xfrm>
            <a:off x="1520825" y="2432050"/>
            <a:ext cx="21971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Flash</a:t>
            </a:r>
          </a:p>
        </p:txBody>
      </p:sp>
      <p:sp>
        <p:nvSpPr>
          <p:cNvPr id="20485" name="Text Box 10"/>
          <p:cNvSpPr txBox="1">
            <a:spLocks noChangeArrowheads="1"/>
          </p:cNvSpPr>
          <p:nvPr/>
        </p:nvSpPr>
        <p:spPr bwMode="auto">
          <a:xfrm>
            <a:off x="1389063" y="3128963"/>
            <a:ext cx="24701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disk</a:t>
            </a:r>
          </a:p>
        </p:txBody>
      </p:sp>
      <p:sp>
        <p:nvSpPr>
          <p:cNvPr id="20486" name="Text Box 11"/>
          <p:cNvSpPr txBox="1">
            <a:spLocks noChangeArrowheads="1"/>
          </p:cNvSpPr>
          <p:nvPr/>
        </p:nvSpPr>
        <p:spPr bwMode="auto">
          <a:xfrm>
            <a:off x="1489075" y="4029075"/>
            <a:ext cx="2352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Optical storage</a:t>
            </a:r>
          </a:p>
        </p:txBody>
      </p:sp>
      <p:sp>
        <p:nvSpPr>
          <p:cNvPr id="20487" name="Line 12"/>
          <p:cNvSpPr>
            <a:spLocks noChangeShapeType="1"/>
          </p:cNvSpPr>
          <p:nvPr/>
        </p:nvSpPr>
        <p:spPr bwMode="auto">
          <a:xfrm flipV="1">
            <a:off x="617538" y="790575"/>
            <a:ext cx="0" cy="3643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8" name="Text Box 13"/>
          <p:cNvSpPr txBox="1">
            <a:spLocks noChangeArrowheads="1"/>
          </p:cNvSpPr>
          <p:nvPr/>
        </p:nvSpPr>
        <p:spPr bwMode="auto">
          <a:xfrm rot="-5398405">
            <a:off x="-700087" y="2525712"/>
            <a:ext cx="2109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Higher speed</a:t>
            </a:r>
          </a:p>
        </p:txBody>
      </p:sp>
      <p:sp>
        <p:nvSpPr>
          <p:cNvPr id="20489" name="Line 15"/>
          <p:cNvSpPr>
            <a:spLocks noChangeShapeType="1"/>
          </p:cNvSpPr>
          <p:nvPr/>
        </p:nvSpPr>
        <p:spPr bwMode="auto">
          <a:xfrm>
            <a:off x="1231900" y="500063"/>
            <a:ext cx="0" cy="4210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0" name="Text Box 16"/>
          <p:cNvSpPr txBox="1">
            <a:spLocks noChangeArrowheads="1"/>
          </p:cNvSpPr>
          <p:nvPr/>
        </p:nvSpPr>
        <p:spPr bwMode="auto">
          <a:xfrm rot="-5368098">
            <a:off x="61913" y="2424112"/>
            <a:ext cx="2001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Lower price</a:t>
            </a:r>
          </a:p>
        </p:txBody>
      </p:sp>
      <p:sp>
        <p:nvSpPr>
          <p:cNvPr id="20491" name="Line 17"/>
          <p:cNvSpPr>
            <a:spLocks noChangeShapeType="1"/>
          </p:cNvSpPr>
          <p:nvPr/>
        </p:nvSpPr>
        <p:spPr bwMode="auto">
          <a:xfrm>
            <a:off x="3833813" y="4208463"/>
            <a:ext cx="146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2" name="Line 19"/>
          <p:cNvSpPr>
            <a:spLocks noChangeShapeType="1"/>
          </p:cNvSpPr>
          <p:nvPr/>
        </p:nvSpPr>
        <p:spPr bwMode="auto">
          <a:xfrm>
            <a:off x="3325813" y="1770063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3" name="Line 20"/>
          <p:cNvSpPr>
            <a:spLocks noChangeShapeType="1"/>
          </p:cNvSpPr>
          <p:nvPr/>
        </p:nvSpPr>
        <p:spPr bwMode="auto">
          <a:xfrm>
            <a:off x="4327525" y="1770063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4" name="Line 21"/>
          <p:cNvSpPr>
            <a:spLocks noChangeShapeType="1"/>
          </p:cNvSpPr>
          <p:nvPr/>
        </p:nvSpPr>
        <p:spPr bwMode="auto">
          <a:xfrm flipH="1">
            <a:off x="3775075" y="2582863"/>
            <a:ext cx="52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5" name="Line 22"/>
          <p:cNvSpPr>
            <a:spLocks noChangeShapeType="1"/>
          </p:cNvSpPr>
          <p:nvPr/>
        </p:nvSpPr>
        <p:spPr bwMode="auto">
          <a:xfrm>
            <a:off x="3325813" y="1682750"/>
            <a:ext cx="159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6" name="Line 23"/>
          <p:cNvSpPr>
            <a:spLocks noChangeShapeType="1"/>
          </p:cNvSpPr>
          <p:nvPr/>
        </p:nvSpPr>
        <p:spPr bwMode="auto">
          <a:xfrm>
            <a:off x="3862388" y="3322638"/>
            <a:ext cx="1074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7" name="Line 24"/>
          <p:cNvSpPr>
            <a:spLocks noChangeShapeType="1"/>
          </p:cNvSpPr>
          <p:nvPr/>
        </p:nvSpPr>
        <p:spPr bwMode="auto">
          <a:xfrm>
            <a:off x="4937125" y="1682750"/>
            <a:ext cx="0" cy="163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8" name="Line 25"/>
          <p:cNvSpPr>
            <a:spLocks noChangeShapeType="1"/>
          </p:cNvSpPr>
          <p:nvPr/>
        </p:nvSpPr>
        <p:spPr bwMode="auto">
          <a:xfrm flipH="1" flipV="1">
            <a:off x="5299075" y="1493838"/>
            <a:ext cx="15875" cy="271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9" name="Line 26"/>
          <p:cNvSpPr>
            <a:spLocks noChangeShapeType="1"/>
          </p:cNvSpPr>
          <p:nvPr/>
        </p:nvSpPr>
        <p:spPr bwMode="auto">
          <a:xfrm flipH="1">
            <a:off x="3282950" y="15081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00" name="Line 28"/>
          <p:cNvSpPr>
            <a:spLocks noChangeShapeType="1"/>
          </p:cNvSpPr>
          <p:nvPr/>
        </p:nvSpPr>
        <p:spPr bwMode="auto">
          <a:xfrm>
            <a:off x="2498725" y="1016000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7181" name="Text Box 29"/>
          <p:cNvSpPr txBox="1">
            <a:spLocks noChangeArrowheads="1"/>
          </p:cNvSpPr>
          <p:nvPr/>
        </p:nvSpPr>
        <p:spPr bwMode="auto">
          <a:xfrm>
            <a:off x="4165600" y="4448175"/>
            <a:ext cx="47720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Traveling the hierarchy:</a:t>
            </a:r>
          </a:p>
          <a:p>
            <a:r>
              <a:rPr lang="en-US" sz="1800"/>
              <a:t>1. speed ( higher=faster)</a:t>
            </a:r>
          </a:p>
          <a:p>
            <a:r>
              <a:rPr lang="en-US" sz="1800"/>
              <a:t>2. cost (lower=cheaper)</a:t>
            </a:r>
          </a:p>
          <a:p>
            <a:r>
              <a:rPr lang="en-US" sz="1800"/>
              <a:t>3. volatility (between MM and Disk)</a:t>
            </a:r>
          </a:p>
          <a:p>
            <a:r>
              <a:rPr lang="en-US" sz="1800"/>
              <a:t>4. Data transfer (Main memory the </a:t>
            </a:r>
            <a:r>
              <a:rPr lang="ja-JP" altLang="en-US" sz="1800"/>
              <a:t>“</a:t>
            </a:r>
            <a:r>
              <a:rPr lang="en-US" altLang="ja-JP" sz="1800"/>
              <a:t>hub</a:t>
            </a:r>
            <a:r>
              <a:rPr lang="ja-JP" altLang="en-US" sz="1800"/>
              <a:t>”</a:t>
            </a:r>
            <a:r>
              <a:rPr lang="en-US" altLang="ja-JP" sz="1800"/>
              <a:t>)</a:t>
            </a:r>
          </a:p>
          <a:p>
            <a:r>
              <a:rPr lang="en-US" sz="1800"/>
              <a:t>5. Storage classes (P=primary, S=secondary,</a:t>
            </a:r>
          </a:p>
          <a:p>
            <a:r>
              <a:rPr lang="en-US" sz="1800"/>
              <a:t>T=tertiary)</a:t>
            </a:r>
          </a:p>
        </p:txBody>
      </p:sp>
      <p:sp>
        <p:nvSpPr>
          <p:cNvPr id="20502" name="Line 30"/>
          <p:cNvSpPr>
            <a:spLocks noChangeShapeType="1"/>
          </p:cNvSpPr>
          <p:nvPr/>
        </p:nvSpPr>
        <p:spPr bwMode="auto">
          <a:xfrm>
            <a:off x="1423988" y="2203450"/>
            <a:ext cx="511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03" name="Text Box 31"/>
          <p:cNvSpPr txBox="1">
            <a:spLocks noChangeArrowheads="1"/>
          </p:cNvSpPr>
          <p:nvPr/>
        </p:nvSpPr>
        <p:spPr bwMode="auto">
          <a:xfrm>
            <a:off x="5532438" y="1612900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Volatile</a:t>
            </a:r>
          </a:p>
        </p:txBody>
      </p:sp>
      <p:sp>
        <p:nvSpPr>
          <p:cNvPr id="20504" name="Text Box 32"/>
          <p:cNvSpPr txBox="1">
            <a:spLocks noChangeArrowheads="1"/>
          </p:cNvSpPr>
          <p:nvPr/>
        </p:nvSpPr>
        <p:spPr bwMode="auto">
          <a:xfrm>
            <a:off x="5510213" y="2422525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Non-Volatile</a:t>
            </a:r>
          </a:p>
        </p:txBody>
      </p:sp>
    </p:spTree>
    <p:extLst>
      <p:ext uri="{BB962C8B-B14F-4D97-AF65-F5344CB8AC3E}">
        <p14:creationId xmlns:p14="http://schemas.microsoft.com/office/powerpoint/2010/main" val="320518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B-trees: Insertion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254125"/>
            <a:ext cx="7848600" cy="3546475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dirty="0" smtClean="0"/>
              <a:t>Insert in leaf; on overflow, push middle up 	recursively – ‘propagate split’)</a:t>
            </a:r>
          </a:p>
          <a:p>
            <a:pPr>
              <a:spcBef>
                <a:spcPts val="200"/>
              </a:spcBef>
            </a:pPr>
            <a:endParaRPr lang="en-US" sz="2800" dirty="0" smtClean="0"/>
          </a:p>
          <a:p>
            <a:pPr>
              <a:spcBef>
                <a:spcPts val="200"/>
              </a:spcBef>
            </a:pPr>
            <a:r>
              <a:rPr lang="en-US" sz="2800" dirty="0" smtClean="0"/>
              <a:t>Split: preserves all B - tree properties (!!)</a:t>
            </a:r>
          </a:p>
          <a:p>
            <a:pPr>
              <a:spcBef>
                <a:spcPts val="200"/>
              </a:spcBef>
            </a:pPr>
            <a:endParaRPr lang="en-US" sz="2800" dirty="0" smtClean="0"/>
          </a:p>
          <a:p>
            <a:pPr>
              <a:spcBef>
                <a:spcPts val="200"/>
              </a:spcBef>
            </a:pPr>
            <a:r>
              <a:rPr lang="en-US" sz="2800" dirty="0" smtClean="0"/>
              <a:t>Notice how it grows: height increases when 	root overflows &amp; splits</a:t>
            </a:r>
          </a:p>
          <a:p>
            <a:pPr>
              <a:spcBef>
                <a:spcPts val="200"/>
              </a:spcBef>
            </a:pPr>
            <a:endParaRPr lang="en-US" sz="2800" dirty="0" smtClean="0"/>
          </a:p>
          <a:p>
            <a:pPr>
              <a:spcBef>
                <a:spcPts val="200"/>
              </a:spcBef>
            </a:pPr>
            <a:r>
              <a:rPr lang="en-US" sz="2800" dirty="0" smtClean="0"/>
              <a:t>Automatic, incremental re-organization 	(contrast with ISAM!)</a:t>
            </a:r>
          </a:p>
          <a:p>
            <a:pPr>
              <a:spcBef>
                <a:spcPts val="20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en-US" smtClean="0">
                <a:latin typeface="Times" pitchFamily="18" charset="0"/>
              </a:rPr>
              <a:t>Overview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sz="2400" dirty="0" smtClean="0"/>
              <a:t>Primary / Secondary indices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Multilevel (ISAM)</a:t>
            </a:r>
          </a:p>
          <a:p>
            <a:pPr>
              <a:spcBef>
                <a:spcPts val="1600"/>
              </a:spcBef>
            </a:pPr>
            <a:r>
              <a:rPr lang="en-US" sz="2400" dirty="0" smtClean="0"/>
              <a:t>B – trees</a:t>
            </a:r>
          </a:p>
          <a:p>
            <a:pPr lvl="1">
              <a:spcBef>
                <a:spcPts val="1600"/>
              </a:spcBef>
            </a:pPr>
            <a:r>
              <a:rPr lang="en-US" sz="2400" dirty="0" smtClean="0"/>
              <a:t>Definition, Search, Insertion,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5959"/>
                </a:solidFill>
              </a:rPr>
              <a:t>deletion</a:t>
            </a:r>
          </a:p>
          <a:p>
            <a:pPr>
              <a:spcBef>
                <a:spcPts val="1600"/>
              </a:spcBef>
            </a:pPr>
            <a:r>
              <a:rPr lang="en-US" sz="2400" b="1" dirty="0" smtClean="0"/>
              <a:t> </a:t>
            </a:r>
            <a:r>
              <a:rPr lang="en-US" sz="2400" dirty="0" smtClean="0"/>
              <a:t>B+ - trees</a:t>
            </a:r>
          </a:p>
          <a:p>
            <a:pPr>
              <a:spcBef>
                <a:spcPts val="1600"/>
              </a:spcBef>
            </a:pPr>
            <a:r>
              <a:rPr lang="en-US" sz="2400" dirty="0" smtClean="0"/>
              <a:t>Hashing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Deletion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1866900"/>
          </a:xfrm>
        </p:spPr>
        <p:txBody>
          <a:bodyPr/>
          <a:lstStyle/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800" smtClean="0"/>
              <a:t>Rough outline of algorithm:</a:t>
            </a:r>
          </a:p>
          <a:p>
            <a:pPr>
              <a:spcBef>
                <a:spcPts val="200"/>
              </a:spcBef>
            </a:pPr>
            <a:r>
              <a:rPr lang="en-US" sz="2800" smtClean="0"/>
              <a:t>Delete key;</a:t>
            </a:r>
          </a:p>
          <a:p>
            <a:pPr>
              <a:spcBef>
                <a:spcPts val="200"/>
              </a:spcBef>
            </a:pPr>
            <a:r>
              <a:rPr lang="en-US" sz="2800" smtClean="0"/>
              <a:t>on underflow, may need to merge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800" smtClean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800" smtClean="0"/>
              <a:t>In practice, some implementers just allow underflows to happen…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72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Times" pitchFamily="18" charset="0"/>
              </a:rPr>
              <a:t>Easiest case: Tree T0; delete ‘</a:t>
            </a:r>
            <a:r>
              <a:rPr lang="en-US" sz="2400" smtClean="0">
                <a:solidFill>
                  <a:srgbClr val="FF3300"/>
                </a:solidFill>
                <a:latin typeface="Times" pitchFamily="18" charset="0"/>
              </a:rPr>
              <a:t>3</a:t>
            </a:r>
            <a:r>
              <a:rPr lang="en-US" sz="2400" smtClean="0">
                <a:latin typeface="Times" pitchFamily="18" charset="0"/>
              </a:rPr>
              <a:t>’</a:t>
            </a:r>
          </a:p>
        </p:txBody>
      </p:sp>
      <p:grpSp>
        <p:nvGrpSpPr>
          <p:cNvPr id="51210" name="Group 6"/>
          <p:cNvGrpSpPr>
            <a:grpSpLocks/>
          </p:cNvGrpSpPr>
          <p:nvPr/>
        </p:nvGrpSpPr>
        <p:grpSpPr bwMode="auto">
          <a:xfrm>
            <a:off x="3429000" y="2971800"/>
            <a:ext cx="1524000" cy="533400"/>
            <a:chOff x="2208" y="2640"/>
            <a:chExt cx="960" cy="336"/>
          </a:xfrm>
        </p:grpSpPr>
        <p:grpSp>
          <p:nvGrpSpPr>
            <p:cNvPr id="51271" name="Group 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1280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81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72" name="Group 1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1278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79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73" name="Group 1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1276" name="Line 1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77" name="Line 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274" name="Line 1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275" name="Line 1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1211" name="Group 18"/>
          <p:cNvGrpSpPr>
            <a:grpSpLocks/>
          </p:cNvGrpSpPr>
          <p:nvPr/>
        </p:nvGrpSpPr>
        <p:grpSpPr bwMode="auto">
          <a:xfrm>
            <a:off x="5486400" y="4191000"/>
            <a:ext cx="1524000" cy="533400"/>
            <a:chOff x="2208" y="2640"/>
            <a:chExt cx="960" cy="336"/>
          </a:xfrm>
        </p:grpSpPr>
        <p:grpSp>
          <p:nvGrpSpPr>
            <p:cNvPr id="51260" name="Group 1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1269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70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61" name="Group 2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1267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68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62" name="Group 2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1265" name="Line 2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66" name="Line 2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263" name="Line 2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264" name="Line 2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1216" name="Group 34"/>
          <p:cNvGrpSpPr>
            <a:grpSpLocks/>
          </p:cNvGrpSpPr>
          <p:nvPr/>
        </p:nvGrpSpPr>
        <p:grpSpPr bwMode="auto">
          <a:xfrm>
            <a:off x="3429000" y="4191000"/>
            <a:ext cx="1524000" cy="533400"/>
            <a:chOff x="2208" y="2640"/>
            <a:chExt cx="960" cy="336"/>
          </a:xfrm>
        </p:grpSpPr>
        <p:grpSp>
          <p:nvGrpSpPr>
            <p:cNvPr id="51249" name="Group 3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1258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59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50" name="Group 3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1256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57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51" name="Group 4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1254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55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252" name="Line 4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253" name="Line 4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1234" name="Group 51"/>
          <p:cNvGrpSpPr>
            <a:grpSpLocks/>
          </p:cNvGrpSpPr>
          <p:nvPr/>
        </p:nvGrpSpPr>
        <p:grpSpPr bwMode="auto">
          <a:xfrm>
            <a:off x="1066800" y="4191000"/>
            <a:ext cx="1524000" cy="533400"/>
            <a:chOff x="2208" y="2640"/>
            <a:chExt cx="960" cy="336"/>
          </a:xfrm>
        </p:grpSpPr>
        <p:grpSp>
          <p:nvGrpSpPr>
            <p:cNvPr id="51238" name="Group 5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1247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8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39" name="Group 5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1245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6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40" name="Group 5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1243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4" name="Line 6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241" name="Line 6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242" name="Line 6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1225" name="Line 69"/>
          <p:cNvSpPr>
            <a:spLocks noChangeShapeType="1"/>
          </p:cNvSpPr>
          <p:nvPr/>
        </p:nvSpPr>
        <p:spPr bwMode="auto">
          <a:xfrm flipH="1">
            <a:off x="1143000" y="32766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26" name="Line 70"/>
          <p:cNvSpPr>
            <a:spLocks noChangeShapeType="1"/>
          </p:cNvSpPr>
          <p:nvPr/>
        </p:nvSpPr>
        <p:spPr bwMode="auto">
          <a:xfrm flipH="1">
            <a:off x="3429000" y="32766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27" name="Line 71"/>
          <p:cNvSpPr>
            <a:spLocks noChangeShapeType="1"/>
          </p:cNvSpPr>
          <p:nvPr/>
        </p:nvSpPr>
        <p:spPr bwMode="auto">
          <a:xfrm>
            <a:off x="4876800" y="32766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28" name="Text Box 72"/>
          <p:cNvSpPr txBox="1">
            <a:spLocks noChangeArrowheads="1"/>
          </p:cNvSpPr>
          <p:nvPr/>
        </p:nvSpPr>
        <p:spPr bwMode="auto">
          <a:xfrm>
            <a:off x="12954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51229" name="Text Box 73"/>
          <p:cNvSpPr txBox="1">
            <a:spLocks noChangeArrowheads="1"/>
          </p:cNvSpPr>
          <p:nvPr/>
        </p:nvSpPr>
        <p:spPr bwMode="auto">
          <a:xfrm>
            <a:off x="1889125" y="4232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51230" name="Text Box 74"/>
          <p:cNvSpPr txBox="1">
            <a:spLocks noChangeArrowheads="1"/>
          </p:cNvSpPr>
          <p:nvPr/>
        </p:nvSpPr>
        <p:spPr bwMode="auto">
          <a:xfrm>
            <a:off x="3581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51231" name="Text Box 75"/>
          <p:cNvSpPr txBox="1">
            <a:spLocks noChangeArrowheads="1"/>
          </p:cNvSpPr>
          <p:nvPr/>
        </p:nvSpPr>
        <p:spPr bwMode="auto">
          <a:xfrm>
            <a:off x="36576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51232" name="Text Box 76"/>
          <p:cNvSpPr txBox="1">
            <a:spLocks noChangeArrowheads="1"/>
          </p:cNvSpPr>
          <p:nvPr/>
        </p:nvSpPr>
        <p:spPr bwMode="auto">
          <a:xfrm>
            <a:off x="4343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51233" name="Text Box 77"/>
          <p:cNvSpPr txBox="1">
            <a:spLocks noChangeArrowheads="1"/>
          </p:cNvSpPr>
          <p:nvPr/>
        </p:nvSpPr>
        <p:spPr bwMode="auto">
          <a:xfrm>
            <a:off x="5638800" y="42672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51206" name="Text Box 78"/>
          <p:cNvSpPr txBox="1">
            <a:spLocks noChangeArrowheads="1"/>
          </p:cNvSpPr>
          <p:nvPr/>
        </p:nvSpPr>
        <p:spPr bwMode="auto">
          <a:xfrm>
            <a:off x="1813556" y="32924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51207" name="Text Box 79"/>
          <p:cNvSpPr txBox="1">
            <a:spLocks noChangeArrowheads="1"/>
          </p:cNvSpPr>
          <p:nvPr/>
        </p:nvSpPr>
        <p:spPr bwMode="auto">
          <a:xfrm>
            <a:off x="3048000" y="3606800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&gt;6</a:t>
            </a:r>
          </a:p>
        </p:txBody>
      </p:sp>
      <p:sp>
        <p:nvSpPr>
          <p:cNvPr id="51208" name="Text Box 80"/>
          <p:cNvSpPr txBox="1">
            <a:spLocks noChangeArrowheads="1"/>
          </p:cNvSpPr>
          <p:nvPr/>
        </p:nvSpPr>
        <p:spPr bwMode="auto">
          <a:xfrm>
            <a:off x="3667756" y="36226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51209" name="Text Box 81"/>
          <p:cNvSpPr txBox="1">
            <a:spLocks noChangeArrowheads="1"/>
          </p:cNvSpPr>
          <p:nvPr/>
        </p:nvSpPr>
        <p:spPr bwMode="auto">
          <a:xfrm>
            <a:off x="5232400" y="3394075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&gt;9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72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Times" pitchFamily="18" charset="0"/>
              </a:rPr>
              <a:t>Easiest case: Tree T0; delete ‘</a:t>
            </a:r>
            <a:r>
              <a:rPr lang="en-US" sz="2400" smtClean="0">
                <a:solidFill>
                  <a:srgbClr val="FF3300"/>
                </a:solidFill>
                <a:latin typeface="Times" pitchFamily="18" charset="0"/>
              </a:rPr>
              <a:t>3</a:t>
            </a:r>
            <a:r>
              <a:rPr lang="en-US" sz="2400" smtClean="0">
                <a:latin typeface="Times" pitchFamily="18" charset="0"/>
              </a:rPr>
              <a:t>’</a:t>
            </a:r>
          </a:p>
        </p:txBody>
      </p:sp>
      <p:grpSp>
        <p:nvGrpSpPr>
          <p:cNvPr id="52237" name="Group 6"/>
          <p:cNvGrpSpPr>
            <a:grpSpLocks/>
          </p:cNvGrpSpPr>
          <p:nvPr/>
        </p:nvGrpSpPr>
        <p:grpSpPr bwMode="auto">
          <a:xfrm>
            <a:off x="3429000" y="2971800"/>
            <a:ext cx="1524000" cy="533400"/>
            <a:chOff x="2208" y="2640"/>
            <a:chExt cx="960" cy="336"/>
          </a:xfrm>
        </p:grpSpPr>
        <p:grpSp>
          <p:nvGrpSpPr>
            <p:cNvPr id="52298" name="Group 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2307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08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299" name="Group 1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2305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06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300" name="Group 1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2303" name="Line 1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04" name="Line 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301" name="Line 1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302" name="Line 1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2238" name="Group 18"/>
          <p:cNvGrpSpPr>
            <a:grpSpLocks/>
          </p:cNvGrpSpPr>
          <p:nvPr/>
        </p:nvGrpSpPr>
        <p:grpSpPr bwMode="auto">
          <a:xfrm>
            <a:off x="5486400" y="4191000"/>
            <a:ext cx="1524000" cy="533400"/>
            <a:chOff x="2208" y="2640"/>
            <a:chExt cx="960" cy="336"/>
          </a:xfrm>
        </p:grpSpPr>
        <p:grpSp>
          <p:nvGrpSpPr>
            <p:cNvPr id="52287" name="Group 1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2296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97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288" name="Group 2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2294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95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289" name="Group 2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2292" name="Line 2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93" name="Line 2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290" name="Line 2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91" name="Line 2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2243" name="Group 34"/>
          <p:cNvGrpSpPr>
            <a:grpSpLocks/>
          </p:cNvGrpSpPr>
          <p:nvPr/>
        </p:nvGrpSpPr>
        <p:grpSpPr bwMode="auto">
          <a:xfrm>
            <a:off x="3429000" y="4191000"/>
            <a:ext cx="1524000" cy="533400"/>
            <a:chOff x="2208" y="2640"/>
            <a:chExt cx="960" cy="336"/>
          </a:xfrm>
        </p:grpSpPr>
        <p:grpSp>
          <p:nvGrpSpPr>
            <p:cNvPr id="52276" name="Group 3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2285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86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277" name="Group 3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2283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84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278" name="Group 4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2281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82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279" name="Line 4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80" name="Line 4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2261" name="Group 51"/>
          <p:cNvGrpSpPr>
            <a:grpSpLocks/>
          </p:cNvGrpSpPr>
          <p:nvPr/>
        </p:nvGrpSpPr>
        <p:grpSpPr bwMode="auto">
          <a:xfrm>
            <a:off x="1066800" y="4191000"/>
            <a:ext cx="1524000" cy="533400"/>
            <a:chOff x="2208" y="2640"/>
            <a:chExt cx="960" cy="336"/>
          </a:xfrm>
        </p:grpSpPr>
        <p:grpSp>
          <p:nvGrpSpPr>
            <p:cNvPr id="52265" name="Group 5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2274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75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266" name="Group 5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2272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73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267" name="Group 5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2270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71" name="Line 6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268" name="Line 6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69" name="Line 6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2252" name="Line 69"/>
          <p:cNvSpPr>
            <a:spLocks noChangeShapeType="1"/>
          </p:cNvSpPr>
          <p:nvPr/>
        </p:nvSpPr>
        <p:spPr bwMode="auto">
          <a:xfrm flipH="1">
            <a:off x="1143000" y="32766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253" name="Line 70"/>
          <p:cNvSpPr>
            <a:spLocks noChangeShapeType="1"/>
          </p:cNvSpPr>
          <p:nvPr/>
        </p:nvSpPr>
        <p:spPr bwMode="auto">
          <a:xfrm flipH="1">
            <a:off x="3429000" y="32766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254" name="Line 71"/>
          <p:cNvSpPr>
            <a:spLocks noChangeShapeType="1"/>
          </p:cNvSpPr>
          <p:nvPr/>
        </p:nvSpPr>
        <p:spPr bwMode="auto">
          <a:xfrm>
            <a:off x="4876800" y="32766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255" name="Text Box 72"/>
          <p:cNvSpPr txBox="1">
            <a:spLocks noChangeArrowheads="1"/>
          </p:cNvSpPr>
          <p:nvPr/>
        </p:nvSpPr>
        <p:spPr bwMode="auto">
          <a:xfrm>
            <a:off x="12954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52256" name="Text Box 73"/>
          <p:cNvSpPr txBox="1">
            <a:spLocks noChangeArrowheads="1"/>
          </p:cNvSpPr>
          <p:nvPr/>
        </p:nvSpPr>
        <p:spPr bwMode="auto">
          <a:xfrm>
            <a:off x="1965325" y="4232275"/>
            <a:ext cx="184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b="1">
              <a:latin typeface="Times New Roman" pitchFamily="18" charset="0"/>
            </a:endParaRPr>
          </a:p>
        </p:txBody>
      </p:sp>
      <p:sp>
        <p:nvSpPr>
          <p:cNvPr id="52257" name="Text Box 74"/>
          <p:cNvSpPr txBox="1">
            <a:spLocks noChangeArrowheads="1"/>
          </p:cNvSpPr>
          <p:nvPr/>
        </p:nvSpPr>
        <p:spPr bwMode="auto">
          <a:xfrm>
            <a:off x="3581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52258" name="Text Box 75"/>
          <p:cNvSpPr txBox="1">
            <a:spLocks noChangeArrowheads="1"/>
          </p:cNvSpPr>
          <p:nvPr/>
        </p:nvSpPr>
        <p:spPr bwMode="auto">
          <a:xfrm>
            <a:off x="36576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52259" name="Text Box 76"/>
          <p:cNvSpPr txBox="1">
            <a:spLocks noChangeArrowheads="1"/>
          </p:cNvSpPr>
          <p:nvPr/>
        </p:nvSpPr>
        <p:spPr bwMode="auto">
          <a:xfrm>
            <a:off x="4343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52260" name="Text Box 77"/>
          <p:cNvSpPr txBox="1">
            <a:spLocks noChangeArrowheads="1"/>
          </p:cNvSpPr>
          <p:nvPr/>
        </p:nvSpPr>
        <p:spPr bwMode="auto">
          <a:xfrm>
            <a:off x="5638800" y="42672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52233" name="Text Box 78"/>
          <p:cNvSpPr txBox="1">
            <a:spLocks noChangeArrowheads="1"/>
          </p:cNvSpPr>
          <p:nvPr/>
        </p:nvSpPr>
        <p:spPr bwMode="auto">
          <a:xfrm>
            <a:off x="1610356" y="30892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52234" name="Text Box 79"/>
          <p:cNvSpPr txBox="1">
            <a:spLocks noChangeArrowheads="1"/>
          </p:cNvSpPr>
          <p:nvPr/>
        </p:nvSpPr>
        <p:spPr bwMode="auto">
          <a:xfrm>
            <a:off x="2971800" y="3657600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&gt;6</a:t>
            </a:r>
          </a:p>
        </p:txBody>
      </p:sp>
      <p:sp>
        <p:nvSpPr>
          <p:cNvPr id="52235" name="Text Box 80"/>
          <p:cNvSpPr txBox="1">
            <a:spLocks noChangeArrowheads="1"/>
          </p:cNvSpPr>
          <p:nvPr/>
        </p:nvSpPr>
        <p:spPr bwMode="auto">
          <a:xfrm>
            <a:off x="3667756" y="36226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52236" name="Text Box 81"/>
          <p:cNvSpPr txBox="1">
            <a:spLocks noChangeArrowheads="1"/>
          </p:cNvSpPr>
          <p:nvPr/>
        </p:nvSpPr>
        <p:spPr bwMode="auto">
          <a:xfrm>
            <a:off x="5232400" y="3470275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&gt;9</a:t>
            </a:r>
          </a:p>
        </p:txBody>
      </p:sp>
      <p:sp>
        <p:nvSpPr>
          <p:cNvPr id="52229" name="Line 82"/>
          <p:cNvSpPr>
            <a:spLocks noChangeShapeType="1"/>
          </p:cNvSpPr>
          <p:nvPr/>
        </p:nvSpPr>
        <p:spPr bwMode="auto">
          <a:xfrm>
            <a:off x="1905000" y="4038600"/>
            <a:ext cx="381000" cy="914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230" name="Line 83"/>
          <p:cNvSpPr>
            <a:spLocks noChangeShapeType="1"/>
          </p:cNvSpPr>
          <p:nvPr/>
        </p:nvSpPr>
        <p:spPr bwMode="auto">
          <a:xfrm flipH="1">
            <a:off x="1981200" y="3962400"/>
            <a:ext cx="304800" cy="11430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217613"/>
            <a:ext cx="7848600" cy="3657600"/>
          </a:xfrm>
        </p:spPr>
        <p:txBody>
          <a:bodyPr/>
          <a:lstStyle/>
          <a:p>
            <a:r>
              <a:rPr lang="en-US" sz="2800" smtClean="0">
                <a:latin typeface="Times" pitchFamily="18" charset="0"/>
              </a:rPr>
              <a:t>Case1: delete a key at a leaf – no underflow</a:t>
            </a:r>
          </a:p>
          <a:p>
            <a:r>
              <a:rPr lang="en-US" sz="2800" smtClean="0">
                <a:latin typeface="Times" pitchFamily="18" charset="0"/>
              </a:rPr>
              <a:t>Case2: delete non-leaf key – no underflow</a:t>
            </a:r>
          </a:p>
          <a:p>
            <a:r>
              <a:rPr lang="en-US" sz="2800" smtClean="0">
                <a:latin typeface="Times" pitchFamily="18" charset="0"/>
              </a:rPr>
              <a:t>Case3: delete leaf-key; underflow, and ‘rich sibling’</a:t>
            </a:r>
          </a:p>
          <a:p>
            <a:r>
              <a:rPr lang="en-US" sz="2800" smtClean="0">
                <a:latin typeface="Times" pitchFamily="18" charset="0"/>
              </a:rPr>
              <a:t>Case4: delete leaf-key; underflow, and ‘poor sibling’</a:t>
            </a:r>
          </a:p>
          <a:p>
            <a:endParaRPr lang="en-US" sz="2800" smtClean="0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" pitchFamily="18" charset="0"/>
              </a:rPr>
              <a:t>B-trees – Deletion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473200"/>
            <a:ext cx="8458200" cy="71120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Case1: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		delete a key at a leaf – no underflow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		(delete </a:t>
            </a:r>
            <a:r>
              <a:rPr lang="en-US" sz="2400" dirty="0" smtClean="0">
                <a:solidFill>
                  <a:srgbClr val="FF3300"/>
                </a:solidFill>
                <a:latin typeface="+mj-lt"/>
              </a:rPr>
              <a:t>3</a:t>
            </a:r>
            <a:r>
              <a:rPr lang="en-US" sz="2400" dirty="0" smtClean="0">
                <a:latin typeface="+mj-lt"/>
              </a:rPr>
              <a:t> from T0)</a:t>
            </a:r>
          </a:p>
        </p:txBody>
      </p:sp>
      <p:grpSp>
        <p:nvGrpSpPr>
          <p:cNvPr id="54282" name="Group 6"/>
          <p:cNvGrpSpPr>
            <a:grpSpLocks/>
          </p:cNvGrpSpPr>
          <p:nvPr/>
        </p:nvGrpSpPr>
        <p:grpSpPr bwMode="auto">
          <a:xfrm>
            <a:off x="3733800" y="3327400"/>
            <a:ext cx="1524000" cy="533400"/>
            <a:chOff x="2208" y="2640"/>
            <a:chExt cx="960" cy="336"/>
          </a:xfrm>
        </p:grpSpPr>
        <p:grpSp>
          <p:nvGrpSpPr>
            <p:cNvPr id="54343" name="Group 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4352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53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4344" name="Group 1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4350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51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4345" name="Group 1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4348" name="Line 1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49" name="Line 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346" name="Line 1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347" name="Line 1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4283" name="Group 18"/>
          <p:cNvGrpSpPr>
            <a:grpSpLocks/>
          </p:cNvGrpSpPr>
          <p:nvPr/>
        </p:nvGrpSpPr>
        <p:grpSpPr bwMode="auto">
          <a:xfrm>
            <a:off x="5791200" y="4546600"/>
            <a:ext cx="1524000" cy="533400"/>
            <a:chOff x="2208" y="2640"/>
            <a:chExt cx="960" cy="336"/>
          </a:xfrm>
        </p:grpSpPr>
        <p:grpSp>
          <p:nvGrpSpPr>
            <p:cNvPr id="54332" name="Group 1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4341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42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4333" name="Group 2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4339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40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4334" name="Group 2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4337" name="Line 2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38" name="Line 2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335" name="Line 2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336" name="Line 2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4288" name="Group 34"/>
          <p:cNvGrpSpPr>
            <a:grpSpLocks/>
          </p:cNvGrpSpPr>
          <p:nvPr/>
        </p:nvGrpSpPr>
        <p:grpSpPr bwMode="auto">
          <a:xfrm>
            <a:off x="3733800" y="4546600"/>
            <a:ext cx="1524000" cy="533400"/>
            <a:chOff x="2208" y="2640"/>
            <a:chExt cx="960" cy="336"/>
          </a:xfrm>
        </p:grpSpPr>
        <p:grpSp>
          <p:nvGrpSpPr>
            <p:cNvPr id="54321" name="Group 3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4330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31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4322" name="Group 3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4328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29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4323" name="Group 4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4326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27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324" name="Line 4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325" name="Line 4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4306" name="Group 51"/>
          <p:cNvGrpSpPr>
            <a:grpSpLocks/>
          </p:cNvGrpSpPr>
          <p:nvPr/>
        </p:nvGrpSpPr>
        <p:grpSpPr bwMode="auto">
          <a:xfrm>
            <a:off x="1371600" y="4546600"/>
            <a:ext cx="1524000" cy="533400"/>
            <a:chOff x="2208" y="2640"/>
            <a:chExt cx="960" cy="336"/>
          </a:xfrm>
        </p:grpSpPr>
        <p:grpSp>
          <p:nvGrpSpPr>
            <p:cNvPr id="54310" name="Group 5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4319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20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4311" name="Group 5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4317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18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4312" name="Group 5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4315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16" name="Line 6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313" name="Line 6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314" name="Line 6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4297" name="Line 69"/>
          <p:cNvSpPr>
            <a:spLocks noChangeShapeType="1"/>
          </p:cNvSpPr>
          <p:nvPr/>
        </p:nvSpPr>
        <p:spPr bwMode="auto">
          <a:xfrm flipH="1">
            <a:off x="1447800" y="36322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98" name="Line 70"/>
          <p:cNvSpPr>
            <a:spLocks noChangeShapeType="1"/>
          </p:cNvSpPr>
          <p:nvPr/>
        </p:nvSpPr>
        <p:spPr bwMode="auto">
          <a:xfrm flipH="1">
            <a:off x="3733800" y="36322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99" name="Line 71"/>
          <p:cNvSpPr>
            <a:spLocks noChangeShapeType="1"/>
          </p:cNvSpPr>
          <p:nvPr/>
        </p:nvSpPr>
        <p:spPr bwMode="auto">
          <a:xfrm>
            <a:off x="5181600" y="36322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300" name="Text Box 72"/>
          <p:cNvSpPr txBox="1">
            <a:spLocks noChangeArrowheads="1"/>
          </p:cNvSpPr>
          <p:nvPr/>
        </p:nvSpPr>
        <p:spPr bwMode="auto">
          <a:xfrm>
            <a:off x="1600200" y="4622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54301" name="Text Box 73"/>
          <p:cNvSpPr txBox="1">
            <a:spLocks noChangeArrowheads="1"/>
          </p:cNvSpPr>
          <p:nvPr/>
        </p:nvSpPr>
        <p:spPr bwMode="auto">
          <a:xfrm>
            <a:off x="2193925" y="45878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54302" name="Text Box 74"/>
          <p:cNvSpPr txBox="1">
            <a:spLocks noChangeArrowheads="1"/>
          </p:cNvSpPr>
          <p:nvPr/>
        </p:nvSpPr>
        <p:spPr bwMode="auto">
          <a:xfrm>
            <a:off x="3886200" y="33274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54303" name="Text Box 75"/>
          <p:cNvSpPr txBox="1">
            <a:spLocks noChangeArrowheads="1"/>
          </p:cNvSpPr>
          <p:nvPr/>
        </p:nvSpPr>
        <p:spPr bwMode="auto">
          <a:xfrm>
            <a:off x="3962400" y="4622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54304" name="Text Box 76"/>
          <p:cNvSpPr txBox="1">
            <a:spLocks noChangeArrowheads="1"/>
          </p:cNvSpPr>
          <p:nvPr/>
        </p:nvSpPr>
        <p:spPr bwMode="auto">
          <a:xfrm>
            <a:off x="4648200" y="33274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54305" name="Text Box 77"/>
          <p:cNvSpPr txBox="1">
            <a:spLocks noChangeArrowheads="1"/>
          </p:cNvSpPr>
          <p:nvPr/>
        </p:nvSpPr>
        <p:spPr bwMode="auto">
          <a:xfrm>
            <a:off x="5943600" y="46228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54278" name="Text Box 78"/>
          <p:cNvSpPr txBox="1">
            <a:spLocks noChangeArrowheads="1"/>
          </p:cNvSpPr>
          <p:nvPr/>
        </p:nvSpPr>
        <p:spPr bwMode="auto">
          <a:xfrm>
            <a:off x="1915156" y="34448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54279" name="Text Box 79"/>
          <p:cNvSpPr txBox="1">
            <a:spLocks noChangeArrowheads="1"/>
          </p:cNvSpPr>
          <p:nvPr/>
        </p:nvSpPr>
        <p:spPr bwMode="auto">
          <a:xfrm>
            <a:off x="3365500" y="3962400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&gt;6</a:t>
            </a:r>
          </a:p>
        </p:txBody>
      </p:sp>
      <p:sp>
        <p:nvSpPr>
          <p:cNvPr id="54280" name="Text Box 80"/>
          <p:cNvSpPr txBox="1">
            <a:spLocks noChangeArrowheads="1"/>
          </p:cNvSpPr>
          <p:nvPr/>
        </p:nvSpPr>
        <p:spPr bwMode="auto">
          <a:xfrm>
            <a:off x="3972556" y="39782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54281" name="Text Box 81"/>
          <p:cNvSpPr txBox="1">
            <a:spLocks noChangeArrowheads="1"/>
          </p:cNvSpPr>
          <p:nvPr/>
        </p:nvSpPr>
        <p:spPr bwMode="auto">
          <a:xfrm>
            <a:off x="5496556" y="38258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676400"/>
            <a:ext cx="7848600" cy="106680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Case 2: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		delete a key at a non-leaf – no underflow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 		delete </a:t>
            </a:r>
            <a:r>
              <a:rPr lang="en-US" sz="2400" dirty="0" smtClean="0">
                <a:solidFill>
                  <a:srgbClr val="FF3300"/>
                </a:solidFill>
                <a:latin typeface="+mj-lt"/>
              </a:rPr>
              <a:t>6</a:t>
            </a:r>
            <a:r>
              <a:rPr lang="en-US" sz="2400" dirty="0" smtClean="0">
                <a:latin typeface="+mj-lt"/>
              </a:rPr>
              <a:t> from T0</a:t>
            </a:r>
          </a:p>
        </p:txBody>
      </p:sp>
      <p:grpSp>
        <p:nvGrpSpPr>
          <p:cNvPr id="55307" name="Group 6"/>
          <p:cNvGrpSpPr>
            <a:grpSpLocks/>
          </p:cNvGrpSpPr>
          <p:nvPr/>
        </p:nvGrpSpPr>
        <p:grpSpPr bwMode="auto">
          <a:xfrm>
            <a:off x="3733800" y="3657600"/>
            <a:ext cx="1524000" cy="533400"/>
            <a:chOff x="2208" y="2640"/>
            <a:chExt cx="960" cy="336"/>
          </a:xfrm>
        </p:grpSpPr>
        <p:grpSp>
          <p:nvGrpSpPr>
            <p:cNvPr id="55368" name="Group 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5377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78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5369" name="Group 1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5375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76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5370" name="Group 1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5373" name="Line 1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74" name="Line 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5371" name="Line 1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72" name="Line 1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5308" name="Group 18"/>
          <p:cNvGrpSpPr>
            <a:grpSpLocks/>
          </p:cNvGrpSpPr>
          <p:nvPr/>
        </p:nvGrpSpPr>
        <p:grpSpPr bwMode="auto">
          <a:xfrm>
            <a:off x="5791200" y="4876800"/>
            <a:ext cx="1524000" cy="533400"/>
            <a:chOff x="2208" y="2640"/>
            <a:chExt cx="960" cy="336"/>
          </a:xfrm>
        </p:grpSpPr>
        <p:grpSp>
          <p:nvGrpSpPr>
            <p:cNvPr id="55357" name="Group 1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5366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67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5358" name="Group 2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5364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65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5359" name="Group 2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5362" name="Line 2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63" name="Line 2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5360" name="Line 2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61" name="Line 2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5313" name="Group 34"/>
          <p:cNvGrpSpPr>
            <a:grpSpLocks/>
          </p:cNvGrpSpPr>
          <p:nvPr/>
        </p:nvGrpSpPr>
        <p:grpSpPr bwMode="auto">
          <a:xfrm>
            <a:off x="3733800" y="4876800"/>
            <a:ext cx="1524000" cy="533400"/>
            <a:chOff x="2208" y="2640"/>
            <a:chExt cx="960" cy="336"/>
          </a:xfrm>
        </p:grpSpPr>
        <p:grpSp>
          <p:nvGrpSpPr>
            <p:cNvPr id="55346" name="Group 3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5355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56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5347" name="Group 3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5353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54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5348" name="Group 4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5351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52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5349" name="Line 4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50" name="Line 4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5331" name="Group 51"/>
          <p:cNvGrpSpPr>
            <a:grpSpLocks/>
          </p:cNvGrpSpPr>
          <p:nvPr/>
        </p:nvGrpSpPr>
        <p:grpSpPr bwMode="auto">
          <a:xfrm>
            <a:off x="1371600" y="4876800"/>
            <a:ext cx="1524000" cy="533400"/>
            <a:chOff x="2208" y="2640"/>
            <a:chExt cx="960" cy="336"/>
          </a:xfrm>
        </p:grpSpPr>
        <p:grpSp>
          <p:nvGrpSpPr>
            <p:cNvPr id="55335" name="Group 5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5344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45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5336" name="Group 5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5342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43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5337" name="Group 5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5340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41" name="Line 6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5338" name="Line 6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39" name="Line 6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5322" name="Line 69"/>
          <p:cNvSpPr>
            <a:spLocks noChangeShapeType="1"/>
          </p:cNvSpPr>
          <p:nvPr/>
        </p:nvSpPr>
        <p:spPr bwMode="auto">
          <a:xfrm flipH="1">
            <a:off x="1447800" y="39624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23" name="Line 70"/>
          <p:cNvSpPr>
            <a:spLocks noChangeShapeType="1"/>
          </p:cNvSpPr>
          <p:nvPr/>
        </p:nvSpPr>
        <p:spPr bwMode="auto">
          <a:xfrm flipH="1">
            <a:off x="3733800" y="39624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24" name="Line 71"/>
          <p:cNvSpPr>
            <a:spLocks noChangeShapeType="1"/>
          </p:cNvSpPr>
          <p:nvPr/>
        </p:nvSpPr>
        <p:spPr bwMode="auto">
          <a:xfrm>
            <a:off x="5181600" y="39624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25" name="Text Box 72"/>
          <p:cNvSpPr txBox="1">
            <a:spLocks noChangeArrowheads="1"/>
          </p:cNvSpPr>
          <p:nvPr/>
        </p:nvSpPr>
        <p:spPr bwMode="auto">
          <a:xfrm>
            <a:off x="1600200" y="49530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55326" name="Text Box 73"/>
          <p:cNvSpPr txBox="1">
            <a:spLocks noChangeArrowheads="1"/>
          </p:cNvSpPr>
          <p:nvPr/>
        </p:nvSpPr>
        <p:spPr bwMode="auto">
          <a:xfrm>
            <a:off x="2193925" y="49180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55327" name="Text Box 74"/>
          <p:cNvSpPr txBox="1">
            <a:spLocks noChangeArrowheads="1"/>
          </p:cNvSpPr>
          <p:nvPr/>
        </p:nvSpPr>
        <p:spPr bwMode="auto">
          <a:xfrm>
            <a:off x="3886200" y="3657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55328" name="Text Box 75"/>
          <p:cNvSpPr txBox="1">
            <a:spLocks noChangeArrowheads="1"/>
          </p:cNvSpPr>
          <p:nvPr/>
        </p:nvSpPr>
        <p:spPr bwMode="auto">
          <a:xfrm>
            <a:off x="3962400" y="49530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55329" name="Text Box 76"/>
          <p:cNvSpPr txBox="1">
            <a:spLocks noChangeArrowheads="1"/>
          </p:cNvSpPr>
          <p:nvPr/>
        </p:nvSpPr>
        <p:spPr bwMode="auto">
          <a:xfrm>
            <a:off x="4648200" y="3657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55330" name="Text Box 77"/>
          <p:cNvSpPr txBox="1">
            <a:spLocks noChangeArrowheads="1"/>
          </p:cNvSpPr>
          <p:nvPr/>
        </p:nvSpPr>
        <p:spPr bwMode="auto">
          <a:xfrm>
            <a:off x="5943600" y="49530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55303" name="Text Box 78"/>
          <p:cNvSpPr txBox="1">
            <a:spLocks noChangeArrowheads="1"/>
          </p:cNvSpPr>
          <p:nvPr/>
        </p:nvSpPr>
        <p:spPr bwMode="auto">
          <a:xfrm>
            <a:off x="2156456" y="38893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55304" name="Text Box 79"/>
          <p:cNvSpPr txBox="1">
            <a:spLocks noChangeArrowheads="1"/>
          </p:cNvSpPr>
          <p:nvPr/>
        </p:nvSpPr>
        <p:spPr bwMode="auto">
          <a:xfrm>
            <a:off x="3378200" y="4279900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&gt;6</a:t>
            </a:r>
          </a:p>
        </p:txBody>
      </p:sp>
      <p:sp>
        <p:nvSpPr>
          <p:cNvPr id="55305" name="Text Box 80"/>
          <p:cNvSpPr txBox="1">
            <a:spLocks noChangeArrowheads="1"/>
          </p:cNvSpPr>
          <p:nvPr/>
        </p:nvSpPr>
        <p:spPr bwMode="auto">
          <a:xfrm>
            <a:off x="3972556" y="43084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55306" name="Text Box 81"/>
          <p:cNvSpPr txBox="1">
            <a:spLocks noChangeArrowheads="1"/>
          </p:cNvSpPr>
          <p:nvPr/>
        </p:nvSpPr>
        <p:spPr bwMode="auto">
          <a:xfrm>
            <a:off x="5537200" y="4156075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&gt;9</a:t>
            </a:r>
          </a:p>
        </p:txBody>
      </p:sp>
      <p:sp>
        <p:nvSpPr>
          <p:cNvPr id="55301" name="Text Box 82"/>
          <p:cNvSpPr txBox="1">
            <a:spLocks noChangeArrowheads="1"/>
          </p:cNvSpPr>
          <p:nvPr/>
        </p:nvSpPr>
        <p:spPr bwMode="auto">
          <a:xfrm>
            <a:off x="5829300" y="3454400"/>
            <a:ext cx="30480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5959"/>
                </a:solidFill>
                <a:latin typeface="+mj-lt"/>
              </a:rPr>
              <a:t>Delete &amp; </a:t>
            </a:r>
            <a:r>
              <a:rPr lang="en-US" sz="2400" b="1" dirty="0" smtClean="0">
                <a:solidFill>
                  <a:srgbClr val="FF5959"/>
                </a:solidFill>
                <a:latin typeface="+mj-lt"/>
              </a:rPr>
              <a:t>promote</a:t>
            </a:r>
            <a:endParaRPr lang="en-US" sz="2400" b="1" dirty="0">
              <a:solidFill>
                <a:srgbClr val="FF595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grpSp>
        <p:nvGrpSpPr>
          <p:cNvPr id="57358" name="Group 6"/>
          <p:cNvGrpSpPr>
            <a:grpSpLocks/>
          </p:cNvGrpSpPr>
          <p:nvPr/>
        </p:nvGrpSpPr>
        <p:grpSpPr bwMode="auto">
          <a:xfrm>
            <a:off x="3733800" y="3657600"/>
            <a:ext cx="1524000" cy="533400"/>
            <a:chOff x="2208" y="2640"/>
            <a:chExt cx="960" cy="336"/>
          </a:xfrm>
        </p:grpSpPr>
        <p:grpSp>
          <p:nvGrpSpPr>
            <p:cNvPr id="57419" name="Group 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7428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429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420" name="Group 1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7426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427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421" name="Group 1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7424" name="Line 1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425" name="Line 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7422" name="Line 1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423" name="Line 1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7359" name="Group 18"/>
          <p:cNvGrpSpPr>
            <a:grpSpLocks/>
          </p:cNvGrpSpPr>
          <p:nvPr/>
        </p:nvGrpSpPr>
        <p:grpSpPr bwMode="auto">
          <a:xfrm>
            <a:off x="5791200" y="4876800"/>
            <a:ext cx="1524000" cy="533400"/>
            <a:chOff x="2208" y="2640"/>
            <a:chExt cx="960" cy="336"/>
          </a:xfrm>
        </p:grpSpPr>
        <p:grpSp>
          <p:nvGrpSpPr>
            <p:cNvPr id="57408" name="Group 1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7417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418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409" name="Group 2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7415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416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410" name="Group 2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7413" name="Line 2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414" name="Line 2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7411" name="Line 2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412" name="Line 2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7364" name="Group 34"/>
          <p:cNvGrpSpPr>
            <a:grpSpLocks/>
          </p:cNvGrpSpPr>
          <p:nvPr/>
        </p:nvGrpSpPr>
        <p:grpSpPr bwMode="auto">
          <a:xfrm>
            <a:off x="3733800" y="4876800"/>
            <a:ext cx="1524000" cy="533400"/>
            <a:chOff x="2208" y="2640"/>
            <a:chExt cx="960" cy="336"/>
          </a:xfrm>
        </p:grpSpPr>
        <p:grpSp>
          <p:nvGrpSpPr>
            <p:cNvPr id="57397" name="Group 3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7406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407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398" name="Group 3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7404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405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399" name="Group 4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7402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403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7400" name="Line 4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401" name="Line 4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7382" name="Group 51"/>
          <p:cNvGrpSpPr>
            <a:grpSpLocks/>
          </p:cNvGrpSpPr>
          <p:nvPr/>
        </p:nvGrpSpPr>
        <p:grpSpPr bwMode="auto">
          <a:xfrm>
            <a:off x="1371600" y="4876800"/>
            <a:ext cx="1524000" cy="533400"/>
            <a:chOff x="2208" y="2640"/>
            <a:chExt cx="960" cy="336"/>
          </a:xfrm>
        </p:grpSpPr>
        <p:grpSp>
          <p:nvGrpSpPr>
            <p:cNvPr id="57386" name="Group 5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7395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396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387" name="Group 5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7393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394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388" name="Group 5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7391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392" name="Line 6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7389" name="Line 6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390" name="Line 6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7373" name="Line 69"/>
          <p:cNvSpPr>
            <a:spLocks noChangeShapeType="1"/>
          </p:cNvSpPr>
          <p:nvPr/>
        </p:nvSpPr>
        <p:spPr bwMode="auto">
          <a:xfrm flipH="1">
            <a:off x="1447800" y="39624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74" name="Line 70"/>
          <p:cNvSpPr>
            <a:spLocks noChangeShapeType="1"/>
          </p:cNvSpPr>
          <p:nvPr/>
        </p:nvSpPr>
        <p:spPr bwMode="auto">
          <a:xfrm flipH="1">
            <a:off x="3733800" y="39624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75" name="Line 71"/>
          <p:cNvSpPr>
            <a:spLocks noChangeShapeType="1"/>
          </p:cNvSpPr>
          <p:nvPr/>
        </p:nvSpPr>
        <p:spPr bwMode="auto">
          <a:xfrm>
            <a:off x="5181600" y="39624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76" name="Text Box 72"/>
          <p:cNvSpPr txBox="1">
            <a:spLocks noChangeArrowheads="1"/>
          </p:cNvSpPr>
          <p:nvPr/>
        </p:nvSpPr>
        <p:spPr bwMode="auto">
          <a:xfrm>
            <a:off x="1600200" y="49530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57377" name="Text Box 73"/>
          <p:cNvSpPr txBox="1">
            <a:spLocks noChangeArrowheads="1"/>
          </p:cNvSpPr>
          <p:nvPr/>
        </p:nvSpPr>
        <p:spPr bwMode="auto">
          <a:xfrm>
            <a:off x="2270125" y="4918075"/>
            <a:ext cx="184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b="1">
              <a:latin typeface="Times New Roman" pitchFamily="18" charset="0"/>
            </a:endParaRPr>
          </a:p>
        </p:txBody>
      </p:sp>
      <p:sp>
        <p:nvSpPr>
          <p:cNvPr id="57378" name="Text Box 74"/>
          <p:cNvSpPr txBox="1">
            <a:spLocks noChangeArrowheads="1"/>
          </p:cNvSpPr>
          <p:nvPr/>
        </p:nvSpPr>
        <p:spPr bwMode="auto">
          <a:xfrm>
            <a:off x="3962400" y="3657600"/>
            <a:ext cx="184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b="1">
              <a:latin typeface="Times New Roman" pitchFamily="18" charset="0"/>
            </a:endParaRPr>
          </a:p>
        </p:txBody>
      </p:sp>
      <p:sp>
        <p:nvSpPr>
          <p:cNvPr id="57379" name="Text Box 75"/>
          <p:cNvSpPr txBox="1">
            <a:spLocks noChangeArrowheads="1"/>
          </p:cNvSpPr>
          <p:nvPr/>
        </p:nvSpPr>
        <p:spPr bwMode="auto">
          <a:xfrm>
            <a:off x="3962400" y="49530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7</a:t>
            </a:r>
          </a:p>
        </p:txBody>
      </p:sp>
      <p:sp>
        <p:nvSpPr>
          <p:cNvPr id="57380" name="Text Box 76"/>
          <p:cNvSpPr txBox="1">
            <a:spLocks noChangeArrowheads="1"/>
          </p:cNvSpPr>
          <p:nvPr/>
        </p:nvSpPr>
        <p:spPr bwMode="auto">
          <a:xfrm>
            <a:off x="4648200" y="3657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57381" name="Text Box 77"/>
          <p:cNvSpPr txBox="1">
            <a:spLocks noChangeArrowheads="1"/>
          </p:cNvSpPr>
          <p:nvPr/>
        </p:nvSpPr>
        <p:spPr bwMode="auto">
          <a:xfrm>
            <a:off x="5943600" y="49530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13</a:t>
            </a:r>
          </a:p>
        </p:txBody>
      </p:sp>
      <p:sp>
        <p:nvSpPr>
          <p:cNvPr id="57354" name="Text Box 78"/>
          <p:cNvSpPr txBox="1">
            <a:spLocks noChangeArrowheads="1"/>
          </p:cNvSpPr>
          <p:nvPr/>
        </p:nvSpPr>
        <p:spPr bwMode="auto">
          <a:xfrm>
            <a:off x="1915156" y="37750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57355" name="Text Box 79"/>
          <p:cNvSpPr txBox="1">
            <a:spLocks noChangeArrowheads="1"/>
          </p:cNvSpPr>
          <p:nvPr/>
        </p:nvSpPr>
        <p:spPr bwMode="auto">
          <a:xfrm>
            <a:off x="3429000" y="4292600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&gt;6</a:t>
            </a:r>
          </a:p>
        </p:txBody>
      </p:sp>
      <p:sp>
        <p:nvSpPr>
          <p:cNvPr id="57356" name="Text Box 80"/>
          <p:cNvSpPr txBox="1">
            <a:spLocks noChangeArrowheads="1"/>
          </p:cNvSpPr>
          <p:nvPr/>
        </p:nvSpPr>
        <p:spPr bwMode="auto">
          <a:xfrm>
            <a:off x="3972556" y="43084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57357" name="Text Box 81"/>
          <p:cNvSpPr txBox="1">
            <a:spLocks noChangeArrowheads="1"/>
          </p:cNvSpPr>
          <p:nvPr/>
        </p:nvSpPr>
        <p:spPr bwMode="auto">
          <a:xfrm>
            <a:off x="5537200" y="4156075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&gt;9</a:t>
            </a:r>
          </a:p>
        </p:txBody>
      </p:sp>
      <p:sp>
        <p:nvSpPr>
          <p:cNvPr id="57350" name="Line 83"/>
          <p:cNvSpPr>
            <a:spLocks noChangeShapeType="1"/>
          </p:cNvSpPr>
          <p:nvPr/>
        </p:nvSpPr>
        <p:spPr bwMode="auto">
          <a:xfrm>
            <a:off x="3810000" y="3200400"/>
            <a:ext cx="304800" cy="304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51" name="Text Box 84"/>
          <p:cNvSpPr txBox="1">
            <a:spLocks noChangeArrowheads="1"/>
          </p:cNvSpPr>
          <p:nvPr/>
        </p:nvSpPr>
        <p:spPr bwMode="auto">
          <a:xfrm>
            <a:off x="3962400" y="3733800"/>
            <a:ext cx="381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7352" name="Line 85"/>
          <p:cNvSpPr>
            <a:spLocks noChangeShapeType="1"/>
          </p:cNvSpPr>
          <p:nvPr/>
        </p:nvSpPr>
        <p:spPr bwMode="auto">
          <a:xfrm flipV="1">
            <a:off x="2463800" y="3975100"/>
            <a:ext cx="1536700" cy="1143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 bwMode="auto">
          <a:xfrm>
            <a:off x="622300" y="14478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Case 2: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delete a key at a non-leaf – no underflow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		delete </a:t>
            </a: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</a:t>
            </a: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from T0</a:t>
            </a:r>
          </a:p>
        </p:txBody>
      </p:sp>
      <p:sp>
        <p:nvSpPr>
          <p:cNvPr id="88" name="Text Box 82"/>
          <p:cNvSpPr txBox="1">
            <a:spLocks noChangeArrowheads="1"/>
          </p:cNvSpPr>
          <p:nvPr/>
        </p:nvSpPr>
        <p:spPr bwMode="auto">
          <a:xfrm>
            <a:off x="5829300" y="3454400"/>
            <a:ext cx="30480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5959"/>
                </a:solidFill>
                <a:latin typeface="+mj-lt"/>
              </a:rPr>
              <a:t>Delete &amp; </a:t>
            </a:r>
            <a:r>
              <a:rPr lang="en-US" sz="2400" b="1" dirty="0" smtClean="0">
                <a:solidFill>
                  <a:srgbClr val="FF5959"/>
                </a:solidFill>
                <a:latin typeface="+mj-lt"/>
              </a:rPr>
              <a:t>promote</a:t>
            </a:r>
            <a:endParaRPr lang="en-US" sz="2400" b="1" dirty="0">
              <a:solidFill>
                <a:srgbClr val="FF595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3733800" y="3657600"/>
            <a:ext cx="1524000" cy="533400"/>
            <a:chOff x="2208" y="2640"/>
            <a:chExt cx="960" cy="336"/>
          </a:xfrm>
        </p:grpSpPr>
        <p:grpSp>
          <p:nvGrpSpPr>
            <p:cNvPr id="58436" name="Group 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8445" name="Line 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46" name="Line 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8437" name="Group 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8443" name="Line 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44" name="Line 1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8438" name="Group 1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8441" name="Line 1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42" name="Line 1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8439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440" name="Line 1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8373" name="Group 16"/>
          <p:cNvGrpSpPr>
            <a:grpSpLocks/>
          </p:cNvGrpSpPr>
          <p:nvPr/>
        </p:nvGrpSpPr>
        <p:grpSpPr bwMode="auto">
          <a:xfrm>
            <a:off x="5791200" y="4876800"/>
            <a:ext cx="1524000" cy="533400"/>
            <a:chOff x="2208" y="2640"/>
            <a:chExt cx="960" cy="336"/>
          </a:xfrm>
        </p:grpSpPr>
        <p:grpSp>
          <p:nvGrpSpPr>
            <p:cNvPr id="58425" name="Group 1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8434" name="Line 1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35" name="Line 1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8426" name="Group 2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8432" name="Line 2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33" name="Line 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8427" name="Group 2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8430" name="Line 2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31" name="Line 2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8428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429" name="Line 2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8378" name="Group 32"/>
          <p:cNvGrpSpPr>
            <a:grpSpLocks/>
          </p:cNvGrpSpPr>
          <p:nvPr/>
        </p:nvGrpSpPr>
        <p:grpSpPr bwMode="auto">
          <a:xfrm>
            <a:off x="3733800" y="4876800"/>
            <a:ext cx="1524000" cy="533400"/>
            <a:chOff x="2208" y="2640"/>
            <a:chExt cx="960" cy="336"/>
          </a:xfrm>
        </p:grpSpPr>
        <p:grpSp>
          <p:nvGrpSpPr>
            <p:cNvPr id="58414" name="Group 33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8423" name="Line 3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24" name="Line 3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8415" name="Group 36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8421" name="Line 3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22" name="Line 3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8416" name="Group 39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8419" name="Line 4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20" name="Line 4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8417" name="Line 42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418" name="Line 43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8383" name="Group 48"/>
          <p:cNvGrpSpPr>
            <a:grpSpLocks/>
          </p:cNvGrpSpPr>
          <p:nvPr/>
        </p:nvGrpSpPr>
        <p:grpSpPr bwMode="auto">
          <a:xfrm>
            <a:off x="1371600" y="4876800"/>
            <a:ext cx="1524000" cy="533400"/>
            <a:chOff x="2208" y="2640"/>
            <a:chExt cx="960" cy="336"/>
          </a:xfrm>
        </p:grpSpPr>
        <p:grpSp>
          <p:nvGrpSpPr>
            <p:cNvPr id="58403" name="Group 4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8412" name="Line 5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13" name="Line 5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8404" name="Group 5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58410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11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8405" name="Group 5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58408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09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8406" name="Line 5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407" name="Line 5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8388" name="Line 64"/>
          <p:cNvSpPr>
            <a:spLocks noChangeShapeType="1"/>
          </p:cNvSpPr>
          <p:nvPr/>
        </p:nvSpPr>
        <p:spPr bwMode="auto">
          <a:xfrm flipH="1">
            <a:off x="1447800" y="39624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89" name="Line 65"/>
          <p:cNvSpPr>
            <a:spLocks noChangeShapeType="1"/>
          </p:cNvSpPr>
          <p:nvPr/>
        </p:nvSpPr>
        <p:spPr bwMode="auto">
          <a:xfrm flipH="1">
            <a:off x="3733800" y="39624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90" name="Line 66"/>
          <p:cNvSpPr>
            <a:spLocks noChangeShapeType="1"/>
          </p:cNvSpPr>
          <p:nvPr/>
        </p:nvSpPr>
        <p:spPr bwMode="auto">
          <a:xfrm>
            <a:off x="5181600" y="39624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91" name="Text Box 67"/>
          <p:cNvSpPr txBox="1">
            <a:spLocks noChangeArrowheads="1"/>
          </p:cNvSpPr>
          <p:nvPr/>
        </p:nvSpPr>
        <p:spPr bwMode="auto">
          <a:xfrm>
            <a:off x="1600200" y="49530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58392" name="Text Box 68"/>
          <p:cNvSpPr txBox="1">
            <a:spLocks noChangeArrowheads="1"/>
          </p:cNvSpPr>
          <p:nvPr/>
        </p:nvSpPr>
        <p:spPr bwMode="auto">
          <a:xfrm>
            <a:off x="2270125" y="4918075"/>
            <a:ext cx="184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b="1">
              <a:latin typeface="Times New Roman" pitchFamily="18" charset="0"/>
            </a:endParaRPr>
          </a:p>
        </p:txBody>
      </p:sp>
      <p:sp>
        <p:nvSpPr>
          <p:cNvPr id="58393" name="Text Box 69"/>
          <p:cNvSpPr txBox="1">
            <a:spLocks noChangeArrowheads="1"/>
          </p:cNvSpPr>
          <p:nvPr/>
        </p:nvSpPr>
        <p:spPr bwMode="auto">
          <a:xfrm>
            <a:off x="3962400" y="3657600"/>
            <a:ext cx="184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b="1">
              <a:latin typeface="Times New Roman" pitchFamily="18" charset="0"/>
            </a:endParaRPr>
          </a:p>
        </p:txBody>
      </p:sp>
      <p:sp>
        <p:nvSpPr>
          <p:cNvPr id="58394" name="Text Box 70"/>
          <p:cNvSpPr txBox="1">
            <a:spLocks noChangeArrowheads="1"/>
          </p:cNvSpPr>
          <p:nvPr/>
        </p:nvSpPr>
        <p:spPr bwMode="auto">
          <a:xfrm>
            <a:off x="3962400" y="49530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58395" name="Text Box 71"/>
          <p:cNvSpPr txBox="1">
            <a:spLocks noChangeArrowheads="1"/>
          </p:cNvSpPr>
          <p:nvPr/>
        </p:nvSpPr>
        <p:spPr bwMode="auto">
          <a:xfrm>
            <a:off x="4648200" y="3657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58396" name="Text Box 72"/>
          <p:cNvSpPr txBox="1">
            <a:spLocks noChangeArrowheads="1"/>
          </p:cNvSpPr>
          <p:nvPr/>
        </p:nvSpPr>
        <p:spPr bwMode="auto">
          <a:xfrm>
            <a:off x="5943600" y="49530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58397" name="Text Box 73"/>
          <p:cNvSpPr txBox="1">
            <a:spLocks noChangeArrowheads="1"/>
          </p:cNvSpPr>
          <p:nvPr/>
        </p:nvSpPr>
        <p:spPr bwMode="auto">
          <a:xfrm>
            <a:off x="2054856" y="39655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3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58398" name="Text Box 74"/>
          <p:cNvSpPr txBox="1">
            <a:spLocks noChangeArrowheads="1"/>
          </p:cNvSpPr>
          <p:nvPr/>
        </p:nvSpPr>
        <p:spPr bwMode="auto">
          <a:xfrm>
            <a:off x="3200400" y="4292600"/>
            <a:ext cx="8143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&gt; 3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58399" name="Text Box 75"/>
          <p:cNvSpPr txBox="1">
            <a:spLocks noChangeArrowheads="1"/>
          </p:cNvSpPr>
          <p:nvPr/>
        </p:nvSpPr>
        <p:spPr bwMode="auto">
          <a:xfrm>
            <a:off x="4010656" y="43084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58400" name="Text Box 76"/>
          <p:cNvSpPr txBox="1">
            <a:spLocks noChangeArrowheads="1"/>
          </p:cNvSpPr>
          <p:nvPr/>
        </p:nvSpPr>
        <p:spPr bwMode="auto">
          <a:xfrm>
            <a:off x="5499100" y="4156075"/>
            <a:ext cx="5857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 9</a:t>
            </a:r>
          </a:p>
        </p:txBody>
      </p:sp>
      <p:sp>
        <p:nvSpPr>
          <p:cNvPr id="58401" name="Text Box 77"/>
          <p:cNvSpPr txBox="1">
            <a:spLocks noChangeArrowheads="1"/>
          </p:cNvSpPr>
          <p:nvPr/>
        </p:nvSpPr>
        <p:spPr bwMode="auto">
          <a:xfrm>
            <a:off x="3962400" y="3733800"/>
            <a:ext cx="381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8402" name="Text Box 78"/>
          <p:cNvSpPr txBox="1">
            <a:spLocks noChangeArrowheads="1"/>
          </p:cNvSpPr>
          <p:nvPr/>
        </p:nvSpPr>
        <p:spPr bwMode="auto">
          <a:xfrm>
            <a:off x="533400" y="3429000"/>
            <a:ext cx="2286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5959"/>
                </a:solidFill>
                <a:latin typeface="Times New Roman" pitchFamily="18" charset="0"/>
              </a:rPr>
              <a:t>FINAL TREE</a:t>
            </a: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622300" y="14478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Case 2: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delete a key at a non-leaf – no underflow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		delete </a:t>
            </a: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</a:t>
            </a: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from T0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Hard Disk Mechanism</a:t>
            </a:r>
          </a:p>
        </p:txBody>
      </p:sp>
      <p:pic>
        <p:nvPicPr>
          <p:cNvPr id="21506" name="Picture 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99" r="2678" b="1373"/>
          <a:stretch>
            <a:fillRect/>
          </a:stretch>
        </p:blipFill>
        <p:spPr bwMode="auto">
          <a:xfrm>
            <a:off x="960438" y="1265238"/>
            <a:ext cx="6918325" cy="43624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81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393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Case2</a:t>
            </a:r>
            <a:r>
              <a:rPr lang="en-US" sz="2400" dirty="0" smtClean="0"/>
              <a:t>: delete a key at a non-leaf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000" dirty="0" smtClean="0"/>
              <a:t>no underflow (e.g., delete </a:t>
            </a:r>
            <a:r>
              <a:rPr lang="en-US" sz="2000" dirty="0" smtClean="0">
                <a:solidFill>
                  <a:srgbClr val="FF3300"/>
                </a:solidFill>
              </a:rPr>
              <a:t>6</a:t>
            </a:r>
            <a:r>
              <a:rPr lang="en-US" sz="2000" dirty="0" smtClean="0"/>
              <a:t> from T0)</a:t>
            </a:r>
          </a:p>
          <a:p>
            <a:pPr lvl="1">
              <a:lnSpc>
                <a:spcPct val="90000"/>
              </a:lnSpc>
              <a:buNone/>
            </a:pPr>
            <a:endParaRPr lang="en-US" sz="22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Q: How to promote?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A: pick the largest key from the left sub-tree (or the smallest from 		the right sub-tree)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3657600"/>
          </a:xfrm>
        </p:spPr>
        <p:txBody>
          <a:bodyPr/>
          <a:lstStyle/>
          <a:p>
            <a:r>
              <a:rPr lang="en-US" sz="2400" smtClean="0">
                <a:latin typeface="Times" pitchFamily="18" charset="0"/>
              </a:rPr>
              <a:t>Case1: delete a key at a leaf – no underflow</a:t>
            </a:r>
          </a:p>
          <a:p>
            <a:r>
              <a:rPr lang="en-US" sz="2400" smtClean="0">
                <a:latin typeface="Times" pitchFamily="18" charset="0"/>
              </a:rPr>
              <a:t>Case2: delete non-leaf key – no underflow</a:t>
            </a:r>
          </a:p>
          <a:p>
            <a:r>
              <a:rPr lang="en-US" sz="2400" smtClean="0">
                <a:latin typeface="Times" pitchFamily="18" charset="0"/>
              </a:rPr>
              <a:t>Case3: delete leaf-key; underflow, and ‘rich sibling’</a:t>
            </a:r>
          </a:p>
          <a:p>
            <a:r>
              <a:rPr lang="en-US" sz="2400" smtClean="0">
                <a:latin typeface="Times" pitchFamily="18" charset="0"/>
              </a:rPr>
              <a:t>Case4: delete leaf-key; underflow, and ‘poor sibling’</a:t>
            </a:r>
          </a:p>
          <a:p>
            <a:endParaRPr lang="en-US" sz="2400" smtClean="0">
              <a:latin typeface="Times" pitchFamily="18" charset="0"/>
            </a:endParaRP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355600" y="30861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1066800"/>
          </a:xfrm>
        </p:spPr>
        <p:txBody>
          <a:bodyPr/>
          <a:lstStyle/>
          <a:p>
            <a:r>
              <a:rPr lang="en-US" sz="2400" dirty="0" smtClean="0"/>
              <a:t>Case3:</a:t>
            </a:r>
          </a:p>
          <a:p>
            <a:pPr lvl="1">
              <a:buNone/>
            </a:pPr>
            <a:r>
              <a:rPr lang="en-US" sz="2200" dirty="0" smtClean="0"/>
              <a:t>underflow &amp; ‘rich sibling’</a:t>
            </a:r>
          </a:p>
          <a:p>
            <a:pPr lvl="1">
              <a:buNone/>
            </a:pPr>
            <a:r>
              <a:rPr lang="en-US" sz="2200" dirty="0" smtClean="0"/>
              <a:t>delete </a:t>
            </a:r>
            <a:r>
              <a:rPr lang="en-US" sz="2200" dirty="0" smtClean="0">
                <a:solidFill>
                  <a:srgbClr val="FF3300"/>
                </a:solidFill>
              </a:rPr>
              <a:t>7</a:t>
            </a:r>
            <a:r>
              <a:rPr lang="en-US" sz="2200" dirty="0" smtClean="0"/>
              <a:t> from T0</a:t>
            </a:r>
          </a:p>
        </p:txBody>
      </p:sp>
      <p:grpSp>
        <p:nvGrpSpPr>
          <p:cNvPr id="61451" name="Group 6"/>
          <p:cNvGrpSpPr>
            <a:grpSpLocks/>
          </p:cNvGrpSpPr>
          <p:nvPr/>
        </p:nvGrpSpPr>
        <p:grpSpPr bwMode="auto">
          <a:xfrm>
            <a:off x="3733800" y="3657600"/>
            <a:ext cx="1524000" cy="533400"/>
            <a:chOff x="2208" y="2640"/>
            <a:chExt cx="960" cy="336"/>
          </a:xfrm>
        </p:grpSpPr>
        <p:grpSp>
          <p:nvGrpSpPr>
            <p:cNvPr id="61512" name="Group 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1521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522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1513" name="Group 1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1519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520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1514" name="Group 1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1517" name="Line 1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518" name="Line 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1515" name="Line 1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516" name="Line 1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1452" name="Group 18"/>
          <p:cNvGrpSpPr>
            <a:grpSpLocks/>
          </p:cNvGrpSpPr>
          <p:nvPr/>
        </p:nvGrpSpPr>
        <p:grpSpPr bwMode="auto">
          <a:xfrm>
            <a:off x="5791200" y="4876800"/>
            <a:ext cx="1524000" cy="533400"/>
            <a:chOff x="2208" y="2640"/>
            <a:chExt cx="960" cy="336"/>
          </a:xfrm>
        </p:grpSpPr>
        <p:grpSp>
          <p:nvGrpSpPr>
            <p:cNvPr id="61501" name="Group 1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1510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511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1502" name="Group 2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1508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509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1503" name="Group 2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1506" name="Line 2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507" name="Line 2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1504" name="Line 2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505" name="Line 2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1457" name="Group 34"/>
          <p:cNvGrpSpPr>
            <a:grpSpLocks/>
          </p:cNvGrpSpPr>
          <p:nvPr/>
        </p:nvGrpSpPr>
        <p:grpSpPr bwMode="auto">
          <a:xfrm>
            <a:off x="3733800" y="4876800"/>
            <a:ext cx="1524000" cy="533400"/>
            <a:chOff x="2208" y="2640"/>
            <a:chExt cx="960" cy="336"/>
          </a:xfrm>
        </p:grpSpPr>
        <p:grpSp>
          <p:nvGrpSpPr>
            <p:cNvPr id="61490" name="Group 3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1499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500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1491" name="Group 3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1497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498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1492" name="Group 4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1495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496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1493" name="Line 4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494" name="Line 4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1475" name="Group 51"/>
          <p:cNvGrpSpPr>
            <a:grpSpLocks/>
          </p:cNvGrpSpPr>
          <p:nvPr/>
        </p:nvGrpSpPr>
        <p:grpSpPr bwMode="auto">
          <a:xfrm>
            <a:off x="1371600" y="4876800"/>
            <a:ext cx="1524000" cy="533400"/>
            <a:chOff x="2208" y="2640"/>
            <a:chExt cx="960" cy="336"/>
          </a:xfrm>
        </p:grpSpPr>
        <p:grpSp>
          <p:nvGrpSpPr>
            <p:cNvPr id="61479" name="Group 5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1488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489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1480" name="Group 5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1486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487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1481" name="Group 5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1484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485" name="Line 6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1482" name="Line 6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483" name="Line 6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466" name="Line 69"/>
          <p:cNvSpPr>
            <a:spLocks noChangeShapeType="1"/>
          </p:cNvSpPr>
          <p:nvPr/>
        </p:nvSpPr>
        <p:spPr bwMode="auto">
          <a:xfrm flipH="1">
            <a:off x="1447800" y="39624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67" name="Line 70"/>
          <p:cNvSpPr>
            <a:spLocks noChangeShapeType="1"/>
          </p:cNvSpPr>
          <p:nvPr/>
        </p:nvSpPr>
        <p:spPr bwMode="auto">
          <a:xfrm flipH="1">
            <a:off x="3733800" y="39624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68" name="Line 71"/>
          <p:cNvSpPr>
            <a:spLocks noChangeShapeType="1"/>
          </p:cNvSpPr>
          <p:nvPr/>
        </p:nvSpPr>
        <p:spPr bwMode="auto">
          <a:xfrm>
            <a:off x="5181600" y="39624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69" name="Text Box 72"/>
          <p:cNvSpPr txBox="1">
            <a:spLocks noChangeArrowheads="1"/>
          </p:cNvSpPr>
          <p:nvPr/>
        </p:nvSpPr>
        <p:spPr bwMode="auto">
          <a:xfrm>
            <a:off x="1600200" y="49530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1470" name="Text Box 73"/>
          <p:cNvSpPr txBox="1">
            <a:spLocks noChangeArrowheads="1"/>
          </p:cNvSpPr>
          <p:nvPr/>
        </p:nvSpPr>
        <p:spPr bwMode="auto">
          <a:xfrm>
            <a:off x="2193925" y="49180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3</a:t>
            </a:r>
          </a:p>
        </p:txBody>
      </p:sp>
      <p:sp>
        <p:nvSpPr>
          <p:cNvPr id="61471" name="Text Box 74"/>
          <p:cNvSpPr txBox="1">
            <a:spLocks noChangeArrowheads="1"/>
          </p:cNvSpPr>
          <p:nvPr/>
        </p:nvSpPr>
        <p:spPr bwMode="auto">
          <a:xfrm>
            <a:off x="3886200" y="3657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1472" name="Text Box 75"/>
          <p:cNvSpPr txBox="1">
            <a:spLocks noChangeArrowheads="1"/>
          </p:cNvSpPr>
          <p:nvPr/>
        </p:nvSpPr>
        <p:spPr bwMode="auto">
          <a:xfrm>
            <a:off x="3962400" y="49530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1473" name="Text Box 76"/>
          <p:cNvSpPr txBox="1">
            <a:spLocks noChangeArrowheads="1"/>
          </p:cNvSpPr>
          <p:nvPr/>
        </p:nvSpPr>
        <p:spPr bwMode="auto">
          <a:xfrm>
            <a:off x="4648200" y="3657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61474" name="Text Box 77"/>
          <p:cNvSpPr txBox="1">
            <a:spLocks noChangeArrowheads="1"/>
          </p:cNvSpPr>
          <p:nvPr/>
        </p:nvSpPr>
        <p:spPr bwMode="auto">
          <a:xfrm>
            <a:off x="5943600" y="49530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61447" name="Text Box 78"/>
          <p:cNvSpPr txBox="1">
            <a:spLocks noChangeArrowheads="1"/>
          </p:cNvSpPr>
          <p:nvPr/>
        </p:nvSpPr>
        <p:spPr bwMode="auto">
          <a:xfrm>
            <a:off x="1915156" y="37750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1448" name="Text Box 79"/>
          <p:cNvSpPr txBox="1">
            <a:spLocks noChangeArrowheads="1"/>
          </p:cNvSpPr>
          <p:nvPr/>
        </p:nvSpPr>
        <p:spPr bwMode="auto">
          <a:xfrm>
            <a:off x="3276600" y="4343400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&gt;6</a:t>
            </a:r>
          </a:p>
        </p:txBody>
      </p:sp>
      <p:sp>
        <p:nvSpPr>
          <p:cNvPr id="61449" name="Text Box 80"/>
          <p:cNvSpPr txBox="1">
            <a:spLocks noChangeArrowheads="1"/>
          </p:cNvSpPr>
          <p:nvPr/>
        </p:nvSpPr>
        <p:spPr bwMode="auto">
          <a:xfrm>
            <a:off x="3972556" y="43084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1450" name="Text Box 81"/>
          <p:cNvSpPr txBox="1">
            <a:spLocks noChangeArrowheads="1"/>
          </p:cNvSpPr>
          <p:nvPr/>
        </p:nvSpPr>
        <p:spPr bwMode="auto">
          <a:xfrm>
            <a:off x="5537200" y="4156075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&gt;9</a:t>
            </a:r>
          </a:p>
        </p:txBody>
      </p:sp>
      <p:sp>
        <p:nvSpPr>
          <p:cNvPr id="61445" name="Text Box 82"/>
          <p:cNvSpPr txBox="1">
            <a:spLocks noChangeArrowheads="1"/>
          </p:cNvSpPr>
          <p:nvPr/>
        </p:nvSpPr>
        <p:spPr bwMode="auto">
          <a:xfrm>
            <a:off x="6057900" y="3327400"/>
            <a:ext cx="28321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5959"/>
                </a:solidFill>
                <a:latin typeface="+mj-lt"/>
              </a:rPr>
              <a:t>Delete </a:t>
            </a:r>
            <a:r>
              <a:rPr lang="en-US" sz="2400" b="1" dirty="0" smtClean="0">
                <a:solidFill>
                  <a:srgbClr val="FF5959"/>
                </a:solidFill>
                <a:latin typeface="+mj-lt"/>
              </a:rPr>
              <a:t>&amp; borrow</a:t>
            </a:r>
            <a:endParaRPr lang="en-US" sz="2400" b="1" dirty="0">
              <a:solidFill>
                <a:srgbClr val="FF595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grpSp>
        <p:nvGrpSpPr>
          <p:cNvPr id="62479" name="Group 6"/>
          <p:cNvGrpSpPr>
            <a:grpSpLocks/>
          </p:cNvGrpSpPr>
          <p:nvPr/>
        </p:nvGrpSpPr>
        <p:grpSpPr bwMode="auto">
          <a:xfrm>
            <a:off x="3733800" y="3657600"/>
            <a:ext cx="1524000" cy="533400"/>
            <a:chOff x="2208" y="2640"/>
            <a:chExt cx="960" cy="336"/>
          </a:xfrm>
        </p:grpSpPr>
        <p:grpSp>
          <p:nvGrpSpPr>
            <p:cNvPr id="62540" name="Group 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2549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550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541" name="Group 1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2547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548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542" name="Group 1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2545" name="Line 1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546" name="Line 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2543" name="Line 1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544" name="Line 1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2480" name="Group 18"/>
          <p:cNvGrpSpPr>
            <a:grpSpLocks/>
          </p:cNvGrpSpPr>
          <p:nvPr/>
        </p:nvGrpSpPr>
        <p:grpSpPr bwMode="auto">
          <a:xfrm>
            <a:off x="5791200" y="4876800"/>
            <a:ext cx="1524000" cy="533400"/>
            <a:chOff x="2208" y="2640"/>
            <a:chExt cx="960" cy="336"/>
          </a:xfrm>
        </p:grpSpPr>
        <p:grpSp>
          <p:nvGrpSpPr>
            <p:cNvPr id="62529" name="Group 1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2538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539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530" name="Group 2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2536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537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531" name="Group 2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2534" name="Line 2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535" name="Line 2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2532" name="Line 2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533" name="Line 2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2485" name="Group 34"/>
          <p:cNvGrpSpPr>
            <a:grpSpLocks/>
          </p:cNvGrpSpPr>
          <p:nvPr/>
        </p:nvGrpSpPr>
        <p:grpSpPr bwMode="auto">
          <a:xfrm>
            <a:off x="3733800" y="4876800"/>
            <a:ext cx="1524000" cy="533400"/>
            <a:chOff x="2208" y="2640"/>
            <a:chExt cx="960" cy="336"/>
          </a:xfrm>
        </p:grpSpPr>
        <p:grpSp>
          <p:nvGrpSpPr>
            <p:cNvPr id="62518" name="Group 3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2527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528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519" name="Group 3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2525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526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520" name="Group 4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2523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524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2521" name="Line 4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522" name="Line 4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2503" name="Group 51"/>
          <p:cNvGrpSpPr>
            <a:grpSpLocks/>
          </p:cNvGrpSpPr>
          <p:nvPr/>
        </p:nvGrpSpPr>
        <p:grpSpPr bwMode="auto">
          <a:xfrm>
            <a:off x="1371600" y="4876800"/>
            <a:ext cx="1524000" cy="533400"/>
            <a:chOff x="2208" y="2640"/>
            <a:chExt cx="960" cy="336"/>
          </a:xfrm>
        </p:grpSpPr>
        <p:grpSp>
          <p:nvGrpSpPr>
            <p:cNvPr id="62507" name="Group 5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2516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517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508" name="Group 5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2514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515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509" name="Group 5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2512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513" name="Line 6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2510" name="Line 6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511" name="Line 6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2494" name="Line 69"/>
          <p:cNvSpPr>
            <a:spLocks noChangeShapeType="1"/>
          </p:cNvSpPr>
          <p:nvPr/>
        </p:nvSpPr>
        <p:spPr bwMode="auto">
          <a:xfrm flipH="1">
            <a:off x="1447800" y="39624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95" name="Line 70"/>
          <p:cNvSpPr>
            <a:spLocks noChangeShapeType="1"/>
          </p:cNvSpPr>
          <p:nvPr/>
        </p:nvSpPr>
        <p:spPr bwMode="auto">
          <a:xfrm flipH="1">
            <a:off x="3733800" y="39624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96" name="Line 71"/>
          <p:cNvSpPr>
            <a:spLocks noChangeShapeType="1"/>
          </p:cNvSpPr>
          <p:nvPr/>
        </p:nvSpPr>
        <p:spPr bwMode="auto">
          <a:xfrm>
            <a:off x="5181600" y="39624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97" name="Text Box 72"/>
          <p:cNvSpPr txBox="1">
            <a:spLocks noChangeArrowheads="1"/>
          </p:cNvSpPr>
          <p:nvPr/>
        </p:nvSpPr>
        <p:spPr bwMode="auto">
          <a:xfrm>
            <a:off x="1600200" y="49530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2498" name="Text Box 73"/>
          <p:cNvSpPr txBox="1">
            <a:spLocks noChangeArrowheads="1"/>
          </p:cNvSpPr>
          <p:nvPr/>
        </p:nvSpPr>
        <p:spPr bwMode="auto">
          <a:xfrm>
            <a:off x="2193925" y="49180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2499" name="Text Box 74"/>
          <p:cNvSpPr txBox="1">
            <a:spLocks noChangeArrowheads="1"/>
          </p:cNvSpPr>
          <p:nvPr/>
        </p:nvSpPr>
        <p:spPr bwMode="auto">
          <a:xfrm>
            <a:off x="3886200" y="3657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2500" name="Text Box 75"/>
          <p:cNvSpPr txBox="1">
            <a:spLocks noChangeArrowheads="1"/>
          </p:cNvSpPr>
          <p:nvPr/>
        </p:nvSpPr>
        <p:spPr bwMode="auto">
          <a:xfrm>
            <a:off x="4038600" y="4953000"/>
            <a:ext cx="184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62501" name="Text Box 76"/>
          <p:cNvSpPr txBox="1">
            <a:spLocks noChangeArrowheads="1"/>
          </p:cNvSpPr>
          <p:nvPr/>
        </p:nvSpPr>
        <p:spPr bwMode="auto">
          <a:xfrm>
            <a:off x="4648200" y="3657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62502" name="Text Box 77"/>
          <p:cNvSpPr txBox="1">
            <a:spLocks noChangeArrowheads="1"/>
          </p:cNvSpPr>
          <p:nvPr/>
        </p:nvSpPr>
        <p:spPr bwMode="auto">
          <a:xfrm>
            <a:off x="5943600" y="49530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62475" name="Text Box 78"/>
          <p:cNvSpPr txBox="1">
            <a:spLocks noChangeArrowheads="1"/>
          </p:cNvSpPr>
          <p:nvPr/>
        </p:nvSpPr>
        <p:spPr bwMode="auto">
          <a:xfrm>
            <a:off x="2092956" y="39020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2476" name="Text Box 79"/>
          <p:cNvSpPr txBox="1">
            <a:spLocks noChangeArrowheads="1"/>
          </p:cNvSpPr>
          <p:nvPr/>
        </p:nvSpPr>
        <p:spPr bwMode="auto">
          <a:xfrm>
            <a:off x="3365500" y="4292600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&gt;6</a:t>
            </a:r>
          </a:p>
        </p:txBody>
      </p:sp>
      <p:sp>
        <p:nvSpPr>
          <p:cNvPr id="62477" name="Text Box 80"/>
          <p:cNvSpPr txBox="1">
            <a:spLocks noChangeArrowheads="1"/>
          </p:cNvSpPr>
          <p:nvPr/>
        </p:nvSpPr>
        <p:spPr bwMode="auto">
          <a:xfrm>
            <a:off x="3972556" y="43084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2478" name="Text Box 81"/>
          <p:cNvSpPr txBox="1">
            <a:spLocks noChangeArrowheads="1"/>
          </p:cNvSpPr>
          <p:nvPr/>
        </p:nvSpPr>
        <p:spPr bwMode="auto">
          <a:xfrm>
            <a:off x="5496556" y="41560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&gt;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2470" name="Line 83"/>
          <p:cNvSpPr>
            <a:spLocks noChangeShapeType="1"/>
          </p:cNvSpPr>
          <p:nvPr/>
        </p:nvSpPr>
        <p:spPr bwMode="auto">
          <a:xfrm>
            <a:off x="533400" y="46482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1" name="Text Box 84"/>
          <p:cNvSpPr txBox="1">
            <a:spLocks noChangeArrowheads="1"/>
          </p:cNvSpPr>
          <p:nvPr/>
        </p:nvSpPr>
        <p:spPr bwMode="auto">
          <a:xfrm>
            <a:off x="0" y="4038600"/>
            <a:ext cx="2057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Rich sibling</a:t>
            </a:r>
          </a:p>
        </p:txBody>
      </p:sp>
      <p:sp>
        <p:nvSpPr>
          <p:cNvPr id="62472" name="Line 85"/>
          <p:cNvSpPr>
            <a:spLocks noChangeShapeType="1"/>
          </p:cNvSpPr>
          <p:nvPr/>
        </p:nvSpPr>
        <p:spPr bwMode="auto">
          <a:xfrm flipV="1">
            <a:off x="4038600" y="4724400"/>
            <a:ext cx="381000" cy="838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3" name="Line 86"/>
          <p:cNvSpPr>
            <a:spLocks noChangeShapeType="1"/>
          </p:cNvSpPr>
          <p:nvPr/>
        </p:nvSpPr>
        <p:spPr bwMode="auto">
          <a:xfrm>
            <a:off x="4038600" y="4724400"/>
            <a:ext cx="304800" cy="990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Case3: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underflow &amp; ‘rich sibling’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delete 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</a:rPr>
              <a:t>7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from T0</a:t>
            </a:r>
          </a:p>
        </p:txBody>
      </p:sp>
      <p:sp>
        <p:nvSpPr>
          <p:cNvPr id="89" name="Text Box 82"/>
          <p:cNvSpPr txBox="1">
            <a:spLocks noChangeArrowheads="1"/>
          </p:cNvSpPr>
          <p:nvPr/>
        </p:nvSpPr>
        <p:spPr bwMode="auto">
          <a:xfrm>
            <a:off x="6057900" y="3327400"/>
            <a:ext cx="28321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5959"/>
                </a:solidFill>
                <a:latin typeface="+mj-lt"/>
              </a:rPr>
              <a:t>Delete </a:t>
            </a:r>
            <a:r>
              <a:rPr lang="en-US" sz="2400" b="1" dirty="0" smtClean="0">
                <a:solidFill>
                  <a:srgbClr val="FF5959"/>
                </a:solidFill>
                <a:latin typeface="+mj-lt"/>
              </a:rPr>
              <a:t>&amp; borrow</a:t>
            </a:r>
            <a:endParaRPr lang="en-US" sz="2400" b="1" dirty="0">
              <a:solidFill>
                <a:srgbClr val="FF595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3429000"/>
          </a:xfrm>
        </p:spPr>
        <p:txBody>
          <a:bodyPr/>
          <a:lstStyle/>
          <a:p>
            <a:r>
              <a:rPr lang="en-US" sz="2400" smtClean="0"/>
              <a:t>Case3: underflow &amp; ‘rich sibling’</a:t>
            </a:r>
          </a:p>
          <a:p>
            <a:endParaRPr lang="en-US" sz="2400" smtClean="0"/>
          </a:p>
          <a:p>
            <a:r>
              <a:rPr lang="en-US" sz="2400" smtClean="0"/>
              <a:t>‘rich’ = can give a key, without underflowing</a:t>
            </a:r>
          </a:p>
          <a:p>
            <a:r>
              <a:rPr lang="en-US" sz="2400" smtClean="0"/>
              <a:t>‘borrowing’ a key: THROUGH the PARENT!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1371600" y="3657600"/>
            <a:ext cx="5943600" cy="2133600"/>
            <a:chOff x="672" y="1872"/>
            <a:chExt cx="3744" cy="1344"/>
          </a:xfrm>
        </p:grpSpPr>
        <p:grpSp>
          <p:nvGrpSpPr>
            <p:cNvPr id="64524" name="Group 5"/>
            <p:cNvGrpSpPr>
              <a:grpSpLocks/>
            </p:cNvGrpSpPr>
            <p:nvPr/>
          </p:nvGrpSpPr>
          <p:grpSpPr bwMode="auto">
            <a:xfrm>
              <a:off x="672" y="1872"/>
              <a:ext cx="3744" cy="1344"/>
              <a:chOff x="672" y="1872"/>
              <a:chExt cx="3744" cy="1344"/>
            </a:xfrm>
          </p:grpSpPr>
          <p:grpSp>
            <p:nvGrpSpPr>
              <p:cNvPr id="64529" name="Group 6"/>
              <p:cNvGrpSpPr>
                <a:grpSpLocks/>
              </p:cNvGrpSpPr>
              <p:nvPr/>
            </p:nvGrpSpPr>
            <p:grpSpPr bwMode="auto">
              <a:xfrm>
                <a:off x="2160" y="1872"/>
                <a:ext cx="960" cy="336"/>
                <a:chOff x="2208" y="2640"/>
                <a:chExt cx="960" cy="336"/>
              </a:xfrm>
            </p:grpSpPr>
            <p:grpSp>
              <p:nvGrpSpPr>
                <p:cNvPr id="64590" name="Group 7"/>
                <p:cNvGrpSpPr>
                  <a:grpSpLocks/>
                </p:cNvGrpSpPr>
                <p:nvPr/>
              </p:nvGrpSpPr>
              <p:grpSpPr bwMode="auto">
                <a:xfrm>
                  <a:off x="2208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6459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60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591" name="Group 10"/>
                <p:cNvGrpSpPr>
                  <a:grpSpLocks/>
                </p:cNvGrpSpPr>
                <p:nvPr/>
              </p:nvGrpSpPr>
              <p:grpSpPr bwMode="auto">
                <a:xfrm>
                  <a:off x="3072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6459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59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592" name="Group 13"/>
                <p:cNvGrpSpPr>
                  <a:grpSpLocks/>
                </p:cNvGrpSpPr>
                <p:nvPr/>
              </p:nvGrpSpPr>
              <p:grpSpPr bwMode="auto">
                <a:xfrm>
                  <a:off x="2640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6459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59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593" name="Line 16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594" name="Line 17"/>
                <p:cNvSpPr>
                  <a:spLocks noChangeShapeType="1"/>
                </p:cNvSpPr>
                <p:nvPr/>
              </p:nvSpPr>
              <p:spPr bwMode="auto">
                <a:xfrm>
                  <a:off x="2208" y="2976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4530" name="Group 18"/>
              <p:cNvGrpSpPr>
                <a:grpSpLocks/>
              </p:cNvGrpSpPr>
              <p:nvPr/>
            </p:nvGrpSpPr>
            <p:grpSpPr bwMode="auto">
              <a:xfrm>
                <a:off x="3456" y="2640"/>
                <a:ext cx="960" cy="336"/>
                <a:chOff x="2208" y="2640"/>
                <a:chExt cx="960" cy="336"/>
              </a:xfrm>
            </p:grpSpPr>
            <p:grpSp>
              <p:nvGrpSpPr>
                <p:cNvPr id="64579" name="Group 19"/>
                <p:cNvGrpSpPr>
                  <a:grpSpLocks/>
                </p:cNvGrpSpPr>
                <p:nvPr/>
              </p:nvGrpSpPr>
              <p:grpSpPr bwMode="auto">
                <a:xfrm>
                  <a:off x="2208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6458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58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580" name="Group 22"/>
                <p:cNvGrpSpPr>
                  <a:grpSpLocks/>
                </p:cNvGrpSpPr>
                <p:nvPr/>
              </p:nvGrpSpPr>
              <p:grpSpPr bwMode="auto">
                <a:xfrm>
                  <a:off x="3072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6458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58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581" name="Group 25"/>
                <p:cNvGrpSpPr>
                  <a:grpSpLocks/>
                </p:cNvGrpSpPr>
                <p:nvPr/>
              </p:nvGrpSpPr>
              <p:grpSpPr bwMode="auto">
                <a:xfrm>
                  <a:off x="2640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6458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58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582" name="Line 28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583" name="Line 29"/>
                <p:cNvSpPr>
                  <a:spLocks noChangeShapeType="1"/>
                </p:cNvSpPr>
                <p:nvPr/>
              </p:nvSpPr>
              <p:spPr bwMode="auto">
                <a:xfrm>
                  <a:off x="2208" y="2976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4531" name="Line 30"/>
              <p:cNvSpPr>
                <a:spLocks noChangeShapeType="1"/>
              </p:cNvSpPr>
              <p:nvPr/>
            </p:nvSpPr>
            <p:spPr bwMode="auto">
              <a:xfrm>
                <a:off x="3504" y="28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32" name="Line 31"/>
              <p:cNvSpPr>
                <a:spLocks noChangeShapeType="1"/>
              </p:cNvSpPr>
              <p:nvPr/>
            </p:nvSpPr>
            <p:spPr bwMode="auto">
              <a:xfrm>
                <a:off x="3936" y="28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33" name="Rectangle 32"/>
              <p:cNvSpPr>
                <a:spLocks noChangeArrowheads="1"/>
              </p:cNvSpPr>
              <p:nvPr/>
            </p:nvSpPr>
            <p:spPr bwMode="auto">
              <a:xfrm>
                <a:off x="3456" y="312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34" name="Rectangle 33"/>
              <p:cNvSpPr>
                <a:spLocks noChangeArrowheads="1"/>
              </p:cNvSpPr>
              <p:nvPr/>
            </p:nvSpPr>
            <p:spPr bwMode="auto">
              <a:xfrm>
                <a:off x="3888" y="312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535" name="Group 34"/>
              <p:cNvGrpSpPr>
                <a:grpSpLocks/>
              </p:cNvGrpSpPr>
              <p:nvPr/>
            </p:nvGrpSpPr>
            <p:grpSpPr bwMode="auto">
              <a:xfrm>
                <a:off x="2160" y="2640"/>
                <a:ext cx="960" cy="336"/>
                <a:chOff x="2208" y="2640"/>
                <a:chExt cx="960" cy="336"/>
              </a:xfrm>
            </p:grpSpPr>
            <p:grpSp>
              <p:nvGrpSpPr>
                <p:cNvPr id="64568" name="Group 35"/>
                <p:cNvGrpSpPr>
                  <a:grpSpLocks/>
                </p:cNvGrpSpPr>
                <p:nvPr/>
              </p:nvGrpSpPr>
              <p:grpSpPr bwMode="auto">
                <a:xfrm>
                  <a:off x="2208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64577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57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569" name="Group 38"/>
                <p:cNvGrpSpPr>
                  <a:grpSpLocks/>
                </p:cNvGrpSpPr>
                <p:nvPr/>
              </p:nvGrpSpPr>
              <p:grpSpPr bwMode="auto">
                <a:xfrm>
                  <a:off x="3072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64575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57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570" name="Group 41"/>
                <p:cNvGrpSpPr>
                  <a:grpSpLocks/>
                </p:cNvGrpSpPr>
                <p:nvPr/>
              </p:nvGrpSpPr>
              <p:grpSpPr bwMode="auto">
                <a:xfrm>
                  <a:off x="2640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6457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574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571" name="Line 44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572" name="Line 45"/>
                <p:cNvSpPr>
                  <a:spLocks noChangeShapeType="1"/>
                </p:cNvSpPr>
                <p:nvPr/>
              </p:nvSpPr>
              <p:spPr bwMode="auto">
                <a:xfrm>
                  <a:off x="2208" y="2976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4536" name="Line 46"/>
              <p:cNvSpPr>
                <a:spLocks noChangeShapeType="1"/>
              </p:cNvSpPr>
              <p:nvPr/>
            </p:nvSpPr>
            <p:spPr bwMode="auto">
              <a:xfrm>
                <a:off x="2208" y="28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37" name="Line 47"/>
              <p:cNvSpPr>
                <a:spLocks noChangeShapeType="1"/>
              </p:cNvSpPr>
              <p:nvPr/>
            </p:nvSpPr>
            <p:spPr bwMode="auto">
              <a:xfrm>
                <a:off x="2640" y="28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38" name="Rectangle 48"/>
              <p:cNvSpPr>
                <a:spLocks noChangeArrowheads="1"/>
              </p:cNvSpPr>
              <p:nvPr/>
            </p:nvSpPr>
            <p:spPr bwMode="auto">
              <a:xfrm>
                <a:off x="2160" y="312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39" name="Rectangle 49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540" name="Group 50"/>
              <p:cNvGrpSpPr>
                <a:grpSpLocks/>
              </p:cNvGrpSpPr>
              <p:nvPr/>
            </p:nvGrpSpPr>
            <p:grpSpPr bwMode="auto">
              <a:xfrm>
                <a:off x="672" y="2640"/>
                <a:ext cx="960" cy="480"/>
                <a:chOff x="3456" y="2640"/>
                <a:chExt cx="960" cy="480"/>
              </a:xfrm>
            </p:grpSpPr>
            <p:grpSp>
              <p:nvGrpSpPr>
                <p:cNvPr id="64553" name="Group 51"/>
                <p:cNvGrpSpPr>
                  <a:grpSpLocks/>
                </p:cNvGrpSpPr>
                <p:nvPr/>
              </p:nvGrpSpPr>
              <p:grpSpPr bwMode="auto">
                <a:xfrm>
                  <a:off x="3456" y="2640"/>
                  <a:ext cx="960" cy="336"/>
                  <a:chOff x="2208" y="2640"/>
                  <a:chExt cx="960" cy="336"/>
                </a:xfrm>
              </p:grpSpPr>
              <p:grpSp>
                <p:nvGrpSpPr>
                  <p:cNvPr id="64557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2208" y="2640"/>
                    <a:ext cx="96" cy="336"/>
                    <a:chOff x="2208" y="2640"/>
                    <a:chExt cx="96" cy="336"/>
                  </a:xfrm>
                </p:grpSpPr>
                <p:sp>
                  <p:nvSpPr>
                    <p:cNvPr id="64566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640"/>
                      <a:ext cx="0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567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2640"/>
                      <a:ext cx="0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4558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3072" y="2640"/>
                    <a:ext cx="96" cy="336"/>
                    <a:chOff x="2208" y="2640"/>
                    <a:chExt cx="96" cy="336"/>
                  </a:xfrm>
                </p:grpSpPr>
                <p:sp>
                  <p:nvSpPr>
                    <p:cNvPr id="64564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640"/>
                      <a:ext cx="0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565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2640"/>
                      <a:ext cx="0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4559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640" y="2640"/>
                    <a:ext cx="96" cy="336"/>
                    <a:chOff x="2208" y="2640"/>
                    <a:chExt cx="96" cy="336"/>
                  </a:xfrm>
                </p:grpSpPr>
                <p:sp>
                  <p:nvSpPr>
                    <p:cNvPr id="64562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640"/>
                      <a:ext cx="0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563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2640"/>
                      <a:ext cx="0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456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9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561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976"/>
                    <a:ext cx="9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554" name="Line 63"/>
                <p:cNvSpPr>
                  <a:spLocks noChangeShapeType="1"/>
                </p:cNvSpPr>
                <p:nvPr/>
              </p:nvSpPr>
              <p:spPr bwMode="auto">
                <a:xfrm>
                  <a:off x="3504" y="283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555" name="Line 64"/>
                <p:cNvSpPr>
                  <a:spLocks noChangeShapeType="1"/>
                </p:cNvSpPr>
                <p:nvPr/>
              </p:nvSpPr>
              <p:spPr bwMode="auto">
                <a:xfrm>
                  <a:off x="3936" y="283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556" name="Line 65"/>
                <p:cNvSpPr>
                  <a:spLocks noChangeShapeType="1"/>
                </p:cNvSpPr>
                <p:nvPr/>
              </p:nvSpPr>
              <p:spPr bwMode="auto">
                <a:xfrm>
                  <a:off x="4368" y="283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4541" name="Rectangle 66"/>
              <p:cNvSpPr>
                <a:spLocks noChangeArrowheads="1"/>
              </p:cNvSpPr>
              <p:nvPr/>
            </p:nvSpPr>
            <p:spPr bwMode="auto">
              <a:xfrm>
                <a:off x="672" y="312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42" name="Rectangle 67"/>
              <p:cNvSpPr>
                <a:spLocks noChangeArrowheads="1"/>
              </p:cNvSpPr>
              <p:nvPr/>
            </p:nvSpPr>
            <p:spPr bwMode="auto">
              <a:xfrm>
                <a:off x="1104" y="312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43" name="Rectangle 68"/>
              <p:cNvSpPr>
                <a:spLocks noChangeArrowheads="1"/>
              </p:cNvSpPr>
              <p:nvPr/>
            </p:nvSpPr>
            <p:spPr bwMode="auto">
              <a:xfrm>
                <a:off x="1536" y="312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44" name="Line 69"/>
              <p:cNvSpPr>
                <a:spLocks noChangeShapeType="1"/>
              </p:cNvSpPr>
              <p:nvPr/>
            </p:nvSpPr>
            <p:spPr bwMode="auto">
              <a:xfrm flipH="1">
                <a:off x="720" y="2064"/>
                <a:ext cx="1488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45" name="Line 70"/>
              <p:cNvSpPr>
                <a:spLocks noChangeShapeType="1"/>
              </p:cNvSpPr>
              <p:nvPr/>
            </p:nvSpPr>
            <p:spPr bwMode="auto">
              <a:xfrm flipH="1">
                <a:off x="2160" y="2064"/>
                <a:ext cx="48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46" name="Line 71"/>
              <p:cNvSpPr>
                <a:spLocks noChangeShapeType="1"/>
              </p:cNvSpPr>
              <p:nvPr/>
            </p:nvSpPr>
            <p:spPr bwMode="auto">
              <a:xfrm>
                <a:off x="3072" y="2064"/>
                <a:ext cx="384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547" name="Text Box 72"/>
              <p:cNvSpPr txBox="1">
                <a:spLocks noChangeArrowheads="1"/>
              </p:cNvSpPr>
              <p:nvPr/>
            </p:nvSpPr>
            <p:spPr bwMode="auto">
              <a:xfrm>
                <a:off x="816" y="2688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4548" name="Text Box 73"/>
              <p:cNvSpPr txBox="1">
                <a:spLocks noChangeArrowheads="1"/>
              </p:cNvSpPr>
              <p:nvPr/>
            </p:nvSpPr>
            <p:spPr bwMode="auto">
              <a:xfrm>
                <a:off x="1190" y="2666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4549" name="Text Box 74"/>
              <p:cNvSpPr txBox="1">
                <a:spLocks noChangeArrowheads="1"/>
              </p:cNvSpPr>
              <p:nvPr/>
            </p:nvSpPr>
            <p:spPr bwMode="auto">
              <a:xfrm>
                <a:off x="2256" y="1872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64550" name="Text Box 75"/>
              <p:cNvSpPr txBox="1">
                <a:spLocks noChangeArrowheads="1"/>
              </p:cNvSpPr>
              <p:nvPr/>
            </p:nvSpPr>
            <p:spPr bwMode="auto">
              <a:xfrm>
                <a:off x="2352" y="2688"/>
                <a:ext cx="116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2400" b="1">
                  <a:solidFill>
                    <a:srgbClr val="FF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4551" name="Text Box 76"/>
              <p:cNvSpPr txBox="1">
                <a:spLocks noChangeArrowheads="1"/>
              </p:cNvSpPr>
              <p:nvPr/>
            </p:nvSpPr>
            <p:spPr bwMode="auto">
              <a:xfrm>
                <a:off x="2736" y="1872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64552" name="Text Box 77"/>
              <p:cNvSpPr txBox="1">
                <a:spLocks noChangeArrowheads="1"/>
              </p:cNvSpPr>
              <p:nvPr/>
            </p:nvSpPr>
            <p:spPr bwMode="auto">
              <a:xfrm>
                <a:off x="3552" y="2688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13</a:t>
                </a:r>
              </a:p>
            </p:txBody>
          </p:sp>
        </p:grpSp>
        <p:sp>
          <p:nvSpPr>
            <p:cNvPr id="64525" name="Text Box 78"/>
            <p:cNvSpPr txBox="1">
              <a:spLocks noChangeArrowheads="1"/>
            </p:cNvSpPr>
            <p:nvPr/>
          </p:nvSpPr>
          <p:spPr bwMode="auto">
            <a:xfrm>
              <a:off x="1014" y="1946"/>
              <a:ext cx="37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latin typeface="Times New Roman" pitchFamily="18" charset="0"/>
                </a:rPr>
                <a:t>&lt; 6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64526" name="Text Box 79"/>
            <p:cNvSpPr txBox="1">
              <a:spLocks noChangeArrowheads="1"/>
            </p:cNvSpPr>
            <p:nvPr/>
          </p:nvSpPr>
          <p:spPr bwMode="auto">
            <a:xfrm>
              <a:off x="1816" y="2296"/>
              <a:ext cx="40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latin typeface="Times New Roman" pitchFamily="18" charset="0"/>
                </a:rPr>
                <a:t>&gt; 6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64527" name="Text Box 80"/>
            <p:cNvSpPr txBox="1">
              <a:spLocks noChangeArrowheads="1"/>
            </p:cNvSpPr>
            <p:nvPr/>
          </p:nvSpPr>
          <p:spPr bwMode="auto">
            <a:xfrm>
              <a:off x="2310" y="2282"/>
              <a:ext cx="37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latin typeface="Times New Roman" pitchFamily="18" charset="0"/>
                </a:rPr>
                <a:t>&lt; 9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64528" name="Text Box 81"/>
            <p:cNvSpPr txBox="1">
              <a:spLocks noChangeArrowheads="1"/>
            </p:cNvSpPr>
            <p:nvPr/>
          </p:nvSpPr>
          <p:spPr bwMode="auto">
            <a:xfrm>
              <a:off x="3270" y="2186"/>
              <a:ext cx="37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latin typeface="Times New Roman" pitchFamily="18" charset="0"/>
                </a:rPr>
                <a:t>&gt; 9</a:t>
              </a:r>
              <a:endParaRPr lang="en-US" sz="2400" b="1" dirty="0">
                <a:latin typeface="Times New Roman" pitchFamily="18" charset="0"/>
              </a:endParaRPr>
            </a:p>
          </p:txBody>
        </p:sp>
      </p:grpSp>
      <p:sp>
        <p:nvSpPr>
          <p:cNvPr id="64518" name="Line 83"/>
          <p:cNvSpPr>
            <a:spLocks noChangeShapeType="1"/>
          </p:cNvSpPr>
          <p:nvPr/>
        </p:nvSpPr>
        <p:spPr bwMode="auto">
          <a:xfrm>
            <a:off x="533400" y="46482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19" name="Text Box 84"/>
          <p:cNvSpPr txBox="1">
            <a:spLocks noChangeArrowheads="1"/>
          </p:cNvSpPr>
          <p:nvPr/>
        </p:nvSpPr>
        <p:spPr bwMode="auto">
          <a:xfrm>
            <a:off x="0" y="4038600"/>
            <a:ext cx="2057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Rich sibling</a:t>
            </a:r>
          </a:p>
        </p:txBody>
      </p:sp>
      <p:sp>
        <p:nvSpPr>
          <p:cNvPr id="64520" name="Line 85"/>
          <p:cNvSpPr>
            <a:spLocks noChangeShapeType="1"/>
          </p:cNvSpPr>
          <p:nvPr/>
        </p:nvSpPr>
        <p:spPr bwMode="auto">
          <a:xfrm flipV="1">
            <a:off x="4038600" y="4724400"/>
            <a:ext cx="381000" cy="838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21" name="Line 86"/>
          <p:cNvSpPr>
            <a:spLocks noChangeShapeType="1"/>
          </p:cNvSpPr>
          <p:nvPr/>
        </p:nvSpPr>
        <p:spPr bwMode="auto">
          <a:xfrm>
            <a:off x="4038600" y="4724400"/>
            <a:ext cx="304800" cy="990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22" name="Freeform 87"/>
          <p:cNvSpPr>
            <a:spLocks/>
          </p:cNvSpPr>
          <p:nvPr/>
        </p:nvSpPr>
        <p:spPr bwMode="auto">
          <a:xfrm>
            <a:off x="2438400" y="5638800"/>
            <a:ext cx="1600200" cy="457200"/>
          </a:xfrm>
          <a:custGeom>
            <a:avLst/>
            <a:gdLst>
              <a:gd name="T0" fmla="*/ 0 w 1008"/>
              <a:gd name="T1" fmla="*/ 0 h 288"/>
              <a:gd name="T2" fmla="*/ 0 w 1008"/>
              <a:gd name="T3" fmla="*/ 288 h 288"/>
              <a:gd name="T4" fmla="*/ 1008 w 1008"/>
              <a:gd name="T5" fmla="*/ 288 h 288"/>
              <a:gd name="T6" fmla="*/ 1008 w 100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288"/>
              <a:gd name="T14" fmla="*/ 1008 w 100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288">
                <a:moveTo>
                  <a:pt x="0" y="0"/>
                </a:moveTo>
                <a:lnTo>
                  <a:pt x="0" y="288"/>
                </a:lnTo>
                <a:lnTo>
                  <a:pt x="1008" y="288"/>
                </a:lnTo>
                <a:lnTo>
                  <a:pt x="1008" y="0"/>
                </a:lnTo>
              </a:path>
            </a:pathLst>
          </a:custGeom>
          <a:noFill/>
          <a:ln w="38100" cap="flat" cmpd="sng">
            <a:solidFill>
              <a:srgbClr val="6699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23" name="Text Box 88"/>
          <p:cNvSpPr txBox="1">
            <a:spLocks noChangeArrowheads="1"/>
          </p:cNvSpPr>
          <p:nvPr/>
        </p:nvSpPr>
        <p:spPr bwMode="auto">
          <a:xfrm>
            <a:off x="2743200" y="5638800"/>
            <a:ext cx="914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669900"/>
                </a:solidFill>
                <a:latin typeface="Times New Roman" pitchFamily="18" charset="0"/>
              </a:rPr>
              <a:t>NO!!</a:t>
            </a:r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Case3: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underflow &amp; ‘rich sibling’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delete 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</a:rPr>
              <a:t>7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from T0</a:t>
            </a:r>
          </a:p>
        </p:txBody>
      </p:sp>
      <p:sp>
        <p:nvSpPr>
          <p:cNvPr id="91" name="Text Box 82"/>
          <p:cNvSpPr txBox="1">
            <a:spLocks noChangeArrowheads="1"/>
          </p:cNvSpPr>
          <p:nvPr/>
        </p:nvSpPr>
        <p:spPr bwMode="auto">
          <a:xfrm>
            <a:off x="6057900" y="3327400"/>
            <a:ext cx="28321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5959"/>
                </a:solidFill>
                <a:latin typeface="+mj-lt"/>
              </a:rPr>
              <a:t>Delete </a:t>
            </a:r>
            <a:r>
              <a:rPr lang="en-US" sz="2400" b="1" dirty="0" smtClean="0">
                <a:solidFill>
                  <a:srgbClr val="FF5959"/>
                </a:solidFill>
                <a:latin typeface="+mj-lt"/>
              </a:rPr>
              <a:t>&amp; borrow</a:t>
            </a:r>
            <a:endParaRPr lang="en-US" sz="2400" b="1" dirty="0">
              <a:solidFill>
                <a:srgbClr val="FF595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grpSp>
        <p:nvGrpSpPr>
          <p:cNvPr id="65548" name="Group 6"/>
          <p:cNvGrpSpPr>
            <a:grpSpLocks/>
          </p:cNvGrpSpPr>
          <p:nvPr/>
        </p:nvGrpSpPr>
        <p:grpSpPr bwMode="auto">
          <a:xfrm>
            <a:off x="3733800" y="3657600"/>
            <a:ext cx="1524000" cy="533400"/>
            <a:chOff x="2208" y="2640"/>
            <a:chExt cx="960" cy="336"/>
          </a:xfrm>
        </p:grpSpPr>
        <p:grpSp>
          <p:nvGrpSpPr>
            <p:cNvPr id="65609" name="Group 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5618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619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5610" name="Group 1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5616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617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5611" name="Group 1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5614" name="Line 1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615" name="Line 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5612" name="Line 1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5613" name="Line 1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5549" name="Group 18"/>
          <p:cNvGrpSpPr>
            <a:grpSpLocks/>
          </p:cNvGrpSpPr>
          <p:nvPr/>
        </p:nvGrpSpPr>
        <p:grpSpPr bwMode="auto">
          <a:xfrm>
            <a:off x="5791200" y="4876800"/>
            <a:ext cx="1524000" cy="533400"/>
            <a:chOff x="2208" y="2640"/>
            <a:chExt cx="960" cy="336"/>
          </a:xfrm>
        </p:grpSpPr>
        <p:grpSp>
          <p:nvGrpSpPr>
            <p:cNvPr id="65598" name="Group 1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5607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608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5599" name="Group 2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5605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606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5600" name="Group 2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5603" name="Line 2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604" name="Line 2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5601" name="Line 2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5602" name="Line 2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5554" name="Group 34"/>
          <p:cNvGrpSpPr>
            <a:grpSpLocks/>
          </p:cNvGrpSpPr>
          <p:nvPr/>
        </p:nvGrpSpPr>
        <p:grpSpPr bwMode="auto">
          <a:xfrm>
            <a:off x="3733800" y="4876800"/>
            <a:ext cx="1524000" cy="533400"/>
            <a:chOff x="2208" y="2640"/>
            <a:chExt cx="960" cy="336"/>
          </a:xfrm>
        </p:grpSpPr>
        <p:grpSp>
          <p:nvGrpSpPr>
            <p:cNvPr id="65587" name="Group 3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5596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97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5588" name="Group 3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5594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95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5589" name="Group 4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5592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93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5590" name="Line 4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5591" name="Line 4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5572" name="Group 51"/>
          <p:cNvGrpSpPr>
            <a:grpSpLocks/>
          </p:cNvGrpSpPr>
          <p:nvPr/>
        </p:nvGrpSpPr>
        <p:grpSpPr bwMode="auto">
          <a:xfrm>
            <a:off x="1371600" y="4876800"/>
            <a:ext cx="1524000" cy="533400"/>
            <a:chOff x="2208" y="2640"/>
            <a:chExt cx="960" cy="336"/>
          </a:xfrm>
        </p:grpSpPr>
        <p:grpSp>
          <p:nvGrpSpPr>
            <p:cNvPr id="65576" name="Group 5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5585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86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5577" name="Group 5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5583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84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5578" name="Group 5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5581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82" name="Line 6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5579" name="Line 6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5580" name="Line 6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5563" name="Line 69"/>
          <p:cNvSpPr>
            <a:spLocks noChangeShapeType="1"/>
          </p:cNvSpPr>
          <p:nvPr/>
        </p:nvSpPr>
        <p:spPr bwMode="auto">
          <a:xfrm flipH="1">
            <a:off x="1447800" y="39624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564" name="Line 70"/>
          <p:cNvSpPr>
            <a:spLocks noChangeShapeType="1"/>
          </p:cNvSpPr>
          <p:nvPr/>
        </p:nvSpPr>
        <p:spPr bwMode="auto">
          <a:xfrm flipH="1">
            <a:off x="3733800" y="39624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565" name="Line 71"/>
          <p:cNvSpPr>
            <a:spLocks noChangeShapeType="1"/>
          </p:cNvSpPr>
          <p:nvPr/>
        </p:nvSpPr>
        <p:spPr bwMode="auto">
          <a:xfrm>
            <a:off x="5181600" y="39624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566" name="Text Box 72"/>
          <p:cNvSpPr txBox="1">
            <a:spLocks noChangeArrowheads="1"/>
          </p:cNvSpPr>
          <p:nvPr/>
        </p:nvSpPr>
        <p:spPr bwMode="auto">
          <a:xfrm>
            <a:off x="1600200" y="49530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5567" name="Text Box 73"/>
          <p:cNvSpPr txBox="1">
            <a:spLocks noChangeArrowheads="1"/>
          </p:cNvSpPr>
          <p:nvPr/>
        </p:nvSpPr>
        <p:spPr bwMode="auto">
          <a:xfrm>
            <a:off x="2193925" y="49180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5568" name="Text Box 74"/>
          <p:cNvSpPr txBox="1">
            <a:spLocks noChangeArrowheads="1"/>
          </p:cNvSpPr>
          <p:nvPr/>
        </p:nvSpPr>
        <p:spPr bwMode="auto">
          <a:xfrm>
            <a:off x="3886200" y="3657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5569" name="Text Box 75"/>
          <p:cNvSpPr txBox="1">
            <a:spLocks noChangeArrowheads="1"/>
          </p:cNvSpPr>
          <p:nvPr/>
        </p:nvSpPr>
        <p:spPr bwMode="auto">
          <a:xfrm>
            <a:off x="4038600" y="4953000"/>
            <a:ext cx="184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65570" name="Text Box 76"/>
          <p:cNvSpPr txBox="1">
            <a:spLocks noChangeArrowheads="1"/>
          </p:cNvSpPr>
          <p:nvPr/>
        </p:nvSpPr>
        <p:spPr bwMode="auto">
          <a:xfrm>
            <a:off x="4648200" y="3657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65571" name="Text Box 77"/>
          <p:cNvSpPr txBox="1">
            <a:spLocks noChangeArrowheads="1"/>
          </p:cNvSpPr>
          <p:nvPr/>
        </p:nvSpPr>
        <p:spPr bwMode="auto">
          <a:xfrm>
            <a:off x="5943600" y="49530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65544" name="Text Box 78"/>
          <p:cNvSpPr txBox="1">
            <a:spLocks noChangeArrowheads="1"/>
          </p:cNvSpPr>
          <p:nvPr/>
        </p:nvSpPr>
        <p:spPr bwMode="auto">
          <a:xfrm>
            <a:off x="1915156" y="37750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5545" name="Text Box 79"/>
          <p:cNvSpPr txBox="1">
            <a:spLocks noChangeArrowheads="1"/>
          </p:cNvSpPr>
          <p:nvPr/>
        </p:nvSpPr>
        <p:spPr bwMode="auto">
          <a:xfrm>
            <a:off x="3276600" y="4343400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&gt;6</a:t>
            </a:r>
          </a:p>
        </p:txBody>
      </p:sp>
      <p:sp>
        <p:nvSpPr>
          <p:cNvPr id="65546" name="Text Box 80"/>
          <p:cNvSpPr txBox="1">
            <a:spLocks noChangeArrowheads="1"/>
          </p:cNvSpPr>
          <p:nvPr/>
        </p:nvSpPr>
        <p:spPr bwMode="auto">
          <a:xfrm>
            <a:off x="3972556" y="43084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5547" name="Text Box 81"/>
          <p:cNvSpPr txBox="1">
            <a:spLocks noChangeArrowheads="1"/>
          </p:cNvSpPr>
          <p:nvPr/>
        </p:nvSpPr>
        <p:spPr bwMode="auto">
          <a:xfrm>
            <a:off x="5537200" y="4156075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&gt;9</a:t>
            </a:r>
          </a:p>
        </p:txBody>
      </p:sp>
      <p:sp>
        <p:nvSpPr>
          <p:cNvPr id="65542" name="Freeform 83"/>
          <p:cNvSpPr>
            <a:spLocks/>
          </p:cNvSpPr>
          <p:nvPr/>
        </p:nvSpPr>
        <p:spPr bwMode="auto">
          <a:xfrm>
            <a:off x="2667000" y="4267200"/>
            <a:ext cx="1447800" cy="533400"/>
          </a:xfrm>
          <a:custGeom>
            <a:avLst/>
            <a:gdLst>
              <a:gd name="T0" fmla="*/ 0 w 912"/>
              <a:gd name="T1" fmla="*/ 288 h 336"/>
              <a:gd name="T2" fmla="*/ 720 w 912"/>
              <a:gd name="T3" fmla="*/ 0 h 336"/>
              <a:gd name="T4" fmla="*/ 864 w 912"/>
              <a:gd name="T5" fmla="*/ 0 h 336"/>
              <a:gd name="T6" fmla="*/ 912 w 912"/>
              <a:gd name="T7" fmla="*/ 336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336"/>
              <a:gd name="T14" fmla="*/ 912 w 912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336">
                <a:moveTo>
                  <a:pt x="0" y="288"/>
                </a:moveTo>
                <a:lnTo>
                  <a:pt x="720" y="0"/>
                </a:lnTo>
                <a:lnTo>
                  <a:pt x="864" y="0"/>
                </a:lnTo>
                <a:lnTo>
                  <a:pt x="912" y="336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4" name="Text Box 82"/>
          <p:cNvSpPr txBox="1">
            <a:spLocks noChangeArrowheads="1"/>
          </p:cNvSpPr>
          <p:nvPr/>
        </p:nvSpPr>
        <p:spPr bwMode="auto">
          <a:xfrm>
            <a:off x="6057900" y="3327400"/>
            <a:ext cx="28321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5959"/>
                </a:solidFill>
                <a:latin typeface="+mj-lt"/>
              </a:rPr>
              <a:t>Delete </a:t>
            </a:r>
            <a:r>
              <a:rPr lang="en-US" sz="2400" b="1" dirty="0" smtClean="0">
                <a:solidFill>
                  <a:srgbClr val="FF5959"/>
                </a:solidFill>
                <a:latin typeface="+mj-lt"/>
              </a:rPr>
              <a:t>&amp; borrow</a:t>
            </a:r>
            <a:endParaRPr lang="en-US" sz="2400" b="1" dirty="0">
              <a:solidFill>
                <a:srgbClr val="FF5959"/>
              </a:solidFill>
              <a:latin typeface="+mj-lt"/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Case3: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underflow &amp; ‘rich sibling’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delete 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</a:rPr>
              <a:t>7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from T0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grpSp>
        <p:nvGrpSpPr>
          <p:cNvPr id="66573" name="Group 6"/>
          <p:cNvGrpSpPr>
            <a:grpSpLocks/>
          </p:cNvGrpSpPr>
          <p:nvPr/>
        </p:nvGrpSpPr>
        <p:grpSpPr bwMode="auto">
          <a:xfrm>
            <a:off x="3733800" y="3657600"/>
            <a:ext cx="1524000" cy="533400"/>
            <a:chOff x="2208" y="2640"/>
            <a:chExt cx="960" cy="336"/>
          </a:xfrm>
        </p:grpSpPr>
        <p:grpSp>
          <p:nvGrpSpPr>
            <p:cNvPr id="66634" name="Group 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6643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644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6635" name="Group 1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6641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642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6636" name="Group 1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6639" name="Line 1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640" name="Line 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6637" name="Line 1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6638" name="Line 1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6574" name="Group 18"/>
          <p:cNvGrpSpPr>
            <a:grpSpLocks/>
          </p:cNvGrpSpPr>
          <p:nvPr/>
        </p:nvGrpSpPr>
        <p:grpSpPr bwMode="auto">
          <a:xfrm>
            <a:off x="5791200" y="4876800"/>
            <a:ext cx="1524000" cy="533400"/>
            <a:chOff x="2208" y="2640"/>
            <a:chExt cx="960" cy="336"/>
          </a:xfrm>
        </p:grpSpPr>
        <p:grpSp>
          <p:nvGrpSpPr>
            <p:cNvPr id="66623" name="Group 1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6632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633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6624" name="Group 2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6630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631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6625" name="Group 2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6628" name="Line 2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629" name="Line 2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6626" name="Line 2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6627" name="Line 2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6579" name="Group 34"/>
          <p:cNvGrpSpPr>
            <a:grpSpLocks/>
          </p:cNvGrpSpPr>
          <p:nvPr/>
        </p:nvGrpSpPr>
        <p:grpSpPr bwMode="auto">
          <a:xfrm>
            <a:off x="3733800" y="4876800"/>
            <a:ext cx="1524000" cy="533400"/>
            <a:chOff x="2208" y="2640"/>
            <a:chExt cx="960" cy="336"/>
          </a:xfrm>
        </p:grpSpPr>
        <p:grpSp>
          <p:nvGrpSpPr>
            <p:cNvPr id="66612" name="Group 3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6621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622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6613" name="Group 3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6619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620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6614" name="Group 4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6617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618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6615" name="Line 4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6616" name="Line 4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6597" name="Group 51"/>
          <p:cNvGrpSpPr>
            <a:grpSpLocks/>
          </p:cNvGrpSpPr>
          <p:nvPr/>
        </p:nvGrpSpPr>
        <p:grpSpPr bwMode="auto">
          <a:xfrm>
            <a:off x="1371600" y="4876800"/>
            <a:ext cx="1524000" cy="533400"/>
            <a:chOff x="2208" y="2640"/>
            <a:chExt cx="960" cy="336"/>
          </a:xfrm>
        </p:grpSpPr>
        <p:grpSp>
          <p:nvGrpSpPr>
            <p:cNvPr id="66601" name="Group 5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6610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611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6602" name="Group 5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6608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609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6603" name="Group 5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6606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607" name="Line 6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6604" name="Line 6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6605" name="Line 6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6588" name="Line 69"/>
          <p:cNvSpPr>
            <a:spLocks noChangeShapeType="1"/>
          </p:cNvSpPr>
          <p:nvPr/>
        </p:nvSpPr>
        <p:spPr bwMode="auto">
          <a:xfrm flipH="1">
            <a:off x="1447800" y="39624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89" name="Line 70"/>
          <p:cNvSpPr>
            <a:spLocks noChangeShapeType="1"/>
          </p:cNvSpPr>
          <p:nvPr/>
        </p:nvSpPr>
        <p:spPr bwMode="auto">
          <a:xfrm flipH="1">
            <a:off x="3733800" y="39624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90" name="Line 71"/>
          <p:cNvSpPr>
            <a:spLocks noChangeShapeType="1"/>
          </p:cNvSpPr>
          <p:nvPr/>
        </p:nvSpPr>
        <p:spPr bwMode="auto">
          <a:xfrm>
            <a:off x="5181600" y="39624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91" name="Text Box 72"/>
          <p:cNvSpPr txBox="1">
            <a:spLocks noChangeArrowheads="1"/>
          </p:cNvSpPr>
          <p:nvPr/>
        </p:nvSpPr>
        <p:spPr bwMode="auto">
          <a:xfrm>
            <a:off x="1600200" y="49530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6592" name="Text Box 73"/>
          <p:cNvSpPr txBox="1">
            <a:spLocks noChangeArrowheads="1"/>
          </p:cNvSpPr>
          <p:nvPr/>
        </p:nvSpPr>
        <p:spPr bwMode="auto">
          <a:xfrm>
            <a:off x="2270125" y="4918075"/>
            <a:ext cx="184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b="1">
              <a:latin typeface="Times New Roman" pitchFamily="18" charset="0"/>
            </a:endParaRPr>
          </a:p>
        </p:txBody>
      </p:sp>
      <p:sp>
        <p:nvSpPr>
          <p:cNvPr id="66593" name="Text Box 74"/>
          <p:cNvSpPr txBox="1">
            <a:spLocks noChangeArrowheads="1"/>
          </p:cNvSpPr>
          <p:nvPr/>
        </p:nvSpPr>
        <p:spPr bwMode="auto">
          <a:xfrm>
            <a:off x="3886200" y="3657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6594" name="Text Box 75"/>
          <p:cNvSpPr txBox="1">
            <a:spLocks noChangeArrowheads="1"/>
          </p:cNvSpPr>
          <p:nvPr/>
        </p:nvSpPr>
        <p:spPr bwMode="auto">
          <a:xfrm>
            <a:off x="4038600" y="4953000"/>
            <a:ext cx="184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66595" name="Text Box 76"/>
          <p:cNvSpPr txBox="1">
            <a:spLocks noChangeArrowheads="1"/>
          </p:cNvSpPr>
          <p:nvPr/>
        </p:nvSpPr>
        <p:spPr bwMode="auto">
          <a:xfrm>
            <a:off x="4648200" y="3657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66596" name="Text Box 77"/>
          <p:cNvSpPr txBox="1">
            <a:spLocks noChangeArrowheads="1"/>
          </p:cNvSpPr>
          <p:nvPr/>
        </p:nvSpPr>
        <p:spPr bwMode="auto">
          <a:xfrm>
            <a:off x="5943600" y="49530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66569" name="Text Box 78"/>
          <p:cNvSpPr txBox="1">
            <a:spLocks noChangeArrowheads="1"/>
          </p:cNvSpPr>
          <p:nvPr/>
        </p:nvSpPr>
        <p:spPr bwMode="auto">
          <a:xfrm>
            <a:off x="1915156" y="37750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6570" name="Text Box 79"/>
          <p:cNvSpPr txBox="1">
            <a:spLocks noChangeArrowheads="1"/>
          </p:cNvSpPr>
          <p:nvPr/>
        </p:nvSpPr>
        <p:spPr bwMode="auto">
          <a:xfrm>
            <a:off x="3276600" y="4343400"/>
            <a:ext cx="5969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&gt;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6571" name="Text Box 80"/>
          <p:cNvSpPr txBox="1">
            <a:spLocks noChangeArrowheads="1"/>
          </p:cNvSpPr>
          <p:nvPr/>
        </p:nvSpPr>
        <p:spPr bwMode="auto">
          <a:xfrm>
            <a:off x="3972556" y="43084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6572" name="Text Box 81"/>
          <p:cNvSpPr txBox="1">
            <a:spLocks noChangeArrowheads="1"/>
          </p:cNvSpPr>
          <p:nvPr/>
        </p:nvSpPr>
        <p:spPr bwMode="auto">
          <a:xfrm>
            <a:off x="5496556" y="41560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&gt;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6566" name="Freeform 83"/>
          <p:cNvSpPr>
            <a:spLocks/>
          </p:cNvSpPr>
          <p:nvPr/>
        </p:nvSpPr>
        <p:spPr bwMode="auto">
          <a:xfrm>
            <a:off x="2667000" y="4267200"/>
            <a:ext cx="1447800" cy="533400"/>
          </a:xfrm>
          <a:custGeom>
            <a:avLst/>
            <a:gdLst>
              <a:gd name="T0" fmla="*/ 0 w 912"/>
              <a:gd name="T1" fmla="*/ 288 h 336"/>
              <a:gd name="T2" fmla="*/ 720 w 912"/>
              <a:gd name="T3" fmla="*/ 0 h 336"/>
              <a:gd name="T4" fmla="*/ 864 w 912"/>
              <a:gd name="T5" fmla="*/ 0 h 336"/>
              <a:gd name="T6" fmla="*/ 912 w 912"/>
              <a:gd name="T7" fmla="*/ 336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336"/>
              <a:gd name="T14" fmla="*/ 912 w 912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336">
                <a:moveTo>
                  <a:pt x="0" y="288"/>
                </a:moveTo>
                <a:lnTo>
                  <a:pt x="720" y="0"/>
                </a:lnTo>
                <a:lnTo>
                  <a:pt x="864" y="0"/>
                </a:lnTo>
                <a:lnTo>
                  <a:pt x="912" y="336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67" name="Text Box 84"/>
          <p:cNvSpPr txBox="1">
            <a:spLocks noChangeArrowheads="1"/>
          </p:cNvSpPr>
          <p:nvPr/>
        </p:nvSpPr>
        <p:spPr bwMode="auto">
          <a:xfrm>
            <a:off x="3962400" y="4876800"/>
            <a:ext cx="304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Case3: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underflow &amp; ‘rich sibling’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delete 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</a:rPr>
              <a:t>7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from T0</a:t>
            </a:r>
          </a:p>
        </p:txBody>
      </p:sp>
      <p:sp>
        <p:nvSpPr>
          <p:cNvPr id="87" name="Text Box 82"/>
          <p:cNvSpPr txBox="1">
            <a:spLocks noChangeArrowheads="1"/>
          </p:cNvSpPr>
          <p:nvPr/>
        </p:nvSpPr>
        <p:spPr bwMode="auto">
          <a:xfrm>
            <a:off x="6057900" y="3327400"/>
            <a:ext cx="28321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5959"/>
                </a:solidFill>
                <a:latin typeface="+mj-lt"/>
              </a:rPr>
              <a:t>Delete </a:t>
            </a:r>
            <a:r>
              <a:rPr lang="en-US" sz="2400" b="1" dirty="0" smtClean="0">
                <a:solidFill>
                  <a:srgbClr val="FF5959"/>
                </a:solidFill>
                <a:latin typeface="+mj-lt"/>
              </a:rPr>
              <a:t>&amp; borrow</a:t>
            </a:r>
            <a:endParaRPr lang="en-US" sz="2400" b="1" dirty="0">
              <a:solidFill>
                <a:srgbClr val="FF595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3733800" y="3657600"/>
            <a:ext cx="1524000" cy="533400"/>
            <a:chOff x="2208" y="2640"/>
            <a:chExt cx="960" cy="336"/>
          </a:xfrm>
        </p:grpSpPr>
        <p:grpSp>
          <p:nvGrpSpPr>
            <p:cNvPr id="67653" name="Group 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7662" name="Line 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663" name="Line 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654" name="Group 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7660" name="Line 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661" name="Line 1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655" name="Group 1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7658" name="Line 1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659" name="Line 1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7656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7657" name="Line 1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7589" name="Group 16"/>
          <p:cNvGrpSpPr>
            <a:grpSpLocks/>
          </p:cNvGrpSpPr>
          <p:nvPr/>
        </p:nvGrpSpPr>
        <p:grpSpPr bwMode="auto">
          <a:xfrm>
            <a:off x="5791200" y="4876800"/>
            <a:ext cx="1524000" cy="533400"/>
            <a:chOff x="2208" y="2640"/>
            <a:chExt cx="960" cy="336"/>
          </a:xfrm>
        </p:grpSpPr>
        <p:grpSp>
          <p:nvGrpSpPr>
            <p:cNvPr id="67642" name="Group 1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7651" name="Line 1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652" name="Line 1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643" name="Group 2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7649" name="Line 2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650" name="Line 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644" name="Group 2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7647" name="Line 2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648" name="Line 2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7645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7646" name="Line 2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7594" name="Group 32"/>
          <p:cNvGrpSpPr>
            <a:grpSpLocks/>
          </p:cNvGrpSpPr>
          <p:nvPr/>
        </p:nvGrpSpPr>
        <p:grpSpPr bwMode="auto">
          <a:xfrm>
            <a:off x="3733800" y="4876800"/>
            <a:ext cx="1524000" cy="533400"/>
            <a:chOff x="2208" y="2640"/>
            <a:chExt cx="960" cy="336"/>
          </a:xfrm>
        </p:grpSpPr>
        <p:grpSp>
          <p:nvGrpSpPr>
            <p:cNvPr id="67631" name="Group 33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7640" name="Line 3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641" name="Line 3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632" name="Group 36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7638" name="Line 3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639" name="Line 3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633" name="Group 39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7636" name="Line 4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637" name="Line 4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7634" name="Line 42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7635" name="Line 43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7599" name="Group 48"/>
          <p:cNvGrpSpPr>
            <a:grpSpLocks/>
          </p:cNvGrpSpPr>
          <p:nvPr/>
        </p:nvGrpSpPr>
        <p:grpSpPr bwMode="auto">
          <a:xfrm>
            <a:off x="1371600" y="4876800"/>
            <a:ext cx="1524000" cy="533400"/>
            <a:chOff x="2208" y="2640"/>
            <a:chExt cx="960" cy="336"/>
          </a:xfrm>
        </p:grpSpPr>
        <p:grpSp>
          <p:nvGrpSpPr>
            <p:cNvPr id="67620" name="Group 4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67629" name="Line 5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630" name="Line 5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621" name="Group 5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67627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628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622" name="Group 5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67625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626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7623" name="Line 5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7624" name="Line 5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7604" name="Line 64"/>
          <p:cNvSpPr>
            <a:spLocks noChangeShapeType="1"/>
          </p:cNvSpPr>
          <p:nvPr/>
        </p:nvSpPr>
        <p:spPr bwMode="auto">
          <a:xfrm flipH="1">
            <a:off x="1447800" y="39624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605" name="Line 65"/>
          <p:cNvSpPr>
            <a:spLocks noChangeShapeType="1"/>
          </p:cNvSpPr>
          <p:nvPr/>
        </p:nvSpPr>
        <p:spPr bwMode="auto">
          <a:xfrm flipH="1">
            <a:off x="3733800" y="39624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606" name="Line 66"/>
          <p:cNvSpPr>
            <a:spLocks noChangeShapeType="1"/>
          </p:cNvSpPr>
          <p:nvPr/>
        </p:nvSpPr>
        <p:spPr bwMode="auto">
          <a:xfrm>
            <a:off x="5181600" y="39624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607" name="Text Box 67"/>
          <p:cNvSpPr txBox="1">
            <a:spLocks noChangeArrowheads="1"/>
          </p:cNvSpPr>
          <p:nvPr/>
        </p:nvSpPr>
        <p:spPr bwMode="auto">
          <a:xfrm>
            <a:off x="1600200" y="49530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08" name="Text Box 68"/>
          <p:cNvSpPr txBox="1">
            <a:spLocks noChangeArrowheads="1"/>
          </p:cNvSpPr>
          <p:nvPr/>
        </p:nvSpPr>
        <p:spPr bwMode="auto">
          <a:xfrm>
            <a:off x="2270125" y="4918075"/>
            <a:ext cx="184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b="1">
              <a:latin typeface="Times New Roman" pitchFamily="18" charset="0"/>
            </a:endParaRPr>
          </a:p>
        </p:txBody>
      </p:sp>
      <p:sp>
        <p:nvSpPr>
          <p:cNvPr id="67609" name="Text Box 69"/>
          <p:cNvSpPr txBox="1">
            <a:spLocks noChangeArrowheads="1"/>
          </p:cNvSpPr>
          <p:nvPr/>
        </p:nvSpPr>
        <p:spPr bwMode="auto">
          <a:xfrm>
            <a:off x="3886200" y="3657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7610" name="Text Box 70"/>
          <p:cNvSpPr txBox="1">
            <a:spLocks noChangeArrowheads="1"/>
          </p:cNvSpPr>
          <p:nvPr/>
        </p:nvSpPr>
        <p:spPr bwMode="auto">
          <a:xfrm>
            <a:off x="4038600" y="4953000"/>
            <a:ext cx="184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67611" name="Text Box 71"/>
          <p:cNvSpPr txBox="1">
            <a:spLocks noChangeArrowheads="1"/>
          </p:cNvSpPr>
          <p:nvPr/>
        </p:nvSpPr>
        <p:spPr bwMode="auto">
          <a:xfrm>
            <a:off x="4648200" y="3657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67612" name="Text Box 72"/>
          <p:cNvSpPr txBox="1">
            <a:spLocks noChangeArrowheads="1"/>
          </p:cNvSpPr>
          <p:nvPr/>
        </p:nvSpPr>
        <p:spPr bwMode="auto">
          <a:xfrm>
            <a:off x="5943600" y="49530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67613" name="Text Box 73"/>
          <p:cNvSpPr txBox="1">
            <a:spLocks noChangeArrowheads="1"/>
          </p:cNvSpPr>
          <p:nvPr/>
        </p:nvSpPr>
        <p:spPr bwMode="auto">
          <a:xfrm>
            <a:off x="2105656" y="39020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3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7614" name="Text Box 74"/>
          <p:cNvSpPr txBox="1">
            <a:spLocks noChangeArrowheads="1"/>
          </p:cNvSpPr>
          <p:nvPr/>
        </p:nvSpPr>
        <p:spPr bwMode="auto">
          <a:xfrm>
            <a:off x="3378200" y="4292600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&gt;3</a:t>
            </a:r>
          </a:p>
        </p:txBody>
      </p:sp>
      <p:sp>
        <p:nvSpPr>
          <p:cNvPr id="67615" name="Text Box 75"/>
          <p:cNvSpPr txBox="1">
            <a:spLocks noChangeArrowheads="1"/>
          </p:cNvSpPr>
          <p:nvPr/>
        </p:nvSpPr>
        <p:spPr bwMode="auto">
          <a:xfrm>
            <a:off x="3972556" y="43084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7616" name="Text Box 76"/>
          <p:cNvSpPr txBox="1">
            <a:spLocks noChangeArrowheads="1"/>
          </p:cNvSpPr>
          <p:nvPr/>
        </p:nvSpPr>
        <p:spPr bwMode="auto">
          <a:xfrm>
            <a:off x="5496556" y="41560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&gt;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7617" name="Text Box 77"/>
          <p:cNvSpPr txBox="1">
            <a:spLocks noChangeArrowheads="1"/>
          </p:cNvSpPr>
          <p:nvPr/>
        </p:nvSpPr>
        <p:spPr bwMode="auto">
          <a:xfrm>
            <a:off x="6388100" y="2794000"/>
            <a:ext cx="213360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Delete &amp; borrow, </a:t>
            </a:r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through</a:t>
            </a:r>
            <a:r>
              <a:rPr lang="en-US" sz="2400" b="1" dirty="0">
                <a:latin typeface="Times New Roman" pitchFamily="18" charset="0"/>
              </a:rPr>
              <a:t> the parent</a:t>
            </a:r>
          </a:p>
        </p:txBody>
      </p:sp>
      <p:sp>
        <p:nvSpPr>
          <p:cNvPr id="67618" name="Text Box 78"/>
          <p:cNvSpPr txBox="1">
            <a:spLocks noChangeArrowheads="1"/>
          </p:cNvSpPr>
          <p:nvPr/>
        </p:nvSpPr>
        <p:spPr bwMode="auto">
          <a:xfrm>
            <a:off x="3962400" y="4876800"/>
            <a:ext cx="304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7619" name="Text Box 79"/>
          <p:cNvSpPr txBox="1">
            <a:spLocks noChangeArrowheads="1"/>
          </p:cNvSpPr>
          <p:nvPr/>
        </p:nvSpPr>
        <p:spPr bwMode="auto">
          <a:xfrm>
            <a:off x="457200" y="3276600"/>
            <a:ext cx="2514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5959"/>
                </a:solidFill>
                <a:latin typeface="Times New Roman" pitchFamily="18" charset="0"/>
              </a:rPr>
              <a:t>FINAL TREE</a:t>
            </a:r>
          </a:p>
        </p:txBody>
      </p:sp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711200" y="14351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Case3: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underflow &amp; ‘rich sibling’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delete 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</a:rPr>
              <a:t>7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from T0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3657600"/>
          </a:xfrm>
        </p:spPr>
        <p:txBody>
          <a:bodyPr/>
          <a:lstStyle/>
          <a:p>
            <a:r>
              <a:rPr lang="en-US" sz="2400" smtClean="0"/>
              <a:t>Case1: delete a key at a leaf – no underflow</a:t>
            </a:r>
          </a:p>
          <a:p>
            <a:r>
              <a:rPr lang="en-US" sz="2400" smtClean="0"/>
              <a:t>Case2: delete non-leaf key – no underflow</a:t>
            </a:r>
          </a:p>
          <a:p>
            <a:r>
              <a:rPr lang="en-US" sz="2400" smtClean="0"/>
              <a:t>Case3: delete leaf-key; underflow, and ‘rich sibling’</a:t>
            </a:r>
          </a:p>
          <a:p>
            <a:r>
              <a:rPr lang="en-US" sz="2400" smtClean="0"/>
              <a:t>Case4: delete leaf-key; underflow, and ‘poor sibling’</a:t>
            </a:r>
          </a:p>
          <a:p>
            <a:endParaRPr lang="en-US" sz="2400" smtClean="0"/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398463" y="356076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16"/>
          <p:cNvGrpSpPr>
            <a:grpSpLocks/>
          </p:cNvGrpSpPr>
          <p:nvPr/>
        </p:nvGrpSpPr>
        <p:grpSpPr bwMode="auto">
          <a:xfrm>
            <a:off x="5708650" y="466725"/>
            <a:ext cx="2339975" cy="2152650"/>
            <a:chOff x="1392" y="816"/>
            <a:chExt cx="2928" cy="2928"/>
          </a:xfrm>
        </p:grpSpPr>
        <p:sp>
          <p:nvSpPr>
            <p:cNvPr id="22532" name="Oval 3"/>
            <p:cNvSpPr>
              <a:spLocks noChangeArrowheads="1"/>
            </p:cNvSpPr>
            <p:nvPr/>
          </p:nvSpPr>
          <p:spPr bwMode="auto">
            <a:xfrm>
              <a:off x="1392" y="816"/>
              <a:ext cx="2928" cy="29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" name="Oval 4"/>
            <p:cNvSpPr>
              <a:spLocks noChangeArrowheads="1"/>
            </p:cNvSpPr>
            <p:nvPr/>
          </p:nvSpPr>
          <p:spPr bwMode="auto">
            <a:xfrm>
              <a:off x="1536" y="960"/>
              <a:ext cx="2640" cy="26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Oval 5"/>
            <p:cNvSpPr>
              <a:spLocks noChangeArrowheads="1"/>
            </p:cNvSpPr>
            <p:nvPr/>
          </p:nvSpPr>
          <p:spPr bwMode="auto">
            <a:xfrm>
              <a:off x="1728" y="1152"/>
              <a:ext cx="2256" cy="2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Oval 6"/>
            <p:cNvSpPr>
              <a:spLocks noChangeArrowheads="1"/>
            </p:cNvSpPr>
            <p:nvPr/>
          </p:nvSpPr>
          <p:spPr bwMode="auto">
            <a:xfrm>
              <a:off x="1920" y="1344"/>
              <a:ext cx="1872" cy="18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Oval 7"/>
            <p:cNvSpPr>
              <a:spLocks noChangeArrowheads="1"/>
            </p:cNvSpPr>
            <p:nvPr/>
          </p:nvSpPr>
          <p:spPr bwMode="auto">
            <a:xfrm>
              <a:off x="2112" y="1536"/>
              <a:ext cx="1488" cy="148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 flipV="1">
              <a:off x="2880" y="30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 flipV="1">
              <a:off x="2880" y="81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 flipH="1" flipV="1">
              <a:off x="3600" y="225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 flipH="1" flipV="1">
              <a:off x="1392" y="225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 flipH="1">
              <a:off x="3360" y="1200"/>
              <a:ext cx="49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 flipH="1">
              <a:off x="1824" y="2832"/>
              <a:ext cx="49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>
              <a:off x="3408" y="2784"/>
              <a:ext cx="49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>
              <a:off x="1872" y="1200"/>
              <a:ext cx="49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0" name="Rectangle 17"/>
          <p:cNvSpPr>
            <a:spLocks noChangeArrowheads="1"/>
          </p:cNvSpPr>
          <p:nvPr/>
        </p:nvSpPr>
        <p:spPr bwMode="auto">
          <a:xfrm>
            <a:off x="638175" y="965200"/>
            <a:ext cx="4471988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Font typeface="Wingdings" charset="0"/>
              <a:buChar char="§"/>
            </a:pPr>
            <a:r>
              <a:rPr kumimoji="1" lang="en-US" b="1"/>
              <a:t>Read-write head</a:t>
            </a:r>
            <a:r>
              <a:rPr kumimoji="1" lang="en-US"/>
              <a:t> 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Font typeface="Wingdings" charset="0"/>
              <a:buChar char="§"/>
            </a:pPr>
            <a:r>
              <a:rPr kumimoji="1" lang="en-US"/>
              <a:t>Positioned very close to the platter surface (almost touching it)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Font typeface="Wingdings" charset="0"/>
              <a:buChar char="§"/>
            </a:pPr>
            <a:r>
              <a:rPr kumimoji="1" lang="en-US"/>
              <a:t>Surface of platter divided into circular </a:t>
            </a:r>
            <a:r>
              <a:rPr kumimoji="1" lang="en-US" b="1">
                <a:solidFill>
                  <a:schemeClr val="tx2"/>
                </a:solidFill>
              </a:rPr>
              <a:t>tracks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Font typeface="Wingdings" charset="0"/>
              <a:buChar char="§"/>
            </a:pPr>
            <a:r>
              <a:rPr kumimoji="1" lang="en-US"/>
              <a:t>Each track is divided into </a:t>
            </a:r>
            <a:r>
              <a:rPr kumimoji="1" lang="en-US" b="1">
                <a:solidFill>
                  <a:schemeClr val="tx2"/>
                </a:solidFill>
              </a:rPr>
              <a:t>sectors</a:t>
            </a:r>
            <a:r>
              <a:rPr kumimoji="1" lang="en-US" b="1"/>
              <a:t>.</a:t>
            </a:r>
            <a:r>
              <a:rPr kumimoji="1" lang="en-US"/>
              <a:t>  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Font typeface="Wingdings" charset="0"/>
              <a:buChar char="§"/>
            </a:pPr>
            <a:r>
              <a:rPr kumimoji="1" lang="en-US"/>
              <a:t>A sector is the smallest unit of data that can be read or written.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Font typeface="Wingdings" charset="0"/>
              <a:buChar char="§"/>
            </a:pPr>
            <a:r>
              <a:rPr kumimoji="1" lang="en-US"/>
              <a:t>To read/write a sector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Font typeface="Wingdings" charset="0"/>
              <a:buChar char="§"/>
            </a:pPr>
            <a:r>
              <a:rPr kumimoji="1" lang="en-US"/>
              <a:t>disk arm swings to position head on right track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Font typeface="Wingdings" charset="0"/>
              <a:buChar char="§"/>
            </a:pPr>
            <a:r>
              <a:rPr kumimoji="1" lang="en-US"/>
              <a:t>platter spins continually; data is read/written as sector passes under head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Font typeface="Wingdings" charset="0"/>
              <a:buChar char="§"/>
            </a:pPr>
            <a:r>
              <a:rPr kumimoji="1" lang="en-US" b="1">
                <a:solidFill>
                  <a:schemeClr val="tx2"/>
                </a:solidFill>
              </a:rPr>
              <a:t>Block: </a:t>
            </a:r>
            <a:r>
              <a:rPr kumimoji="1" lang="en-US" b="1"/>
              <a:t>a sequence of</a:t>
            </a:r>
            <a:r>
              <a:rPr kumimoji="1" lang="en-US" b="1">
                <a:solidFill>
                  <a:schemeClr val="tx2"/>
                </a:solidFill>
              </a:rPr>
              <a:t> sectors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Font typeface="Wingdings" charset="0"/>
              <a:buChar char="§"/>
            </a:pPr>
            <a:r>
              <a:rPr kumimoji="1" lang="en-US" b="1">
                <a:solidFill>
                  <a:schemeClr val="tx2"/>
                </a:solidFill>
              </a:rPr>
              <a:t>Cylinder</a:t>
            </a:r>
            <a:r>
              <a:rPr kumimoji="1" lang="en-US" i="1"/>
              <a:t> i</a:t>
            </a:r>
            <a:r>
              <a:rPr kumimoji="1" lang="en-US" b="1" i="1"/>
              <a:t> </a:t>
            </a:r>
            <a:r>
              <a:rPr kumimoji="1" lang="en-US"/>
              <a:t>consists of </a:t>
            </a:r>
            <a:r>
              <a:rPr kumimoji="1" lang="en-US" i="1"/>
              <a:t>i</a:t>
            </a:r>
            <a:r>
              <a:rPr kumimoji="1" lang="en-US" baseline="30000"/>
              <a:t>th</a:t>
            </a:r>
            <a:r>
              <a:rPr kumimoji="1" lang="en-US"/>
              <a:t> track of all the platters </a:t>
            </a:r>
          </a:p>
        </p:txBody>
      </p:sp>
      <p:sp>
        <p:nvSpPr>
          <p:cNvPr id="22531" name="Text Box 18"/>
          <p:cNvSpPr txBox="1">
            <a:spLocks noChangeArrowheads="1"/>
          </p:cNvSpPr>
          <p:nvPr/>
        </p:nvSpPr>
        <p:spPr bwMode="auto">
          <a:xfrm>
            <a:off x="7251700" y="282416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Top view</a:t>
            </a:r>
          </a:p>
        </p:txBody>
      </p:sp>
    </p:spTree>
    <p:extLst>
      <p:ext uri="{BB962C8B-B14F-4D97-AF65-F5344CB8AC3E}">
        <p14:creationId xmlns:p14="http://schemas.microsoft.com/office/powerpoint/2010/main" val="26107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3" y="969963"/>
            <a:ext cx="4992687" cy="1773237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Case 4</a:t>
            </a:r>
          </a:p>
          <a:p>
            <a:pPr>
              <a:buNone/>
            </a:pPr>
            <a:r>
              <a:rPr lang="en-US" sz="2400" dirty="0" smtClean="0"/>
              <a:t>	Underflow &amp; ‘poor sibling’</a:t>
            </a:r>
          </a:p>
          <a:p>
            <a:pPr>
              <a:buNone/>
            </a:pPr>
            <a:r>
              <a:rPr lang="en-US" sz="2400" dirty="0" smtClean="0"/>
              <a:t>	Delete </a:t>
            </a:r>
            <a:r>
              <a:rPr lang="en-US" sz="2400" dirty="0" smtClean="0">
                <a:solidFill>
                  <a:srgbClr val="FF3300"/>
                </a:solidFill>
              </a:rPr>
              <a:t>13</a:t>
            </a:r>
            <a:r>
              <a:rPr lang="en-US" sz="2400" dirty="0" smtClean="0"/>
              <a:t> from T0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" y="4572000"/>
            <a:ext cx="82336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Merge, by pulling a key from the </a:t>
            </a:r>
            <a:r>
              <a:rPr lang="en-US" b="1" dirty="0" smtClean="0"/>
              <a:t>parent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r>
              <a:rPr lang="en-US" dirty="0" smtClean="0"/>
              <a:t>  Exact reversal from insertion:</a:t>
            </a:r>
          </a:p>
          <a:p>
            <a:r>
              <a:rPr lang="en-US" dirty="0" smtClean="0"/>
              <a:t>	‘split and push up’, vs. ‘merge and pull down’</a:t>
            </a:r>
          </a:p>
          <a:p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479800" y="2552700"/>
            <a:ext cx="1524000" cy="533400"/>
            <a:chOff x="2208" y="2640"/>
            <a:chExt cx="960" cy="336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5537200" y="3771900"/>
            <a:ext cx="1524000" cy="533400"/>
            <a:chOff x="2208" y="2640"/>
            <a:chExt cx="960" cy="336"/>
          </a:xfrm>
        </p:grpSpPr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9" name="Group 34"/>
          <p:cNvGrpSpPr>
            <a:grpSpLocks/>
          </p:cNvGrpSpPr>
          <p:nvPr/>
        </p:nvGrpSpPr>
        <p:grpSpPr bwMode="auto">
          <a:xfrm>
            <a:off x="3479800" y="3771900"/>
            <a:ext cx="1524000" cy="533400"/>
            <a:chOff x="2208" y="2640"/>
            <a:chExt cx="960" cy="336"/>
          </a:xfrm>
        </p:grpSpPr>
        <p:grpSp>
          <p:nvGrpSpPr>
            <p:cNvPr id="30" name="Group 3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37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4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35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3" name="Line 4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" name="Line 4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1" name="Group 51"/>
          <p:cNvGrpSpPr>
            <a:grpSpLocks/>
          </p:cNvGrpSpPr>
          <p:nvPr/>
        </p:nvGrpSpPr>
        <p:grpSpPr bwMode="auto">
          <a:xfrm>
            <a:off x="1117600" y="3771900"/>
            <a:ext cx="1524000" cy="533400"/>
            <a:chOff x="2208" y="2640"/>
            <a:chExt cx="960" cy="336"/>
          </a:xfrm>
        </p:grpSpPr>
        <p:grpSp>
          <p:nvGrpSpPr>
            <p:cNvPr id="42" name="Group 5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51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5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49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5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47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6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5" name="Line 6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" name="Line 6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3" name="Line 69"/>
          <p:cNvSpPr>
            <a:spLocks noChangeShapeType="1"/>
          </p:cNvSpPr>
          <p:nvPr/>
        </p:nvSpPr>
        <p:spPr bwMode="auto">
          <a:xfrm flipH="1">
            <a:off x="1193800" y="28575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" name="Line 70"/>
          <p:cNvSpPr>
            <a:spLocks noChangeShapeType="1"/>
          </p:cNvSpPr>
          <p:nvPr/>
        </p:nvSpPr>
        <p:spPr bwMode="auto">
          <a:xfrm flipH="1">
            <a:off x="3479800" y="28575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" name="Line 71"/>
          <p:cNvSpPr>
            <a:spLocks noChangeShapeType="1"/>
          </p:cNvSpPr>
          <p:nvPr/>
        </p:nvSpPr>
        <p:spPr bwMode="auto">
          <a:xfrm>
            <a:off x="4927600" y="28575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1346200" y="38481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57" name="Text Box 73"/>
          <p:cNvSpPr txBox="1">
            <a:spLocks noChangeArrowheads="1"/>
          </p:cNvSpPr>
          <p:nvPr/>
        </p:nvSpPr>
        <p:spPr bwMode="auto">
          <a:xfrm>
            <a:off x="2003425" y="38131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3</a:t>
            </a:r>
          </a:p>
        </p:txBody>
      </p: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3632200" y="25527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59" name="Text Box 75"/>
          <p:cNvSpPr txBox="1">
            <a:spLocks noChangeArrowheads="1"/>
          </p:cNvSpPr>
          <p:nvPr/>
        </p:nvSpPr>
        <p:spPr bwMode="auto">
          <a:xfrm>
            <a:off x="3708400" y="38481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0" name="Text Box 76"/>
          <p:cNvSpPr txBox="1">
            <a:spLocks noChangeArrowheads="1"/>
          </p:cNvSpPr>
          <p:nvPr/>
        </p:nvSpPr>
        <p:spPr bwMode="auto">
          <a:xfrm>
            <a:off x="4394200" y="25527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61" name="Text Box 77"/>
          <p:cNvSpPr txBox="1">
            <a:spLocks noChangeArrowheads="1"/>
          </p:cNvSpPr>
          <p:nvPr/>
        </p:nvSpPr>
        <p:spPr bwMode="auto">
          <a:xfrm>
            <a:off x="5689600" y="38481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62" name="Text Box 78"/>
          <p:cNvSpPr txBox="1">
            <a:spLocks noChangeArrowheads="1"/>
          </p:cNvSpPr>
          <p:nvPr/>
        </p:nvSpPr>
        <p:spPr bwMode="auto">
          <a:xfrm>
            <a:off x="1661156" y="26701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3" name="Text Box 79"/>
          <p:cNvSpPr txBox="1">
            <a:spLocks noChangeArrowheads="1"/>
          </p:cNvSpPr>
          <p:nvPr/>
        </p:nvSpPr>
        <p:spPr bwMode="auto">
          <a:xfrm>
            <a:off x="3022600" y="3238500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&gt;6</a:t>
            </a:r>
          </a:p>
        </p:txBody>
      </p: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3718556" y="32035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65" name="Text Box 81"/>
          <p:cNvSpPr txBox="1">
            <a:spLocks noChangeArrowheads="1"/>
          </p:cNvSpPr>
          <p:nvPr/>
        </p:nvSpPr>
        <p:spPr bwMode="auto">
          <a:xfrm>
            <a:off x="5283200" y="3051175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&gt;9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3733800" y="3759200"/>
            <a:ext cx="1524000" cy="533400"/>
            <a:chOff x="2208" y="2640"/>
            <a:chExt cx="960" cy="336"/>
          </a:xfrm>
        </p:grpSpPr>
        <p:grpSp>
          <p:nvGrpSpPr>
            <p:cNvPr id="73782" name="Group 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73791" name="Line 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792" name="Line 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3783" name="Group 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73789" name="Line 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790" name="Line 1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3784" name="Group 1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73787" name="Line 1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788" name="Line 1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785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3786" name="Line 1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3767" name="Group 17"/>
          <p:cNvGrpSpPr>
            <a:grpSpLocks/>
          </p:cNvGrpSpPr>
          <p:nvPr/>
        </p:nvGrpSpPr>
        <p:grpSpPr bwMode="auto">
          <a:xfrm>
            <a:off x="1371600" y="4978400"/>
            <a:ext cx="1524000" cy="533400"/>
            <a:chOff x="2208" y="2640"/>
            <a:chExt cx="960" cy="336"/>
          </a:xfrm>
        </p:grpSpPr>
        <p:grpSp>
          <p:nvGrpSpPr>
            <p:cNvPr id="73771" name="Group 18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73780" name="Line 1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781" name="Line 2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3772" name="Group 21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73778" name="Line 2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779" name="Line 2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3773" name="Group 24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73776" name="Line 2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777" name="Line 2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774" name="Line 27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3775" name="Line 28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3737" name="Line 35"/>
          <p:cNvSpPr>
            <a:spLocks noChangeShapeType="1"/>
          </p:cNvSpPr>
          <p:nvPr/>
        </p:nvSpPr>
        <p:spPr bwMode="auto">
          <a:xfrm flipH="1">
            <a:off x="1447800" y="40640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738" name="Line 36"/>
          <p:cNvSpPr>
            <a:spLocks noChangeShapeType="1"/>
          </p:cNvSpPr>
          <p:nvPr/>
        </p:nvSpPr>
        <p:spPr bwMode="auto">
          <a:xfrm>
            <a:off x="4495800" y="4064000"/>
            <a:ext cx="139700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3739" name="Text Box 37"/>
          <p:cNvSpPr txBox="1">
            <a:spLocks noChangeArrowheads="1"/>
          </p:cNvSpPr>
          <p:nvPr/>
        </p:nvSpPr>
        <p:spPr bwMode="auto">
          <a:xfrm>
            <a:off x="1600200" y="5054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73740" name="Text Box 38"/>
          <p:cNvSpPr txBox="1">
            <a:spLocks noChangeArrowheads="1"/>
          </p:cNvSpPr>
          <p:nvPr/>
        </p:nvSpPr>
        <p:spPr bwMode="auto">
          <a:xfrm>
            <a:off x="2193925" y="50196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73741" name="Text Box 39"/>
          <p:cNvSpPr txBox="1">
            <a:spLocks noChangeArrowheads="1"/>
          </p:cNvSpPr>
          <p:nvPr/>
        </p:nvSpPr>
        <p:spPr bwMode="auto">
          <a:xfrm>
            <a:off x="3886200" y="3759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grpSp>
        <p:nvGrpSpPr>
          <p:cNvPr id="73742" name="Group 40"/>
          <p:cNvGrpSpPr>
            <a:grpSpLocks/>
          </p:cNvGrpSpPr>
          <p:nvPr/>
        </p:nvGrpSpPr>
        <p:grpSpPr bwMode="auto">
          <a:xfrm>
            <a:off x="4419600" y="4978400"/>
            <a:ext cx="1524000" cy="533400"/>
            <a:chOff x="2208" y="2640"/>
            <a:chExt cx="960" cy="336"/>
          </a:xfrm>
        </p:grpSpPr>
        <p:grpSp>
          <p:nvGrpSpPr>
            <p:cNvPr id="73756" name="Group 41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73765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766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3757" name="Group 44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73763" name="Line 4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764" name="Line 4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3758" name="Group 47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73761" name="Line 4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762" name="Line 4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759" name="Line 50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3760" name="Line 51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3747" name="Text Box 56"/>
          <p:cNvSpPr txBox="1">
            <a:spLocks noChangeArrowheads="1"/>
          </p:cNvSpPr>
          <p:nvPr/>
        </p:nvSpPr>
        <p:spPr bwMode="auto">
          <a:xfrm>
            <a:off x="4648200" y="5054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73748" name="Text Box 57"/>
          <p:cNvSpPr txBox="1">
            <a:spLocks noChangeArrowheads="1"/>
          </p:cNvSpPr>
          <p:nvPr/>
        </p:nvSpPr>
        <p:spPr bwMode="auto">
          <a:xfrm>
            <a:off x="6096000" y="5054600"/>
            <a:ext cx="184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3749" name="Text Box 58"/>
          <p:cNvSpPr txBox="1">
            <a:spLocks noChangeArrowheads="1"/>
          </p:cNvSpPr>
          <p:nvPr/>
        </p:nvSpPr>
        <p:spPr bwMode="auto">
          <a:xfrm>
            <a:off x="2232656" y="39274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73750" name="Text Box 59"/>
          <p:cNvSpPr txBox="1">
            <a:spLocks noChangeArrowheads="1"/>
          </p:cNvSpPr>
          <p:nvPr/>
        </p:nvSpPr>
        <p:spPr bwMode="auto">
          <a:xfrm>
            <a:off x="3860800" y="4521200"/>
            <a:ext cx="6223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&gt;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73751" name="Text Box 60"/>
          <p:cNvSpPr txBox="1">
            <a:spLocks noChangeArrowheads="1"/>
          </p:cNvSpPr>
          <p:nvPr/>
        </p:nvSpPr>
        <p:spPr bwMode="auto">
          <a:xfrm>
            <a:off x="4762500" y="2679700"/>
            <a:ext cx="40132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5959"/>
                </a:solidFill>
                <a:latin typeface="+mn-lt"/>
              </a:rPr>
              <a:t>A: merge </a:t>
            </a:r>
            <a:r>
              <a:rPr lang="en-US" sz="2400" b="1" dirty="0" err="1">
                <a:solidFill>
                  <a:srgbClr val="FF5959"/>
                </a:solidFill>
                <a:latin typeface="+mn-lt"/>
              </a:rPr>
              <a:t>w</a:t>
            </a:r>
            <a:r>
              <a:rPr lang="en-US" sz="2400" b="1" dirty="0" smtClean="0">
                <a:solidFill>
                  <a:srgbClr val="FF5959"/>
                </a:solidFill>
                <a:latin typeface="+mn-lt"/>
              </a:rPr>
              <a:t>/ ‘</a:t>
            </a:r>
            <a:r>
              <a:rPr lang="en-US" sz="2400" b="1" dirty="0">
                <a:solidFill>
                  <a:srgbClr val="FF5959"/>
                </a:solidFill>
                <a:latin typeface="+mn-lt"/>
              </a:rPr>
              <a:t>poor’ sibling</a:t>
            </a:r>
          </a:p>
        </p:txBody>
      </p:sp>
      <p:sp>
        <p:nvSpPr>
          <p:cNvPr id="73752" name="Freeform 61"/>
          <p:cNvSpPr>
            <a:spLocks/>
          </p:cNvSpPr>
          <p:nvPr/>
        </p:nvSpPr>
        <p:spPr bwMode="auto">
          <a:xfrm>
            <a:off x="3175000" y="3375025"/>
            <a:ext cx="4605338" cy="2938463"/>
          </a:xfrm>
          <a:custGeom>
            <a:avLst/>
            <a:gdLst>
              <a:gd name="T0" fmla="*/ 568 w 2901"/>
              <a:gd name="T1" fmla="*/ 1778 h 1851"/>
              <a:gd name="T2" fmla="*/ 320 w 2901"/>
              <a:gd name="T3" fmla="*/ 1754 h 1851"/>
              <a:gd name="T4" fmla="*/ 184 w 2901"/>
              <a:gd name="T5" fmla="*/ 1730 h 1851"/>
              <a:gd name="T6" fmla="*/ 32 w 2901"/>
              <a:gd name="T7" fmla="*/ 1530 h 1851"/>
              <a:gd name="T8" fmla="*/ 0 w 2901"/>
              <a:gd name="T9" fmla="*/ 1370 h 1851"/>
              <a:gd name="T10" fmla="*/ 104 w 2901"/>
              <a:gd name="T11" fmla="*/ 874 h 1851"/>
              <a:gd name="T12" fmla="*/ 216 w 2901"/>
              <a:gd name="T13" fmla="*/ 714 h 1851"/>
              <a:gd name="T14" fmla="*/ 592 w 2901"/>
              <a:gd name="T15" fmla="*/ 682 h 1851"/>
              <a:gd name="T16" fmla="*/ 744 w 2901"/>
              <a:gd name="T17" fmla="*/ 474 h 1851"/>
              <a:gd name="T18" fmla="*/ 800 w 2901"/>
              <a:gd name="T19" fmla="*/ 314 h 1851"/>
              <a:gd name="T20" fmla="*/ 832 w 2901"/>
              <a:gd name="T21" fmla="*/ 210 h 1851"/>
              <a:gd name="T22" fmla="*/ 928 w 2901"/>
              <a:gd name="T23" fmla="*/ 42 h 1851"/>
              <a:gd name="T24" fmla="*/ 1000 w 2901"/>
              <a:gd name="T25" fmla="*/ 10 h 1851"/>
              <a:gd name="T26" fmla="*/ 1256 w 2901"/>
              <a:gd name="T27" fmla="*/ 34 h 1851"/>
              <a:gd name="T28" fmla="*/ 1352 w 2901"/>
              <a:gd name="T29" fmla="*/ 90 h 1851"/>
              <a:gd name="T30" fmla="*/ 1400 w 2901"/>
              <a:gd name="T31" fmla="*/ 138 h 1851"/>
              <a:gd name="T32" fmla="*/ 1448 w 2901"/>
              <a:gd name="T33" fmla="*/ 242 h 1851"/>
              <a:gd name="T34" fmla="*/ 1464 w 2901"/>
              <a:gd name="T35" fmla="*/ 306 h 1851"/>
              <a:gd name="T36" fmla="*/ 1568 w 2901"/>
              <a:gd name="T37" fmla="*/ 386 h 1851"/>
              <a:gd name="T38" fmla="*/ 1592 w 2901"/>
              <a:gd name="T39" fmla="*/ 410 h 1851"/>
              <a:gd name="T40" fmla="*/ 1768 w 2901"/>
              <a:gd name="T41" fmla="*/ 506 h 1851"/>
              <a:gd name="T42" fmla="*/ 1968 w 2901"/>
              <a:gd name="T43" fmla="*/ 570 h 1851"/>
              <a:gd name="T44" fmla="*/ 2032 w 2901"/>
              <a:gd name="T45" fmla="*/ 586 h 1851"/>
              <a:gd name="T46" fmla="*/ 2104 w 2901"/>
              <a:gd name="T47" fmla="*/ 650 h 1851"/>
              <a:gd name="T48" fmla="*/ 2184 w 2901"/>
              <a:gd name="T49" fmla="*/ 738 h 1851"/>
              <a:gd name="T50" fmla="*/ 2408 w 2901"/>
              <a:gd name="T51" fmla="*/ 770 h 1851"/>
              <a:gd name="T52" fmla="*/ 2640 w 2901"/>
              <a:gd name="T53" fmla="*/ 818 h 1851"/>
              <a:gd name="T54" fmla="*/ 2816 w 2901"/>
              <a:gd name="T55" fmla="*/ 930 h 1851"/>
              <a:gd name="T56" fmla="*/ 2880 w 2901"/>
              <a:gd name="T57" fmla="*/ 1034 h 1851"/>
              <a:gd name="T58" fmla="*/ 2896 w 2901"/>
              <a:gd name="T59" fmla="*/ 1082 h 1851"/>
              <a:gd name="T60" fmla="*/ 2872 w 2901"/>
              <a:gd name="T61" fmla="*/ 1306 h 1851"/>
              <a:gd name="T62" fmla="*/ 2856 w 2901"/>
              <a:gd name="T63" fmla="*/ 1362 h 1851"/>
              <a:gd name="T64" fmla="*/ 2800 w 2901"/>
              <a:gd name="T65" fmla="*/ 1386 h 1851"/>
              <a:gd name="T66" fmla="*/ 2632 w 2901"/>
              <a:gd name="T67" fmla="*/ 1474 h 1851"/>
              <a:gd name="T68" fmla="*/ 2464 w 2901"/>
              <a:gd name="T69" fmla="*/ 1522 h 1851"/>
              <a:gd name="T70" fmla="*/ 2288 w 2901"/>
              <a:gd name="T71" fmla="*/ 1562 h 1851"/>
              <a:gd name="T72" fmla="*/ 2104 w 2901"/>
              <a:gd name="T73" fmla="*/ 1578 h 1851"/>
              <a:gd name="T74" fmla="*/ 1744 w 2901"/>
              <a:gd name="T75" fmla="*/ 1666 h 1851"/>
              <a:gd name="T76" fmla="*/ 1200 w 2901"/>
              <a:gd name="T77" fmla="*/ 1674 h 1851"/>
              <a:gd name="T78" fmla="*/ 952 w 2901"/>
              <a:gd name="T79" fmla="*/ 1754 h 1851"/>
              <a:gd name="T80" fmla="*/ 600 w 2901"/>
              <a:gd name="T81" fmla="*/ 1746 h 1851"/>
              <a:gd name="T82" fmla="*/ 560 w 2901"/>
              <a:gd name="T83" fmla="*/ 1786 h 1851"/>
              <a:gd name="T84" fmla="*/ 568 w 2901"/>
              <a:gd name="T85" fmla="*/ 1778 h 185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901"/>
              <a:gd name="T130" fmla="*/ 0 h 1851"/>
              <a:gd name="T131" fmla="*/ 2901 w 2901"/>
              <a:gd name="T132" fmla="*/ 1851 h 185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901" h="1851">
                <a:moveTo>
                  <a:pt x="568" y="1778"/>
                </a:moveTo>
                <a:cubicBezTo>
                  <a:pt x="485" y="1764"/>
                  <a:pt x="403" y="1761"/>
                  <a:pt x="320" y="1754"/>
                </a:cubicBezTo>
                <a:cubicBezTo>
                  <a:pt x="284" y="1751"/>
                  <a:pt x="220" y="1750"/>
                  <a:pt x="184" y="1730"/>
                </a:cubicBezTo>
                <a:cubicBezTo>
                  <a:pt x="109" y="1688"/>
                  <a:pt x="58" y="1609"/>
                  <a:pt x="32" y="1530"/>
                </a:cubicBezTo>
                <a:cubicBezTo>
                  <a:pt x="25" y="1474"/>
                  <a:pt x="9" y="1425"/>
                  <a:pt x="0" y="1370"/>
                </a:cubicBezTo>
                <a:cubicBezTo>
                  <a:pt x="9" y="1188"/>
                  <a:pt x="37" y="1042"/>
                  <a:pt x="104" y="874"/>
                </a:cubicBezTo>
                <a:cubicBezTo>
                  <a:pt x="128" y="815"/>
                  <a:pt x="155" y="745"/>
                  <a:pt x="216" y="714"/>
                </a:cubicBezTo>
                <a:cubicBezTo>
                  <a:pt x="291" y="677"/>
                  <a:pt x="551" y="683"/>
                  <a:pt x="592" y="682"/>
                </a:cubicBezTo>
                <a:cubicBezTo>
                  <a:pt x="696" y="647"/>
                  <a:pt x="722" y="573"/>
                  <a:pt x="744" y="474"/>
                </a:cubicBezTo>
                <a:cubicBezTo>
                  <a:pt x="757" y="416"/>
                  <a:pt x="777" y="368"/>
                  <a:pt x="800" y="314"/>
                </a:cubicBezTo>
                <a:cubicBezTo>
                  <a:pt x="814" y="281"/>
                  <a:pt x="818" y="243"/>
                  <a:pt x="832" y="210"/>
                </a:cubicBezTo>
                <a:cubicBezTo>
                  <a:pt x="858" y="150"/>
                  <a:pt x="881" y="89"/>
                  <a:pt x="928" y="42"/>
                </a:cubicBezTo>
                <a:cubicBezTo>
                  <a:pt x="947" y="23"/>
                  <a:pt x="1000" y="10"/>
                  <a:pt x="1000" y="10"/>
                </a:cubicBezTo>
                <a:cubicBezTo>
                  <a:pt x="1040" y="12"/>
                  <a:pt x="1187" y="0"/>
                  <a:pt x="1256" y="34"/>
                </a:cubicBezTo>
                <a:cubicBezTo>
                  <a:pt x="1285" y="49"/>
                  <a:pt x="1330" y="68"/>
                  <a:pt x="1352" y="90"/>
                </a:cubicBezTo>
                <a:cubicBezTo>
                  <a:pt x="1368" y="106"/>
                  <a:pt x="1400" y="138"/>
                  <a:pt x="1400" y="138"/>
                </a:cubicBezTo>
                <a:cubicBezTo>
                  <a:pt x="1412" y="174"/>
                  <a:pt x="1431" y="208"/>
                  <a:pt x="1448" y="242"/>
                </a:cubicBezTo>
                <a:cubicBezTo>
                  <a:pt x="1458" y="262"/>
                  <a:pt x="1452" y="287"/>
                  <a:pt x="1464" y="306"/>
                </a:cubicBezTo>
                <a:cubicBezTo>
                  <a:pt x="1495" y="355"/>
                  <a:pt x="1526" y="356"/>
                  <a:pt x="1568" y="386"/>
                </a:cubicBezTo>
                <a:cubicBezTo>
                  <a:pt x="1577" y="393"/>
                  <a:pt x="1583" y="403"/>
                  <a:pt x="1592" y="410"/>
                </a:cubicBezTo>
                <a:cubicBezTo>
                  <a:pt x="1645" y="448"/>
                  <a:pt x="1710" y="477"/>
                  <a:pt x="1768" y="506"/>
                </a:cubicBezTo>
                <a:cubicBezTo>
                  <a:pt x="1834" y="539"/>
                  <a:pt x="1896" y="556"/>
                  <a:pt x="1968" y="570"/>
                </a:cubicBezTo>
                <a:cubicBezTo>
                  <a:pt x="1990" y="574"/>
                  <a:pt x="2032" y="586"/>
                  <a:pt x="2032" y="586"/>
                </a:cubicBezTo>
                <a:cubicBezTo>
                  <a:pt x="2055" y="609"/>
                  <a:pt x="2083" y="625"/>
                  <a:pt x="2104" y="650"/>
                </a:cubicBezTo>
                <a:cubicBezTo>
                  <a:pt x="2127" y="678"/>
                  <a:pt x="2149" y="723"/>
                  <a:pt x="2184" y="738"/>
                </a:cubicBezTo>
                <a:cubicBezTo>
                  <a:pt x="2256" y="770"/>
                  <a:pt x="2329" y="766"/>
                  <a:pt x="2408" y="770"/>
                </a:cubicBezTo>
                <a:cubicBezTo>
                  <a:pt x="2488" y="780"/>
                  <a:pt x="2562" y="798"/>
                  <a:pt x="2640" y="818"/>
                </a:cubicBezTo>
                <a:cubicBezTo>
                  <a:pt x="2696" y="832"/>
                  <a:pt x="2767" y="898"/>
                  <a:pt x="2816" y="930"/>
                </a:cubicBezTo>
                <a:cubicBezTo>
                  <a:pt x="2838" y="963"/>
                  <a:pt x="2865" y="997"/>
                  <a:pt x="2880" y="1034"/>
                </a:cubicBezTo>
                <a:cubicBezTo>
                  <a:pt x="2886" y="1050"/>
                  <a:pt x="2896" y="1082"/>
                  <a:pt x="2896" y="1082"/>
                </a:cubicBezTo>
                <a:cubicBezTo>
                  <a:pt x="2887" y="1264"/>
                  <a:pt x="2901" y="1190"/>
                  <a:pt x="2872" y="1306"/>
                </a:cubicBezTo>
                <a:cubicBezTo>
                  <a:pt x="2871" y="1308"/>
                  <a:pt x="2860" y="1357"/>
                  <a:pt x="2856" y="1362"/>
                </a:cubicBezTo>
                <a:cubicBezTo>
                  <a:pt x="2842" y="1379"/>
                  <a:pt x="2819" y="1381"/>
                  <a:pt x="2800" y="1386"/>
                </a:cubicBezTo>
                <a:cubicBezTo>
                  <a:pt x="2739" y="1427"/>
                  <a:pt x="2708" y="1461"/>
                  <a:pt x="2632" y="1474"/>
                </a:cubicBezTo>
                <a:cubicBezTo>
                  <a:pt x="2582" y="1507"/>
                  <a:pt x="2521" y="1508"/>
                  <a:pt x="2464" y="1522"/>
                </a:cubicBezTo>
                <a:cubicBezTo>
                  <a:pt x="2407" y="1536"/>
                  <a:pt x="2347" y="1555"/>
                  <a:pt x="2288" y="1562"/>
                </a:cubicBezTo>
                <a:cubicBezTo>
                  <a:pt x="2227" y="1569"/>
                  <a:pt x="2104" y="1578"/>
                  <a:pt x="2104" y="1578"/>
                </a:cubicBezTo>
                <a:cubicBezTo>
                  <a:pt x="1986" y="1617"/>
                  <a:pt x="1868" y="1656"/>
                  <a:pt x="1744" y="1666"/>
                </a:cubicBezTo>
                <a:cubicBezTo>
                  <a:pt x="1582" y="1661"/>
                  <a:pt x="1359" y="1634"/>
                  <a:pt x="1200" y="1674"/>
                </a:cubicBezTo>
                <a:cubicBezTo>
                  <a:pt x="1130" y="1721"/>
                  <a:pt x="1035" y="1742"/>
                  <a:pt x="952" y="1754"/>
                </a:cubicBezTo>
                <a:cubicBezTo>
                  <a:pt x="823" y="1748"/>
                  <a:pt x="726" y="1738"/>
                  <a:pt x="600" y="1746"/>
                </a:cubicBezTo>
                <a:cubicBezTo>
                  <a:pt x="576" y="1762"/>
                  <a:pt x="573" y="1759"/>
                  <a:pt x="560" y="1786"/>
                </a:cubicBezTo>
                <a:cubicBezTo>
                  <a:pt x="555" y="1795"/>
                  <a:pt x="531" y="1851"/>
                  <a:pt x="568" y="1778"/>
                </a:cubicBezTo>
                <a:close/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753" name="Text Box 62"/>
          <p:cNvSpPr txBox="1">
            <a:spLocks noChangeArrowheads="1"/>
          </p:cNvSpPr>
          <p:nvPr/>
        </p:nvSpPr>
        <p:spPr bwMode="auto">
          <a:xfrm>
            <a:off x="5334000" y="5054600"/>
            <a:ext cx="304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1166813" y="1516063"/>
            <a:ext cx="4992687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4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Underflow &amp; ‘poor sibling’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Delete </a:t>
            </a: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</a:t>
            </a: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T0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4521200" y="3797300"/>
            <a:ext cx="1524000" cy="533400"/>
            <a:chOff x="2208" y="2640"/>
            <a:chExt cx="960" cy="336"/>
          </a:xfrm>
        </p:grpSpPr>
        <p:grpSp>
          <p:nvGrpSpPr>
            <p:cNvPr id="74805" name="Group 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74814" name="Line 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15" name="Line 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4806" name="Group 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74812" name="Line 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13" name="Line 1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4807" name="Group 1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74810" name="Line 1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11" name="Line 1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4808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4809" name="Line 1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4790" name="Group 17"/>
          <p:cNvGrpSpPr>
            <a:grpSpLocks/>
          </p:cNvGrpSpPr>
          <p:nvPr/>
        </p:nvGrpSpPr>
        <p:grpSpPr bwMode="auto">
          <a:xfrm>
            <a:off x="2159000" y="5016500"/>
            <a:ext cx="1524000" cy="533400"/>
            <a:chOff x="2208" y="2640"/>
            <a:chExt cx="960" cy="336"/>
          </a:xfrm>
        </p:grpSpPr>
        <p:grpSp>
          <p:nvGrpSpPr>
            <p:cNvPr id="74794" name="Group 18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74803" name="Line 1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04" name="Line 2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4795" name="Group 21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74801" name="Line 2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02" name="Line 2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4796" name="Group 24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74799" name="Line 2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00" name="Line 2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4797" name="Line 27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4798" name="Line 28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4761" name="Line 35"/>
          <p:cNvSpPr>
            <a:spLocks noChangeShapeType="1"/>
          </p:cNvSpPr>
          <p:nvPr/>
        </p:nvSpPr>
        <p:spPr bwMode="auto">
          <a:xfrm flipH="1">
            <a:off x="2235200" y="41021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762" name="Line 36"/>
          <p:cNvSpPr>
            <a:spLocks noChangeShapeType="1"/>
          </p:cNvSpPr>
          <p:nvPr/>
        </p:nvSpPr>
        <p:spPr bwMode="auto">
          <a:xfrm flipH="1">
            <a:off x="5207000" y="4102100"/>
            <a:ext cx="76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763" name="Text Box 37"/>
          <p:cNvSpPr txBox="1">
            <a:spLocks noChangeArrowheads="1"/>
          </p:cNvSpPr>
          <p:nvPr/>
        </p:nvSpPr>
        <p:spPr bwMode="auto">
          <a:xfrm>
            <a:off x="2387600" y="50927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74764" name="Text Box 38"/>
          <p:cNvSpPr txBox="1">
            <a:spLocks noChangeArrowheads="1"/>
          </p:cNvSpPr>
          <p:nvPr/>
        </p:nvSpPr>
        <p:spPr bwMode="auto">
          <a:xfrm>
            <a:off x="2981325" y="50577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74765" name="Text Box 39"/>
          <p:cNvSpPr txBox="1">
            <a:spLocks noChangeArrowheads="1"/>
          </p:cNvSpPr>
          <p:nvPr/>
        </p:nvSpPr>
        <p:spPr bwMode="auto">
          <a:xfrm>
            <a:off x="4673600" y="37973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grpSp>
        <p:nvGrpSpPr>
          <p:cNvPr id="74766" name="Group 40"/>
          <p:cNvGrpSpPr>
            <a:grpSpLocks/>
          </p:cNvGrpSpPr>
          <p:nvPr/>
        </p:nvGrpSpPr>
        <p:grpSpPr bwMode="auto">
          <a:xfrm>
            <a:off x="5207000" y="5016500"/>
            <a:ext cx="1524000" cy="533400"/>
            <a:chOff x="2208" y="2640"/>
            <a:chExt cx="960" cy="336"/>
          </a:xfrm>
        </p:grpSpPr>
        <p:grpSp>
          <p:nvGrpSpPr>
            <p:cNvPr id="74779" name="Group 41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74788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89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4780" name="Group 44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74786" name="Line 4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87" name="Line 4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4781" name="Group 47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74784" name="Line 4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85" name="Line 4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4782" name="Line 50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4783" name="Line 51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4771" name="Text Box 56"/>
          <p:cNvSpPr txBox="1">
            <a:spLocks noChangeArrowheads="1"/>
          </p:cNvSpPr>
          <p:nvPr/>
        </p:nvSpPr>
        <p:spPr bwMode="auto">
          <a:xfrm>
            <a:off x="5435600" y="50927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74772" name="Text Box 57"/>
          <p:cNvSpPr txBox="1">
            <a:spLocks noChangeArrowheads="1"/>
          </p:cNvSpPr>
          <p:nvPr/>
        </p:nvSpPr>
        <p:spPr bwMode="auto">
          <a:xfrm>
            <a:off x="6883400" y="5092700"/>
            <a:ext cx="184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4773" name="Text Box 58"/>
          <p:cNvSpPr txBox="1">
            <a:spLocks noChangeArrowheads="1"/>
          </p:cNvSpPr>
          <p:nvPr/>
        </p:nvSpPr>
        <p:spPr bwMode="auto">
          <a:xfrm>
            <a:off x="2702556" y="39147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74774" name="Text Box 59"/>
          <p:cNvSpPr txBox="1">
            <a:spLocks noChangeArrowheads="1"/>
          </p:cNvSpPr>
          <p:nvPr/>
        </p:nvSpPr>
        <p:spPr bwMode="auto">
          <a:xfrm>
            <a:off x="4521200" y="4711700"/>
            <a:ext cx="6350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&gt;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74775" name="Text Box 60"/>
          <p:cNvSpPr txBox="1">
            <a:spLocks noChangeArrowheads="1"/>
          </p:cNvSpPr>
          <p:nvPr/>
        </p:nvSpPr>
        <p:spPr bwMode="auto">
          <a:xfrm>
            <a:off x="6121400" y="5092700"/>
            <a:ext cx="304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74778" name="Text Box 63"/>
          <p:cNvSpPr txBox="1">
            <a:spLocks noChangeArrowheads="1"/>
          </p:cNvSpPr>
          <p:nvPr/>
        </p:nvSpPr>
        <p:spPr bwMode="auto">
          <a:xfrm>
            <a:off x="1295400" y="3289300"/>
            <a:ext cx="2057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5959"/>
                </a:solidFill>
                <a:latin typeface="Times New Roman" pitchFamily="18" charset="0"/>
              </a:rPr>
              <a:t>FINAL TREE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1166813" y="1516063"/>
            <a:ext cx="4992687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4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Underflow &amp; ‘poor sibling’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Delete </a:t>
            </a: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</a:t>
            </a: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T0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– Deletion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2154238"/>
            <a:ext cx="5454650" cy="2895600"/>
          </a:xfrm>
        </p:spPr>
        <p:txBody>
          <a:bodyPr/>
          <a:lstStyle/>
          <a:p>
            <a:r>
              <a:rPr lang="en-US" sz="2400" dirty="0" smtClean="0"/>
              <a:t>Case4: underflow &amp; ‘poor sibling’</a:t>
            </a:r>
          </a:p>
          <a:p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smtClean="0"/>
              <a:t> ‘pull key from parent, and merge’</a:t>
            </a:r>
          </a:p>
          <a:p>
            <a:endParaRPr lang="en-US" sz="2400" dirty="0" smtClean="0"/>
          </a:p>
          <a:p>
            <a:r>
              <a:rPr lang="en-US" sz="2400" dirty="0" smtClean="0"/>
              <a:t>Q: What if the parent underflows?</a:t>
            </a:r>
          </a:p>
          <a:p>
            <a:r>
              <a:rPr lang="en-US" sz="2400" dirty="0" smtClean="0"/>
              <a:t>A: repeat recursively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B-trees in practice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32004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In practice: 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304800" y="2438400"/>
            <a:ext cx="5943600" cy="1981200"/>
            <a:chOff x="864" y="2256"/>
            <a:chExt cx="3744" cy="1248"/>
          </a:xfrm>
        </p:grpSpPr>
        <p:grpSp>
          <p:nvGrpSpPr>
            <p:cNvPr id="78903" name="Group 5"/>
            <p:cNvGrpSpPr>
              <a:grpSpLocks/>
            </p:cNvGrpSpPr>
            <p:nvPr/>
          </p:nvGrpSpPr>
          <p:grpSpPr bwMode="auto">
            <a:xfrm>
              <a:off x="2352" y="2256"/>
              <a:ext cx="960" cy="336"/>
              <a:chOff x="2208" y="2640"/>
              <a:chExt cx="960" cy="336"/>
            </a:xfrm>
          </p:grpSpPr>
          <p:grpSp>
            <p:nvGrpSpPr>
              <p:cNvPr id="78940" name="Group 6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78949" name="Line 7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950" name="Line 8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8941" name="Group 9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78947" name="Line 10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948" name="Line 11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8942" name="Group 12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78945" name="Line 13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946" name="Line 14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8943" name="Line 1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44" name="Line 16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8904" name="Line 17"/>
            <p:cNvSpPr>
              <a:spLocks noChangeShapeType="1"/>
            </p:cNvSpPr>
            <p:nvPr/>
          </p:nvSpPr>
          <p:spPr bwMode="auto">
            <a:xfrm>
              <a:off x="3648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05" name="Line 18"/>
            <p:cNvSpPr>
              <a:spLocks noChangeShapeType="1"/>
            </p:cNvSpPr>
            <p:nvPr/>
          </p:nvSpPr>
          <p:spPr bwMode="auto">
            <a:xfrm>
              <a:off x="4512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06" name="Line 19"/>
            <p:cNvSpPr>
              <a:spLocks noChangeShapeType="1"/>
            </p:cNvSpPr>
            <p:nvPr/>
          </p:nvSpPr>
          <p:spPr bwMode="auto">
            <a:xfrm>
              <a:off x="4080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07" name="Line 20"/>
            <p:cNvSpPr>
              <a:spLocks noChangeShapeType="1"/>
            </p:cNvSpPr>
            <p:nvPr/>
          </p:nvSpPr>
          <p:spPr bwMode="auto">
            <a:xfrm>
              <a:off x="3648" y="302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08" name="Line 21"/>
            <p:cNvSpPr>
              <a:spLocks noChangeShapeType="1"/>
            </p:cNvSpPr>
            <p:nvPr/>
          </p:nvSpPr>
          <p:spPr bwMode="auto">
            <a:xfrm>
              <a:off x="3648" y="336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09" name="Line 22"/>
            <p:cNvSpPr>
              <a:spLocks noChangeShapeType="1"/>
            </p:cNvSpPr>
            <p:nvPr/>
          </p:nvSpPr>
          <p:spPr bwMode="auto">
            <a:xfrm>
              <a:off x="2352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10" name="Line 23"/>
            <p:cNvSpPr>
              <a:spLocks noChangeShapeType="1"/>
            </p:cNvSpPr>
            <p:nvPr/>
          </p:nvSpPr>
          <p:spPr bwMode="auto">
            <a:xfrm>
              <a:off x="3216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11" name="Line 24"/>
            <p:cNvSpPr>
              <a:spLocks noChangeShapeType="1"/>
            </p:cNvSpPr>
            <p:nvPr/>
          </p:nvSpPr>
          <p:spPr bwMode="auto">
            <a:xfrm>
              <a:off x="2784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12" name="Line 25"/>
            <p:cNvSpPr>
              <a:spLocks noChangeShapeType="1"/>
            </p:cNvSpPr>
            <p:nvPr/>
          </p:nvSpPr>
          <p:spPr bwMode="auto">
            <a:xfrm>
              <a:off x="2352" y="302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13" name="Line 26"/>
            <p:cNvSpPr>
              <a:spLocks noChangeShapeType="1"/>
            </p:cNvSpPr>
            <p:nvPr/>
          </p:nvSpPr>
          <p:spPr bwMode="auto">
            <a:xfrm>
              <a:off x="2352" y="336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14" name="Line 27"/>
            <p:cNvSpPr>
              <a:spLocks noChangeShapeType="1"/>
            </p:cNvSpPr>
            <p:nvPr/>
          </p:nvSpPr>
          <p:spPr bwMode="auto">
            <a:xfrm>
              <a:off x="864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15" name="Line 28"/>
            <p:cNvSpPr>
              <a:spLocks noChangeShapeType="1"/>
            </p:cNvSpPr>
            <p:nvPr/>
          </p:nvSpPr>
          <p:spPr bwMode="auto">
            <a:xfrm>
              <a:off x="1728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16" name="Line 29"/>
            <p:cNvSpPr>
              <a:spLocks noChangeShapeType="1"/>
            </p:cNvSpPr>
            <p:nvPr/>
          </p:nvSpPr>
          <p:spPr bwMode="auto">
            <a:xfrm>
              <a:off x="1296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17" name="Line 30"/>
            <p:cNvSpPr>
              <a:spLocks noChangeShapeType="1"/>
            </p:cNvSpPr>
            <p:nvPr/>
          </p:nvSpPr>
          <p:spPr bwMode="auto">
            <a:xfrm>
              <a:off x="864" y="302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18" name="Line 31"/>
            <p:cNvSpPr>
              <a:spLocks noChangeShapeType="1"/>
            </p:cNvSpPr>
            <p:nvPr/>
          </p:nvSpPr>
          <p:spPr bwMode="auto">
            <a:xfrm>
              <a:off x="864" y="336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19" name="Line 32"/>
            <p:cNvSpPr>
              <a:spLocks noChangeShapeType="1"/>
            </p:cNvSpPr>
            <p:nvPr/>
          </p:nvSpPr>
          <p:spPr bwMode="auto">
            <a:xfrm flipH="1">
              <a:off x="912" y="2448"/>
              <a:ext cx="148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20" name="Line 33"/>
            <p:cNvSpPr>
              <a:spLocks noChangeShapeType="1"/>
            </p:cNvSpPr>
            <p:nvPr/>
          </p:nvSpPr>
          <p:spPr bwMode="auto">
            <a:xfrm flipH="1">
              <a:off x="2352" y="2448"/>
              <a:ext cx="48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21" name="Line 34"/>
            <p:cNvSpPr>
              <a:spLocks noChangeShapeType="1"/>
            </p:cNvSpPr>
            <p:nvPr/>
          </p:nvSpPr>
          <p:spPr bwMode="auto">
            <a:xfrm>
              <a:off x="3264" y="2448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8922" name="Text Box 35"/>
            <p:cNvSpPr txBox="1">
              <a:spLocks noChangeArrowheads="1"/>
            </p:cNvSpPr>
            <p:nvPr/>
          </p:nvSpPr>
          <p:spPr bwMode="auto">
            <a:xfrm>
              <a:off x="1008" y="3072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8923" name="Text Box 36"/>
            <p:cNvSpPr txBox="1">
              <a:spLocks noChangeArrowheads="1"/>
            </p:cNvSpPr>
            <p:nvPr/>
          </p:nvSpPr>
          <p:spPr bwMode="auto">
            <a:xfrm>
              <a:off x="1440" y="3072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8924" name="Text Box 37"/>
            <p:cNvSpPr txBox="1">
              <a:spLocks noChangeArrowheads="1"/>
            </p:cNvSpPr>
            <p:nvPr/>
          </p:nvSpPr>
          <p:spPr bwMode="auto">
            <a:xfrm>
              <a:off x="2448" y="225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8925" name="Text Box 38"/>
            <p:cNvSpPr txBox="1">
              <a:spLocks noChangeArrowheads="1"/>
            </p:cNvSpPr>
            <p:nvPr/>
          </p:nvSpPr>
          <p:spPr bwMode="auto">
            <a:xfrm>
              <a:off x="2496" y="3072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8926" name="Text Box 39"/>
            <p:cNvSpPr txBox="1">
              <a:spLocks noChangeArrowheads="1"/>
            </p:cNvSpPr>
            <p:nvPr/>
          </p:nvSpPr>
          <p:spPr bwMode="auto">
            <a:xfrm>
              <a:off x="2928" y="225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8927" name="Text Box 40"/>
            <p:cNvSpPr txBox="1">
              <a:spLocks noChangeArrowheads="1"/>
            </p:cNvSpPr>
            <p:nvPr/>
          </p:nvSpPr>
          <p:spPr bwMode="auto">
            <a:xfrm>
              <a:off x="3744" y="3072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78928" name="Text Box 41"/>
            <p:cNvSpPr txBox="1">
              <a:spLocks noChangeArrowheads="1"/>
            </p:cNvSpPr>
            <p:nvPr/>
          </p:nvSpPr>
          <p:spPr bwMode="auto">
            <a:xfrm>
              <a:off x="1206" y="2330"/>
              <a:ext cx="37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latin typeface="Times New Roman" pitchFamily="18" charset="0"/>
                </a:rPr>
                <a:t>&lt; 6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78929" name="Text Box 42"/>
            <p:cNvSpPr txBox="1">
              <a:spLocks noChangeArrowheads="1"/>
            </p:cNvSpPr>
            <p:nvPr/>
          </p:nvSpPr>
          <p:spPr bwMode="auto">
            <a:xfrm>
              <a:off x="2032" y="2656"/>
              <a:ext cx="40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latin typeface="Times New Roman" pitchFamily="18" charset="0"/>
                </a:rPr>
                <a:t>&gt; 6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78930" name="Text Box 43"/>
            <p:cNvSpPr txBox="1">
              <a:spLocks noChangeArrowheads="1"/>
            </p:cNvSpPr>
            <p:nvPr/>
          </p:nvSpPr>
          <p:spPr bwMode="auto">
            <a:xfrm>
              <a:off x="2502" y="2666"/>
              <a:ext cx="37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latin typeface="Times New Roman" pitchFamily="18" charset="0"/>
                </a:rPr>
                <a:t>&lt; 9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78931" name="Text Box 44"/>
            <p:cNvSpPr txBox="1">
              <a:spLocks noChangeArrowheads="1"/>
            </p:cNvSpPr>
            <p:nvPr/>
          </p:nvSpPr>
          <p:spPr bwMode="auto">
            <a:xfrm>
              <a:off x="3462" y="2570"/>
              <a:ext cx="37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latin typeface="Times New Roman" pitchFamily="18" charset="0"/>
                </a:rPr>
                <a:t>&gt; 9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78932" name="Rectangle 45"/>
            <p:cNvSpPr>
              <a:spLocks noChangeArrowheads="1"/>
            </p:cNvSpPr>
            <p:nvPr/>
          </p:nvSpPr>
          <p:spPr bwMode="auto">
            <a:xfrm>
              <a:off x="1056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933" name="Rectangle 46"/>
            <p:cNvSpPr>
              <a:spLocks noChangeArrowheads="1"/>
            </p:cNvSpPr>
            <p:nvPr/>
          </p:nvSpPr>
          <p:spPr bwMode="auto">
            <a:xfrm>
              <a:off x="1440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935" name="Rectangle 48"/>
            <p:cNvSpPr>
              <a:spLocks noChangeArrowheads="1"/>
            </p:cNvSpPr>
            <p:nvPr/>
          </p:nvSpPr>
          <p:spPr bwMode="auto">
            <a:xfrm>
              <a:off x="3792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937" name="Rectangle 50"/>
            <p:cNvSpPr>
              <a:spLocks noChangeArrowheads="1"/>
            </p:cNvSpPr>
            <p:nvPr/>
          </p:nvSpPr>
          <p:spPr bwMode="auto">
            <a:xfrm>
              <a:off x="2496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938" name="Rectangle 51"/>
            <p:cNvSpPr>
              <a:spLocks noChangeArrowheads="1"/>
            </p:cNvSpPr>
            <p:nvPr/>
          </p:nvSpPr>
          <p:spPr bwMode="auto">
            <a:xfrm>
              <a:off x="2928" y="2592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939" name="Rectangle 52"/>
            <p:cNvSpPr>
              <a:spLocks noChangeArrowheads="1"/>
            </p:cNvSpPr>
            <p:nvPr/>
          </p:nvSpPr>
          <p:spPr bwMode="auto">
            <a:xfrm>
              <a:off x="2496" y="2592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379957" name="Group 53"/>
          <p:cNvGraphicFramePr>
            <a:graphicFrameLocks noGrp="1"/>
          </p:cNvGraphicFramePr>
          <p:nvPr/>
        </p:nvGraphicFramePr>
        <p:xfrm>
          <a:off x="7086600" y="1524000"/>
          <a:ext cx="1676400" cy="3455036"/>
        </p:xfrm>
        <a:graphic>
          <a:graphicData uri="http://schemas.openxmlformats.org/drawingml/2006/table">
            <a:tbl>
              <a:tblPr/>
              <a:tblGrid>
                <a:gridCol w="838200"/>
                <a:gridCol w="334963"/>
                <a:gridCol w="503237"/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895" name="Freeform 95"/>
          <p:cNvSpPr>
            <a:spLocks/>
          </p:cNvSpPr>
          <p:nvPr/>
        </p:nvSpPr>
        <p:spPr bwMode="auto">
          <a:xfrm>
            <a:off x="762000" y="4267200"/>
            <a:ext cx="6172200" cy="1371600"/>
          </a:xfrm>
          <a:custGeom>
            <a:avLst/>
            <a:gdLst>
              <a:gd name="T0" fmla="*/ 0 w 3888"/>
              <a:gd name="T1" fmla="*/ 0 h 864"/>
              <a:gd name="T2" fmla="*/ 528 w 3888"/>
              <a:gd name="T3" fmla="*/ 672 h 864"/>
              <a:gd name="T4" fmla="*/ 1920 w 3888"/>
              <a:gd name="T5" fmla="*/ 864 h 864"/>
              <a:gd name="T6" fmla="*/ 3888 w 3888"/>
              <a:gd name="T7" fmla="*/ 768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3888"/>
              <a:gd name="T13" fmla="*/ 0 h 864"/>
              <a:gd name="T14" fmla="*/ 3888 w 388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8" h="864">
                <a:moveTo>
                  <a:pt x="0" y="0"/>
                </a:moveTo>
                <a:lnTo>
                  <a:pt x="528" y="672"/>
                </a:lnTo>
                <a:lnTo>
                  <a:pt x="1920" y="864"/>
                </a:lnTo>
                <a:lnTo>
                  <a:pt x="3888" y="768"/>
                </a:lnTo>
              </a:path>
            </a:pathLst>
          </a:custGeom>
          <a:noFill/>
          <a:ln w="12700" cap="flat" cmpd="sng">
            <a:solidFill>
              <a:srgbClr val="66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8896" name="Freeform 96"/>
          <p:cNvSpPr>
            <a:spLocks/>
          </p:cNvSpPr>
          <p:nvPr/>
        </p:nvSpPr>
        <p:spPr bwMode="auto">
          <a:xfrm>
            <a:off x="2971800" y="3124200"/>
            <a:ext cx="4038600" cy="609600"/>
          </a:xfrm>
          <a:custGeom>
            <a:avLst/>
            <a:gdLst>
              <a:gd name="T0" fmla="*/ 0 w 2544"/>
              <a:gd name="T1" fmla="*/ 0 h 384"/>
              <a:gd name="T2" fmla="*/ 672 w 2544"/>
              <a:gd name="T3" fmla="*/ 192 h 384"/>
              <a:gd name="T4" fmla="*/ 2016 w 2544"/>
              <a:gd name="T5" fmla="*/ 192 h 384"/>
              <a:gd name="T6" fmla="*/ 2544 w 2544"/>
              <a:gd name="T7" fmla="*/ 384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384"/>
              <a:gd name="T14" fmla="*/ 2544 w 2544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384">
                <a:moveTo>
                  <a:pt x="0" y="0"/>
                </a:moveTo>
                <a:lnTo>
                  <a:pt x="672" y="192"/>
                </a:lnTo>
                <a:lnTo>
                  <a:pt x="2016" y="192"/>
                </a:lnTo>
                <a:lnTo>
                  <a:pt x="2544" y="384"/>
                </a:lnTo>
              </a:path>
            </a:pathLst>
          </a:custGeom>
          <a:noFill/>
          <a:ln w="12700" cap="flat" cmpd="sng">
            <a:solidFill>
              <a:srgbClr val="66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8897" name="Line 97"/>
          <p:cNvSpPr>
            <a:spLocks noChangeShapeType="1"/>
          </p:cNvSpPr>
          <p:nvPr/>
        </p:nvSpPr>
        <p:spPr bwMode="auto">
          <a:xfrm>
            <a:off x="1371600" y="4267200"/>
            <a:ext cx="457200" cy="533400"/>
          </a:xfrm>
          <a:prstGeom prst="line">
            <a:avLst/>
          </a:prstGeom>
          <a:noFill/>
          <a:ln w="12700">
            <a:solidFill>
              <a:srgbClr val="6699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8898" name="Line 98"/>
          <p:cNvSpPr>
            <a:spLocks noChangeShapeType="1"/>
          </p:cNvSpPr>
          <p:nvPr/>
        </p:nvSpPr>
        <p:spPr bwMode="auto">
          <a:xfrm flipV="1">
            <a:off x="3733800" y="3124200"/>
            <a:ext cx="2819400" cy="0"/>
          </a:xfrm>
          <a:prstGeom prst="line">
            <a:avLst/>
          </a:prstGeom>
          <a:noFill/>
          <a:ln w="12700">
            <a:solidFill>
              <a:srgbClr val="6699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8899" name="Line 99"/>
          <p:cNvSpPr>
            <a:spLocks noChangeShapeType="1"/>
          </p:cNvSpPr>
          <p:nvPr/>
        </p:nvSpPr>
        <p:spPr bwMode="auto">
          <a:xfrm>
            <a:off x="3048000" y="4343400"/>
            <a:ext cx="457200" cy="533400"/>
          </a:xfrm>
          <a:prstGeom prst="line">
            <a:avLst/>
          </a:prstGeom>
          <a:noFill/>
          <a:ln w="12700">
            <a:solidFill>
              <a:srgbClr val="6699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8900" name="Line 100"/>
          <p:cNvSpPr>
            <a:spLocks noChangeShapeType="1"/>
          </p:cNvSpPr>
          <p:nvPr/>
        </p:nvSpPr>
        <p:spPr bwMode="auto">
          <a:xfrm>
            <a:off x="5105400" y="4343400"/>
            <a:ext cx="457200" cy="533400"/>
          </a:xfrm>
          <a:prstGeom prst="line">
            <a:avLst/>
          </a:prstGeom>
          <a:noFill/>
          <a:ln w="12700">
            <a:solidFill>
              <a:srgbClr val="6699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8901" name="Line 101"/>
          <p:cNvSpPr>
            <a:spLocks noChangeShapeType="1"/>
          </p:cNvSpPr>
          <p:nvPr/>
        </p:nvSpPr>
        <p:spPr bwMode="auto">
          <a:xfrm>
            <a:off x="6553200" y="3124200"/>
            <a:ext cx="457200" cy="16764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902" name="Line 102"/>
          <p:cNvSpPr>
            <a:spLocks noChangeShapeType="1"/>
          </p:cNvSpPr>
          <p:nvPr/>
        </p:nvSpPr>
        <p:spPr bwMode="auto">
          <a:xfrm>
            <a:off x="5562600" y="4876800"/>
            <a:ext cx="1371600" cy="9906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086600" y="812800"/>
            <a:ext cx="94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" pitchFamily="18" charset="0"/>
              </a:rPr>
              <a:t>B-trees in practice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590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T</a:t>
            </a:r>
            <a:r>
              <a:rPr lang="en-US" sz="2400" dirty="0" smtClean="0"/>
              <a:t>he formats are:</a:t>
            </a:r>
          </a:p>
          <a:p>
            <a:pPr>
              <a:buFontTx/>
              <a:buChar char="-"/>
            </a:pPr>
            <a:r>
              <a:rPr lang="en-US" sz="2400" dirty="0" smtClean="0"/>
              <a:t>leaf nodes: (v1, </a:t>
            </a:r>
            <a:r>
              <a:rPr lang="en-US" sz="2400" dirty="0" smtClean="0">
                <a:solidFill>
                  <a:srgbClr val="669900"/>
                </a:solidFill>
              </a:rPr>
              <a:t>rp1</a:t>
            </a:r>
            <a:r>
              <a:rPr lang="en-US" sz="2400" dirty="0" smtClean="0"/>
              <a:t>, v2, </a:t>
            </a:r>
            <a:r>
              <a:rPr lang="en-US" sz="2400" dirty="0" smtClean="0">
                <a:solidFill>
                  <a:srgbClr val="669900"/>
                </a:solidFill>
              </a:rPr>
              <a:t>rp2</a:t>
            </a:r>
            <a:r>
              <a:rPr lang="en-US" sz="2400" dirty="0" smtClean="0"/>
              <a:t>, … </a:t>
            </a:r>
            <a:r>
              <a:rPr lang="en-US" sz="2400" dirty="0" err="1" smtClean="0"/>
              <a:t>vn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669900"/>
                </a:solidFill>
              </a:rPr>
              <a:t>rpn</a:t>
            </a:r>
            <a:r>
              <a:rPr lang="en-US" sz="2400" dirty="0" smtClean="0"/>
              <a:t>)</a:t>
            </a:r>
          </a:p>
          <a:p>
            <a:pPr>
              <a:buFontTx/>
              <a:buChar char="-"/>
            </a:pPr>
            <a:r>
              <a:rPr lang="en-US" sz="2400" dirty="0" smtClean="0"/>
              <a:t>Non-leaf nodes: (p1, v1, </a:t>
            </a:r>
            <a:r>
              <a:rPr lang="en-US" sz="2400" dirty="0" smtClean="0">
                <a:solidFill>
                  <a:srgbClr val="669900"/>
                </a:solidFill>
              </a:rPr>
              <a:t>rp1</a:t>
            </a:r>
            <a:r>
              <a:rPr lang="en-US" sz="2400" dirty="0" smtClean="0"/>
              <a:t>, p2, v2, </a:t>
            </a:r>
            <a:r>
              <a:rPr lang="en-US" sz="2400" dirty="0" smtClean="0">
                <a:solidFill>
                  <a:srgbClr val="669900"/>
                </a:solidFill>
              </a:rPr>
              <a:t>rp2</a:t>
            </a:r>
            <a:r>
              <a:rPr lang="en-US" sz="2400" dirty="0" smtClean="0"/>
              <a:t>, …)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Times" pitchFamily="18" charset="0"/>
              </a:rPr>
              <a:t> </a:t>
            </a:r>
          </a:p>
        </p:txBody>
      </p:sp>
      <p:grpSp>
        <p:nvGrpSpPr>
          <p:cNvPr id="79876" name="Group 4"/>
          <p:cNvGrpSpPr>
            <a:grpSpLocks/>
          </p:cNvGrpSpPr>
          <p:nvPr/>
        </p:nvGrpSpPr>
        <p:grpSpPr bwMode="auto">
          <a:xfrm>
            <a:off x="533400" y="4038600"/>
            <a:ext cx="5943600" cy="1981200"/>
            <a:chOff x="864" y="2256"/>
            <a:chExt cx="3744" cy="1248"/>
          </a:xfrm>
        </p:grpSpPr>
        <p:grpSp>
          <p:nvGrpSpPr>
            <p:cNvPr id="79877" name="Group 5"/>
            <p:cNvGrpSpPr>
              <a:grpSpLocks/>
            </p:cNvGrpSpPr>
            <p:nvPr/>
          </p:nvGrpSpPr>
          <p:grpSpPr bwMode="auto">
            <a:xfrm>
              <a:off x="2352" y="2256"/>
              <a:ext cx="960" cy="336"/>
              <a:chOff x="2208" y="2640"/>
              <a:chExt cx="960" cy="336"/>
            </a:xfrm>
          </p:grpSpPr>
          <p:grpSp>
            <p:nvGrpSpPr>
              <p:cNvPr id="79914" name="Group 6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79923" name="Line 7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924" name="Line 8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9915" name="Group 9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79921" name="Line 10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922" name="Line 11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9916" name="Group 12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79919" name="Line 13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920" name="Line 14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9917" name="Line 1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918" name="Line 16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9878" name="Line 17"/>
            <p:cNvSpPr>
              <a:spLocks noChangeShapeType="1"/>
            </p:cNvSpPr>
            <p:nvPr/>
          </p:nvSpPr>
          <p:spPr bwMode="auto">
            <a:xfrm>
              <a:off x="3648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79" name="Line 18"/>
            <p:cNvSpPr>
              <a:spLocks noChangeShapeType="1"/>
            </p:cNvSpPr>
            <p:nvPr/>
          </p:nvSpPr>
          <p:spPr bwMode="auto">
            <a:xfrm>
              <a:off x="4512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80" name="Line 19"/>
            <p:cNvSpPr>
              <a:spLocks noChangeShapeType="1"/>
            </p:cNvSpPr>
            <p:nvPr/>
          </p:nvSpPr>
          <p:spPr bwMode="auto">
            <a:xfrm>
              <a:off x="4080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81" name="Line 20"/>
            <p:cNvSpPr>
              <a:spLocks noChangeShapeType="1"/>
            </p:cNvSpPr>
            <p:nvPr/>
          </p:nvSpPr>
          <p:spPr bwMode="auto">
            <a:xfrm>
              <a:off x="3648" y="302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82" name="Line 21"/>
            <p:cNvSpPr>
              <a:spLocks noChangeShapeType="1"/>
            </p:cNvSpPr>
            <p:nvPr/>
          </p:nvSpPr>
          <p:spPr bwMode="auto">
            <a:xfrm>
              <a:off x="3648" y="336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83" name="Line 22"/>
            <p:cNvSpPr>
              <a:spLocks noChangeShapeType="1"/>
            </p:cNvSpPr>
            <p:nvPr/>
          </p:nvSpPr>
          <p:spPr bwMode="auto">
            <a:xfrm>
              <a:off x="2352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84" name="Line 23"/>
            <p:cNvSpPr>
              <a:spLocks noChangeShapeType="1"/>
            </p:cNvSpPr>
            <p:nvPr/>
          </p:nvSpPr>
          <p:spPr bwMode="auto">
            <a:xfrm>
              <a:off x="3216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85" name="Line 24"/>
            <p:cNvSpPr>
              <a:spLocks noChangeShapeType="1"/>
            </p:cNvSpPr>
            <p:nvPr/>
          </p:nvSpPr>
          <p:spPr bwMode="auto">
            <a:xfrm>
              <a:off x="2784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86" name="Line 25"/>
            <p:cNvSpPr>
              <a:spLocks noChangeShapeType="1"/>
            </p:cNvSpPr>
            <p:nvPr/>
          </p:nvSpPr>
          <p:spPr bwMode="auto">
            <a:xfrm>
              <a:off x="2352" y="302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87" name="Line 26"/>
            <p:cNvSpPr>
              <a:spLocks noChangeShapeType="1"/>
            </p:cNvSpPr>
            <p:nvPr/>
          </p:nvSpPr>
          <p:spPr bwMode="auto">
            <a:xfrm>
              <a:off x="2352" y="336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88" name="Line 27"/>
            <p:cNvSpPr>
              <a:spLocks noChangeShapeType="1"/>
            </p:cNvSpPr>
            <p:nvPr/>
          </p:nvSpPr>
          <p:spPr bwMode="auto">
            <a:xfrm>
              <a:off x="864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89" name="Line 28"/>
            <p:cNvSpPr>
              <a:spLocks noChangeShapeType="1"/>
            </p:cNvSpPr>
            <p:nvPr/>
          </p:nvSpPr>
          <p:spPr bwMode="auto">
            <a:xfrm>
              <a:off x="1728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90" name="Line 29"/>
            <p:cNvSpPr>
              <a:spLocks noChangeShapeType="1"/>
            </p:cNvSpPr>
            <p:nvPr/>
          </p:nvSpPr>
          <p:spPr bwMode="auto">
            <a:xfrm>
              <a:off x="1296" y="30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91" name="Line 30"/>
            <p:cNvSpPr>
              <a:spLocks noChangeShapeType="1"/>
            </p:cNvSpPr>
            <p:nvPr/>
          </p:nvSpPr>
          <p:spPr bwMode="auto">
            <a:xfrm>
              <a:off x="864" y="302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92" name="Line 31"/>
            <p:cNvSpPr>
              <a:spLocks noChangeShapeType="1"/>
            </p:cNvSpPr>
            <p:nvPr/>
          </p:nvSpPr>
          <p:spPr bwMode="auto">
            <a:xfrm>
              <a:off x="864" y="336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93" name="Line 32"/>
            <p:cNvSpPr>
              <a:spLocks noChangeShapeType="1"/>
            </p:cNvSpPr>
            <p:nvPr/>
          </p:nvSpPr>
          <p:spPr bwMode="auto">
            <a:xfrm flipH="1">
              <a:off x="912" y="2448"/>
              <a:ext cx="148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94" name="Line 33"/>
            <p:cNvSpPr>
              <a:spLocks noChangeShapeType="1"/>
            </p:cNvSpPr>
            <p:nvPr/>
          </p:nvSpPr>
          <p:spPr bwMode="auto">
            <a:xfrm flipH="1">
              <a:off x="2352" y="2448"/>
              <a:ext cx="48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95" name="Line 34"/>
            <p:cNvSpPr>
              <a:spLocks noChangeShapeType="1"/>
            </p:cNvSpPr>
            <p:nvPr/>
          </p:nvSpPr>
          <p:spPr bwMode="auto">
            <a:xfrm>
              <a:off x="3264" y="2448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9896" name="Text Box 35"/>
            <p:cNvSpPr txBox="1">
              <a:spLocks noChangeArrowheads="1"/>
            </p:cNvSpPr>
            <p:nvPr/>
          </p:nvSpPr>
          <p:spPr bwMode="auto">
            <a:xfrm>
              <a:off x="1008" y="3072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9897" name="Text Box 36"/>
            <p:cNvSpPr txBox="1">
              <a:spLocks noChangeArrowheads="1"/>
            </p:cNvSpPr>
            <p:nvPr/>
          </p:nvSpPr>
          <p:spPr bwMode="auto">
            <a:xfrm>
              <a:off x="1440" y="3072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9898" name="Text Box 37"/>
            <p:cNvSpPr txBox="1">
              <a:spLocks noChangeArrowheads="1"/>
            </p:cNvSpPr>
            <p:nvPr/>
          </p:nvSpPr>
          <p:spPr bwMode="auto">
            <a:xfrm>
              <a:off x="2448" y="225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9899" name="Text Box 38"/>
            <p:cNvSpPr txBox="1">
              <a:spLocks noChangeArrowheads="1"/>
            </p:cNvSpPr>
            <p:nvPr/>
          </p:nvSpPr>
          <p:spPr bwMode="auto">
            <a:xfrm>
              <a:off x="2496" y="3072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9900" name="Text Box 39"/>
            <p:cNvSpPr txBox="1">
              <a:spLocks noChangeArrowheads="1"/>
            </p:cNvSpPr>
            <p:nvPr/>
          </p:nvSpPr>
          <p:spPr bwMode="auto">
            <a:xfrm>
              <a:off x="2928" y="225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9901" name="Text Box 40"/>
            <p:cNvSpPr txBox="1">
              <a:spLocks noChangeArrowheads="1"/>
            </p:cNvSpPr>
            <p:nvPr/>
          </p:nvSpPr>
          <p:spPr bwMode="auto">
            <a:xfrm>
              <a:off x="3744" y="3072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79902" name="Text Box 41"/>
            <p:cNvSpPr txBox="1">
              <a:spLocks noChangeArrowheads="1"/>
            </p:cNvSpPr>
            <p:nvPr/>
          </p:nvSpPr>
          <p:spPr bwMode="auto">
            <a:xfrm>
              <a:off x="1206" y="2330"/>
              <a:ext cx="37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latin typeface="Times New Roman" pitchFamily="18" charset="0"/>
                </a:rPr>
                <a:t>&lt; 6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79903" name="Text Box 42"/>
            <p:cNvSpPr txBox="1">
              <a:spLocks noChangeArrowheads="1"/>
            </p:cNvSpPr>
            <p:nvPr/>
          </p:nvSpPr>
          <p:spPr bwMode="auto">
            <a:xfrm>
              <a:off x="2040" y="2648"/>
              <a:ext cx="39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latin typeface="Times New Roman" pitchFamily="18" charset="0"/>
                </a:rPr>
                <a:t>&gt; 6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79904" name="Text Box 43"/>
            <p:cNvSpPr txBox="1">
              <a:spLocks noChangeArrowheads="1"/>
            </p:cNvSpPr>
            <p:nvPr/>
          </p:nvSpPr>
          <p:spPr bwMode="auto">
            <a:xfrm>
              <a:off x="2502" y="2666"/>
              <a:ext cx="37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latin typeface="Times New Roman" pitchFamily="18" charset="0"/>
                </a:rPr>
                <a:t>&lt; 9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79905" name="Text Box 44"/>
            <p:cNvSpPr txBox="1">
              <a:spLocks noChangeArrowheads="1"/>
            </p:cNvSpPr>
            <p:nvPr/>
          </p:nvSpPr>
          <p:spPr bwMode="auto">
            <a:xfrm>
              <a:off x="3462" y="2570"/>
              <a:ext cx="37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latin typeface="Times New Roman" pitchFamily="18" charset="0"/>
                </a:rPr>
                <a:t>&gt; 9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79906" name="Rectangle 45"/>
            <p:cNvSpPr>
              <a:spLocks noChangeArrowheads="1"/>
            </p:cNvSpPr>
            <p:nvPr/>
          </p:nvSpPr>
          <p:spPr bwMode="auto">
            <a:xfrm>
              <a:off x="1056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907" name="Rectangle 46"/>
            <p:cNvSpPr>
              <a:spLocks noChangeArrowheads="1"/>
            </p:cNvSpPr>
            <p:nvPr/>
          </p:nvSpPr>
          <p:spPr bwMode="auto">
            <a:xfrm>
              <a:off x="1440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909" name="Rectangle 48"/>
            <p:cNvSpPr>
              <a:spLocks noChangeArrowheads="1"/>
            </p:cNvSpPr>
            <p:nvPr/>
          </p:nvSpPr>
          <p:spPr bwMode="auto">
            <a:xfrm>
              <a:off x="3792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911" name="Rectangle 50"/>
            <p:cNvSpPr>
              <a:spLocks noChangeArrowheads="1"/>
            </p:cNvSpPr>
            <p:nvPr/>
          </p:nvSpPr>
          <p:spPr bwMode="auto">
            <a:xfrm>
              <a:off x="2496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912" name="Rectangle 51"/>
            <p:cNvSpPr>
              <a:spLocks noChangeArrowheads="1"/>
            </p:cNvSpPr>
            <p:nvPr/>
          </p:nvSpPr>
          <p:spPr bwMode="auto">
            <a:xfrm>
              <a:off x="2928" y="2592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913" name="Rectangle 52"/>
            <p:cNvSpPr>
              <a:spLocks noChangeArrowheads="1"/>
            </p:cNvSpPr>
            <p:nvPr/>
          </p:nvSpPr>
          <p:spPr bwMode="auto">
            <a:xfrm>
              <a:off x="2496" y="2592"/>
              <a:ext cx="14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en-US" smtClean="0">
                <a:latin typeface="Times" pitchFamily="18" charset="0"/>
              </a:rPr>
              <a:t>Overview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smtClean="0">
                <a:latin typeface="Times" pitchFamily="18" charset="0"/>
              </a:rPr>
              <a:t>primary / secondary indices</a:t>
            </a:r>
          </a:p>
          <a:p>
            <a:pPr>
              <a:spcBef>
                <a:spcPts val="800"/>
              </a:spcBef>
            </a:pPr>
            <a:r>
              <a:rPr lang="en-US" smtClean="0">
                <a:latin typeface="Times" pitchFamily="18" charset="0"/>
              </a:rPr>
              <a:t>multilevel (ISAM)</a:t>
            </a:r>
          </a:p>
          <a:p>
            <a:pPr>
              <a:spcBef>
                <a:spcPts val="1600"/>
              </a:spcBef>
            </a:pPr>
            <a:r>
              <a:rPr lang="en-US" smtClean="0">
                <a:latin typeface="Times" pitchFamily="18" charset="0"/>
              </a:rPr>
              <a:t>B – trees</a:t>
            </a:r>
          </a:p>
          <a:p>
            <a:pPr>
              <a:spcBef>
                <a:spcPts val="1600"/>
              </a:spcBef>
            </a:pPr>
            <a:r>
              <a:rPr lang="en-US" b="1" smtClean="0">
                <a:latin typeface="Times" pitchFamily="18" charset="0"/>
              </a:rPr>
              <a:t>B+ - trees</a:t>
            </a:r>
          </a:p>
          <a:p>
            <a:pPr>
              <a:spcBef>
                <a:spcPts val="1600"/>
              </a:spcBef>
            </a:pPr>
            <a:r>
              <a:rPr lang="en-US" smtClean="0">
                <a:latin typeface="Times" pitchFamily="18" charset="0"/>
              </a:rPr>
              <a:t>hashing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B+ trees - Motivation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609725"/>
            <a:ext cx="7848600" cy="72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B-tree – print keys in sorted order:</a:t>
            </a: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1066800" y="2971800"/>
            <a:ext cx="5943600" cy="1752600"/>
            <a:chOff x="672" y="1872"/>
            <a:chExt cx="3744" cy="1104"/>
          </a:xfrm>
        </p:grpSpPr>
        <p:grpSp>
          <p:nvGrpSpPr>
            <p:cNvPr id="81925" name="Group 5"/>
            <p:cNvGrpSpPr>
              <a:grpSpLocks/>
            </p:cNvGrpSpPr>
            <p:nvPr/>
          </p:nvGrpSpPr>
          <p:grpSpPr bwMode="auto">
            <a:xfrm>
              <a:off x="672" y="1872"/>
              <a:ext cx="3744" cy="1104"/>
              <a:chOff x="672" y="1872"/>
              <a:chExt cx="3744" cy="1104"/>
            </a:xfrm>
          </p:grpSpPr>
          <p:grpSp>
            <p:nvGrpSpPr>
              <p:cNvPr id="81930" name="Group 6"/>
              <p:cNvGrpSpPr>
                <a:grpSpLocks/>
              </p:cNvGrpSpPr>
              <p:nvPr/>
            </p:nvGrpSpPr>
            <p:grpSpPr bwMode="auto">
              <a:xfrm>
                <a:off x="2160" y="1872"/>
                <a:ext cx="960" cy="336"/>
                <a:chOff x="2208" y="2640"/>
                <a:chExt cx="960" cy="336"/>
              </a:xfrm>
            </p:grpSpPr>
            <p:grpSp>
              <p:nvGrpSpPr>
                <p:cNvPr id="81991" name="Group 7"/>
                <p:cNvGrpSpPr>
                  <a:grpSpLocks/>
                </p:cNvGrpSpPr>
                <p:nvPr/>
              </p:nvGrpSpPr>
              <p:grpSpPr bwMode="auto">
                <a:xfrm>
                  <a:off x="2208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82000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00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92" name="Group 10"/>
                <p:cNvGrpSpPr>
                  <a:grpSpLocks/>
                </p:cNvGrpSpPr>
                <p:nvPr/>
              </p:nvGrpSpPr>
              <p:grpSpPr bwMode="auto">
                <a:xfrm>
                  <a:off x="3072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8199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99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93" name="Group 13"/>
                <p:cNvGrpSpPr>
                  <a:grpSpLocks/>
                </p:cNvGrpSpPr>
                <p:nvPr/>
              </p:nvGrpSpPr>
              <p:grpSpPr bwMode="auto">
                <a:xfrm>
                  <a:off x="2640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8199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99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994" name="Line 16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995" name="Line 17"/>
                <p:cNvSpPr>
                  <a:spLocks noChangeShapeType="1"/>
                </p:cNvSpPr>
                <p:nvPr/>
              </p:nvSpPr>
              <p:spPr bwMode="auto">
                <a:xfrm>
                  <a:off x="2208" y="2976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1931" name="Group 18"/>
              <p:cNvGrpSpPr>
                <a:grpSpLocks/>
              </p:cNvGrpSpPr>
              <p:nvPr/>
            </p:nvGrpSpPr>
            <p:grpSpPr bwMode="auto">
              <a:xfrm>
                <a:off x="3456" y="2640"/>
                <a:ext cx="960" cy="336"/>
                <a:chOff x="2208" y="2640"/>
                <a:chExt cx="960" cy="336"/>
              </a:xfrm>
            </p:grpSpPr>
            <p:grpSp>
              <p:nvGrpSpPr>
                <p:cNvPr id="81980" name="Group 19"/>
                <p:cNvGrpSpPr>
                  <a:grpSpLocks/>
                </p:cNvGrpSpPr>
                <p:nvPr/>
              </p:nvGrpSpPr>
              <p:grpSpPr bwMode="auto">
                <a:xfrm>
                  <a:off x="2208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8198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99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81" name="Group 22"/>
                <p:cNvGrpSpPr>
                  <a:grpSpLocks/>
                </p:cNvGrpSpPr>
                <p:nvPr/>
              </p:nvGrpSpPr>
              <p:grpSpPr bwMode="auto">
                <a:xfrm>
                  <a:off x="3072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8198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98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82" name="Group 25"/>
                <p:cNvGrpSpPr>
                  <a:grpSpLocks/>
                </p:cNvGrpSpPr>
                <p:nvPr/>
              </p:nvGrpSpPr>
              <p:grpSpPr bwMode="auto">
                <a:xfrm>
                  <a:off x="2640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81985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986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983" name="Line 28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984" name="Line 29"/>
                <p:cNvSpPr>
                  <a:spLocks noChangeShapeType="1"/>
                </p:cNvSpPr>
                <p:nvPr/>
              </p:nvSpPr>
              <p:spPr bwMode="auto">
                <a:xfrm>
                  <a:off x="2208" y="2976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1936" name="Group 34"/>
              <p:cNvGrpSpPr>
                <a:grpSpLocks/>
              </p:cNvGrpSpPr>
              <p:nvPr/>
            </p:nvGrpSpPr>
            <p:grpSpPr bwMode="auto">
              <a:xfrm>
                <a:off x="2160" y="2640"/>
                <a:ext cx="960" cy="336"/>
                <a:chOff x="2208" y="2640"/>
                <a:chExt cx="960" cy="336"/>
              </a:xfrm>
            </p:grpSpPr>
            <p:grpSp>
              <p:nvGrpSpPr>
                <p:cNvPr id="81969" name="Group 35"/>
                <p:cNvGrpSpPr>
                  <a:grpSpLocks/>
                </p:cNvGrpSpPr>
                <p:nvPr/>
              </p:nvGrpSpPr>
              <p:grpSpPr bwMode="auto">
                <a:xfrm>
                  <a:off x="2208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8197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97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70" name="Group 38"/>
                <p:cNvGrpSpPr>
                  <a:grpSpLocks/>
                </p:cNvGrpSpPr>
                <p:nvPr/>
              </p:nvGrpSpPr>
              <p:grpSpPr bwMode="auto">
                <a:xfrm>
                  <a:off x="3072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8197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97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71" name="Group 41"/>
                <p:cNvGrpSpPr>
                  <a:grpSpLocks/>
                </p:cNvGrpSpPr>
                <p:nvPr/>
              </p:nvGrpSpPr>
              <p:grpSpPr bwMode="auto">
                <a:xfrm>
                  <a:off x="2640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8197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97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972" name="Line 44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973" name="Line 45"/>
                <p:cNvSpPr>
                  <a:spLocks noChangeShapeType="1"/>
                </p:cNvSpPr>
                <p:nvPr/>
              </p:nvSpPr>
              <p:spPr bwMode="auto">
                <a:xfrm>
                  <a:off x="2208" y="2976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1954" name="Group 51"/>
              <p:cNvGrpSpPr>
                <a:grpSpLocks/>
              </p:cNvGrpSpPr>
              <p:nvPr/>
            </p:nvGrpSpPr>
            <p:grpSpPr bwMode="auto">
              <a:xfrm>
                <a:off x="672" y="2640"/>
                <a:ext cx="960" cy="336"/>
                <a:chOff x="2208" y="2640"/>
                <a:chExt cx="960" cy="336"/>
              </a:xfrm>
            </p:grpSpPr>
            <p:grpSp>
              <p:nvGrpSpPr>
                <p:cNvPr id="81958" name="Group 52"/>
                <p:cNvGrpSpPr>
                  <a:grpSpLocks/>
                </p:cNvGrpSpPr>
                <p:nvPr/>
              </p:nvGrpSpPr>
              <p:grpSpPr bwMode="auto">
                <a:xfrm>
                  <a:off x="2208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8196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968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59" name="Group 55"/>
                <p:cNvGrpSpPr>
                  <a:grpSpLocks/>
                </p:cNvGrpSpPr>
                <p:nvPr/>
              </p:nvGrpSpPr>
              <p:grpSpPr bwMode="auto">
                <a:xfrm>
                  <a:off x="3072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8196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966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960" name="Group 58"/>
                <p:cNvGrpSpPr>
                  <a:grpSpLocks/>
                </p:cNvGrpSpPr>
                <p:nvPr/>
              </p:nvGrpSpPr>
              <p:grpSpPr bwMode="auto">
                <a:xfrm>
                  <a:off x="2640" y="2640"/>
                  <a:ext cx="96" cy="336"/>
                  <a:chOff x="2208" y="2640"/>
                  <a:chExt cx="96" cy="336"/>
                </a:xfrm>
              </p:grpSpPr>
              <p:sp>
                <p:nvSpPr>
                  <p:cNvPr id="8196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96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961" name="Line 61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962" name="Line 62"/>
                <p:cNvSpPr>
                  <a:spLocks noChangeShapeType="1"/>
                </p:cNvSpPr>
                <p:nvPr/>
              </p:nvSpPr>
              <p:spPr bwMode="auto">
                <a:xfrm>
                  <a:off x="2208" y="2976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1945" name="Line 69"/>
              <p:cNvSpPr>
                <a:spLocks noChangeShapeType="1"/>
              </p:cNvSpPr>
              <p:nvPr/>
            </p:nvSpPr>
            <p:spPr bwMode="auto">
              <a:xfrm flipH="1">
                <a:off x="720" y="2064"/>
                <a:ext cx="1488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946" name="Line 70"/>
              <p:cNvSpPr>
                <a:spLocks noChangeShapeType="1"/>
              </p:cNvSpPr>
              <p:nvPr/>
            </p:nvSpPr>
            <p:spPr bwMode="auto">
              <a:xfrm flipH="1">
                <a:off x="2160" y="2064"/>
                <a:ext cx="48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947" name="Line 71"/>
              <p:cNvSpPr>
                <a:spLocks noChangeShapeType="1"/>
              </p:cNvSpPr>
              <p:nvPr/>
            </p:nvSpPr>
            <p:spPr bwMode="auto">
              <a:xfrm>
                <a:off x="3072" y="2064"/>
                <a:ext cx="384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948" name="Text Box 72"/>
              <p:cNvSpPr txBox="1">
                <a:spLocks noChangeArrowheads="1"/>
              </p:cNvSpPr>
              <p:nvPr/>
            </p:nvSpPr>
            <p:spPr bwMode="auto">
              <a:xfrm>
                <a:off x="816" y="2688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1949" name="Text Box 73"/>
              <p:cNvSpPr txBox="1">
                <a:spLocks noChangeArrowheads="1"/>
              </p:cNvSpPr>
              <p:nvPr/>
            </p:nvSpPr>
            <p:spPr bwMode="auto">
              <a:xfrm>
                <a:off x="1190" y="2666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81950" name="Text Box 74"/>
              <p:cNvSpPr txBox="1">
                <a:spLocks noChangeArrowheads="1"/>
              </p:cNvSpPr>
              <p:nvPr/>
            </p:nvSpPr>
            <p:spPr bwMode="auto">
              <a:xfrm>
                <a:off x="2256" y="1872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81951" name="Text Box 75"/>
              <p:cNvSpPr txBox="1">
                <a:spLocks noChangeArrowheads="1"/>
              </p:cNvSpPr>
              <p:nvPr/>
            </p:nvSpPr>
            <p:spPr bwMode="auto">
              <a:xfrm>
                <a:off x="2304" y="2688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81952" name="Text Box 76"/>
              <p:cNvSpPr txBox="1">
                <a:spLocks noChangeArrowheads="1"/>
              </p:cNvSpPr>
              <p:nvPr/>
            </p:nvSpPr>
            <p:spPr bwMode="auto">
              <a:xfrm>
                <a:off x="2736" y="1872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81953" name="Text Box 77"/>
              <p:cNvSpPr txBox="1">
                <a:spLocks noChangeArrowheads="1"/>
              </p:cNvSpPr>
              <p:nvPr/>
            </p:nvSpPr>
            <p:spPr bwMode="auto">
              <a:xfrm>
                <a:off x="3552" y="2688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13</a:t>
                </a:r>
              </a:p>
            </p:txBody>
          </p:sp>
        </p:grpSp>
        <p:sp>
          <p:nvSpPr>
            <p:cNvPr id="81926" name="Text Box 78"/>
            <p:cNvSpPr txBox="1">
              <a:spLocks noChangeArrowheads="1"/>
            </p:cNvSpPr>
            <p:nvPr/>
          </p:nvSpPr>
          <p:spPr bwMode="auto">
            <a:xfrm>
              <a:off x="1014" y="1946"/>
              <a:ext cx="37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latin typeface="Times New Roman" pitchFamily="18" charset="0"/>
                </a:rPr>
                <a:t>&lt; 6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81927" name="Text Box 79"/>
            <p:cNvSpPr txBox="1">
              <a:spLocks noChangeArrowheads="1"/>
            </p:cNvSpPr>
            <p:nvPr/>
          </p:nvSpPr>
          <p:spPr bwMode="auto">
            <a:xfrm>
              <a:off x="1872" y="2272"/>
              <a:ext cx="44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latin typeface="Times New Roman" pitchFamily="18" charset="0"/>
                </a:rPr>
                <a:t>&gt; 6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81928" name="Text Box 80"/>
            <p:cNvSpPr txBox="1">
              <a:spLocks noChangeArrowheads="1"/>
            </p:cNvSpPr>
            <p:nvPr/>
          </p:nvSpPr>
          <p:spPr bwMode="auto">
            <a:xfrm>
              <a:off x="2310" y="2282"/>
              <a:ext cx="37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latin typeface="Times New Roman" pitchFamily="18" charset="0"/>
                </a:rPr>
                <a:t>&lt; 9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81929" name="Text Box 81"/>
            <p:cNvSpPr txBox="1">
              <a:spLocks noChangeArrowheads="1"/>
            </p:cNvSpPr>
            <p:nvPr/>
          </p:nvSpPr>
          <p:spPr bwMode="auto">
            <a:xfrm>
              <a:off x="3270" y="2186"/>
              <a:ext cx="37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latin typeface="Times New Roman" pitchFamily="18" charset="0"/>
                </a:rPr>
                <a:t>&gt; 9</a:t>
              </a:r>
              <a:endParaRPr lang="en-US" sz="2400" b="1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B+ trees - Motivation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609725"/>
            <a:ext cx="7848600" cy="72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B-tree needs back-tracking – how to avoid it?</a:t>
            </a:r>
          </a:p>
        </p:txBody>
      </p:sp>
      <p:grpSp>
        <p:nvGrpSpPr>
          <p:cNvPr id="82955" name="Group 6"/>
          <p:cNvGrpSpPr>
            <a:grpSpLocks/>
          </p:cNvGrpSpPr>
          <p:nvPr/>
        </p:nvGrpSpPr>
        <p:grpSpPr bwMode="auto">
          <a:xfrm>
            <a:off x="3429000" y="2971800"/>
            <a:ext cx="1524000" cy="533400"/>
            <a:chOff x="2208" y="2640"/>
            <a:chExt cx="960" cy="336"/>
          </a:xfrm>
        </p:grpSpPr>
        <p:grpSp>
          <p:nvGrpSpPr>
            <p:cNvPr id="83016" name="Group 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83025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026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3017" name="Group 1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83023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024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3018" name="Group 1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83021" name="Line 1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022" name="Line 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3019" name="Line 1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3020" name="Line 1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2956" name="Group 18"/>
          <p:cNvGrpSpPr>
            <a:grpSpLocks/>
          </p:cNvGrpSpPr>
          <p:nvPr/>
        </p:nvGrpSpPr>
        <p:grpSpPr bwMode="auto">
          <a:xfrm>
            <a:off x="5486400" y="4191000"/>
            <a:ext cx="1524000" cy="533400"/>
            <a:chOff x="2208" y="2640"/>
            <a:chExt cx="960" cy="336"/>
          </a:xfrm>
        </p:grpSpPr>
        <p:grpSp>
          <p:nvGrpSpPr>
            <p:cNvPr id="83005" name="Group 1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83014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015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3006" name="Group 2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83012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013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3007" name="Group 2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83010" name="Line 2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011" name="Line 2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3008" name="Line 2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3009" name="Line 2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2961" name="Group 34"/>
          <p:cNvGrpSpPr>
            <a:grpSpLocks/>
          </p:cNvGrpSpPr>
          <p:nvPr/>
        </p:nvGrpSpPr>
        <p:grpSpPr bwMode="auto">
          <a:xfrm>
            <a:off x="3429000" y="4191000"/>
            <a:ext cx="1524000" cy="533400"/>
            <a:chOff x="2208" y="2640"/>
            <a:chExt cx="960" cy="336"/>
          </a:xfrm>
        </p:grpSpPr>
        <p:grpSp>
          <p:nvGrpSpPr>
            <p:cNvPr id="82994" name="Group 3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83003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004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2995" name="Group 3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83001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002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2996" name="Group 4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82999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000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997" name="Line 4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2998" name="Line 4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2979" name="Group 51"/>
          <p:cNvGrpSpPr>
            <a:grpSpLocks/>
          </p:cNvGrpSpPr>
          <p:nvPr/>
        </p:nvGrpSpPr>
        <p:grpSpPr bwMode="auto">
          <a:xfrm>
            <a:off x="1066800" y="4191000"/>
            <a:ext cx="1524000" cy="533400"/>
            <a:chOff x="2208" y="2640"/>
            <a:chExt cx="960" cy="336"/>
          </a:xfrm>
        </p:grpSpPr>
        <p:grpSp>
          <p:nvGrpSpPr>
            <p:cNvPr id="82983" name="Group 5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82992" name="Line 5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993" name="Line 5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2984" name="Group 5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82990" name="Line 5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991" name="Line 5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2985" name="Group 5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82988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989" name="Line 6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986" name="Line 6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2987" name="Line 6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2970" name="Line 69"/>
          <p:cNvSpPr>
            <a:spLocks noChangeShapeType="1"/>
          </p:cNvSpPr>
          <p:nvPr/>
        </p:nvSpPr>
        <p:spPr bwMode="auto">
          <a:xfrm flipH="1">
            <a:off x="1143000" y="32766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971" name="Line 70"/>
          <p:cNvSpPr>
            <a:spLocks noChangeShapeType="1"/>
          </p:cNvSpPr>
          <p:nvPr/>
        </p:nvSpPr>
        <p:spPr bwMode="auto">
          <a:xfrm flipH="1">
            <a:off x="3429000" y="32766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972" name="Line 71"/>
          <p:cNvSpPr>
            <a:spLocks noChangeShapeType="1"/>
          </p:cNvSpPr>
          <p:nvPr/>
        </p:nvSpPr>
        <p:spPr bwMode="auto">
          <a:xfrm>
            <a:off x="4876800" y="32766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973" name="Text Box 72"/>
          <p:cNvSpPr txBox="1">
            <a:spLocks noChangeArrowheads="1"/>
          </p:cNvSpPr>
          <p:nvPr/>
        </p:nvSpPr>
        <p:spPr bwMode="auto">
          <a:xfrm>
            <a:off x="12954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1</a:t>
            </a:r>
          </a:p>
        </p:txBody>
      </p:sp>
      <p:sp>
        <p:nvSpPr>
          <p:cNvPr id="82974" name="Text Box 73"/>
          <p:cNvSpPr txBox="1">
            <a:spLocks noChangeArrowheads="1"/>
          </p:cNvSpPr>
          <p:nvPr/>
        </p:nvSpPr>
        <p:spPr bwMode="auto">
          <a:xfrm>
            <a:off x="1889125" y="4232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82975" name="Text Box 74"/>
          <p:cNvSpPr txBox="1">
            <a:spLocks noChangeArrowheads="1"/>
          </p:cNvSpPr>
          <p:nvPr/>
        </p:nvSpPr>
        <p:spPr bwMode="auto">
          <a:xfrm>
            <a:off x="3581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82976" name="Text Box 75"/>
          <p:cNvSpPr txBox="1">
            <a:spLocks noChangeArrowheads="1"/>
          </p:cNvSpPr>
          <p:nvPr/>
        </p:nvSpPr>
        <p:spPr bwMode="auto">
          <a:xfrm>
            <a:off x="36576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7</a:t>
            </a:r>
          </a:p>
        </p:txBody>
      </p:sp>
      <p:sp>
        <p:nvSpPr>
          <p:cNvPr id="82977" name="Text Box 76"/>
          <p:cNvSpPr txBox="1">
            <a:spLocks noChangeArrowheads="1"/>
          </p:cNvSpPr>
          <p:nvPr/>
        </p:nvSpPr>
        <p:spPr bwMode="auto">
          <a:xfrm>
            <a:off x="4343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82978" name="Text Box 77"/>
          <p:cNvSpPr txBox="1">
            <a:spLocks noChangeArrowheads="1"/>
          </p:cNvSpPr>
          <p:nvPr/>
        </p:nvSpPr>
        <p:spPr bwMode="auto">
          <a:xfrm>
            <a:off x="5638800" y="42672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82951" name="Text Box 78"/>
          <p:cNvSpPr txBox="1">
            <a:spLocks noChangeArrowheads="1"/>
          </p:cNvSpPr>
          <p:nvPr/>
        </p:nvSpPr>
        <p:spPr bwMode="auto">
          <a:xfrm>
            <a:off x="1610356" y="30892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2952" name="Text Box 79"/>
          <p:cNvSpPr txBox="1">
            <a:spLocks noChangeArrowheads="1"/>
          </p:cNvSpPr>
          <p:nvPr/>
        </p:nvSpPr>
        <p:spPr bwMode="auto">
          <a:xfrm>
            <a:off x="2946400" y="3619500"/>
            <a:ext cx="6604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&gt;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2953" name="Text Box 80"/>
          <p:cNvSpPr txBox="1">
            <a:spLocks noChangeArrowheads="1"/>
          </p:cNvSpPr>
          <p:nvPr/>
        </p:nvSpPr>
        <p:spPr bwMode="auto">
          <a:xfrm>
            <a:off x="3667756" y="36226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2954" name="Text Box 81"/>
          <p:cNvSpPr txBox="1">
            <a:spLocks noChangeArrowheads="1"/>
          </p:cNvSpPr>
          <p:nvPr/>
        </p:nvSpPr>
        <p:spPr bwMode="auto">
          <a:xfrm>
            <a:off x="5191756" y="34702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&gt;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2949" name="Freeform 82"/>
          <p:cNvSpPr>
            <a:spLocks/>
          </p:cNvSpPr>
          <p:nvPr/>
        </p:nvSpPr>
        <p:spPr bwMode="auto">
          <a:xfrm>
            <a:off x="1143000" y="2794000"/>
            <a:ext cx="4953000" cy="1473200"/>
          </a:xfrm>
          <a:custGeom>
            <a:avLst/>
            <a:gdLst>
              <a:gd name="T0" fmla="*/ 1280 w 3120"/>
              <a:gd name="T1" fmla="*/ 0 h 928"/>
              <a:gd name="T2" fmla="*/ 1304 w 3120"/>
              <a:gd name="T3" fmla="*/ 128 h 928"/>
              <a:gd name="T4" fmla="*/ 0 w 3120"/>
              <a:gd name="T5" fmla="*/ 736 h 928"/>
              <a:gd name="T6" fmla="*/ 816 w 3120"/>
              <a:gd name="T7" fmla="*/ 784 h 928"/>
              <a:gd name="T8" fmla="*/ 1344 w 3120"/>
              <a:gd name="T9" fmla="*/ 448 h 928"/>
              <a:gd name="T10" fmla="*/ 1632 w 3120"/>
              <a:gd name="T11" fmla="*/ 496 h 928"/>
              <a:gd name="T12" fmla="*/ 1344 w 3120"/>
              <a:gd name="T13" fmla="*/ 928 h 928"/>
              <a:gd name="T14" fmla="*/ 1872 w 3120"/>
              <a:gd name="T15" fmla="*/ 928 h 928"/>
              <a:gd name="T16" fmla="*/ 2064 w 3120"/>
              <a:gd name="T17" fmla="*/ 496 h 928"/>
              <a:gd name="T18" fmla="*/ 2400 w 3120"/>
              <a:gd name="T19" fmla="*/ 528 h 928"/>
              <a:gd name="T20" fmla="*/ 2592 w 3120"/>
              <a:gd name="T21" fmla="*/ 832 h 928"/>
              <a:gd name="T22" fmla="*/ 3120 w 3120"/>
              <a:gd name="T23" fmla="*/ 832 h 92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120"/>
              <a:gd name="T37" fmla="*/ 0 h 928"/>
              <a:gd name="T38" fmla="*/ 3120 w 3120"/>
              <a:gd name="T39" fmla="*/ 928 h 92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120" h="928">
                <a:moveTo>
                  <a:pt x="1280" y="0"/>
                </a:moveTo>
                <a:cubicBezTo>
                  <a:pt x="1299" y="57"/>
                  <a:pt x="1304" y="69"/>
                  <a:pt x="1304" y="128"/>
                </a:cubicBezTo>
                <a:lnTo>
                  <a:pt x="0" y="736"/>
                </a:lnTo>
                <a:lnTo>
                  <a:pt x="816" y="784"/>
                </a:lnTo>
                <a:lnTo>
                  <a:pt x="1344" y="448"/>
                </a:lnTo>
                <a:lnTo>
                  <a:pt x="1632" y="496"/>
                </a:lnTo>
                <a:lnTo>
                  <a:pt x="1344" y="928"/>
                </a:lnTo>
                <a:lnTo>
                  <a:pt x="1872" y="928"/>
                </a:lnTo>
                <a:lnTo>
                  <a:pt x="2064" y="496"/>
                </a:lnTo>
                <a:cubicBezTo>
                  <a:pt x="2145" y="523"/>
                  <a:pt x="2320" y="528"/>
                  <a:pt x="2400" y="528"/>
                </a:cubicBezTo>
                <a:lnTo>
                  <a:pt x="2592" y="832"/>
                </a:lnTo>
                <a:lnTo>
                  <a:pt x="3120" y="832"/>
                </a:lnTo>
              </a:path>
            </a:pathLst>
          </a:custGeom>
          <a:noFill/>
          <a:ln w="127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000"/>
              </a:spcBef>
              <a:defRPr/>
            </a:pPr>
            <a:r>
              <a:rPr lang="en-US" smtClean="0">
                <a:latin typeface="Times" pitchFamily="18" charset="0"/>
              </a:rPr>
              <a:t>Solution: B</a:t>
            </a:r>
            <a:r>
              <a:rPr lang="en-US" baseline="30000" smtClean="0">
                <a:latin typeface="Times" pitchFamily="18" charset="0"/>
              </a:rPr>
              <a:t>+</a:t>
            </a:r>
            <a:r>
              <a:rPr lang="en-US" smtClean="0">
                <a:latin typeface="Times" pitchFamily="18" charset="0"/>
              </a:rPr>
              <a:t> - trees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47825"/>
            <a:ext cx="7848600" cy="3394075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sz="2400" dirty="0" smtClean="0"/>
              <a:t>Facilitate sequential ops</a:t>
            </a:r>
          </a:p>
          <a:p>
            <a:pPr>
              <a:spcBef>
                <a:spcPts val="2000"/>
              </a:spcBef>
            </a:pPr>
            <a:r>
              <a:rPr lang="en-US" sz="2400" dirty="0"/>
              <a:t>S</a:t>
            </a:r>
            <a:r>
              <a:rPr lang="en-US" sz="2400" dirty="0" smtClean="0"/>
              <a:t>tring all leaf nodes together </a:t>
            </a:r>
          </a:p>
          <a:p>
            <a:pPr>
              <a:spcBef>
                <a:spcPts val="2000"/>
              </a:spcBef>
              <a:buNone/>
            </a:pPr>
            <a:r>
              <a:rPr lang="en-US" sz="2400" dirty="0" smtClean="0"/>
              <a:t>			AND</a:t>
            </a:r>
          </a:p>
          <a:p>
            <a:pPr>
              <a:spcBef>
                <a:spcPts val="2000"/>
              </a:spcBef>
            </a:pPr>
            <a:r>
              <a:rPr lang="en-US" sz="2400" dirty="0" smtClean="0"/>
              <a:t>replicate keys from non-leaf nodes, to make sure every key appears at the leaf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Performance Measures of Disks</a:t>
            </a:r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4988" y="863600"/>
            <a:ext cx="8159750" cy="55626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b="1">
                <a:latin typeface="Helvetica" charset="0"/>
              </a:rPr>
              <a:t>Measuring Disk Speed</a:t>
            </a:r>
          </a:p>
          <a:p>
            <a:r>
              <a:rPr lang="en-US" b="1">
                <a:solidFill>
                  <a:schemeClr val="tx2"/>
                </a:solidFill>
                <a:latin typeface="Helvetica" charset="0"/>
              </a:rPr>
              <a:t>Access time</a:t>
            </a:r>
            <a:r>
              <a:rPr lang="en-US">
                <a:latin typeface="Helvetica" charset="0"/>
              </a:rPr>
              <a:t> – consists of: </a:t>
            </a:r>
          </a:p>
          <a:p>
            <a:pPr lvl="1"/>
            <a:r>
              <a:rPr lang="en-US" b="1">
                <a:solidFill>
                  <a:schemeClr val="tx2"/>
                </a:solidFill>
                <a:latin typeface="Helvetica" charset="0"/>
                <a:ea typeface="ＭＳ Ｐゴシック" charset="0"/>
              </a:rPr>
              <a:t>Seek time</a:t>
            </a:r>
            <a:r>
              <a:rPr lang="en-US">
                <a:latin typeface="Helvetica" charset="0"/>
                <a:ea typeface="ＭＳ Ｐゴシック" charset="0"/>
              </a:rPr>
              <a:t> – time it takes to reposition the arm over the correct track. </a:t>
            </a:r>
          </a:p>
          <a:p>
            <a:pPr lvl="1"/>
            <a:r>
              <a:rPr lang="en-US" b="1">
                <a:solidFill>
                  <a:schemeClr val="tx2"/>
                </a:solidFill>
                <a:latin typeface="Helvetica" charset="0"/>
                <a:ea typeface="ＭＳ Ｐゴシック" charset="0"/>
              </a:rPr>
              <a:t>(Rotational) latency time</a:t>
            </a:r>
            <a:r>
              <a:rPr lang="en-US">
                <a:latin typeface="Helvetica" charset="0"/>
                <a:ea typeface="ＭＳ Ｐゴシック" charset="0"/>
              </a:rPr>
              <a:t> – time it takes for the sector to be accessed to appear under the head. </a:t>
            </a:r>
          </a:p>
          <a:p>
            <a:r>
              <a:rPr lang="en-US" b="1">
                <a:solidFill>
                  <a:schemeClr val="tx2"/>
                </a:solidFill>
                <a:latin typeface="Helvetica" charset="0"/>
              </a:rPr>
              <a:t>Data-transfer rate</a:t>
            </a:r>
            <a:r>
              <a:rPr lang="en-US" b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– the rate at which data can be retrieved from or stored to the disk.</a:t>
            </a:r>
          </a:p>
          <a:p>
            <a:endParaRPr lang="en-US">
              <a:latin typeface="Helvetica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Helvetica" charset="0"/>
              </a:rPr>
              <a:t>Analogy to taking a bus:</a:t>
            </a:r>
          </a:p>
          <a:p>
            <a:pPr>
              <a:buFont typeface="Wingdings" charset="0"/>
              <a:buNone/>
            </a:pPr>
            <a:r>
              <a:rPr lang="en-US">
                <a:latin typeface="Helvetica" charset="0"/>
              </a:rPr>
              <a:t>1. Seek time: time to get to bus stop</a:t>
            </a:r>
          </a:p>
          <a:p>
            <a:pPr>
              <a:buFont typeface="Wingdings" charset="0"/>
              <a:buNone/>
            </a:pPr>
            <a:r>
              <a:rPr lang="en-US">
                <a:latin typeface="Helvetica" charset="0"/>
              </a:rPr>
              <a:t>2. Latency time; time spent waiting at bus stop</a:t>
            </a:r>
          </a:p>
          <a:p>
            <a:pPr>
              <a:buFont typeface="Wingdings" charset="0"/>
              <a:buNone/>
            </a:pPr>
            <a:r>
              <a:rPr lang="en-US">
                <a:latin typeface="Helvetica" charset="0"/>
              </a:rPr>
              <a:t>3. Data transfer time: time spent riding the bus</a:t>
            </a:r>
          </a:p>
        </p:txBody>
      </p:sp>
    </p:spTree>
    <p:extLst>
      <p:ext uri="{BB962C8B-B14F-4D97-AF65-F5344CB8AC3E}">
        <p14:creationId xmlns:p14="http://schemas.microsoft.com/office/powerpoint/2010/main" val="140511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B+-trees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900" y="1444625"/>
            <a:ext cx="4241800" cy="72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B+-tree of order 3:</a:t>
            </a:r>
          </a:p>
        </p:txBody>
      </p:sp>
      <p:grpSp>
        <p:nvGrpSpPr>
          <p:cNvPr id="84996" name="Group 4"/>
          <p:cNvGrpSpPr>
            <a:grpSpLocks/>
          </p:cNvGrpSpPr>
          <p:nvPr/>
        </p:nvGrpSpPr>
        <p:grpSpPr bwMode="auto">
          <a:xfrm>
            <a:off x="3352800" y="2743200"/>
            <a:ext cx="1524000" cy="533400"/>
            <a:chOff x="2208" y="2640"/>
            <a:chExt cx="960" cy="336"/>
          </a:xfrm>
        </p:grpSpPr>
        <p:grpSp>
          <p:nvGrpSpPr>
            <p:cNvPr id="85068" name="Group 5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85077" name="Line 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078" name="Line 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5069" name="Group 8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85075" name="Line 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076" name="Line 1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5070" name="Group 11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85073" name="Line 1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074" name="Line 1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5071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5072" name="Line 15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4997" name="Group 16"/>
          <p:cNvGrpSpPr>
            <a:grpSpLocks/>
          </p:cNvGrpSpPr>
          <p:nvPr/>
        </p:nvGrpSpPr>
        <p:grpSpPr bwMode="auto">
          <a:xfrm>
            <a:off x="5410200" y="3962400"/>
            <a:ext cx="1524000" cy="533400"/>
            <a:chOff x="2208" y="2640"/>
            <a:chExt cx="960" cy="336"/>
          </a:xfrm>
        </p:grpSpPr>
        <p:grpSp>
          <p:nvGrpSpPr>
            <p:cNvPr id="85057" name="Group 17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85066" name="Line 1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067" name="Line 1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5058" name="Group 20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85064" name="Line 2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065" name="Line 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5059" name="Group 23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85062" name="Line 2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063" name="Line 2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5060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5061" name="Line 27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4998" name="Group 28"/>
          <p:cNvGrpSpPr>
            <a:grpSpLocks/>
          </p:cNvGrpSpPr>
          <p:nvPr/>
        </p:nvGrpSpPr>
        <p:grpSpPr bwMode="auto">
          <a:xfrm>
            <a:off x="3352800" y="3962400"/>
            <a:ext cx="1524000" cy="533400"/>
            <a:chOff x="2208" y="2640"/>
            <a:chExt cx="960" cy="336"/>
          </a:xfrm>
        </p:grpSpPr>
        <p:grpSp>
          <p:nvGrpSpPr>
            <p:cNvPr id="85046" name="Group 29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85055" name="Line 3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056" name="Line 3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5047" name="Group 32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85053" name="Line 3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054" name="Line 3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5048" name="Group 35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85051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052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5049" name="Line 38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5050" name="Line 39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4999" name="Group 40"/>
          <p:cNvGrpSpPr>
            <a:grpSpLocks/>
          </p:cNvGrpSpPr>
          <p:nvPr/>
        </p:nvGrpSpPr>
        <p:grpSpPr bwMode="auto">
          <a:xfrm>
            <a:off x="990600" y="3962400"/>
            <a:ext cx="1524000" cy="533400"/>
            <a:chOff x="2208" y="2640"/>
            <a:chExt cx="960" cy="336"/>
          </a:xfrm>
        </p:grpSpPr>
        <p:grpSp>
          <p:nvGrpSpPr>
            <p:cNvPr id="85035" name="Group 41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85044" name="Line 4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045" name="Line 4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5036" name="Group 44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85042" name="Line 4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043" name="Line 4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5037" name="Group 47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85040" name="Line 4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041" name="Line 4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5038" name="Line 50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5039" name="Line 51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5000" name="Line 52"/>
          <p:cNvSpPr>
            <a:spLocks noChangeShapeType="1"/>
          </p:cNvSpPr>
          <p:nvPr/>
        </p:nvSpPr>
        <p:spPr bwMode="auto">
          <a:xfrm>
            <a:off x="2438400" y="4267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01" name="Line 53"/>
          <p:cNvSpPr>
            <a:spLocks noChangeShapeType="1"/>
          </p:cNvSpPr>
          <p:nvPr/>
        </p:nvSpPr>
        <p:spPr bwMode="auto">
          <a:xfrm flipH="1">
            <a:off x="1066800" y="30480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02" name="Line 54"/>
          <p:cNvSpPr>
            <a:spLocks noChangeShapeType="1"/>
          </p:cNvSpPr>
          <p:nvPr/>
        </p:nvSpPr>
        <p:spPr bwMode="auto">
          <a:xfrm flipH="1">
            <a:off x="3352800" y="30480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03" name="Line 55"/>
          <p:cNvSpPr>
            <a:spLocks noChangeShapeType="1"/>
          </p:cNvSpPr>
          <p:nvPr/>
        </p:nvSpPr>
        <p:spPr bwMode="auto">
          <a:xfrm>
            <a:off x="4800600" y="30480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04" name="Text Box 56"/>
          <p:cNvSpPr txBox="1">
            <a:spLocks noChangeArrowheads="1"/>
          </p:cNvSpPr>
          <p:nvPr/>
        </p:nvSpPr>
        <p:spPr bwMode="auto">
          <a:xfrm>
            <a:off x="1219200" y="4038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85005" name="Text Box 57"/>
          <p:cNvSpPr txBox="1">
            <a:spLocks noChangeArrowheads="1"/>
          </p:cNvSpPr>
          <p:nvPr/>
        </p:nvSpPr>
        <p:spPr bwMode="auto">
          <a:xfrm>
            <a:off x="1812925" y="40036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85006" name="Text Box 58"/>
          <p:cNvSpPr txBox="1">
            <a:spLocks noChangeArrowheads="1"/>
          </p:cNvSpPr>
          <p:nvPr/>
        </p:nvSpPr>
        <p:spPr bwMode="auto">
          <a:xfrm>
            <a:off x="3505200" y="2743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85007" name="Text Box 59"/>
          <p:cNvSpPr txBox="1">
            <a:spLocks noChangeArrowheads="1"/>
          </p:cNvSpPr>
          <p:nvPr/>
        </p:nvSpPr>
        <p:spPr bwMode="auto">
          <a:xfrm>
            <a:off x="4267200" y="2743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85008" name="Text Box 60"/>
          <p:cNvSpPr txBox="1">
            <a:spLocks noChangeArrowheads="1"/>
          </p:cNvSpPr>
          <p:nvPr/>
        </p:nvSpPr>
        <p:spPr bwMode="auto">
          <a:xfrm>
            <a:off x="5638800" y="4038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85009" name="Text Box 61"/>
          <p:cNvSpPr txBox="1">
            <a:spLocks noChangeArrowheads="1"/>
          </p:cNvSpPr>
          <p:nvPr/>
        </p:nvSpPr>
        <p:spPr bwMode="auto">
          <a:xfrm>
            <a:off x="1571884" y="2936875"/>
            <a:ext cx="667821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5010" name="Text Box 62"/>
          <p:cNvSpPr txBox="1">
            <a:spLocks noChangeArrowheads="1"/>
          </p:cNvSpPr>
          <p:nvPr/>
        </p:nvSpPr>
        <p:spPr bwMode="auto">
          <a:xfrm>
            <a:off x="2819400" y="3403600"/>
            <a:ext cx="738188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≥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5011" name="Text Box 63"/>
          <p:cNvSpPr txBox="1">
            <a:spLocks noChangeArrowheads="1"/>
          </p:cNvSpPr>
          <p:nvPr/>
        </p:nvSpPr>
        <p:spPr bwMode="auto">
          <a:xfrm>
            <a:off x="3667756" y="34194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5012" name="Text Box 64"/>
          <p:cNvSpPr txBox="1">
            <a:spLocks noChangeArrowheads="1"/>
          </p:cNvSpPr>
          <p:nvPr/>
        </p:nvSpPr>
        <p:spPr bwMode="auto">
          <a:xfrm>
            <a:off x="5383105" y="3276600"/>
            <a:ext cx="584415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≥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5013" name="Text Box 65"/>
          <p:cNvSpPr txBox="1">
            <a:spLocks noChangeArrowheads="1"/>
          </p:cNvSpPr>
          <p:nvPr/>
        </p:nvSpPr>
        <p:spPr bwMode="auto">
          <a:xfrm>
            <a:off x="3581400" y="4038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85014" name="Text Box 66"/>
          <p:cNvSpPr txBox="1">
            <a:spLocks noChangeArrowheads="1"/>
          </p:cNvSpPr>
          <p:nvPr/>
        </p:nvSpPr>
        <p:spPr bwMode="auto">
          <a:xfrm>
            <a:off x="4267200" y="4038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85015" name="Text Box 67"/>
          <p:cNvSpPr txBox="1">
            <a:spLocks noChangeArrowheads="1"/>
          </p:cNvSpPr>
          <p:nvPr/>
        </p:nvSpPr>
        <p:spPr bwMode="auto">
          <a:xfrm>
            <a:off x="6248400" y="4038600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85016" name="Rectangle 68"/>
          <p:cNvSpPr>
            <a:spLocks noChangeArrowheads="1"/>
          </p:cNvSpPr>
          <p:nvPr/>
        </p:nvSpPr>
        <p:spPr bwMode="auto">
          <a:xfrm>
            <a:off x="1981200" y="5562600"/>
            <a:ext cx="5791200" cy="838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b="1">
              <a:latin typeface="Times New Roman" pitchFamily="18" charset="0"/>
            </a:endParaRPr>
          </a:p>
        </p:txBody>
      </p:sp>
      <p:sp>
        <p:nvSpPr>
          <p:cNvPr id="85017" name="Line 69"/>
          <p:cNvSpPr>
            <a:spLocks noChangeShapeType="1"/>
          </p:cNvSpPr>
          <p:nvPr/>
        </p:nvSpPr>
        <p:spPr bwMode="auto">
          <a:xfrm>
            <a:off x="3276600" y="5562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18" name="Line 70"/>
          <p:cNvSpPr>
            <a:spLocks noChangeShapeType="1"/>
          </p:cNvSpPr>
          <p:nvPr/>
        </p:nvSpPr>
        <p:spPr bwMode="auto">
          <a:xfrm>
            <a:off x="4572000" y="5562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19" name="Text Box 71"/>
          <p:cNvSpPr txBox="1">
            <a:spLocks noChangeArrowheads="1"/>
          </p:cNvSpPr>
          <p:nvPr/>
        </p:nvSpPr>
        <p:spPr bwMode="auto">
          <a:xfrm>
            <a:off x="2057400" y="5530850"/>
            <a:ext cx="1122363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(3, Joe, 23)</a:t>
            </a:r>
          </a:p>
        </p:txBody>
      </p:sp>
      <p:sp>
        <p:nvSpPr>
          <p:cNvPr id="85020" name="Line 72"/>
          <p:cNvSpPr>
            <a:spLocks noChangeShapeType="1"/>
          </p:cNvSpPr>
          <p:nvPr/>
        </p:nvSpPr>
        <p:spPr bwMode="auto">
          <a:xfrm>
            <a:off x="4800600" y="4191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21" name="Text Box 73"/>
          <p:cNvSpPr txBox="1">
            <a:spLocks noChangeArrowheads="1"/>
          </p:cNvSpPr>
          <p:nvPr/>
        </p:nvSpPr>
        <p:spPr bwMode="auto">
          <a:xfrm>
            <a:off x="1924050" y="5759450"/>
            <a:ext cx="127952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 (3, Bob, 23)</a:t>
            </a:r>
          </a:p>
        </p:txBody>
      </p:sp>
      <p:sp>
        <p:nvSpPr>
          <p:cNvPr id="85022" name="Text Box 74"/>
          <p:cNvSpPr txBox="1">
            <a:spLocks noChangeArrowheads="1"/>
          </p:cNvSpPr>
          <p:nvPr/>
        </p:nvSpPr>
        <p:spPr bwMode="auto">
          <a:xfrm>
            <a:off x="3276600" y="5638800"/>
            <a:ext cx="13589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 (4, John, 23)</a:t>
            </a:r>
          </a:p>
        </p:txBody>
      </p:sp>
      <p:sp>
        <p:nvSpPr>
          <p:cNvPr id="85023" name="Line 75"/>
          <p:cNvSpPr>
            <a:spLocks noChangeShapeType="1"/>
          </p:cNvSpPr>
          <p:nvPr/>
        </p:nvSpPr>
        <p:spPr bwMode="auto">
          <a:xfrm>
            <a:off x="1066800" y="4419600"/>
            <a:ext cx="990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24" name="Line 76"/>
          <p:cNvSpPr>
            <a:spLocks noChangeShapeType="1"/>
          </p:cNvSpPr>
          <p:nvPr/>
        </p:nvSpPr>
        <p:spPr bwMode="auto">
          <a:xfrm>
            <a:off x="1752600" y="4419600"/>
            <a:ext cx="1600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25" name="Line 77"/>
          <p:cNvSpPr>
            <a:spLocks noChangeShapeType="1"/>
          </p:cNvSpPr>
          <p:nvPr/>
        </p:nvSpPr>
        <p:spPr bwMode="auto">
          <a:xfrm>
            <a:off x="3429000" y="4419600"/>
            <a:ext cx="1676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26" name="Line 78"/>
          <p:cNvSpPr>
            <a:spLocks noChangeShapeType="1"/>
          </p:cNvSpPr>
          <p:nvPr/>
        </p:nvSpPr>
        <p:spPr bwMode="auto">
          <a:xfrm>
            <a:off x="4114800" y="4419600"/>
            <a:ext cx="1752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27" name="Line 79"/>
          <p:cNvSpPr>
            <a:spLocks noChangeShapeType="1"/>
          </p:cNvSpPr>
          <p:nvPr/>
        </p:nvSpPr>
        <p:spPr bwMode="auto">
          <a:xfrm>
            <a:off x="5410200" y="4419600"/>
            <a:ext cx="914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28" name="Line 80"/>
          <p:cNvSpPr>
            <a:spLocks noChangeShapeType="1"/>
          </p:cNvSpPr>
          <p:nvPr/>
        </p:nvSpPr>
        <p:spPr bwMode="auto">
          <a:xfrm>
            <a:off x="6172200" y="4419600"/>
            <a:ext cx="685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29" name="Text Box 81"/>
          <p:cNvSpPr txBox="1">
            <a:spLocks noChangeArrowheads="1"/>
          </p:cNvSpPr>
          <p:nvPr/>
        </p:nvSpPr>
        <p:spPr bwMode="auto">
          <a:xfrm>
            <a:off x="2070100" y="6019800"/>
            <a:ext cx="109855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 …………</a:t>
            </a:r>
          </a:p>
        </p:txBody>
      </p:sp>
      <p:sp>
        <p:nvSpPr>
          <p:cNvPr id="85030" name="Text Box 82"/>
          <p:cNvSpPr txBox="1">
            <a:spLocks noChangeArrowheads="1"/>
          </p:cNvSpPr>
          <p:nvPr/>
        </p:nvSpPr>
        <p:spPr bwMode="auto">
          <a:xfrm>
            <a:off x="3321050" y="5943600"/>
            <a:ext cx="109855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 …………</a:t>
            </a:r>
          </a:p>
        </p:txBody>
      </p:sp>
      <p:sp>
        <p:nvSpPr>
          <p:cNvPr id="85031" name="Text Box 83"/>
          <p:cNvSpPr txBox="1">
            <a:spLocks noChangeArrowheads="1"/>
          </p:cNvSpPr>
          <p:nvPr/>
        </p:nvSpPr>
        <p:spPr bwMode="auto">
          <a:xfrm>
            <a:off x="5035550" y="5819775"/>
            <a:ext cx="1327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  …………</a:t>
            </a:r>
          </a:p>
        </p:txBody>
      </p:sp>
      <p:sp>
        <p:nvSpPr>
          <p:cNvPr id="85032" name="Text Box 84"/>
          <p:cNvSpPr txBox="1">
            <a:spLocks noChangeArrowheads="1"/>
          </p:cNvSpPr>
          <p:nvPr/>
        </p:nvSpPr>
        <p:spPr bwMode="auto">
          <a:xfrm>
            <a:off x="6615113" y="2552700"/>
            <a:ext cx="202565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root: internal node</a:t>
            </a:r>
          </a:p>
        </p:txBody>
      </p:sp>
      <p:sp>
        <p:nvSpPr>
          <p:cNvPr id="85033" name="Text Box 85"/>
          <p:cNvSpPr txBox="1">
            <a:spLocks noChangeArrowheads="1"/>
          </p:cNvSpPr>
          <p:nvPr/>
        </p:nvSpPr>
        <p:spPr bwMode="auto">
          <a:xfrm>
            <a:off x="7369175" y="3959225"/>
            <a:ext cx="10668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leaf node</a:t>
            </a:r>
          </a:p>
        </p:txBody>
      </p:sp>
      <p:sp>
        <p:nvSpPr>
          <p:cNvPr id="85034" name="Text Box 86"/>
          <p:cNvSpPr txBox="1">
            <a:spLocks noChangeArrowheads="1"/>
          </p:cNvSpPr>
          <p:nvPr/>
        </p:nvSpPr>
        <p:spPr bwMode="auto">
          <a:xfrm>
            <a:off x="7902575" y="5638800"/>
            <a:ext cx="124142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Data File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B+ tree insertion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INSERTION OF KEY ’K’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insert search-key value to leaf ’L’ such that the keys are in order;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if ( ’L’ overflows)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  split ’L’ and redistribute keys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  insert (</a:t>
            </a:r>
            <a:r>
              <a:rPr lang="en-US" dirty="0" err="1" smtClean="0"/>
              <a:t>ie</a:t>
            </a:r>
            <a:r>
              <a:rPr lang="en-US" dirty="0" smtClean="0"/>
              <a:t>., </a:t>
            </a:r>
            <a:r>
              <a:rPr lang="en-US" dirty="0" smtClean="0">
                <a:solidFill>
                  <a:schemeClr val="tx2"/>
                </a:solidFill>
              </a:rPr>
              <a:t>COPY</a:t>
            </a:r>
            <a:r>
              <a:rPr lang="en-US" dirty="0" smtClean="0"/>
              <a:t>) middle search-key value to parent node ’P’;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  if (’P’ overflows)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     repeat the </a:t>
            </a:r>
            <a:r>
              <a:rPr lang="en-US" b="1" u="sng" dirty="0" smtClean="0">
                <a:solidFill>
                  <a:srgbClr val="FF0000"/>
                </a:solidFill>
              </a:rPr>
              <a:t>B-tree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split </a:t>
            </a:r>
            <a:r>
              <a:rPr lang="en-US" dirty="0" smtClean="0"/>
              <a:t>procedure recursively;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     /* Notice: the B-TREE split; NOT the B+ -tree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B+-tree insertion – cont’d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4200" y="2070100"/>
            <a:ext cx="5918200" cy="2501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ATTENTION: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A split at the LEAF level is handled by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		COPYING the middle key up;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A split at a higher level is handled by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		PUSHING  the middle key up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3600" y="4546600"/>
            <a:ext cx="7437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Remember:	</a:t>
            </a:r>
            <a:r>
              <a:rPr lang="en-US" sz="2400" dirty="0" smtClean="0">
                <a:solidFill>
                  <a:srgbClr val="FF5959"/>
                </a:solidFill>
              </a:rPr>
              <a:t>Leaf nodes </a:t>
            </a:r>
            <a:r>
              <a:rPr lang="en-US" sz="2400" dirty="0" smtClean="0"/>
              <a:t>must be complete – all keys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5959"/>
                </a:solidFill>
              </a:rPr>
              <a:t>Interior nodes </a:t>
            </a:r>
            <a:r>
              <a:rPr lang="en-US" sz="2400" dirty="0" smtClean="0"/>
              <a:t>need not be complete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B+ trees - insertion</a:t>
            </a:r>
          </a:p>
        </p:txBody>
      </p:sp>
      <p:grpSp>
        <p:nvGrpSpPr>
          <p:cNvPr id="88067" name="Group 3"/>
          <p:cNvGrpSpPr>
            <a:grpSpLocks/>
          </p:cNvGrpSpPr>
          <p:nvPr/>
        </p:nvGrpSpPr>
        <p:grpSpPr bwMode="auto">
          <a:xfrm>
            <a:off x="3429000" y="2971800"/>
            <a:ext cx="1524000" cy="533400"/>
            <a:chOff x="2208" y="2640"/>
            <a:chExt cx="960" cy="336"/>
          </a:xfrm>
        </p:grpSpPr>
        <p:grpSp>
          <p:nvGrpSpPr>
            <p:cNvPr id="88147" name="Group 4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88156" name="Line 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157" name="Line 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8148" name="Group 7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88154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155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8149" name="Group 10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88152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153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8150" name="Line 13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8151" name="Line 14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8068" name="Group 15"/>
          <p:cNvGrpSpPr>
            <a:grpSpLocks/>
          </p:cNvGrpSpPr>
          <p:nvPr/>
        </p:nvGrpSpPr>
        <p:grpSpPr bwMode="auto">
          <a:xfrm>
            <a:off x="5486400" y="4191000"/>
            <a:ext cx="1524000" cy="533400"/>
            <a:chOff x="2208" y="2640"/>
            <a:chExt cx="960" cy="336"/>
          </a:xfrm>
        </p:grpSpPr>
        <p:grpSp>
          <p:nvGrpSpPr>
            <p:cNvPr id="88136" name="Group 16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88145" name="Line 1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146" name="Line 1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8137" name="Group 19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88143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144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8138" name="Group 22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88141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142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8139" name="Line 25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8140" name="Line 26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8069" name="Line 27"/>
          <p:cNvSpPr>
            <a:spLocks noChangeShapeType="1"/>
          </p:cNvSpPr>
          <p:nvPr/>
        </p:nvSpPr>
        <p:spPr bwMode="auto">
          <a:xfrm>
            <a:off x="55626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70" name="Line 28"/>
          <p:cNvSpPr>
            <a:spLocks noChangeShapeType="1"/>
          </p:cNvSpPr>
          <p:nvPr/>
        </p:nvSpPr>
        <p:spPr bwMode="auto">
          <a:xfrm>
            <a:off x="62484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71" name="Rectangle 29"/>
          <p:cNvSpPr>
            <a:spLocks noChangeArrowheads="1"/>
          </p:cNvSpPr>
          <p:nvPr/>
        </p:nvSpPr>
        <p:spPr bwMode="auto">
          <a:xfrm>
            <a:off x="54864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072" name="Rectangle 30"/>
          <p:cNvSpPr>
            <a:spLocks noChangeArrowheads="1"/>
          </p:cNvSpPr>
          <p:nvPr/>
        </p:nvSpPr>
        <p:spPr bwMode="auto">
          <a:xfrm>
            <a:off x="61722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88073" name="Group 31"/>
          <p:cNvGrpSpPr>
            <a:grpSpLocks/>
          </p:cNvGrpSpPr>
          <p:nvPr/>
        </p:nvGrpSpPr>
        <p:grpSpPr bwMode="auto">
          <a:xfrm>
            <a:off x="3429000" y="4191000"/>
            <a:ext cx="1524000" cy="533400"/>
            <a:chOff x="2208" y="2640"/>
            <a:chExt cx="960" cy="336"/>
          </a:xfrm>
        </p:grpSpPr>
        <p:grpSp>
          <p:nvGrpSpPr>
            <p:cNvPr id="88125" name="Group 3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88134" name="Line 3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135" name="Line 3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8126" name="Group 3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88132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133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8127" name="Group 3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88130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131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8128" name="Line 4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8129" name="Line 4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8074" name="Line 43"/>
          <p:cNvSpPr>
            <a:spLocks noChangeShapeType="1"/>
          </p:cNvSpPr>
          <p:nvPr/>
        </p:nvSpPr>
        <p:spPr bwMode="auto">
          <a:xfrm>
            <a:off x="35052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75" name="Rectangle 44"/>
          <p:cNvSpPr>
            <a:spLocks noChangeArrowheads="1"/>
          </p:cNvSpPr>
          <p:nvPr/>
        </p:nvSpPr>
        <p:spPr bwMode="auto">
          <a:xfrm>
            <a:off x="34290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88076" name="Group 45"/>
          <p:cNvGrpSpPr>
            <a:grpSpLocks/>
          </p:cNvGrpSpPr>
          <p:nvPr/>
        </p:nvGrpSpPr>
        <p:grpSpPr bwMode="auto">
          <a:xfrm>
            <a:off x="4114800" y="4495800"/>
            <a:ext cx="152400" cy="609600"/>
            <a:chOff x="2592" y="2832"/>
            <a:chExt cx="96" cy="384"/>
          </a:xfrm>
        </p:grpSpPr>
        <p:sp>
          <p:nvSpPr>
            <p:cNvPr id="88123" name="Line 46"/>
            <p:cNvSpPr>
              <a:spLocks noChangeShapeType="1"/>
            </p:cNvSpPr>
            <p:nvPr/>
          </p:nvSpPr>
          <p:spPr bwMode="auto">
            <a:xfrm>
              <a:off x="2640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8124" name="Rectangle 47"/>
            <p:cNvSpPr>
              <a:spLocks noChangeArrowheads="1"/>
            </p:cNvSpPr>
            <p:nvPr/>
          </p:nvSpPr>
          <p:spPr bwMode="auto">
            <a:xfrm>
              <a:off x="2592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8077" name="Group 48"/>
          <p:cNvGrpSpPr>
            <a:grpSpLocks/>
          </p:cNvGrpSpPr>
          <p:nvPr/>
        </p:nvGrpSpPr>
        <p:grpSpPr bwMode="auto">
          <a:xfrm>
            <a:off x="1066800" y="4191000"/>
            <a:ext cx="1524000" cy="762000"/>
            <a:chOff x="3456" y="2640"/>
            <a:chExt cx="960" cy="480"/>
          </a:xfrm>
        </p:grpSpPr>
        <p:grpSp>
          <p:nvGrpSpPr>
            <p:cNvPr id="88108" name="Group 49"/>
            <p:cNvGrpSpPr>
              <a:grpSpLocks/>
            </p:cNvGrpSpPr>
            <p:nvPr/>
          </p:nvGrpSpPr>
          <p:grpSpPr bwMode="auto">
            <a:xfrm>
              <a:off x="3456" y="2640"/>
              <a:ext cx="960" cy="336"/>
              <a:chOff x="2208" y="2640"/>
              <a:chExt cx="960" cy="336"/>
            </a:xfrm>
          </p:grpSpPr>
          <p:grpSp>
            <p:nvGrpSpPr>
              <p:cNvPr id="88112" name="Group 50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88121" name="Line 51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122" name="Line 52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8113" name="Group 53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88119" name="Line 54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120" name="Line 55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8114" name="Group 56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88117" name="Line 57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118" name="Line 58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115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116" name="Line 60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8109" name="Line 61"/>
            <p:cNvSpPr>
              <a:spLocks noChangeShapeType="1"/>
            </p:cNvSpPr>
            <p:nvPr/>
          </p:nvSpPr>
          <p:spPr bwMode="auto">
            <a:xfrm>
              <a:off x="3504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8110" name="Line 62"/>
            <p:cNvSpPr>
              <a:spLocks noChangeShapeType="1"/>
            </p:cNvSpPr>
            <p:nvPr/>
          </p:nvSpPr>
          <p:spPr bwMode="auto">
            <a:xfrm>
              <a:off x="3936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8078" name="Rectangle 64"/>
          <p:cNvSpPr>
            <a:spLocks noChangeArrowheads="1"/>
          </p:cNvSpPr>
          <p:nvPr/>
        </p:nvSpPr>
        <p:spPr bwMode="auto">
          <a:xfrm>
            <a:off x="10668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079" name="Rectangle 65"/>
          <p:cNvSpPr>
            <a:spLocks noChangeArrowheads="1"/>
          </p:cNvSpPr>
          <p:nvPr/>
        </p:nvSpPr>
        <p:spPr bwMode="auto">
          <a:xfrm>
            <a:off x="17526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081" name="Line 67"/>
          <p:cNvSpPr>
            <a:spLocks noChangeShapeType="1"/>
          </p:cNvSpPr>
          <p:nvPr/>
        </p:nvSpPr>
        <p:spPr bwMode="auto">
          <a:xfrm flipH="1">
            <a:off x="1143000" y="32766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82" name="Line 68"/>
          <p:cNvSpPr>
            <a:spLocks noChangeShapeType="1"/>
          </p:cNvSpPr>
          <p:nvPr/>
        </p:nvSpPr>
        <p:spPr bwMode="auto">
          <a:xfrm flipH="1">
            <a:off x="3429000" y="32766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83" name="Line 69"/>
          <p:cNvSpPr>
            <a:spLocks noChangeShapeType="1"/>
          </p:cNvSpPr>
          <p:nvPr/>
        </p:nvSpPr>
        <p:spPr bwMode="auto">
          <a:xfrm>
            <a:off x="4876800" y="32766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84" name="Text Box 70"/>
          <p:cNvSpPr txBox="1">
            <a:spLocks noChangeArrowheads="1"/>
          </p:cNvSpPr>
          <p:nvPr/>
        </p:nvSpPr>
        <p:spPr bwMode="auto">
          <a:xfrm>
            <a:off x="12954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88085" name="Text Box 71"/>
          <p:cNvSpPr txBox="1">
            <a:spLocks noChangeArrowheads="1"/>
          </p:cNvSpPr>
          <p:nvPr/>
        </p:nvSpPr>
        <p:spPr bwMode="auto">
          <a:xfrm>
            <a:off x="1889125" y="4232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88086" name="Text Box 72"/>
          <p:cNvSpPr txBox="1">
            <a:spLocks noChangeArrowheads="1"/>
          </p:cNvSpPr>
          <p:nvPr/>
        </p:nvSpPr>
        <p:spPr bwMode="auto">
          <a:xfrm>
            <a:off x="3581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88087" name="Text Box 73"/>
          <p:cNvSpPr txBox="1">
            <a:spLocks noChangeArrowheads="1"/>
          </p:cNvSpPr>
          <p:nvPr/>
        </p:nvSpPr>
        <p:spPr bwMode="auto">
          <a:xfrm>
            <a:off x="36576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8088" name="Text Box 74"/>
          <p:cNvSpPr txBox="1">
            <a:spLocks noChangeArrowheads="1"/>
          </p:cNvSpPr>
          <p:nvPr/>
        </p:nvSpPr>
        <p:spPr bwMode="auto">
          <a:xfrm>
            <a:off x="4343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88089" name="Text Box 75"/>
          <p:cNvSpPr txBox="1">
            <a:spLocks noChangeArrowheads="1"/>
          </p:cNvSpPr>
          <p:nvPr/>
        </p:nvSpPr>
        <p:spPr bwMode="auto">
          <a:xfrm>
            <a:off x="57150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88090" name="Text Box 76"/>
          <p:cNvSpPr txBox="1">
            <a:spLocks noChangeArrowheads="1"/>
          </p:cNvSpPr>
          <p:nvPr/>
        </p:nvSpPr>
        <p:spPr bwMode="auto">
          <a:xfrm>
            <a:off x="1610356" y="30892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&gt;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8091" name="Text Box 77"/>
          <p:cNvSpPr txBox="1">
            <a:spLocks noChangeArrowheads="1"/>
          </p:cNvSpPr>
          <p:nvPr/>
        </p:nvSpPr>
        <p:spPr bwMode="auto">
          <a:xfrm>
            <a:off x="2908300" y="3581400"/>
            <a:ext cx="7381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≥</a:t>
            </a:r>
            <a:r>
              <a:rPr lang="en-US" sz="2400" b="1" dirty="0" smtClean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</a:rPr>
              <a:t>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8092" name="Text Box 78"/>
          <p:cNvSpPr txBox="1">
            <a:spLocks noChangeArrowheads="1"/>
          </p:cNvSpPr>
          <p:nvPr/>
        </p:nvSpPr>
        <p:spPr bwMode="auto">
          <a:xfrm>
            <a:off x="3705856" y="36099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8093" name="Text Box 79"/>
          <p:cNvSpPr txBox="1">
            <a:spLocks noChangeArrowheads="1"/>
          </p:cNvSpPr>
          <p:nvPr/>
        </p:nvSpPr>
        <p:spPr bwMode="auto">
          <a:xfrm>
            <a:off x="5297380" y="3470275"/>
            <a:ext cx="584415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≥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8094" name="Text Box 80"/>
          <p:cNvSpPr txBox="1">
            <a:spLocks noChangeArrowheads="1"/>
          </p:cNvSpPr>
          <p:nvPr/>
        </p:nvSpPr>
        <p:spPr bwMode="auto">
          <a:xfrm>
            <a:off x="4251325" y="4232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88095" name="Text Box 81"/>
          <p:cNvSpPr txBox="1">
            <a:spLocks noChangeArrowheads="1"/>
          </p:cNvSpPr>
          <p:nvPr/>
        </p:nvSpPr>
        <p:spPr bwMode="auto">
          <a:xfrm>
            <a:off x="6232525" y="4232275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grpSp>
        <p:nvGrpSpPr>
          <p:cNvPr id="88098" name="Group 88"/>
          <p:cNvGrpSpPr>
            <a:grpSpLocks/>
          </p:cNvGrpSpPr>
          <p:nvPr/>
        </p:nvGrpSpPr>
        <p:grpSpPr bwMode="auto">
          <a:xfrm>
            <a:off x="2590800" y="4191000"/>
            <a:ext cx="838200" cy="304800"/>
            <a:chOff x="1632" y="2640"/>
            <a:chExt cx="528" cy="192"/>
          </a:xfrm>
        </p:grpSpPr>
        <p:sp>
          <p:nvSpPr>
            <p:cNvPr id="88102" name="Rectangle 89"/>
            <p:cNvSpPr>
              <a:spLocks noChangeArrowheads="1"/>
            </p:cNvSpPr>
            <p:nvPr/>
          </p:nvSpPr>
          <p:spPr bwMode="auto">
            <a:xfrm>
              <a:off x="1632" y="264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8103" name="Line 90"/>
            <p:cNvSpPr>
              <a:spLocks noChangeShapeType="1"/>
            </p:cNvSpPr>
            <p:nvPr/>
          </p:nvSpPr>
          <p:spPr bwMode="auto">
            <a:xfrm>
              <a:off x="1728" y="2736"/>
              <a:ext cx="43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8099" name="Rectangle 91"/>
          <p:cNvSpPr>
            <a:spLocks noChangeArrowheads="1"/>
          </p:cNvSpPr>
          <p:nvPr/>
        </p:nvSpPr>
        <p:spPr bwMode="auto">
          <a:xfrm>
            <a:off x="4953000" y="4191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100" name="Line 92"/>
          <p:cNvSpPr>
            <a:spLocks noChangeShapeType="1"/>
          </p:cNvSpPr>
          <p:nvPr/>
        </p:nvSpPr>
        <p:spPr bwMode="auto">
          <a:xfrm>
            <a:off x="5105400" y="4343400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101" name="Text Box 93"/>
          <p:cNvSpPr txBox="1">
            <a:spLocks noChangeArrowheads="1"/>
          </p:cNvSpPr>
          <p:nvPr/>
        </p:nvSpPr>
        <p:spPr bwMode="auto">
          <a:xfrm>
            <a:off x="685800" y="2209800"/>
            <a:ext cx="2057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Insert </a:t>
            </a:r>
            <a:r>
              <a:rPr lang="en-US" sz="2400" b="1" dirty="0">
                <a:latin typeface="Times New Roman" pitchFamily="18" charset="0"/>
              </a:rPr>
              <a:t>‘8’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B+ trees - insertion</a:t>
            </a:r>
          </a:p>
        </p:txBody>
      </p:sp>
      <p:grpSp>
        <p:nvGrpSpPr>
          <p:cNvPr id="89091" name="Group 3"/>
          <p:cNvGrpSpPr>
            <a:grpSpLocks/>
          </p:cNvGrpSpPr>
          <p:nvPr/>
        </p:nvGrpSpPr>
        <p:grpSpPr bwMode="auto">
          <a:xfrm>
            <a:off x="3429000" y="2971800"/>
            <a:ext cx="1524000" cy="533400"/>
            <a:chOff x="2208" y="2640"/>
            <a:chExt cx="960" cy="336"/>
          </a:xfrm>
        </p:grpSpPr>
        <p:grpSp>
          <p:nvGrpSpPr>
            <p:cNvPr id="89168" name="Group 4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89177" name="Line 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178" name="Line 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9169" name="Group 7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89175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176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9170" name="Group 10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89173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174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9171" name="Line 13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172" name="Line 14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9092" name="Group 15"/>
          <p:cNvGrpSpPr>
            <a:grpSpLocks/>
          </p:cNvGrpSpPr>
          <p:nvPr/>
        </p:nvGrpSpPr>
        <p:grpSpPr bwMode="auto">
          <a:xfrm>
            <a:off x="5486400" y="4191000"/>
            <a:ext cx="1524000" cy="533400"/>
            <a:chOff x="2208" y="2640"/>
            <a:chExt cx="960" cy="336"/>
          </a:xfrm>
        </p:grpSpPr>
        <p:grpSp>
          <p:nvGrpSpPr>
            <p:cNvPr id="89157" name="Group 16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89166" name="Line 1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167" name="Line 1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9158" name="Group 19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89164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165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9159" name="Group 22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89162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163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9160" name="Line 25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161" name="Line 26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093" name="Line 27"/>
          <p:cNvSpPr>
            <a:spLocks noChangeShapeType="1"/>
          </p:cNvSpPr>
          <p:nvPr/>
        </p:nvSpPr>
        <p:spPr bwMode="auto">
          <a:xfrm>
            <a:off x="55626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4" name="Line 28"/>
          <p:cNvSpPr>
            <a:spLocks noChangeShapeType="1"/>
          </p:cNvSpPr>
          <p:nvPr/>
        </p:nvSpPr>
        <p:spPr bwMode="auto">
          <a:xfrm>
            <a:off x="62484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5" name="Rectangle 29"/>
          <p:cNvSpPr>
            <a:spLocks noChangeArrowheads="1"/>
          </p:cNvSpPr>
          <p:nvPr/>
        </p:nvSpPr>
        <p:spPr bwMode="auto">
          <a:xfrm>
            <a:off x="54864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096" name="Rectangle 30"/>
          <p:cNvSpPr>
            <a:spLocks noChangeArrowheads="1"/>
          </p:cNvSpPr>
          <p:nvPr/>
        </p:nvSpPr>
        <p:spPr bwMode="auto">
          <a:xfrm>
            <a:off x="61722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89097" name="Group 31"/>
          <p:cNvGrpSpPr>
            <a:grpSpLocks/>
          </p:cNvGrpSpPr>
          <p:nvPr/>
        </p:nvGrpSpPr>
        <p:grpSpPr bwMode="auto">
          <a:xfrm>
            <a:off x="3429000" y="4191000"/>
            <a:ext cx="1524000" cy="533400"/>
            <a:chOff x="2208" y="2640"/>
            <a:chExt cx="960" cy="336"/>
          </a:xfrm>
        </p:grpSpPr>
        <p:grpSp>
          <p:nvGrpSpPr>
            <p:cNvPr id="89146" name="Group 3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89155" name="Line 3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156" name="Line 3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9147" name="Group 3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89153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154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9148" name="Group 3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89151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152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9149" name="Line 4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150" name="Line 4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098" name="Line 43"/>
          <p:cNvSpPr>
            <a:spLocks noChangeShapeType="1"/>
          </p:cNvSpPr>
          <p:nvPr/>
        </p:nvSpPr>
        <p:spPr bwMode="auto">
          <a:xfrm>
            <a:off x="35052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9" name="Rectangle 44"/>
          <p:cNvSpPr>
            <a:spLocks noChangeArrowheads="1"/>
          </p:cNvSpPr>
          <p:nvPr/>
        </p:nvSpPr>
        <p:spPr bwMode="auto">
          <a:xfrm>
            <a:off x="34290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89100" name="Group 45"/>
          <p:cNvGrpSpPr>
            <a:grpSpLocks/>
          </p:cNvGrpSpPr>
          <p:nvPr/>
        </p:nvGrpSpPr>
        <p:grpSpPr bwMode="auto">
          <a:xfrm>
            <a:off x="4114800" y="4495800"/>
            <a:ext cx="152400" cy="609600"/>
            <a:chOff x="2592" y="2832"/>
            <a:chExt cx="96" cy="384"/>
          </a:xfrm>
        </p:grpSpPr>
        <p:sp>
          <p:nvSpPr>
            <p:cNvPr id="89144" name="Line 46"/>
            <p:cNvSpPr>
              <a:spLocks noChangeShapeType="1"/>
            </p:cNvSpPr>
            <p:nvPr/>
          </p:nvSpPr>
          <p:spPr bwMode="auto">
            <a:xfrm>
              <a:off x="2640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145" name="Rectangle 47"/>
            <p:cNvSpPr>
              <a:spLocks noChangeArrowheads="1"/>
            </p:cNvSpPr>
            <p:nvPr/>
          </p:nvSpPr>
          <p:spPr bwMode="auto">
            <a:xfrm>
              <a:off x="2592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9101" name="Group 48"/>
          <p:cNvGrpSpPr>
            <a:grpSpLocks/>
          </p:cNvGrpSpPr>
          <p:nvPr/>
        </p:nvGrpSpPr>
        <p:grpSpPr bwMode="auto">
          <a:xfrm>
            <a:off x="1066800" y="4191000"/>
            <a:ext cx="1524000" cy="762000"/>
            <a:chOff x="3456" y="2640"/>
            <a:chExt cx="960" cy="480"/>
          </a:xfrm>
        </p:grpSpPr>
        <p:grpSp>
          <p:nvGrpSpPr>
            <p:cNvPr id="89129" name="Group 49"/>
            <p:cNvGrpSpPr>
              <a:grpSpLocks/>
            </p:cNvGrpSpPr>
            <p:nvPr/>
          </p:nvGrpSpPr>
          <p:grpSpPr bwMode="auto">
            <a:xfrm>
              <a:off x="3456" y="2640"/>
              <a:ext cx="960" cy="336"/>
              <a:chOff x="2208" y="2640"/>
              <a:chExt cx="960" cy="336"/>
            </a:xfrm>
          </p:grpSpPr>
          <p:grpSp>
            <p:nvGrpSpPr>
              <p:cNvPr id="89133" name="Group 50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89142" name="Line 51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143" name="Line 52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9134" name="Group 53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89140" name="Line 54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141" name="Line 55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9135" name="Group 56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89138" name="Line 57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139" name="Line 58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9136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137" name="Line 60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9130" name="Line 61"/>
            <p:cNvSpPr>
              <a:spLocks noChangeShapeType="1"/>
            </p:cNvSpPr>
            <p:nvPr/>
          </p:nvSpPr>
          <p:spPr bwMode="auto">
            <a:xfrm>
              <a:off x="3504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131" name="Line 62"/>
            <p:cNvSpPr>
              <a:spLocks noChangeShapeType="1"/>
            </p:cNvSpPr>
            <p:nvPr/>
          </p:nvSpPr>
          <p:spPr bwMode="auto">
            <a:xfrm>
              <a:off x="3936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102" name="Rectangle 64"/>
          <p:cNvSpPr>
            <a:spLocks noChangeArrowheads="1"/>
          </p:cNvSpPr>
          <p:nvPr/>
        </p:nvSpPr>
        <p:spPr bwMode="auto">
          <a:xfrm>
            <a:off x="10668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03" name="Rectangle 65"/>
          <p:cNvSpPr>
            <a:spLocks noChangeArrowheads="1"/>
          </p:cNvSpPr>
          <p:nvPr/>
        </p:nvSpPr>
        <p:spPr bwMode="auto">
          <a:xfrm>
            <a:off x="17526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05" name="Line 67"/>
          <p:cNvSpPr>
            <a:spLocks noChangeShapeType="1"/>
          </p:cNvSpPr>
          <p:nvPr/>
        </p:nvSpPr>
        <p:spPr bwMode="auto">
          <a:xfrm flipH="1">
            <a:off x="1143000" y="32766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106" name="Line 68"/>
          <p:cNvSpPr>
            <a:spLocks noChangeShapeType="1"/>
          </p:cNvSpPr>
          <p:nvPr/>
        </p:nvSpPr>
        <p:spPr bwMode="auto">
          <a:xfrm flipH="1">
            <a:off x="3429000" y="32766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107" name="Line 69"/>
          <p:cNvSpPr>
            <a:spLocks noChangeShapeType="1"/>
          </p:cNvSpPr>
          <p:nvPr/>
        </p:nvSpPr>
        <p:spPr bwMode="auto">
          <a:xfrm>
            <a:off x="4876800" y="32766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108" name="Text Box 70"/>
          <p:cNvSpPr txBox="1">
            <a:spLocks noChangeArrowheads="1"/>
          </p:cNvSpPr>
          <p:nvPr/>
        </p:nvSpPr>
        <p:spPr bwMode="auto">
          <a:xfrm>
            <a:off x="12954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89109" name="Text Box 71"/>
          <p:cNvSpPr txBox="1">
            <a:spLocks noChangeArrowheads="1"/>
          </p:cNvSpPr>
          <p:nvPr/>
        </p:nvSpPr>
        <p:spPr bwMode="auto">
          <a:xfrm>
            <a:off x="1889125" y="4232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89110" name="Text Box 72"/>
          <p:cNvSpPr txBox="1">
            <a:spLocks noChangeArrowheads="1"/>
          </p:cNvSpPr>
          <p:nvPr/>
        </p:nvSpPr>
        <p:spPr bwMode="auto">
          <a:xfrm>
            <a:off x="3581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89111" name="Text Box 73"/>
          <p:cNvSpPr txBox="1">
            <a:spLocks noChangeArrowheads="1"/>
          </p:cNvSpPr>
          <p:nvPr/>
        </p:nvSpPr>
        <p:spPr bwMode="auto">
          <a:xfrm>
            <a:off x="36576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89112" name="Text Box 74"/>
          <p:cNvSpPr txBox="1">
            <a:spLocks noChangeArrowheads="1"/>
          </p:cNvSpPr>
          <p:nvPr/>
        </p:nvSpPr>
        <p:spPr bwMode="auto">
          <a:xfrm>
            <a:off x="4343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89113" name="Text Box 75"/>
          <p:cNvSpPr txBox="1">
            <a:spLocks noChangeArrowheads="1"/>
          </p:cNvSpPr>
          <p:nvPr/>
        </p:nvSpPr>
        <p:spPr bwMode="auto">
          <a:xfrm>
            <a:off x="57150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89114" name="Text Box 76"/>
          <p:cNvSpPr txBox="1">
            <a:spLocks noChangeArrowheads="1"/>
          </p:cNvSpPr>
          <p:nvPr/>
        </p:nvSpPr>
        <p:spPr bwMode="auto">
          <a:xfrm>
            <a:off x="1864356" y="32289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9115" name="Text Box 77"/>
          <p:cNvSpPr txBox="1">
            <a:spLocks noChangeArrowheads="1"/>
          </p:cNvSpPr>
          <p:nvPr/>
        </p:nvSpPr>
        <p:spPr bwMode="auto">
          <a:xfrm>
            <a:off x="2895600" y="3594100"/>
            <a:ext cx="738188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≥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9116" name="Text Box 78"/>
          <p:cNvSpPr txBox="1">
            <a:spLocks noChangeArrowheads="1"/>
          </p:cNvSpPr>
          <p:nvPr/>
        </p:nvSpPr>
        <p:spPr bwMode="auto">
          <a:xfrm>
            <a:off x="3718556" y="36353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9117" name="Text Box 79"/>
          <p:cNvSpPr txBox="1">
            <a:spLocks noChangeArrowheads="1"/>
          </p:cNvSpPr>
          <p:nvPr/>
        </p:nvSpPr>
        <p:spPr bwMode="auto">
          <a:xfrm>
            <a:off x="5243349" y="34702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≥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89118" name="Text Box 80"/>
          <p:cNvSpPr txBox="1">
            <a:spLocks noChangeArrowheads="1"/>
          </p:cNvSpPr>
          <p:nvPr/>
        </p:nvSpPr>
        <p:spPr bwMode="auto">
          <a:xfrm>
            <a:off x="4251325" y="4232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89119" name="Text Box 81"/>
          <p:cNvSpPr txBox="1">
            <a:spLocks noChangeArrowheads="1"/>
          </p:cNvSpPr>
          <p:nvPr/>
        </p:nvSpPr>
        <p:spPr bwMode="auto">
          <a:xfrm>
            <a:off x="6232525" y="4232275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sp>
        <p:nvSpPr>
          <p:cNvPr id="89122" name="Text Box 88"/>
          <p:cNvSpPr txBox="1">
            <a:spLocks noChangeArrowheads="1"/>
          </p:cNvSpPr>
          <p:nvPr/>
        </p:nvSpPr>
        <p:spPr bwMode="auto">
          <a:xfrm>
            <a:off x="685800" y="2209800"/>
            <a:ext cx="2057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Insert </a:t>
            </a:r>
            <a:r>
              <a:rPr lang="en-US" sz="2400" b="1" dirty="0">
                <a:latin typeface="Times New Roman" pitchFamily="18" charset="0"/>
              </a:rPr>
              <a:t>‘</a:t>
            </a:r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8</a:t>
            </a:r>
            <a:r>
              <a:rPr lang="en-US" sz="2400" b="1" dirty="0">
                <a:latin typeface="Times New Roman" pitchFamily="18" charset="0"/>
              </a:rPr>
              <a:t>’</a:t>
            </a:r>
          </a:p>
        </p:txBody>
      </p:sp>
      <p:sp>
        <p:nvSpPr>
          <p:cNvPr id="89123" name="Text Box 89"/>
          <p:cNvSpPr txBox="1">
            <a:spLocks noChangeArrowheads="1"/>
          </p:cNvSpPr>
          <p:nvPr/>
        </p:nvSpPr>
        <p:spPr bwMode="auto">
          <a:xfrm>
            <a:off x="3962400" y="55245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9124" name="Line 90"/>
          <p:cNvSpPr>
            <a:spLocks noChangeShapeType="1"/>
          </p:cNvSpPr>
          <p:nvPr/>
        </p:nvSpPr>
        <p:spPr bwMode="auto">
          <a:xfrm flipV="1">
            <a:off x="4178300" y="5181600"/>
            <a:ext cx="12700" cy="393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 bwMode="auto">
          <a:xfrm>
            <a:off x="2501900" y="4432300"/>
            <a:ext cx="889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flipV="1">
            <a:off x="4914900" y="4394200"/>
            <a:ext cx="57150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B+ trees - insertion</a:t>
            </a:r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3429000" y="2971800"/>
            <a:ext cx="1524000" cy="533400"/>
            <a:chOff x="2208" y="2640"/>
            <a:chExt cx="960" cy="336"/>
          </a:xfrm>
        </p:grpSpPr>
        <p:grpSp>
          <p:nvGrpSpPr>
            <p:cNvPr id="90193" name="Group 4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90202" name="Line 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203" name="Line 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0194" name="Group 7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90200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201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0195" name="Group 10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90198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199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0196" name="Line 13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0197" name="Line 14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0116" name="Group 15"/>
          <p:cNvGrpSpPr>
            <a:grpSpLocks/>
          </p:cNvGrpSpPr>
          <p:nvPr/>
        </p:nvGrpSpPr>
        <p:grpSpPr bwMode="auto">
          <a:xfrm>
            <a:off x="5486400" y="4191000"/>
            <a:ext cx="1524000" cy="533400"/>
            <a:chOff x="2208" y="2640"/>
            <a:chExt cx="960" cy="336"/>
          </a:xfrm>
        </p:grpSpPr>
        <p:grpSp>
          <p:nvGrpSpPr>
            <p:cNvPr id="90182" name="Group 16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90191" name="Line 1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192" name="Line 1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0183" name="Group 19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90189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190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0184" name="Group 22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90187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188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0185" name="Line 25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0186" name="Line 26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0117" name="Line 27"/>
          <p:cNvSpPr>
            <a:spLocks noChangeShapeType="1"/>
          </p:cNvSpPr>
          <p:nvPr/>
        </p:nvSpPr>
        <p:spPr bwMode="auto">
          <a:xfrm>
            <a:off x="55626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18" name="Line 28"/>
          <p:cNvSpPr>
            <a:spLocks noChangeShapeType="1"/>
          </p:cNvSpPr>
          <p:nvPr/>
        </p:nvSpPr>
        <p:spPr bwMode="auto">
          <a:xfrm>
            <a:off x="62484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19" name="Rectangle 29"/>
          <p:cNvSpPr>
            <a:spLocks noChangeArrowheads="1"/>
          </p:cNvSpPr>
          <p:nvPr/>
        </p:nvSpPr>
        <p:spPr bwMode="auto">
          <a:xfrm>
            <a:off x="54864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0" name="Rectangle 30"/>
          <p:cNvSpPr>
            <a:spLocks noChangeArrowheads="1"/>
          </p:cNvSpPr>
          <p:nvPr/>
        </p:nvSpPr>
        <p:spPr bwMode="auto">
          <a:xfrm>
            <a:off x="61722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0121" name="Group 31"/>
          <p:cNvGrpSpPr>
            <a:grpSpLocks/>
          </p:cNvGrpSpPr>
          <p:nvPr/>
        </p:nvGrpSpPr>
        <p:grpSpPr bwMode="auto">
          <a:xfrm>
            <a:off x="3429000" y="4191000"/>
            <a:ext cx="1524000" cy="533400"/>
            <a:chOff x="2208" y="2640"/>
            <a:chExt cx="960" cy="336"/>
          </a:xfrm>
        </p:grpSpPr>
        <p:grpSp>
          <p:nvGrpSpPr>
            <p:cNvPr id="90171" name="Group 32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90180" name="Line 3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181" name="Line 3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0172" name="Group 35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90178" name="Line 36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179" name="Line 37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0173" name="Group 38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90176" name="Line 3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177" name="Line 40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0174" name="Line 41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0175" name="Line 42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0122" name="Line 43"/>
          <p:cNvSpPr>
            <a:spLocks noChangeShapeType="1"/>
          </p:cNvSpPr>
          <p:nvPr/>
        </p:nvSpPr>
        <p:spPr bwMode="auto">
          <a:xfrm>
            <a:off x="35052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23" name="Rectangle 44"/>
          <p:cNvSpPr>
            <a:spLocks noChangeArrowheads="1"/>
          </p:cNvSpPr>
          <p:nvPr/>
        </p:nvSpPr>
        <p:spPr bwMode="auto">
          <a:xfrm>
            <a:off x="34290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0124" name="Group 45"/>
          <p:cNvGrpSpPr>
            <a:grpSpLocks/>
          </p:cNvGrpSpPr>
          <p:nvPr/>
        </p:nvGrpSpPr>
        <p:grpSpPr bwMode="auto">
          <a:xfrm>
            <a:off x="4114800" y="4495800"/>
            <a:ext cx="152400" cy="609600"/>
            <a:chOff x="2592" y="2832"/>
            <a:chExt cx="96" cy="384"/>
          </a:xfrm>
        </p:grpSpPr>
        <p:sp>
          <p:nvSpPr>
            <p:cNvPr id="90169" name="Line 46"/>
            <p:cNvSpPr>
              <a:spLocks noChangeShapeType="1"/>
            </p:cNvSpPr>
            <p:nvPr/>
          </p:nvSpPr>
          <p:spPr bwMode="auto">
            <a:xfrm>
              <a:off x="2640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0170" name="Rectangle 47"/>
            <p:cNvSpPr>
              <a:spLocks noChangeArrowheads="1"/>
            </p:cNvSpPr>
            <p:nvPr/>
          </p:nvSpPr>
          <p:spPr bwMode="auto">
            <a:xfrm>
              <a:off x="2592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0125" name="Group 48"/>
          <p:cNvGrpSpPr>
            <a:grpSpLocks/>
          </p:cNvGrpSpPr>
          <p:nvPr/>
        </p:nvGrpSpPr>
        <p:grpSpPr bwMode="auto">
          <a:xfrm>
            <a:off x="1066800" y="4191000"/>
            <a:ext cx="1524000" cy="762000"/>
            <a:chOff x="3456" y="2640"/>
            <a:chExt cx="960" cy="480"/>
          </a:xfrm>
        </p:grpSpPr>
        <p:grpSp>
          <p:nvGrpSpPr>
            <p:cNvPr id="90154" name="Group 49"/>
            <p:cNvGrpSpPr>
              <a:grpSpLocks/>
            </p:cNvGrpSpPr>
            <p:nvPr/>
          </p:nvGrpSpPr>
          <p:grpSpPr bwMode="auto">
            <a:xfrm>
              <a:off x="3456" y="2640"/>
              <a:ext cx="960" cy="336"/>
              <a:chOff x="2208" y="2640"/>
              <a:chExt cx="960" cy="336"/>
            </a:xfrm>
          </p:grpSpPr>
          <p:grpSp>
            <p:nvGrpSpPr>
              <p:cNvPr id="90158" name="Group 50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90167" name="Line 51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168" name="Line 52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0159" name="Group 53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90165" name="Line 54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166" name="Line 55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0160" name="Group 56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90163" name="Line 57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164" name="Line 58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0161" name="Line 59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162" name="Line 60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0155" name="Line 61"/>
            <p:cNvSpPr>
              <a:spLocks noChangeShapeType="1"/>
            </p:cNvSpPr>
            <p:nvPr/>
          </p:nvSpPr>
          <p:spPr bwMode="auto">
            <a:xfrm>
              <a:off x="3504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0156" name="Line 62"/>
            <p:cNvSpPr>
              <a:spLocks noChangeShapeType="1"/>
            </p:cNvSpPr>
            <p:nvPr/>
          </p:nvSpPr>
          <p:spPr bwMode="auto">
            <a:xfrm>
              <a:off x="3936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0126" name="Rectangle 64"/>
          <p:cNvSpPr>
            <a:spLocks noChangeArrowheads="1"/>
          </p:cNvSpPr>
          <p:nvPr/>
        </p:nvSpPr>
        <p:spPr bwMode="auto">
          <a:xfrm>
            <a:off x="10668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7" name="Rectangle 65"/>
          <p:cNvSpPr>
            <a:spLocks noChangeArrowheads="1"/>
          </p:cNvSpPr>
          <p:nvPr/>
        </p:nvSpPr>
        <p:spPr bwMode="auto">
          <a:xfrm>
            <a:off x="17526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9" name="Line 67"/>
          <p:cNvSpPr>
            <a:spLocks noChangeShapeType="1"/>
          </p:cNvSpPr>
          <p:nvPr/>
        </p:nvSpPr>
        <p:spPr bwMode="auto">
          <a:xfrm flipH="1">
            <a:off x="1143000" y="32766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30" name="Line 68"/>
          <p:cNvSpPr>
            <a:spLocks noChangeShapeType="1"/>
          </p:cNvSpPr>
          <p:nvPr/>
        </p:nvSpPr>
        <p:spPr bwMode="auto">
          <a:xfrm flipH="1">
            <a:off x="3429000" y="32766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31" name="Line 69"/>
          <p:cNvSpPr>
            <a:spLocks noChangeShapeType="1"/>
          </p:cNvSpPr>
          <p:nvPr/>
        </p:nvSpPr>
        <p:spPr bwMode="auto">
          <a:xfrm>
            <a:off x="4876800" y="32766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32" name="Text Box 70"/>
          <p:cNvSpPr txBox="1">
            <a:spLocks noChangeArrowheads="1"/>
          </p:cNvSpPr>
          <p:nvPr/>
        </p:nvSpPr>
        <p:spPr bwMode="auto">
          <a:xfrm>
            <a:off x="12954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90133" name="Text Box 71"/>
          <p:cNvSpPr txBox="1">
            <a:spLocks noChangeArrowheads="1"/>
          </p:cNvSpPr>
          <p:nvPr/>
        </p:nvSpPr>
        <p:spPr bwMode="auto">
          <a:xfrm>
            <a:off x="1889125" y="4232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90134" name="Text Box 72"/>
          <p:cNvSpPr txBox="1">
            <a:spLocks noChangeArrowheads="1"/>
          </p:cNvSpPr>
          <p:nvPr/>
        </p:nvSpPr>
        <p:spPr bwMode="auto">
          <a:xfrm>
            <a:off x="3581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90135" name="Text Box 73"/>
          <p:cNvSpPr txBox="1">
            <a:spLocks noChangeArrowheads="1"/>
          </p:cNvSpPr>
          <p:nvPr/>
        </p:nvSpPr>
        <p:spPr bwMode="auto">
          <a:xfrm>
            <a:off x="36576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90136" name="Text Box 74"/>
          <p:cNvSpPr txBox="1">
            <a:spLocks noChangeArrowheads="1"/>
          </p:cNvSpPr>
          <p:nvPr/>
        </p:nvSpPr>
        <p:spPr bwMode="auto">
          <a:xfrm>
            <a:off x="4343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90137" name="Text Box 75"/>
          <p:cNvSpPr txBox="1">
            <a:spLocks noChangeArrowheads="1"/>
          </p:cNvSpPr>
          <p:nvPr/>
        </p:nvSpPr>
        <p:spPr bwMode="auto">
          <a:xfrm>
            <a:off x="57150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90138" name="Text Box 76"/>
          <p:cNvSpPr txBox="1">
            <a:spLocks noChangeArrowheads="1"/>
          </p:cNvSpPr>
          <p:nvPr/>
        </p:nvSpPr>
        <p:spPr bwMode="auto">
          <a:xfrm>
            <a:off x="1651000" y="3089275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&lt;6</a:t>
            </a:r>
          </a:p>
        </p:txBody>
      </p:sp>
      <p:sp>
        <p:nvSpPr>
          <p:cNvPr id="90139" name="Text Box 77"/>
          <p:cNvSpPr txBox="1">
            <a:spLocks noChangeArrowheads="1"/>
          </p:cNvSpPr>
          <p:nvPr/>
        </p:nvSpPr>
        <p:spPr bwMode="auto">
          <a:xfrm>
            <a:off x="2743200" y="3657600"/>
            <a:ext cx="7381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≥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90140" name="Text Box 78"/>
          <p:cNvSpPr txBox="1">
            <a:spLocks noChangeArrowheads="1"/>
          </p:cNvSpPr>
          <p:nvPr/>
        </p:nvSpPr>
        <p:spPr bwMode="auto">
          <a:xfrm>
            <a:off x="3708400" y="3622675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&lt;9</a:t>
            </a:r>
          </a:p>
        </p:txBody>
      </p:sp>
      <p:sp>
        <p:nvSpPr>
          <p:cNvPr id="90141" name="Text Box 79"/>
          <p:cNvSpPr txBox="1">
            <a:spLocks noChangeArrowheads="1"/>
          </p:cNvSpPr>
          <p:nvPr/>
        </p:nvSpPr>
        <p:spPr bwMode="auto">
          <a:xfrm>
            <a:off x="5195780" y="3470275"/>
            <a:ext cx="584415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≥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90142" name="Text Box 80"/>
          <p:cNvSpPr txBox="1">
            <a:spLocks noChangeArrowheads="1"/>
          </p:cNvSpPr>
          <p:nvPr/>
        </p:nvSpPr>
        <p:spPr bwMode="auto">
          <a:xfrm>
            <a:off x="4251325" y="4232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90143" name="Text Box 81"/>
          <p:cNvSpPr txBox="1">
            <a:spLocks noChangeArrowheads="1"/>
          </p:cNvSpPr>
          <p:nvPr/>
        </p:nvSpPr>
        <p:spPr bwMode="auto">
          <a:xfrm>
            <a:off x="6232525" y="4232275"/>
            <a:ext cx="488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13</a:t>
            </a:r>
          </a:p>
        </p:txBody>
      </p:sp>
      <p:grpSp>
        <p:nvGrpSpPr>
          <p:cNvPr id="90144" name="Group 82"/>
          <p:cNvGrpSpPr>
            <a:grpSpLocks/>
          </p:cNvGrpSpPr>
          <p:nvPr/>
        </p:nvGrpSpPr>
        <p:grpSpPr bwMode="auto">
          <a:xfrm>
            <a:off x="4800600" y="4495800"/>
            <a:ext cx="152400" cy="609600"/>
            <a:chOff x="2592" y="2832"/>
            <a:chExt cx="96" cy="384"/>
          </a:xfrm>
        </p:grpSpPr>
        <p:sp>
          <p:nvSpPr>
            <p:cNvPr id="90152" name="Line 83"/>
            <p:cNvSpPr>
              <a:spLocks noChangeShapeType="1"/>
            </p:cNvSpPr>
            <p:nvPr/>
          </p:nvSpPr>
          <p:spPr bwMode="auto">
            <a:xfrm>
              <a:off x="2640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0153" name="Rectangle 84"/>
            <p:cNvSpPr>
              <a:spLocks noChangeArrowheads="1"/>
            </p:cNvSpPr>
            <p:nvPr/>
          </p:nvSpPr>
          <p:spPr bwMode="auto">
            <a:xfrm>
              <a:off x="2592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0146" name="Text Box 88"/>
          <p:cNvSpPr txBox="1">
            <a:spLocks noChangeArrowheads="1"/>
          </p:cNvSpPr>
          <p:nvPr/>
        </p:nvSpPr>
        <p:spPr bwMode="auto">
          <a:xfrm>
            <a:off x="685800" y="2209800"/>
            <a:ext cx="2057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Eg., insert ‘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8</a:t>
            </a:r>
            <a:r>
              <a:rPr lang="en-US" sz="2400" b="1">
                <a:latin typeface="Times New Roman" pitchFamily="18" charset="0"/>
              </a:rPr>
              <a:t>’</a:t>
            </a:r>
          </a:p>
        </p:txBody>
      </p:sp>
      <p:sp>
        <p:nvSpPr>
          <p:cNvPr id="90147" name="Text Box 89"/>
          <p:cNvSpPr txBox="1">
            <a:spLocks noChangeArrowheads="1"/>
          </p:cNvSpPr>
          <p:nvPr/>
        </p:nvSpPr>
        <p:spPr bwMode="auto">
          <a:xfrm>
            <a:off x="4876800" y="41910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90148" name="Rectangle 90"/>
          <p:cNvSpPr>
            <a:spLocks noChangeArrowheads="1"/>
          </p:cNvSpPr>
          <p:nvPr/>
        </p:nvSpPr>
        <p:spPr bwMode="auto">
          <a:xfrm>
            <a:off x="3352800" y="4114800"/>
            <a:ext cx="19812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49" name="Text Box 91"/>
          <p:cNvSpPr txBox="1">
            <a:spLocks noChangeArrowheads="1"/>
          </p:cNvSpPr>
          <p:nvPr/>
        </p:nvSpPr>
        <p:spPr bwMode="auto">
          <a:xfrm>
            <a:off x="3327400" y="5613400"/>
            <a:ext cx="4597400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COPY middle </a:t>
            </a:r>
            <a:r>
              <a:rPr lang="en-US" sz="2400" b="1" dirty="0" smtClean="0">
                <a:latin typeface="Times New Roman" pitchFamily="18" charset="0"/>
              </a:rPr>
              <a:t>(=7) up to parent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; Keep 8 in leaf as well</a:t>
            </a:r>
            <a:endParaRPr lang="en-US" sz="2400" b="1" dirty="0">
              <a:latin typeface="Times New Roman" pitchFamily="18" charset="0"/>
            </a:endParaRPr>
          </a:p>
        </p:txBody>
      </p:sp>
      <p:cxnSp>
        <p:nvCxnSpPr>
          <p:cNvPr id="93" name="Straight Arrow Connector 92"/>
          <p:cNvCxnSpPr>
            <a:endCxn id="90148" idx="1"/>
          </p:cNvCxnSpPr>
          <p:nvPr/>
        </p:nvCxnSpPr>
        <p:spPr bwMode="auto">
          <a:xfrm flipV="1">
            <a:off x="2501900" y="4457700"/>
            <a:ext cx="85090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B+ trees - insertion</a:t>
            </a:r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>
            <a:off x="3429000" y="2235200"/>
            <a:ext cx="1524000" cy="533400"/>
            <a:chOff x="2208" y="2640"/>
            <a:chExt cx="960" cy="336"/>
          </a:xfrm>
        </p:grpSpPr>
        <p:grpSp>
          <p:nvGrpSpPr>
            <p:cNvPr id="91238" name="Group 4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91247" name="Line 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248" name="Line 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1239" name="Group 7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91245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246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1240" name="Group 10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91243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244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1241" name="Line 13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1242" name="Line 14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1140" name="Group 15"/>
          <p:cNvGrpSpPr>
            <a:grpSpLocks/>
          </p:cNvGrpSpPr>
          <p:nvPr/>
        </p:nvGrpSpPr>
        <p:grpSpPr bwMode="auto">
          <a:xfrm>
            <a:off x="3429000" y="3454400"/>
            <a:ext cx="1524000" cy="533400"/>
            <a:chOff x="2208" y="2640"/>
            <a:chExt cx="960" cy="336"/>
          </a:xfrm>
        </p:grpSpPr>
        <p:grpSp>
          <p:nvGrpSpPr>
            <p:cNvPr id="91227" name="Group 16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91236" name="Line 1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237" name="Line 1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1228" name="Group 19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91234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235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1229" name="Group 22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91232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233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1230" name="Line 25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1231" name="Line 26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1141" name="Line 27"/>
          <p:cNvSpPr>
            <a:spLocks noChangeShapeType="1"/>
          </p:cNvSpPr>
          <p:nvPr/>
        </p:nvSpPr>
        <p:spPr bwMode="auto">
          <a:xfrm>
            <a:off x="3505200" y="3759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142" name="Rectangle 28"/>
          <p:cNvSpPr>
            <a:spLocks noChangeArrowheads="1"/>
          </p:cNvSpPr>
          <p:nvPr/>
        </p:nvSpPr>
        <p:spPr bwMode="auto">
          <a:xfrm>
            <a:off x="3429000" y="42164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1144" name="Group 32"/>
          <p:cNvGrpSpPr>
            <a:grpSpLocks/>
          </p:cNvGrpSpPr>
          <p:nvPr/>
        </p:nvGrpSpPr>
        <p:grpSpPr bwMode="auto">
          <a:xfrm>
            <a:off x="1066800" y="3454400"/>
            <a:ext cx="1524000" cy="762000"/>
            <a:chOff x="3456" y="2640"/>
            <a:chExt cx="960" cy="480"/>
          </a:xfrm>
        </p:grpSpPr>
        <p:grpSp>
          <p:nvGrpSpPr>
            <p:cNvPr id="91210" name="Group 33"/>
            <p:cNvGrpSpPr>
              <a:grpSpLocks/>
            </p:cNvGrpSpPr>
            <p:nvPr/>
          </p:nvGrpSpPr>
          <p:grpSpPr bwMode="auto">
            <a:xfrm>
              <a:off x="3456" y="2640"/>
              <a:ext cx="960" cy="336"/>
              <a:chOff x="2208" y="2640"/>
              <a:chExt cx="960" cy="336"/>
            </a:xfrm>
          </p:grpSpPr>
          <p:grpSp>
            <p:nvGrpSpPr>
              <p:cNvPr id="91214" name="Group 34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91223" name="Line 35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224" name="Line 36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1215" name="Group 37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91221" name="Line 38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222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1216" name="Group 40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91219" name="Line 41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220" name="Line 42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1217" name="Line 4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218" name="Line 44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1211" name="Line 45"/>
            <p:cNvSpPr>
              <a:spLocks noChangeShapeType="1"/>
            </p:cNvSpPr>
            <p:nvPr/>
          </p:nvSpPr>
          <p:spPr bwMode="auto">
            <a:xfrm>
              <a:off x="3504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1212" name="Line 46"/>
            <p:cNvSpPr>
              <a:spLocks noChangeShapeType="1"/>
            </p:cNvSpPr>
            <p:nvPr/>
          </p:nvSpPr>
          <p:spPr bwMode="auto">
            <a:xfrm>
              <a:off x="3936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1145" name="Rectangle 48"/>
          <p:cNvSpPr>
            <a:spLocks noChangeArrowheads="1"/>
          </p:cNvSpPr>
          <p:nvPr/>
        </p:nvSpPr>
        <p:spPr bwMode="auto">
          <a:xfrm>
            <a:off x="1066800" y="42164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46" name="Rectangle 49"/>
          <p:cNvSpPr>
            <a:spLocks noChangeArrowheads="1"/>
          </p:cNvSpPr>
          <p:nvPr/>
        </p:nvSpPr>
        <p:spPr bwMode="auto">
          <a:xfrm>
            <a:off x="1752600" y="42164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48" name="Line 51"/>
          <p:cNvSpPr>
            <a:spLocks noChangeShapeType="1"/>
          </p:cNvSpPr>
          <p:nvPr/>
        </p:nvSpPr>
        <p:spPr bwMode="auto">
          <a:xfrm flipH="1">
            <a:off x="1143000" y="25400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149" name="Line 52"/>
          <p:cNvSpPr>
            <a:spLocks noChangeShapeType="1"/>
          </p:cNvSpPr>
          <p:nvPr/>
        </p:nvSpPr>
        <p:spPr bwMode="auto">
          <a:xfrm flipH="1">
            <a:off x="3429000" y="25400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150" name="Line 53"/>
          <p:cNvSpPr>
            <a:spLocks noChangeShapeType="1"/>
          </p:cNvSpPr>
          <p:nvPr/>
        </p:nvSpPr>
        <p:spPr bwMode="auto">
          <a:xfrm>
            <a:off x="4876800" y="2540000"/>
            <a:ext cx="2362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151" name="Text Box 54"/>
          <p:cNvSpPr txBox="1">
            <a:spLocks noChangeArrowheads="1"/>
          </p:cNvSpPr>
          <p:nvPr/>
        </p:nvSpPr>
        <p:spPr bwMode="auto">
          <a:xfrm>
            <a:off x="1295400" y="3530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91152" name="Text Box 55"/>
          <p:cNvSpPr txBox="1">
            <a:spLocks noChangeArrowheads="1"/>
          </p:cNvSpPr>
          <p:nvPr/>
        </p:nvSpPr>
        <p:spPr bwMode="auto">
          <a:xfrm>
            <a:off x="1889125" y="34956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91153" name="Text Box 56"/>
          <p:cNvSpPr txBox="1">
            <a:spLocks noChangeArrowheads="1"/>
          </p:cNvSpPr>
          <p:nvPr/>
        </p:nvSpPr>
        <p:spPr bwMode="auto">
          <a:xfrm>
            <a:off x="3581400" y="2235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91154" name="Text Box 57"/>
          <p:cNvSpPr txBox="1">
            <a:spLocks noChangeArrowheads="1"/>
          </p:cNvSpPr>
          <p:nvPr/>
        </p:nvSpPr>
        <p:spPr bwMode="auto">
          <a:xfrm>
            <a:off x="3657600" y="35306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91155" name="Text Box 58"/>
          <p:cNvSpPr txBox="1">
            <a:spLocks noChangeArrowheads="1"/>
          </p:cNvSpPr>
          <p:nvPr/>
        </p:nvSpPr>
        <p:spPr bwMode="auto">
          <a:xfrm>
            <a:off x="4343400" y="2235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91156" name="Text Box 59"/>
          <p:cNvSpPr txBox="1">
            <a:spLocks noChangeArrowheads="1"/>
          </p:cNvSpPr>
          <p:nvPr/>
        </p:nvSpPr>
        <p:spPr bwMode="auto">
          <a:xfrm>
            <a:off x="1610356" y="23526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91157" name="Text Box 60"/>
          <p:cNvSpPr txBox="1">
            <a:spLocks noChangeArrowheads="1"/>
          </p:cNvSpPr>
          <p:nvPr/>
        </p:nvSpPr>
        <p:spPr bwMode="auto">
          <a:xfrm>
            <a:off x="2933700" y="2844800"/>
            <a:ext cx="7381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≥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91158" name="Text Box 61"/>
          <p:cNvSpPr txBox="1">
            <a:spLocks noChangeArrowheads="1"/>
          </p:cNvSpPr>
          <p:nvPr/>
        </p:nvSpPr>
        <p:spPr bwMode="auto">
          <a:xfrm>
            <a:off x="3667756" y="28860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91159" name="Text Box 62"/>
          <p:cNvSpPr txBox="1">
            <a:spLocks noChangeArrowheads="1"/>
          </p:cNvSpPr>
          <p:nvPr/>
        </p:nvSpPr>
        <p:spPr bwMode="auto">
          <a:xfrm>
            <a:off x="5840305" y="2540000"/>
            <a:ext cx="584415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≥ 9</a:t>
            </a:r>
            <a:endParaRPr lang="en-US" sz="2400" b="1" dirty="0">
              <a:latin typeface="Times New Roman" pitchFamily="18" charset="0"/>
            </a:endParaRPr>
          </a:p>
        </p:txBody>
      </p:sp>
      <p:grpSp>
        <p:nvGrpSpPr>
          <p:cNvPr id="91161" name="Group 66"/>
          <p:cNvGrpSpPr>
            <a:grpSpLocks/>
          </p:cNvGrpSpPr>
          <p:nvPr/>
        </p:nvGrpSpPr>
        <p:grpSpPr bwMode="auto">
          <a:xfrm>
            <a:off x="7315200" y="3454400"/>
            <a:ext cx="1524000" cy="914400"/>
            <a:chOff x="3456" y="2640"/>
            <a:chExt cx="960" cy="576"/>
          </a:xfrm>
        </p:grpSpPr>
        <p:grpSp>
          <p:nvGrpSpPr>
            <p:cNvPr id="91187" name="Group 67"/>
            <p:cNvGrpSpPr>
              <a:grpSpLocks/>
            </p:cNvGrpSpPr>
            <p:nvPr/>
          </p:nvGrpSpPr>
          <p:grpSpPr bwMode="auto">
            <a:xfrm>
              <a:off x="3456" y="2640"/>
              <a:ext cx="960" cy="336"/>
              <a:chOff x="2208" y="2640"/>
              <a:chExt cx="960" cy="336"/>
            </a:xfrm>
          </p:grpSpPr>
          <p:grpSp>
            <p:nvGrpSpPr>
              <p:cNvPr id="91197" name="Group 68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91206" name="Line 69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207" name="Line 70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1198" name="Group 71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91204" name="Line 72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205" name="Line 73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1199" name="Group 74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91202" name="Line 75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203" name="Line 76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1200" name="Line 7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201" name="Line 78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1188" name="Line 79"/>
            <p:cNvSpPr>
              <a:spLocks noChangeShapeType="1"/>
            </p:cNvSpPr>
            <p:nvPr/>
          </p:nvSpPr>
          <p:spPr bwMode="auto">
            <a:xfrm>
              <a:off x="3504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1189" name="Line 80"/>
            <p:cNvSpPr>
              <a:spLocks noChangeShapeType="1"/>
            </p:cNvSpPr>
            <p:nvPr/>
          </p:nvSpPr>
          <p:spPr bwMode="auto">
            <a:xfrm>
              <a:off x="3936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1190" name="Rectangle 81"/>
            <p:cNvSpPr>
              <a:spLocks noChangeArrowheads="1"/>
            </p:cNvSpPr>
            <p:nvPr/>
          </p:nvSpPr>
          <p:spPr bwMode="auto">
            <a:xfrm>
              <a:off x="3456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1191" name="Rectangle 82"/>
            <p:cNvSpPr>
              <a:spLocks noChangeArrowheads="1"/>
            </p:cNvSpPr>
            <p:nvPr/>
          </p:nvSpPr>
          <p:spPr bwMode="auto">
            <a:xfrm>
              <a:off x="3888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1192" name="Text Box 83"/>
            <p:cNvSpPr txBox="1">
              <a:spLocks noChangeArrowheads="1"/>
            </p:cNvSpPr>
            <p:nvPr/>
          </p:nvSpPr>
          <p:spPr bwMode="auto">
            <a:xfrm>
              <a:off x="3600" y="268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91193" name="Text Box 84"/>
            <p:cNvSpPr txBox="1">
              <a:spLocks noChangeArrowheads="1"/>
            </p:cNvSpPr>
            <p:nvPr/>
          </p:nvSpPr>
          <p:spPr bwMode="auto">
            <a:xfrm>
              <a:off x="3926" y="2666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13</a:t>
              </a:r>
            </a:p>
          </p:txBody>
        </p:sp>
      </p:grpSp>
      <p:sp>
        <p:nvSpPr>
          <p:cNvPr id="91162" name="Text Box 88"/>
          <p:cNvSpPr txBox="1">
            <a:spLocks noChangeArrowheads="1"/>
          </p:cNvSpPr>
          <p:nvPr/>
        </p:nvSpPr>
        <p:spPr bwMode="auto">
          <a:xfrm>
            <a:off x="685800" y="1473200"/>
            <a:ext cx="2057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Eg., insert ‘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8</a:t>
            </a:r>
            <a:r>
              <a:rPr lang="en-US" sz="2400" b="1">
                <a:latin typeface="Times New Roman" pitchFamily="18" charset="0"/>
              </a:rPr>
              <a:t>’</a:t>
            </a:r>
          </a:p>
        </p:txBody>
      </p:sp>
      <p:sp>
        <p:nvSpPr>
          <p:cNvPr id="91163" name="Text Box 89"/>
          <p:cNvSpPr txBox="1">
            <a:spLocks noChangeArrowheads="1"/>
          </p:cNvSpPr>
          <p:nvPr/>
        </p:nvSpPr>
        <p:spPr bwMode="auto">
          <a:xfrm>
            <a:off x="292100" y="4826000"/>
            <a:ext cx="8318500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COPY </a:t>
            </a:r>
            <a:r>
              <a:rPr lang="en-US" sz="2400" b="1" dirty="0" smtClean="0">
                <a:latin typeface="Times New Roman" pitchFamily="18" charset="0"/>
              </a:rPr>
              <a:t>middle key (of 6, 7, 8) up to parent and split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7 and 8 remain in leaves since all keys are present there.</a:t>
            </a:r>
            <a:endParaRPr lang="en-US" sz="2400" b="1" dirty="0">
              <a:latin typeface="Times New Roman" pitchFamily="18" charset="0"/>
            </a:endParaRPr>
          </a:p>
        </p:txBody>
      </p:sp>
      <p:grpSp>
        <p:nvGrpSpPr>
          <p:cNvPr id="91164" name="Group 90"/>
          <p:cNvGrpSpPr>
            <a:grpSpLocks/>
          </p:cNvGrpSpPr>
          <p:nvPr/>
        </p:nvGrpSpPr>
        <p:grpSpPr bwMode="auto">
          <a:xfrm>
            <a:off x="5334000" y="3454400"/>
            <a:ext cx="1524000" cy="914400"/>
            <a:chOff x="3456" y="2640"/>
            <a:chExt cx="960" cy="576"/>
          </a:xfrm>
        </p:grpSpPr>
        <p:grpSp>
          <p:nvGrpSpPr>
            <p:cNvPr id="91166" name="Group 91"/>
            <p:cNvGrpSpPr>
              <a:grpSpLocks/>
            </p:cNvGrpSpPr>
            <p:nvPr/>
          </p:nvGrpSpPr>
          <p:grpSpPr bwMode="auto">
            <a:xfrm>
              <a:off x="3456" y="2640"/>
              <a:ext cx="960" cy="336"/>
              <a:chOff x="2208" y="2640"/>
              <a:chExt cx="960" cy="336"/>
            </a:xfrm>
          </p:grpSpPr>
          <p:grpSp>
            <p:nvGrpSpPr>
              <p:cNvPr id="91176" name="Group 92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91185" name="Line 93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186" name="Line 94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1177" name="Group 95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91183" name="Line 96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184" name="Line 97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1178" name="Group 98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91181" name="Line 99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182" name="Line 100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1179" name="Line 10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180" name="Line 102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1167" name="Line 103"/>
            <p:cNvSpPr>
              <a:spLocks noChangeShapeType="1"/>
            </p:cNvSpPr>
            <p:nvPr/>
          </p:nvSpPr>
          <p:spPr bwMode="auto">
            <a:xfrm>
              <a:off x="3504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1168" name="Line 104"/>
            <p:cNvSpPr>
              <a:spLocks noChangeShapeType="1"/>
            </p:cNvSpPr>
            <p:nvPr/>
          </p:nvSpPr>
          <p:spPr bwMode="auto">
            <a:xfrm>
              <a:off x="3936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1169" name="Rectangle 105"/>
            <p:cNvSpPr>
              <a:spLocks noChangeArrowheads="1"/>
            </p:cNvSpPr>
            <p:nvPr/>
          </p:nvSpPr>
          <p:spPr bwMode="auto">
            <a:xfrm>
              <a:off x="3456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1170" name="Rectangle 106"/>
            <p:cNvSpPr>
              <a:spLocks noChangeArrowheads="1"/>
            </p:cNvSpPr>
            <p:nvPr/>
          </p:nvSpPr>
          <p:spPr bwMode="auto">
            <a:xfrm>
              <a:off x="3888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1171" name="Text Box 107"/>
            <p:cNvSpPr txBox="1">
              <a:spLocks noChangeArrowheads="1"/>
            </p:cNvSpPr>
            <p:nvPr/>
          </p:nvSpPr>
          <p:spPr bwMode="auto">
            <a:xfrm>
              <a:off x="3600" y="268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1172" name="Text Box 108"/>
            <p:cNvSpPr txBox="1">
              <a:spLocks noChangeArrowheads="1"/>
            </p:cNvSpPr>
            <p:nvPr/>
          </p:nvSpPr>
          <p:spPr bwMode="auto">
            <a:xfrm>
              <a:off x="3974" y="266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91165" name="Text Box 112"/>
          <p:cNvSpPr txBox="1">
            <a:spLocks noChangeArrowheads="1"/>
          </p:cNvSpPr>
          <p:nvPr/>
        </p:nvSpPr>
        <p:spPr bwMode="auto">
          <a:xfrm>
            <a:off x="4267200" y="28448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2527300" y="3708400"/>
            <a:ext cx="86360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4851400" y="3695700"/>
            <a:ext cx="4953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6781800" y="3721100"/>
            <a:ext cx="4953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B+ trees - insertion</a:t>
            </a:r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3429000" y="2971800"/>
            <a:ext cx="1524000" cy="533400"/>
            <a:chOff x="2208" y="2640"/>
            <a:chExt cx="960" cy="336"/>
          </a:xfrm>
        </p:grpSpPr>
        <p:grpSp>
          <p:nvGrpSpPr>
            <p:cNvPr id="92264" name="Group 4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92273" name="Line 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74" name="Line 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2265" name="Group 7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92271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72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2266" name="Group 10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92269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70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2267" name="Line 13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268" name="Line 14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2164" name="Group 15"/>
          <p:cNvGrpSpPr>
            <a:grpSpLocks/>
          </p:cNvGrpSpPr>
          <p:nvPr/>
        </p:nvGrpSpPr>
        <p:grpSpPr bwMode="auto">
          <a:xfrm>
            <a:off x="3429000" y="4191000"/>
            <a:ext cx="1524000" cy="533400"/>
            <a:chOff x="2208" y="2640"/>
            <a:chExt cx="960" cy="336"/>
          </a:xfrm>
        </p:grpSpPr>
        <p:grpSp>
          <p:nvGrpSpPr>
            <p:cNvPr id="92253" name="Group 16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92262" name="Line 1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63" name="Line 1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2254" name="Group 19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92260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61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2255" name="Group 22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92258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59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2256" name="Line 25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257" name="Line 26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2165" name="Line 27"/>
          <p:cNvSpPr>
            <a:spLocks noChangeShapeType="1"/>
          </p:cNvSpPr>
          <p:nvPr/>
        </p:nvSpPr>
        <p:spPr bwMode="auto">
          <a:xfrm>
            <a:off x="35052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166" name="Rectangle 28"/>
          <p:cNvSpPr>
            <a:spLocks noChangeArrowheads="1"/>
          </p:cNvSpPr>
          <p:nvPr/>
        </p:nvSpPr>
        <p:spPr bwMode="auto">
          <a:xfrm>
            <a:off x="34290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2167" name="Group 29"/>
          <p:cNvGrpSpPr>
            <a:grpSpLocks/>
          </p:cNvGrpSpPr>
          <p:nvPr/>
        </p:nvGrpSpPr>
        <p:grpSpPr bwMode="auto">
          <a:xfrm>
            <a:off x="4114800" y="4495800"/>
            <a:ext cx="152400" cy="609600"/>
            <a:chOff x="2592" y="2832"/>
            <a:chExt cx="96" cy="384"/>
          </a:xfrm>
        </p:grpSpPr>
        <p:sp>
          <p:nvSpPr>
            <p:cNvPr id="92251" name="Line 30"/>
            <p:cNvSpPr>
              <a:spLocks noChangeShapeType="1"/>
            </p:cNvSpPr>
            <p:nvPr/>
          </p:nvSpPr>
          <p:spPr bwMode="auto">
            <a:xfrm>
              <a:off x="2640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252" name="Rectangle 31"/>
            <p:cNvSpPr>
              <a:spLocks noChangeArrowheads="1"/>
            </p:cNvSpPr>
            <p:nvPr/>
          </p:nvSpPr>
          <p:spPr bwMode="auto">
            <a:xfrm>
              <a:off x="2592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2168" name="Group 32"/>
          <p:cNvGrpSpPr>
            <a:grpSpLocks/>
          </p:cNvGrpSpPr>
          <p:nvPr/>
        </p:nvGrpSpPr>
        <p:grpSpPr bwMode="auto">
          <a:xfrm>
            <a:off x="1066800" y="4216400"/>
            <a:ext cx="2374900" cy="762000"/>
            <a:chOff x="3456" y="2640"/>
            <a:chExt cx="1496" cy="480"/>
          </a:xfrm>
        </p:grpSpPr>
        <p:grpSp>
          <p:nvGrpSpPr>
            <p:cNvPr id="92236" name="Group 33"/>
            <p:cNvGrpSpPr>
              <a:grpSpLocks/>
            </p:cNvGrpSpPr>
            <p:nvPr/>
          </p:nvGrpSpPr>
          <p:grpSpPr bwMode="auto">
            <a:xfrm>
              <a:off x="3456" y="2640"/>
              <a:ext cx="960" cy="336"/>
              <a:chOff x="2208" y="2640"/>
              <a:chExt cx="960" cy="336"/>
            </a:xfrm>
          </p:grpSpPr>
          <p:grpSp>
            <p:nvGrpSpPr>
              <p:cNvPr id="92240" name="Group 34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92249" name="Line 35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250" name="Line 36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2241" name="Group 37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92247" name="Line 38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248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2242" name="Group 40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92245" name="Line 41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246" name="Line 42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2243" name="Line 4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44" name="Line 44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2237" name="Line 45"/>
            <p:cNvSpPr>
              <a:spLocks noChangeShapeType="1"/>
            </p:cNvSpPr>
            <p:nvPr/>
          </p:nvSpPr>
          <p:spPr bwMode="auto">
            <a:xfrm>
              <a:off x="3504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238" name="Line 46"/>
            <p:cNvSpPr>
              <a:spLocks noChangeShapeType="1"/>
            </p:cNvSpPr>
            <p:nvPr/>
          </p:nvSpPr>
          <p:spPr bwMode="auto">
            <a:xfrm>
              <a:off x="3936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239" name="Line 47"/>
            <p:cNvSpPr>
              <a:spLocks noChangeShapeType="1"/>
            </p:cNvSpPr>
            <p:nvPr/>
          </p:nvSpPr>
          <p:spPr bwMode="auto">
            <a:xfrm flipV="1">
              <a:off x="4368" y="2832"/>
              <a:ext cx="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92169" name="Rectangle 48"/>
          <p:cNvSpPr>
            <a:spLocks noChangeArrowheads="1"/>
          </p:cNvSpPr>
          <p:nvPr/>
        </p:nvSpPr>
        <p:spPr bwMode="auto">
          <a:xfrm>
            <a:off x="10668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0" name="Rectangle 49"/>
          <p:cNvSpPr>
            <a:spLocks noChangeArrowheads="1"/>
          </p:cNvSpPr>
          <p:nvPr/>
        </p:nvSpPr>
        <p:spPr bwMode="auto">
          <a:xfrm>
            <a:off x="17526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2" name="Line 51"/>
          <p:cNvSpPr>
            <a:spLocks noChangeShapeType="1"/>
          </p:cNvSpPr>
          <p:nvPr/>
        </p:nvSpPr>
        <p:spPr bwMode="auto">
          <a:xfrm flipH="1">
            <a:off x="1143000" y="32766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173" name="Line 52"/>
          <p:cNvSpPr>
            <a:spLocks noChangeShapeType="1"/>
          </p:cNvSpPr>
          <p:nvPr/>
        </p:nvSpPr>
        <p:spPr bwMode="auto">
          <a:xfrm flipH="1">
            <a:off x="3429000" y="32766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174" name="Line 53"/>
          <p:cNvSpPr>
            <a:spLocks noChangeShapeType="1"/>
          </p:cNvSpPr>
          <p:nvPr/>
        </p:nvSpPr>
        <p:spPr bwMode="auto">
          <a:xfrm>
            <a:off x="4876800" y="3276600"/>
            <a:ext cx="2362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175" name="Text Box 54"/>
          <p:cNvSpPr txBox="1">
            <a:spLocks noChangeArrowheads="1"/>
          </p:cNvSpPr>
          <p:nvPr/>
        </p:nvSpPr>
        <p:spPr bwMode="auto">
          <a:xfrm>
            <a:off x="12954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92176" name="Text Box 55"/>
          <p:cNvSpPr txBox="1">
            <a:spLocks noChangeArrowheads="1"/>
          </p:cNvSpPr>
          <p:nvPr/>
        </p:nvSpPr>
        <p:spPr bwMode="auto">
          <a:xfrm>
            <a:off x="1889125" y="4232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92177" name="Text Box 56"/>
          <p:cNvSpPr txBox="1">
            <a:spLocks noChangeArrowheads="1"/>
          </p:cNvSpPr>
          <p:nvPr/>
        </p:nvSpPr>
        <p:spPr bwMode="auto">
          <a:xfrm>
            <a:off x="3581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92178" name="Text Box 57"/>
          <p:cNvSpPr txBox="1">
            <a:spLocks noChangeArrowheads="1"/>
          </p:cNvSpPr>
          <p:nvPr/>
        </p:nvSpPr>
        <p:spPr bwMode="auto">
          <a:xfrm>
            <a:off x="36576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92179" name="Text Box 58"/>
          <p:cNvSpPr txBox="1">
            <a:spLocks noChangeArrowheads="1"/>
          </p:cNvSpPr>
          <p:nvPr/>
        </p:nvSpPr>
        <p:spPr bwMode="auto">
          <a:xfrm>
            <a:off x="4343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9</a:t>
            </a:r>
          </a:p>
        </p:txBody>
      </p:sp>
      <p:sp>
        <p:nvSpPr>
          <p:cNvPr id="92180" name="Text Box 59"/>
          <p:cNvSpPr txBox="1">
            <a:spLocks noChangeArrowheads="1"/>
          </p:cNvSpPr>
          <p:nvPr/>
        </p:nvSpPr>
        <p:spPr bwMode="auto">
          <a:xfrm>
            <a:off x="1651000" y="3089275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&lt;6</a:t>
            </a:r>
          </a:p>
        </p:txBody>
      </p:sp>
      <p:sp>
        <p:nvSpPr>
          <p:cNvPr id="92181" name="Text Box 60"/>
          <p:cNvSpPr txBox="1">
            <a:spLocks noChangeArrowheads="1"/>
          </p:cNvSpPr>
          <p:nvPr/>
        </p:nvSpPr>
        <p:spPr bwMode="auto">
          <a:xfrm>
            <a:off x="2743200" y="3657600"/>
            <a:ext cx="738188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≥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92182" name="Text Box 61"/>
          <p:cNvSpPr txBox="1">
            <a:spLocks noChangeArrowheads="1"/>
          </p:cNvSpPr>
          <p:nvPr/>
        </p:nvSpPr>
        <p:spPr bwMode="auto">
          <a:xfrm>
            <a:off x="3667756" y="3622675"/>
            <a:ext cx="59087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92183" name="Text Box 62"/>
          <p:cNvSpPr txBox="1">
            <a:spLocks noChangeArrowheads="1"/>
          </p:cNvSpPr>
          <p:nvPr/>
        </p:nvSpPr>
        <p:spPr bwMode="auto">
          <a:xfrm>
            <a:off x="5840305" y="3276600"/>
            <a:ext cx="584415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≥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92234" name="Line 64"/>
          <p:cNvSpPr>
            <a:spLocks noChangeShapeType="1"/>
          </p:cNvSpPr>
          <p:nvPr/>
        </p:nvSpPr>
        <p:spPr bwMode="auto">
          <a:xfrm flipV="1">
            <a:off x="4876800" y="4483100"/>
            <a:ext cx="508000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92185" name="Group 66"/>
          <p:cNvGrpSpPr>
            <a:grpSpLocks/>
          </p:cNvGrpSpPr>
          <p:nvPr/>
        </p:nvGrpSpPr>
        <p:grpSpPr bwMode="auto">
          <a:xfrm>
            <a:off x="7315200" y="4191000"/>
            <a:ext cx="1524000" cy="914400"/>
            <a:chOff x="3456" y="2640"/>
            <a:chExt cx="960" cy="576"/>
          </a:xfrm>
        </p:grpSpPr>
        <p:grpSp>
          <p:nvGrpSpPr>
            <p:cNvPr id="92213" name="Group 67"/>
            <p:cNvGrpSpPr>
              <a:grpSpLocks/>
            </p:cNvGrpSpPr>
            <p:nvPr/>
          </p:nvGrpSpPr>
          <p:grpSpPr bwMode="auto">
            <a:xfrm>
              <a:off x="3456" y="2640"/>
              <a:ext cx="960" cy="336"/>
              <a:chOff x="2208" y="2640"/>
              <a:chExt cx="960" cy="336"/>
            </a:xfrm>
          </p:grpSpPr>
          <p:grpSp>
            <p:nvGrpSpPr>
              <p:cNvPr id="92223" name="Group 68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92232" name="Line 69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233" name="Line 70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2224" name="Group 71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92230" name="Line 72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231" name="Line 73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2225" name="Group 74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92228" name="Line 75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229" name="Line 76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2226" name="Line 7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27" name="Line 78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2214" name="Line 79"/>
            <p:cNvSpPr>
              <a:spLocks noChangeShapeType="1"/>
            </p:cNvSpPr>
            <p:nvPr/>
          </p:nvSpPr>
          <p:spPr bwMode="auto">
            <a:xfrm>
              <a:off x="3504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215" name="Line 80"/>
            <p:cNvSpPr>
              <a:spLocks noChangeShapeType="1"/>
            </p:cNvSpPr>
            <p:nvPr/>
          </p:nvSpPr>
          <p:spPr bwMode="auto">
            <a:xfrm>
              <a:off x="3936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216" name="Rectangle 81"/>
            <p:cNvSpPr>
              <a:spLocks noChangeArrowheads="1"/>
            </p:cNvSpPr>
            <p:nvPr/>
          </p:nvSpPr>
          <p:spPr bwMode="auto">
            <a:xfrm>
              <a:off x="3456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17" name="Rectangle 82"/>
            <p:cNvSpPr>
              <a:spLocks noChangeArrowheads="1"/>
            </p:cNvSpPr>
            <p:nvPr/>
          </p:nvSpPr>
          <p:spPr bwMode="auto">
            <a:xfrm>
              <a:off x="3888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18" name="Text Box 83"/>
            <p:cNvSpPr txBox="1">
              <a:spLocks noChangeArrowheads="1"/>
            </p:cNvSpPr>
            <p:nvPr/>
          </p:nvSpPr>
          <p:spPr bwMode="auto">
            <a:xfrm>
              <a:off x="3600" y="268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92219" name="Text Box 84"/>
            <p:cNvSpPr txBox="1">
              <a:spLocks noChangeArrowheads="1"/>
            </p:cNvSpPr>
            <p:nvPr/>
          </p:nvSpPr>
          <p:spPr bwMode="auto">
            <a:xfrm>
              <a:off x="3926" y="2666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13</a:t>
              </a:r>
            </a:p>
          </p:txBody>
        </p:sp>
      </p:grpSp>
      <p:sp>
        <p:nvSpPr>
          <p:cNvPr id="92186" name="Text Box 88"/>
          <p:cNvSpPr txBox="1">
            <a:spLocks noChangeArrowheads="1"/>
          </p:cNvSpPr>
          <p:nvPr/>
        </p:nvSpPr>
        <p:spPr bwMode="auto">
          <a:xfrm>
            <a:off x="685800" y="2209800"/>
            <a:ext cx="2057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+mn-lt"/>
              </a:rPr>
              <a:t>Insert </a:t>
            </a:r>
            <a:r>
              <a:rPr lang="en-US" sz="2400" b="1" dirty="0">
                <a:latin typeface="+mn-lt"/>
              </a:rPr>
              <a:t>‘</a:t>
            </a:r>
            <a:r>
              <a:rPr lang="en-US" sz="2400" b="1" dirty="0">
                <a:solidFill>
                  <a:srgbClr val="FF3300"/>
                </a:solidFill>
                <a:latin typeface="+mn-lt"/>
              </a:rPr>
              <a:t>8</a:t>
            </a:r>
            <a:r>
              <a:rPr lang="en-US" sz="2400" b="1" dirty="0">
                <a:latin typeface="+mn-lt"/>
              </a:rPr>
              <a:t>’</a:t>
            </a:r>
          </a:p>
        </p:txBody>
      </p:sp>
      <p:sp>
        <p:nvSpPr>
          <p:cNvPr id="92187" name="Text Box 89"/>
          <p:cNvSpPr txBox="1">
            <a:spLocks noChangeArrowheads="1"/>
          </p:cNvSpPr>
          <p:nvPr/>
        </p:nvSpPr>
        <p:spPr bwMode="auto">
          <a:xfrm>
            <a:off x="2057400" y="5537201"/>
            <a:ext cx="57277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+mn-lt"/>
              </a:rPr>
              <a:t>COPY middle </a:t>
            </a:r>
            <a:r>
              <a:rPr lang="en-US" sz="2400" b="1" dirty="0" smtClean="0">
                <a:latin typeface="+mn-lt"/>
              </a:rPr>
              <a:t>key up to parent again</a:t>
            </a:r>
          </a:p>
        </p:txBody>
      </p:sp>
      <p:grpSp>
        <p:nvGrpSpPr>
          <p:cNvPr id="92188" name="Group 90"/>
          <p:cNvGrpSpPr>
            <a:grpSpLocks/>
          </p:cNvGrpSpPr>
          <p:nvPr/>
        </p:nvGrpSpPr>
        <p:grpSpPr bwMode="auto">
          <a:xfrm>
            <a:off x="5334000" y="4178300"/>
            <a:ext cx="2019300" cy="914400"/>
            <a:chOff x="3456" y="2640"/>
            <a:chExt cx="1272" cy="576"/>
          </a:xfrm>
        </p:grpSpPr>
        <p:grpSp>
          <p:nvGrpSpPr>
            <p:cNvPr id="92192" name="Group 91"/>
            <p:cNvGrpSpPr>
              <a:grpSpLocks/>
            </p:cNvGrpSpPr>
            <p:nvPr/>
          </p:nvGrpSpPr>
          <p:grpSpPr bwMode="auto">
            <a:xfrm>
              <a:off x="3456" y="2640"/>
              <a:ext cx="960" cy="336"/>
              <a:chOff x="2208" y="2640"/>
              <a:chExt cx="960" cy="336"/>
            </a:xfrm>
          </p:grpSpPr>
          <p:grpSp>
            <p:nvGrpSpPr>
              <p:cNvPr id="92202" name="Group 92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92211" name="Line 93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212" name="Line 94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2203" name="Group 95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92209" name="Line 96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210" name="Line 97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2204" name="Group 98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92207" name="Line 99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208" name="Line 100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2205" name="Line 10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06" name="Line 102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2193" name="Line 103"/>
            <p:cNvSpPr>
              <a:spLocks noChangeShapeType="1"/>
            </p:cNvSpPr>
            <p:nvPr/>
          </p:nvSpPr>
          <p:spPr bwMode="auto">
            <a:xfrm>
              <a:off x="3504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194" name="Line 104"/>
            <p:cNvSpPr>
              <a:spLocks noChangeShapeType="1"/>
            </p:cNvSpPr>
            <p:nvPr/>
          </p:nvSpPr>
          <p:spPr bwMode="auto">
            <a:xfrm>
              <a:off x="3936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195" name="Rectangle 105"/>
            <p:cNvSpPr>
              <a:spLocks noChangeArrowheads="1"/>
            </p:cNvSpPr>
            <p:nvPr/>
          </p:nvSpPr>
          <p:spPr bwMode="auto">
            <a:xfrm>
              <a:off x="3456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196" name="Rectangle 106"/>
            <p:cNvSpPr>
              <a:spLocks noChangeArrowheads="1"/>
            </p:cNvSpPr>
            <p:nvPr/>
          </p:nvSpPr>
          <p:spPr bwMode="auto">
            <a:xfrm>
              <a:off x="3888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197" name="Text Box 107"/>
            <p:cNvSpPr txBox="1">
              <a:spLocks noChangeArrowheads="1"/>
            </p:cNvSpPr>
            <p:nvPr/>
          </p:nvSpPr>
          <p:spPr bwMode="auto">
            <a:xfrm>
              <a:off x="3600" y="268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2198" name="Text Box 108"/>
            <p:cNvSpPr txBox="1">
              <a:spLocks noChangeArrowheads="1"/>
            </p:cNvSpPr>
            <p:nvPr/>
          </p:nvSpPr>
          <p:spPr bwMode="auto">
            <a:xfrm>
              <a:off x="3974" y="266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92200" name="Line 110"/>
            <p:cNvSpPr>
              <a:spLocks noChangeShapeType="1"/>
            </p:cNvSpPr>
            <p:nvPr/>
          </p:nvSpPr>
          <p:spPr bwMode="auto">
            <a:xfrm>
              <a:off x="4368" y="2832"/>
              <a:ext cx="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92189" name="Text Box 112"/>
          <p:cNvSpPr txBox="1">
            <a:spLocks noChangeArrowheads="1"/>
          </p:cNvSpPr>
          <p:nvPr/>
        </p:nvSpPr>
        <p:spPr bwMode="auto">
          <a:xfrm>
            <a:off x="4267200" y="35814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2190" name="Freeform 113"/>
          <p:cNvSpPr>
            <a:spLocks/>
          </p:cNvSpPr>
          <p:nvPr/>
        </p:nvSpPr>
        <p:spPr bwMode="auto">
          <a:xfrm>
            <a:off x="2998788" y="2451100"/>
            <a:ext cx="2487612" cy="1587500"/>
          </a:xfrm>
          <a:custGeom>
            <a:avLst/>
            <a:gdLst>
              <a:gd name="T0" fmla="*/ 7 w 1575"/>
              <a:gd name="T1" fmla="*/ 280 h 820"/>
              <a:gd name="T2" fmla="*/ 127 w 1575"/>
              <a:gd name="T3" fmla="*/ 640 h 820"/>
              <a:gd name="T4" fmla="*/ 951 w 1575"/>
              <a:gd name="T5" fmla="*/ 784 h 820"/>
              <a:gd name="T6" fmla="*/ 991 w 1575"/>
              <a:gd name="T7" fmla="*/ 792 h 820"/>
              <a:gd name="T8" fmla="*/ 1039 w 1575"/>
              <a:gd name="T9" fmla="*/ 808 h 820"/>
              <a:gd name="T10" fmla="*/ 1351 w 1575"/>
              <a:gd name="T11" fmla="*/ 792 h 820"/>
              <a:gd name="T12" fmla="*/ 1407 w 1575"/>
              <a:gd name="T13" fmla="*/ 720 h 820"/>
              <a:gd name="T14" fmla="*/ 1535 w 1575"/>
              <a:gd name="T15" fmla="*/ 568 h 820"/>
              <a:gd name="T16" fmla="*/ 1575 w 1575"/>
              <a:gd name="T17" fmla="*/ 384 h 820"/>
              <a:gd name="T18" fmla="*/ 1535 w 1575"/>
              <a:gd name="T19" fmla="*/ 224 h 820"/>
              <a:gd name="T20" fmla="*/ 1471 w 1575"/>
              <a:gd name="T21" fmla="*/ 200 h 820"/>
              <a:gd name="T22" fmla="*/ 1439 w 1575"/>
              <a:gd name="T23" fmla="*/ 176 h 820"/>
              <a:gd name="T24" fmla="*/ 1415 w 1575"/>
              <a:gd name="T25" fmla="*/ 152 h 820"/>
              <a:gd name="T26" fmla="*/ 1343 w 1575"/>
              <a:gd name="T27" fmla="*/ 120 h 820"/>
              <a:gd name="T28" fmla="*/ 1271 w 1575"/>
              <a:gd name="T29" fmla="*/ 80 h 820"/>
              <a:gd name="T30" fmla="*/ 1095 w 1575"/>
              <a:gd name="T31" fmla="*/ 40 h 820"/>
              <a:gd name="T32" fmla="*/ 927 w 1575"/>
              <a:gd name="T33" fmla="*/ 0 h 820"/>
              <a:gd name="T34" fmla="*/ 439 w 1575"/>
              <a:gd name="T35" fmla="*/ 32 h 820"/>
              <a:gd name="T36" fmla="*/ 335 w 1575"/>
              <a:gd name="T37" fmla="*/ 48 h 820"/>
              <a:gd name="T38" fmla="*/ 263 w 1575"/>
              <a:gd name="T39" fmla="*/ 112 h 820"/>
              <a:gd name="T40" fmla="*/ 183 w 1575"/>
              <a:gd name="T41" fmla="*/ 144 h 820"/>
              <a:gd name="T42" fmla="*/ 135 w 1575"/>
              <a:gd name="T43" fmla="*/ 168 h 820"/>
              <a:gd name="T44" fmla="*/ 63 w 1575"/>
              <a:gd name="T45" fmla="*/ 216 h 820"/>
              <a:gd name="T46" fmla="*/ 39 w 1575"/>
              <a:gd name="T47" fmla="*/ 264 h 820"/>
              <a:gd name="T48" fmla="*/ 31 w 1575"/>
              <a:gd name="T49" fmla="*/ 288 h 820"/>
              <a:gd name="T50" fmla="*/ 7 w 1575"/>
              <a:gd name="T51" fmla="*/ 280 h 8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575"/>
              <a:gd name="T79" fmla="*/ 0 h 820"/>
              <a:gd name="T80" fmla="*/ 1575 w 1575"/>
              <a:gd name="T81" fmla="*/ 820 h 82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575" h="820">
                <a:moveTo>
                  <a:pt x="7" y="280"/>
                </a:moveTo>
                <a:cubicBezTo>
                  <a:pt x="11" y="365"/>
                  <a:pt x="0" y="608"/>
                  <a:pt x="127" y="640"/>
                </a:cubicBezTo>
                <a:cubicBezTo>
                  <a:pt x="307" y="820"/>
                  <a:pt x="782" y="781"/>
                  <a:pt x="951" y="784"/>
                </a:cubicBezTo>
                <a:cubicBezTo>
                  <a:pt x="964" y="787"/>
                  <a:pt x="978" y="788"/>
                  <a:pt x="991" y="792"/>
                </a:cubicBezTo>
                <a:cubicBezTo>
                  <a:pt x="1007" y="796"/>
                  <a:pt x="1039" y="808"/>
                  <a:pt x="1039" y="808"/>
                </a:cubicBezTo>
                <a:cubicBezTo>
                  <a:pt x="1143" y="803"/>
                  <a:pt x="1248" y="804"/>
                  <a:pt x="1351" y="792"/>
                </a:cubicBezTo>
                <a:cubicBezTo>
                  <a:pt x="1381" y="788"/>
                  <a:pt x="1388" y="744"/>
                  <a:pt x="1407" y="720"/>
                </a:cubicBezTo>
                <a:cubicBezTo>
                  <a:pt x="1448" y="668"/>
                  <a:pt x="1488" y="615"/>
                  <a:pt x="1535" y="568"/>
                </a:cubicBezTo>
                <a:cubicBezTo>
                  <a:pt x="1558" y="500"/>
                  <a:pt x="1567" y="456"/>
                  <a:pt x="1575" y="384"/>
                </a:cubicBezTo>
                <a:cubicBezTo>
                  <a:pt x="1571" y="355"/>
                  <a:pt x="1574" y="258"/>
                  <a:pt x="1535" y="224"/>
                </a:cubicBezTo>
                <a:cubicBezTo>
                  <a:pt x="1518" y="209"/>
                  <a:pt x="1490" y="212"/>
                  <a:pt x="1471" y="200"/>
                </a:cubicBezTo>
                <a:cubicBezTo>
                  <a:pt x="1460" y="193"/>
                  <a:pt x="1449" y="185"/>
                  <a:pt x="1439" y="176"/>
                </a:cubicBezTo>
                <a:cubicBezTo>
                  <a:pt x="1430" y="169"/>
                  <a:pt x="1424" y="158"/>
                  <a:pt x="1415" y="152"/>
                </a:cubicBezTo>
                <a:cubicBezTo>
                  <a:pt x="1395" y="138"/>
                  <a:pt x="1365" y="131"/>
                  <a:pt x="1343" y="120"/>
                </a:cubicBezTo>
                <a:cubicBezTo>
                  <a:pt x="1320" y="109"/>
                  <a:pt x="1295" y="88"/>
                  <a:pt x="1271" y="80"/>
                </a:cubicBezTo>
                <a:cubicBezTo>
                  <a:pt x="1215" y="61"/>
                  <a:pt x="1153" y="53"/>
                  <a:pt x="1095" y="40"/>
                </a:cubicBezTo>
                <a:cubicBezTo>
                  <a:pt x="1037" y="27"/>
                  <a:pt x="985" y="8"/>
                  <a:pt x="927" y="0"/>
                </a:cubicBezTo>
                <a:cubicBezTo>
                  <a:pt x="725" y="5"/>
                  <a:pt x="615" y="12"/>
                  <a:pt x="439" y="32"/>
                </a:cubicBezTo>
                <a:cubicBezTo>
                  <a:pt x="405" y="41"/>
                  <a:pt x="368" y="37"/>
                  <a:pt x="335" y="48"/>
                </a:cubicBezTo>
                <a:cubicBezTo>
                  <a:pt x="312" y="56"/>
                  <a:pt x="283" y="99"/>
                  <a:pt x="263" y="112"/>
                </a:cubicBezTo>
                <a:cubicBezTo>
                  <a:pt x="228" y="135"/>
                  <a:pt x="218" y="135"/>
                  <a:pt x="183" y="144"/>
                </a:cubicBezTo>
                <a:cubicBezTo>
                  <a:pt x="168" y="154"/>
                  <a:pt x="150" y="158"/>
                  <a:pt x="135" y="168"/>
                </a:cubicBezTo>
                <a:cubicBezTo>
                  <a:pt x="107" y="187"/>
                  <a:pt x="97" y="205"/>
                  <a:pt x="63" y="216"/>
                </a:cubicBezTo>
                <a:cubicBezTo>
                  <a:pt x="43" y="276"/>
                  <a:pt x="70" y="202"/>
                  <a:pt x="39" y="264"/>
                </a:cubicBezTo>
                <a:cubicBezTo>
                  <a:pt x="35" y="272"/>
                  <a:pt x="39" y="284"/>
                  <a:pt x="31" y="288"/>
                </a:cubicBezTo>
                <a:cubicBezTo>
                  <a:pt x="23" y="292"/>
                  <a:pt x="15" y="283"/>
                  <a:pt x="7" y="280"/>
                </a:cubicBezTo>
                <a:close/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191" name="Text Box 114"/>
          <p:cNvSpPr txBox="1">
            <a:spLocks noChangeArrowheads="1"/>
          </p:cNvSpPr>
          <p:nvPr/>
        </p:nvSpPr>
        <p:spPr bwMode="auto">
          <a:xfrm>
            <a:off x="5524500" y="1460500"/>
            <a:ext cx="335280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+mn-lt"/>
              </a:rPr>
              <a:t>Non-leaf overflow – just PUSH </a:t>
            </a:r>
            <a:r>
              <a:rPr lang="en-US" sz="2400" b="1" dirty="0" smtClean="0">
                <a:latin typeface="+mn-lt"/>
              </a:rPr>
              <a:t>the middle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" pitchFamily="18" charset="0"/>
              </a:rPr>
              <a:t>B+ trees – insertion</a:t>
            </a:r>
          </a:p>
        </p:txBody>
      </p:sp>
      <p:grpSp>
        <p:nvGrpSpPr>
          <p:cNvPr id="93187" name="Group 3"/>
          <p:cNvGrpSpPr>
            <a:grpSpLocks/>
          </p:cNvGrpSpPr>
          <p:nvPr/>
        </p:nvGrpSpPr>
        <p:grpSpPr bwMode="auto">
          <a:xfrm>
            <a:off x="3429000" y="2971800"/>
            <a:ext cx="1524000" cy="533400"/>
            <a:chOff x="2208" y="2640"/>
            <a:chExt cx="960" cy="336"/>
          </a:xfrm>
        </p:grpSpPr>
        <p:grpSp>
          <p:nvGrpSpPr>
            <p:cNvPr id="93316" name="Group 4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93325" name="Line 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326" name="Line 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317" name="Group 7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93323" name="Line 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324" name="Line 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318" name="Group 10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93321" name="Line 1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322" name="Line 1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3319" name="Line 13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20" name="Line 14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3188" name="Group 15"/>
          <p:cNvGrpSpPr>
            <a:grpSpLocks/>
          </p:cNvGrpSpPr>
          <p:nvPr/>
        </p:nvGrpSpPr>
        <p:grpSpPr bwMode="auto">
          <a:xfrm>
            <a:off x="3429000" y="4191000"/>
            <a:ext cx="1524000" cy="533400"/>
            <a:chOff x="2208" y="2640"/>
            <a:chExt cx="960" cy="336"/>
          </a:xfrm>
        </p:grpSpPr>
        <p:grpSp>
          <p:nvGrpSpPr>
            <p:cNvPr id="93305" name="Group 16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93314" name="Line 17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315" name="Line 18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306" name="Group 19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93312" name="Line 20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313" name="Line 21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307" name="Group 22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93310" name="Line 2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311" name="Line 24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3308" name="Line 25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09" name="Line 26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3189" name="Line 27"/>
          <p:cNvSpPr>
            <a:spLocks noChangeShapeType="1"/>
          </p:cNvSpPr>
          <p:nvPr/>
        </p:nvSpPr>
        <p:spPr bwMode="auto">
          <a:xfrm>
            <a:off x="35052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190" name="Rectangle 28"/>
          <p:cNvSpPr>
            <a:spLocks noChangeArrowheads="1"/>
          </p:cNvSpPr>
          <p:nvPr/>
        </p:nvSpPr>
        <p:spPr bwMode="auto">
          <a:xfrm>
            <a:off x="34290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3192" name="Group 32"/>
          <p:cNvGrpSpPr>
            <a:grpSpLocks/>
          </p:cNvGrpSpPr>
          <p:nvPr/>
        </p:nvGrpSpPr>
        <p:grpSpPr bwMode="auto">
          <a:xfrm>
            <a:off x="1066800" y="4191000"/>
            <a:ext cx="2349500" cy="762000"/>
            <a:chOff x="3456" y="2640"/>
            <a:chExt cx="1480" cy="480"/>
          </a:xfrm>
        </p:grpSpPr>
        <p:grpSp>
          <p:nvGrpSpPr>
            <p:cNvPr id="93288" name="Group 33"/>
            <p:cNvGrpSpPr>
              <a:grpSpLocks/>
            </p:cNvGrpSpPr>
            <p:nvPr/>
          </p:nvGrpSpPr>
          <p:grpSpPr bwMode="auto">
            <a:xfrm>
              <a:off x="3456" y="2640"/>
              <a:ext cx="960" cy="336"/>
              <a:chOff x="2208" y="2640"/>
              <a:chExt cx="960" cy="336"/>
            </a:xfrm>
          </p:grpSpPr>
          <p:grpSp>
            <p:nvGrpSpPr>
              <p:cNvPr id="93292" name="Group 34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93301" name="Line 35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302" name="Line 36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3293" name="Group 37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93299" name="Line 38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300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3294" name="Group 40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93297" name="Line 41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298" name="Line 42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3295" name="Line 4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96" name="Line 44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3289" name="Line 45"/>
            <p:cNvSpPr>
              <a:spLocks noChangeShapeType="1"/>
            </p:cNvSpPr>
            <p:nvPr/>
          </p:nvSpPr>
          <p:spPr bwMode="auto">
            <a:xfrm>
              <a:off x="3504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90" name="Line 46"/>
            <p:cNvSpPr>
              <a:spLocks noChangeShapeType="1"/>
            </p:cNvSpPr>
            <p:nvPr/>
          </p:nvSpPr>
          <p:spPr bwMode="auto">
            <a:xfrm>
              <a:off x="3936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91" name="Line 47"/>
            <p:cNvSpPr>
              <a:spLocks noChangeShapeType="1"/>
            </p:cNvSpPr>
            <p:nvPr/>
          </p:nvSpPr>
          <p:spPr bwMode="auto">
            <a:xfrm>
              <a:off x="4368" y="2832"/>
              <a:ext cx="568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93193" name="Rectangle 48"/>
          <p:cNvSpPr>
            <a:spLocks noChangeArrowheads="1"/>
          </p:cNvSpPr>
          <p:nvPr/>
        </p:nvSpPr>
        <p:spPr bwMode="auto">
          <a:xfrm>
            <a:off x="10668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4" name="Rectangle 49"/>
          <p:cNvSpPr>
            <a:spLocks noChangeArrowheads="1"/>
          </p:cNvSpPr>
          <p:nvPr/>
        </p:nvSpPr>
        <p:spPr bwMode="auto">
          <a:xfrm>
            <a:off x="1752600" y="4953000"/>
            <a:ext cx="152400" cy="15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6" name="Line 51"/>
          <p:cNvSpPr>
            <a:spLocks noChangeShapeType="1"/>
          </p:cNvSpPr>
          <p:nvPr/>
        </p:nvSpPr>
        <p:spPr bwMode="auto">
          <a:xfrm flipH="1">
            <a:off x="1143000" y="3276600"/>
            <a:ext cx="2362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197" name="Line 52"/>
          <p:cNvSpPr>
            <a:spLocks noChangeShapeType="1"/>
          </p:cNvSpPr>
          <p:nvPr/>
        </p:nvSpPr>
        <p:spPr bwMode="auto">
          <a:xfrm flipH="1">
            <a:off x="3429000" y="32766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198" name="Line 53"/>
          <p:cNvSpPr>
            <a:spLocks noChangeShapeType="1"/>
          </p:cNvSpPr>
          <p:nvPr/>
        </p:nvSpPr>
        <p:spPr bwMode="auto">
          <a:xfrm>
            <a:off x="6553200" y="3124200"/>
            <a:ext cx="685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199" name="Text Box 54"/>
          <p:cNvSpPr txBox="1">
            <a:spLocks noChangeArrowheads="1"/>
          </p:cNvSpPr>
          <p:nvPr/>
        </p:nvSpPr>
        <p:spPr bwMode="auto">
          <a:xfrm>
            <a:off x="12954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93200" name="Text Box 55"/>
          <p:cNvSpPr txBox="1">
            <a:spLocks noChangeArrowheads="1"/>
          </p:cNvSpPr>
          <p:nvPr/>
        </p:nvSpPr>
        <p:spPr bwMode="auto">
          <a:xfrm>
            <a:off x="1889125" y="42322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93201" name="Text Box 56"/>
          <p:cNvSpPr txBox="1">
            <a:spLocks noChangeArrowheads="1"/>
          </p:cNvSpPr>
          <p:nvPr/>
        </p:nvSpPr>
        <p:spPr bwMode="auto">
          <a:xfrm>
            <a:off x="3581400" y="29718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93202" name="Text Box 57"/>
          <p:cNvSpPr txBox="1">
            <a:spLocks noChangeArrowheads="1"/>
          </p:cNvSpPr>
          <p:nvPr/>
        </p:nvSpPr>
        <p:spPr bwMode="auto">
          <a:xfrm>
            <a:off x="3657600" y="42672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93203" name="Text Box 58"/>
          <p:cNvSpPr txBox="1">
            <a:spLocks noChangeArrowheads="1"/>
          </p:cNvSpPr>
          <p:nvPr/>
        </p:nvSpPr>
        <p:spPr bwMode="auto">
          <a:xfrm>
            <a:off x="1651000" y="3089275"/>
            <a:ext cx="5095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&lt;6</a:t>
            </a:r>
          </a:p>
        </p:txBody>
      </p:sp>
      <p:sp>
        <p:nvSpPr>
          <p:cNvPr id="93204" name="Text Box 59"/>
          <p:cNvSpPr txBox="1">
            <a:spLocks noChangeArrowheads="1"/>
          </p:cNvSpPr>
          <p:nvPr/>
        </p:nvSpPr>
        <p:spPr bwMode="auto">
          <a:xfrm>
            <a:off x="2895600" y="3594100"/>
            <a:ext cx="738188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≥ 6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93205" name="Text Box 60"/>
          <p:cNvSpPr txBox="1">
            <a:spLocks noChangeArrowheads="1"/>
          </p:cNvSpPr>
          <p:nvPr/>
        </p:nvSpPr>
        <p:spPr bwMode="auto">
          <a:xfrm>
            <a:off x="7211905" y="3429000"/>
            <a:ext cx="584415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≥ 9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93286" name="Line 62"/>
          <p:cNvSpPr>
            <a:spLocks noChangeShapeType="1"/>
          </p:cNvSpPr>
          <p:nvPr/>
        </p:nvSpPr>
        <p:spPr bwMode="auto">
          <a:xfrm flipV="1">
            <a:off x="4876800" y="4483100"/>
            <a:ext cx="508000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93207" name="Group 64"/>
          <p:cNvGrpSpPr>
            <a:grpSpLocks/>
          </p:cNvGrpSpPr>
          <p:nvPr/>
        </p:nvGrpSpPr>
        <p:grpSpPr bwMode="auto">
          <a:xfrm>
            <a:off x="7315200" y="4191000"/>
            <a:ext cx="1524000" cy="914400"/>
            <a:chOff x="3456" y="2640"/>
            <a:chExt cx="960" cy="576"/>
          </a:xfrm>
        </p:grpSpPr>
        <p:grpSp>
          <p:nvGrpSpPr>
            <p:cNvPr id="93265" name="Group 65"/>
            <p:cNvGrpSpPr>
              <a:grpSpLocks/>
            </p:cNvGrpSpPr>
            <p:nvPr/>
          </p:nvGrpSpPr>
          <p:grpSpPr bwMode="auto">
            <a:xfrm>
              <a:off x="3456" y="2640"/>
              <a:ext cx="960" cy="336"/>
              <a:chOff x="2208" y="2640"/>
              <a:chExt cx="960" cy="336"/>
            </a:xfrm>
          </p:grpSpPr>
          <p:grpSp>
            <p:nvGrpSpPr>
              <p:cNvPr id="93275" name="Group 66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93284" name="Line 67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285" name="Line 68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3276" name="Group 69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93282" name="Line 70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283" name="Line 71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3277" name="Group 72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93280" name="Line 73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281" name="Line 74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3278" name="Line 7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79" name="Line 76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3266" name="Line 77"/>
            <p:cNvSpPr>
              <a:spLocks noChangeShapeType="1"/>
            </p:cNvSpPr>
            <p:nvPr/>
          </p:nvSpPr>
          <p:spPr bwMode="auto">
            <a:xfrm>
              <a:off x="3504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67" name="Line 78"/>
            <p:cNvSpPr>
              <a:spLocks noChangeShapeType="1"/>
            </p:cNvSpPr>
            <p:nvPr/>
          </p:nvSpPr>
          <p:spPr bwMode="auto">
            <a:xfrm>
              <a:off x="3936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68" name="Rectangle 79"/>
            <p:cNvSpPr>
              <a:spLocks noChangeArrowheads="1"/>
            </p:cNvSpPr>
            <p:nvPr/>
          </p:nvSpPr>
          <p:spPr bwMode="auto">
            <a:xfrm>
              <a:off x="3456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69" name="Rectangle 80"/>
            <p:cNvSpPr>
              <a:spLocks noChangeArrowheads="1"/>
            </p:cNvSpPr>
            <p:nvPr/>
          </p:nvSpPr>
          <p:spPr bwMode="auto">
            <a:xfrm>
              <a:off x="3888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70" name="Text Box 81"/>
            <p:cNvSpPr txBox="1">
              <a:spLocks noChangeArrowheads="1"/>
            </p:cNvSpPr>
            <p:nvPr/>
          </p:nvSpPr>
          <p:spPr bwMode="auto">
            <a:xfrm>
              <a:off x="3600" y="268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93271" name="Text Box 82"/>
            <p:cNvSpPr txBox="1">
              <a:spLocks noChangeArrowheads="1"/>
            </p:cNvSpPr>
            <p:nvPr/>
          </p:nvSpPr>
          <p:spPr bwMode="auto">
            <a:xfrm>
              <a:off x="3926" y="2666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13</a:t>
              </a:r>
            </a:p>
          </p:txBody>
        </p:sp>
      </p:grpSp>
      <p:sp>
        <p:nvSpPr>
          <p:cNvPr id="93208" name="Text Box 86"/>
          <p:cNvSpPr txBox="1">
            <a:spLocks noChangeArrowheads="1"/>
          </p:cNvSpPr>
          <p:nvPr/>
        </p:nvSpPr>
        <p:spPr bwMode="auto">
          <a:xfrm>
            <a:off x="685800" y="2209800"/>
            <a:ext cx="2057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+mn-lt"/>
              </a:rPr>
              <a:t>Insert </a:t>
            </a:r>
            <a:r>
              <a:rPr lang="en-US" sz="2400" b="1" dirty="0">
                <a:latin typeface="+mn-lt"/>
              </a:rPr>
              <a:t>‘</a:t>
            </a:r>
            <a:r>
              <a:rPr lang="en-US" sz="2400" b="1" dirty="0">
                <a:solidFill>
                  <a:srgbClr val="FF3300"/>
                </a:solidFill>
                <a:latin typeface="+mn-lt"/>
              </a:rPr>
              <a:t>8</a:t>
            </a:r>
            <a:r>
              <a:rPr lang="en-US" sz="2400" b="1" dirty="0">
                <a:latin typeface="+mn-lt"/>
              </a:rPr>
              <a:t>’</a:t>
            </a:r>
          </a:p>
        </p:txBody>
      </p:sp>
      <p:grpSp>
        <p:nvGrpSpPr>
          <p:cNvPr id="93209" name="Group 87"/>
          <p:cNvGrpSpPr>
            <a:grpSpLocks/>
          </p:cNvGrpSpPr>
          <p:nvPr/>
        </p:nvGrpSpPr>
        <p:grpSpPr bwMode="auto">
          <a:xfrm>
            <a:off x="5334000" y="4191000"/>
            <a:ext cx="1968500" cy="914400"/>
            <a:chOff x="3456" y="2640"/>
            <a:chExt cx="1240" cy="576"/>
          </a:xfrm>
        </p:grpSpPr>
        <p:grpSp>
          <p:nvGrpSpPr>
            <p:cNvPr id="93244" name="Group 88"/>
            <p:cNvGrpSpPr>
              <a:grpSpLocks/>
            </p:cNvGrpSpPr>
            <p:nvPr/>
          </p:nvGrpSpPr>
          <p:grpSpPr bwMode="auto">
            <a:xfrm>
              <a:off x="3456" y="2640"/>
              <a:ext cx="960" cy="336"/>
              <a:chOff x="2208" y="2640"/>
              <a:chExt cx="960" cy="336"/>
            </a:xfrm>
          </p:grpSpPr>
          <p:grpSp>
            <p:nvGrpSpPr>
              <p:cNvPr id="93254" name="Group 89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93263" name="Line 90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264" name="Line 91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3255" name="Group 92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93261" name="Line 93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262" name="Line 94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3256" name="Group 95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93259" name="Line 96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260" name="Line 97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3257" name="Line 9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58" name="Line 99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3245" name="Line 100"/>
            <p:cNvSpPr>
              <a:spLocks noChangeShapeType="1"/>
            </p:cNvSpPr>
            <p:nvPr/>
          </p:nvSpPr>
          <p:spPr bwMode="auto">
            <a:xfrm>
              <a:off x="3504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46" name="Line 101"/>
            <p:cNvSpPr>
              <a:spLocks noChangeShapeType="1"/>
            </p:cNvSpPr>
            <p:nvPr/>
          </p:nvSpPr>
          <p:spPr bwMode="auto">
            <a:xfrm>
              <a:off x="3936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47" name="Rectangle 102"/>
            <p:cNvSpPr>
              <a:spLocks noChangeArrowheads="1"/>
            </p:cNvSpPr>
            <p:nvPr/>
          </p:nvSpPr>
          <p:spPr bwMode="auto">
            <a:xfrm>
              <a:off x="3456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48" name="Rectangle 103"/>
            <p:cNvSpPr>
              <a:spLocks noChangeArrowheads="1"/>
            </p:cNvSpPr>
            <p:nvPr/>
          </p:nvSpPr>
          <p:spPr bwMode="auto">
            <a:xfrm>
              <a:off x="3888" y="3120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49" name="Text Box 104"/>
            <p:cNvSpPr txBox="1">
              <a:spLocks noChangeArrowheads="1"/>
            </p:cNvSpPr>
            <p:nvPr/>
          </p:nvSpPr>
          <p:spPr bwMode="auto">
            <a:xfrm>
              <a:off x="3600" y="268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3250" name="Text Box 105"/>
            <p:cNvSpPr txBox="1">
              <a:spLocks noChangeArrowheads="1"/>
            </p:cNvSpPr>
            <p:nvPr/>
          </p:nvSpPr>
          <p:spPr bwMode="auto">
            <a:xfrm>
              <a:off x="3974" y="266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93252" name="Line 107"/>
            <p:cNvSpPr>
              <a:spLocks noChangeShapeType="1"/>
            </p:cNvSpPr>
            <p:nvPr/>
          </p:nvSpPr>
          <p:spPr bwMode="auto">
            <a:xfrm>
              <a:off x="4368" y="2832"/>
              <a:ext cx="328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93210" name="Text Box 109"/>
          <p:cNvSpPr txBox="1">
            <a:spLocks noChangeArrowheads="1"/>
          </p:cNvSpPr>
          <p:nvPr/>
        </p:nvSpPr>
        <p:spPr bwMode="auto">
          <a:xfrm>
            <a:off x="4114800" y="19812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7</a:t>
            </a:r>
          </a:p>
        </p:txBody>
      </p:sp>
      <p:grpSp>
        <p:nvGrpSpPr>
          <p:cNvPr id="93211" name="Group 110"/>
          <p:cNvGrpSpPr>
            <a:grpSpLocks/>
          </p:cNvGrpSpPr>
          <p:nvPr/>
        </p:nvGrpSpPr>
        <p:grpSpPr bwMode="auto">
          <a:xfrm>
            <a:off x="3886200" y="1905000"/>
            <a:ext cx="1524000" cy="533400"/>
            <a:chOff x="2208" y="2640"/>
            <a:chExt cx="960" cy="336"/>
          </a:xfrm>
        </p:grpSpPr>
        <p:grpSp>
          <p:nvGrpSpPr>
            <p:cNvPr id="93233" name="Group 111"/>
            <p:cNvGrpSpPr>
              <a:grpSpLocks/>
            </p:cNvGrpSpPr>
            <p:nvPr/>
          </p:nvGrpSpPr>
          <p:grpSpPr bwMode="auto">
            <a:xfrm>
              <a:off x="2208" y="2640"/>
              <a:ext cx="96" cy="336"/>
              <a:chOff x="2208" y="2640"/>
              <a:chExt cx="96" cy="336"/>
            </a:xfrm>
          </p:grpSpPr>
          <p:sp>
            <p:nvSpPr>
              <p:cNvPr id="93242" name="Line 112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43" name="Line 11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234" name="Group 114"/>
            <p:cNvGrpSpPr>
              <a:grpSpLocks/>
            </p:cNvGrpSpPr>
            <p:nvPr/>
          </p:nvGrpSpPr>
          <p:grpSpPr bwMode="auto">
            <a:xfrm>
              <a:off x="3072" y="2640"/>
              <a:ext cx="96" cy="336"/>
              <a:chOff x="2208" y="2640"/>
              <a:chExt cx="96" cy="336"/>
            </a:xfrm>
          </p:grpSpPr>
          <p:sp>
            <p:nvSpPr>
              <p:cNvPr id="93240" name="Line 11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41" name="Line 11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235" name="Group 117"/>
            <p:cNvGrpSpPr>
              <a:grpSpLocks/>
            </p:cNvGrpSpPr>
            <p:nvPr/>
          </p:nvGrpSpPr>
          <p:grpSpPr bwMode="auto">
            <a:xfrm>
              <a:off x="2640" y="2640"/>
              <a:ext cx="96" cy="336"/>
              <a:chOff x="2208" y="2640"/>
              <a:chExt cx="96" cy="336"/>
            </a:xfrm>
          </p:grpSpPr>
          <p:sp>
            <p:nvSpPr>
              <p:cNvPr id="93238" name="Line 11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39" name="Line 11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3236" name="Line 120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37" name="Line 121"/>
            <p:cNvSpPr>
              <a:spLocks noChangeShapeType="1"/>
            </p:cNvSpPr>
            <p:nvPr/>
          </p:nvSpPr>
          <p:spPr bwMode="auto">
            <a:xfrm>
              <a:off x="2208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3212" name="Group 122"/>
          <p:cNvGrpSpPr>
            <a:grpSpLocks/>
          </p:cNvGrpSpPr>
          <p:nvPr/>
        </p:nvGrpSpPr>
        <p:grpSpPr bwMode="auto">
          <a:xfrm>
            <a:off x="5867400" y="2895600"/>
            <a:ext cx="1524000" cy="533400"/>
            <a:chOff x="3360" y="1728"/>
            <a:chExt cx="960" cy="336"/>
          </a:xfrm>
        </p:grpSpPr>
        <p:grpSp>
          <p:nvGrpSpPr>
            <p:cNvPr id="93220" name="Group 123"/>
            <p:cNvGrpSpPr>
              <a:grpSpLocks/>
            </p:cNvGrpSpPr>
            <p:nvPr/>
          </p:nvGrpSpPr>
          <p:grpSpPr bwMode="auto">
            <a:xfrm>
              <a:off x="3360" y="1728"/>
              <a:ext cx="960" cy="336"/>
              <a:chOff x="2208" y="2640"/>
              <a:chExt cx="960" cy="336"/>
            </a:xfrm>
          </p:grpSpPr>
          <p:grpSp>
            <p:nvGrpSpPr>
              <p:cNvPr id="93222" name="Group 124"/>
              <p:cNvGrpSpPr>
                <a:grpSpLocks/>
              </p:cNvGrpSpPr>
              <p:nvPr/>
            </p:nvGrpSpPr>
            <p:grpSpPr bwMode="auto">
              <a:xfrm>
                <a:off x="2208" y="2640"/>
                <a:ext cx="96" cy="336"/>
                <a:chOff x="2208" y="2640"/>
                <a:chExt cx="96" cy="336"/>
              </a:xfrm>
            </p:grpSpPr>
            <p:sp>
              <p:nvSpPr>
                <p:cNvPr id="93231" name="Line 125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232" name="Line 126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3223" name="Group 127"/>
              <p:cNvGrpSpPr>
                <a:grpSpLocks/>
              </p:cNvGrpSpPr>
              <p:nvPr/>
            </p:nvGrpSpPr>
            <p:grpSpPr bwMode="auto">
              <a:xfrm>
                <a:off x="3072" y="2640"/>
                <a:ext cx="96" cy="336"/>
                <a:chOff x="2208" y="2640"/>
                <a:chExt cx="96" cy="336"/>
              </a:xfrm>
            </p:grpSpPr>
            <p:sp>
              <p:nvSpPr>
                <p:cNvPr id="93229" name="Line 128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230" name="Line 129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3224" name="Group 130"/>
              <p:cNvGrpSpPr>
                <a:grpSpLocks/>
              </p:cNvGrpSpPr>
              <p:nvPr/>
            </p:nvGrpSpPr>
            <p:grpSpPr bwMode="auto">
              <a:xfrm>
                <a:off x="2640" y="2640"/>
                <a:ext cx="96" cy="336"/>
                <a:chOff x="2208" y="2640"/>
                <a:chExt cx="96" cy="336"/>
              </a:xfrm>
            </p:grpSpPr>
            <p:sp>
              <p:nvSpPr>
                <p:cNvPr id="93227" name="Line 131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228" name="Line 132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3225" name="Line 133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26" name="Line 134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3221" name="Text Box 135"/>
            <p:cNvSpPr txBox="1">
              <a:spLocks noChangeArrowheads="1"/>
            </p:cNvSpPr>
            <p:nvPr/>
          </p:nvSpPr>
          <p:spPr bwMode="auto">
            <a:xfrm>
              <a:off x="3504" y="1728"/>
              <a:ext cx="24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93213" name="Line 136"/>
          <p:cNvSpPr>
            <a:spLocks noChangeShapeType="1"/>
          </p:cNvSpPr>
          <p:nvPr/>
        </p:nvSpPr>
        <p:spPr bwMode="auto">
          <a:xfrm flipH="1">
            <a:off x="3505200" y="2209800"/>
            <a:ext cx="457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214" name="Line 137"/>
          <p:cNvSpPr>
            <a:spLocks noChangeShapeType="1"/>
          </p:cNvSpPr>
          <p:nvPr/>
        </p:nvSpPr>
        <p:spPr bwMode="auto">
          <a:xfrm>
            <a:off x="4648200" y="2209800"/>
            <a:ext cx="1143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215" name="Text Box 138"/>
          <p:cNvSpPr txBox="1">
            <a:spLocks noChangeArrowheads="1"/>
          </p:cNvSpPr>
          <p:nvPr/>
        </p:nvSpPr>
        <p:spPr bwMode="auto">
          <a:xfrm>
            <a:off x="2971800" y="2133600"/>
            <a:ext cx="609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&lt; 7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93216" name="Text Box 139"/>
          <p:cNvSpPr txBox="1">
            <a:spLocks noChangeArrowheads="1"/>
          </p:cNvSpPr>
          <p:nvPr/>
        </p:nvSpPr>
        <p:spPr bwMode="auto">
          <a:xfrm>
            <a:off x="5638800" y="2133600"/>
            <a:ext cx="83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≥ 7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93217" name="Line 140"/>
          <p:cNvSpPr>
            <a:spLocks noChangeShapeType="1"/>
          </p:cNvSpPr>
          <p:nvPr/>
        </p:nvSpPr>
        <p:spPr bwMode="auto">
          <a:xfrm flipH="1">
            <a:off x="5334000" y="3200400"/>
            <a:ext cx="609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218" name="Text Box 141"/>
          <p:cNvSpPr txBox="1">
            <a:spLocks noChangeArrowheads="1"/>
          </p:cNvSpPr>
          <p:nvPr/>
        </p:nvSpPr>
        <p:spPr bwMode="auto">
          <a:xfrm>
            <a:off x="5003800" y="3317875"/>
            <a:ext cx="635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&lt;9</a:t>
            </a:r>
          </a:p>
        </p:txBody>
      </p:sp>
      <p:sp>
        <p:nvSpPr>
          <p:cNvPr id="93219" name="Text Box 142"/>
          <p:cNvSpPr txBox="1">
            <a:spLocks noChangeArrowheads="1"/>
          </p:cNvSpPr>
          <p:nvPr/>
        </p:nvSpPr>
        <p:spPr bwMode="auto">
          <a:xfrm>
            <a:off x="914400" y="55626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FINAL TREE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63" y="554038"/>
            <a:ext cx="5822950" cy="635000"/>
          </a:xfrm>
        </p:spPr>
        <p:txBody>
          <a:bodyPr/>
          <a:lstStyle/>
          <a:p>
            <a:pPr algn="l">
              <a:defRPr/>
            </a:pPr>
            <a:r>
              <a:rPr lang="en-US">
                <a:latin typeface="Helvetica" charset="0"/>
              </a:rPr>
              <a:t>Random vs sequential I / O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9588" y="1808163"/>
            <a:ext cx="5011737" cy="1501775"/>
          </a:xfrm>
        </p:spPr>
        <p:txBody>
          <a:bodyPr/>
          <a:lstStyle/>
          <a:p>
            <a:r>
              <a:rPr lang="en-US">
                <a:latin typeface="Helvetica" charset="0"/>
              </a:rPr>
              <a:t>Ex:	1 KB Block</a:t>
            </a:r>
          </a:p>
          <a:p>
            <a:pPr lvl="4"/>
            <a:r>
              <a:rPr lang="en-US" sz="1800">
                <a:latin typeface="Helvetica" charset="0"/>
                <a:ea typeface="ＭＳ Ｐゴシック" charset="0"/>
              </a:rPr>
              <a:t>Random I/O:    </a:t>
            </a:r>
            <a:r>
              <a:rPr lang="en-US" sz="1800">
                <a:latin typeface="Symbol" charset="0"/>
                <a:ea typeface="ＭＳ Ｐゴシック" charset="0"/>
                <a:sym typeface="Symbol" charset="0"/>
              </a:rPr>
              <a:t></a:t>
            </a:r>
            <a:r>
              <a:rPr lang="en-US" sz="1800">
                <a:latin typeface="Helvetica" charset="0"/>
                <a:ea typeface="ＭＳ Ｐゴシック" charset="0"/>
              </a:rPr>
              <a:t>  20 ms.</a:t>
            </a:r>
          </a:p>
          <a:p>
            <a:pPr lvl="4"/>
            <a:r>
              <a:rPr lang="en-US" sz="1800">
                <a:latin typeface="Helvetica" charset="0"/>
                <a:ea typeface="ＭＳ Ｐゴシック" charset="0"/>
              </a:rPr>
              <a:t>Sequential I/O: </a:t>
            </a:r>
            <a:r>
              <a:rPr lang="en-US" sz="1800">
                <a:latin typeface="Symbol" charset="0"/>
                <a:ea typeface="ＭＳ Ｐゴシック" charset="0"/>
                <a:sym typeface="Symbol" charset="0"/>
              </a:rPr>
              <a:t></a:t>
            </a:r>
            <a:r>
              <a:rPr lang="en-US" sz="1800">
                <a:latin typeface="Helvetica" charset="0"/>
                <a:ea typeface="ＭＳ Ｐゴシック" charset="0"/>
              </a:rPr>
              <a:t> 1 ms.</a:t>
            </a:r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225425" y="3695700"/>
            <a:ext cx="8550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 </a:t>
            </a:r>
            <a:r>
              <a:rPr kumimoji="1" 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Rule of</a:t>
            </a:r>
            <a:r>
              <a:rPr kumimoji="1" lang="en-US" b="1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		Random I/O: Expensive</a:t>
            </a:r>
            <a:br>
              <a:rPr kumimoji="1" lang="en-US" b="1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kumimoji="1" 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Thumb  </a:t>
            </a:r>
            <a:r>
              <a:rPr kumimoji="1" lang="en-US" b="1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  	          Sequential I/O: Much less  ~10-20 times</a:t>
            </a:r>
          </a:p>
        </p:txBody>
      </p:sp>
    </p:spTree>
    <p:extLst>
      <p:ext uri="{BB962C8B-B14F-4D97-AF65-F5344CB8AC3E}">
        <p14:creationId xmlns:p14="http://schemas.microsoft.com/office/powerpoint/2010/main" val="417346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/>
    </p:bld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41202</TotalTime>
  <Words>3608</Words>
  <Application>Microsoft Macintosh PowerPoint</Application>
  <PresentationFormat>On-screen Show (4:3)</PresentationFormat>
  <Paragraphs>957</Paragraphs>
  <Slides>88</Slides>
  <Notes>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1" baseType="lpstr">
      <vt:lpstr>db-book</vt:lpstr>
      <vt:lpstr>Clip</vt:lpstr>
      <vt:lpstr>Worksheet</vt:lpstr>
      <vt:lpstr>Data Organization - B-trees</vt:lpstr>
      <vt:lpstr>General Overview</vt:lpstr>
      <vt:lpstr>Storage Media: Types</vt:lpstr>
      <vt:lpstr>Storage Media: Types (cont.)</vt:lpstr>
      <vt:lpstr>Memory Hierarchy</vt:lpstr>
      <vt:lpstr>Hard Disk Mechanism</vt:lpstr>
      <vt:lpstr>PowerPoint Presentation</vt:lpstr>
      <vt:lpstr>Performance Measures of Disks</vt:lpstr>
      <vt:lpstr>Random vs sequential I / O</vt:lpstr>
      <vt:lpstr>Data organization and retrieval</vt:lpstr>
      <vt:lpstr>Data organization and retrieval</vt:lpstr>
      <vt:lpstr>A simple index</vt:lpstr>
      <vt:lpstr>Index Choices</vt:lpstr>
      <vt:lpstr>Measuring ‘goodness’</vt:lpstr>
      <vt:lpstr>Indexing</vt:lpstr>
      <vt:lpstr>Indexing</vt:lpstr>
      <vt:lpstr>Indexing</vt:lpstr>
      <vt:lpstr>Indexing</vt:lpstr>
      <vt:lpstr>Indexing</vt:lpstr>
      <vt:lpstr>Primary vs Secondary</vt:lpstr>
      <vt:lpstr>Dense vs Sparse</vt:lpstr>
      <vt:lpstr>Summary</vt:lpstr>
      <vt:lpstr>ISAM</vt:lpstr>
      <vt:lpstr>ISAM - observations</vt:lpstr>
      <vt:lpstr>ISAM - observations</vt:lpstr>
      <vt:lpstr>ISAM - observations</vt:lpstr>
      <vt:lpstr>ISAM - observations</vt:lpstr>
      <vt:lpstr>ISAM - observations</vt:lpstr>
      <vt:lpstr>So far</vt:lpstr>
      <vt:lpstr>B-trees</vt:lpstr>
      <vt:lpstr>B-trees</vt:lpstr>
      <vt:lpstr>B-tree Nodes</vt:lpstr>
      <vt:lpstr>Properties</vt:lpstr>
      <vt:lpstr>Queries</vt:lpstr>
      <vt:lpstr>Queries</vt:lpstr>
      <vt:lpstr>Queries</vt:lpstr>
      <vt:lpstr>Queries</vt:lpstr>
      <vt:lpstr>Queries</vt:lpstr>
      <vt:lpstr>Queries</vt:lpstr>
      <vt:lpstr>Queries</vt:lpstr>
      <vt:lpstr>How Do You Maintain B-trees?</vt:lpstr>
      <vt:lpstr>B-trees: Insertion</vt:lpstr>
      <vt:lpstr>B-trees</vt:lpstr>
      <vt:lpstr>B-trees</vt:lpstr>
      <vt:lpstr>B-trees</vt:lpstr>
      <vt:lpstr>B-trees</vt:lpstr>
      <vt:lpstr>B-trees</vt:lpstr>
      <vt:lpstr>B-trees</vt:lpstr>
      <vt:lpstr>B-trees - insertion</vt:lpstr>
      <vt:lpstr>B-trees: Insertion</vt:lpstr>
      <vt:lpstr>Overview</vt:lpstr>
      <vt:lpstr>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– Deletion</vt:lpstr>
      <vt:lpstr>B-trees in practice</vt:lpstr>
      <vt:lpstr>B-trees in practice</vt:lpstr>
      <vt:lpstr>Overview</vt:lpstr>
      <vt:lpstr>B+ trees - Motivation</vt:lpstr>
      <vt:lpstr>B+ trees - Motivation</vt:lpstr>
      <vt:lpstr>Solution: B+ - trees </vt:lpstr>
      <vt:lpstr>B+-trees</vt:lpstr>
      <vt:lpstr>B+ tree insertion</vt:lpstr>
      <vt:lpstr>B+-tree insertion – cont’d</vt:lpstr>
      <vt:lpstr>B+ trees - insertion</vt:lpstr>
      <vt:lpstr>B+ trees - insertion</vt:lpstr>
      <vt:lpstr>B+ trees - insertion</vt:lpstr>
      <vt:lpstr>B+ trees - insertion</vt:lpstr>
      <vt:lpstr>B+ trees - insertion</vt:lpstr>
      <vt:lpstr>B+ trees – insertion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Stan Zdonik</cp:lastModifiedBy>
  <cp:revision>305</cp:revision>
  <cp:lastPrinted>1999-06-28T19:27:31Z</cp:lastPrinted>
  <dcterms:created xsi:type="dcterms:W3CDTF">2011-10-23T22:02:38Z</dcterms:created>
  <dcterms:modified xsi:type="dcterms:W3CDTF">2019-10-22T14:28:56Z</dcterms:modified>
</cp:coreProperties>
</file>