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1" r:id="rId1"/>
  </p:sldMasterIdLst>
  <p:notesMasterIdLst>
    <p:notesMasterId r:id="rId59"/>
  </p:notesMasterIdLst>
  <p:handoutMasterIdLst>
    <p:handoutMasterId r:id="rId60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256" r:id="rId10"/>
    <p:sldId id="267" r:id="rId11"/>
    <p:sldId id="268" r:id="rId12"/>
    <p:sldId id="271" r:id="rId13"/>
    <p:sldId id="272" r:id="rId14"/>
    <p:sldId id="273" r:id="rId15"/>
    <p:sldId id="277" r:id="rId16"/>
    <p:sldId id="276" r:id="rId17"/>
    <p:sldId id="275" r:id="rId18"/>
    <p:sldId id="278" r:id="rId19"/>
    <p:sldId id="279" r:id="rId20"/>
    <p:sldId id="281" r:id="rId21"/>
    <p:sldId id="282" r:id="rId22"/>
    <p:sldId id="283" r:id="rId23"/>
    <p:sldId id="280" r:id="rId24"/>
    <p:sldId id="284" r:id="rId25"/>
    <p:sldId id="285" r:id="rId26"/>
    <p:sldId id="286" r:id="rId27"/>
    <p:sldId id="287" r:id="rId28"/>
    <p:sldId id="331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302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99FF"/>
    <a:srgbClr val="FFFF00"/>
    <a:srgbClr val="800000"/>
    <a:srgbClr val="FF0000"/>
    <a:srgbClr val="0000FF"/>
    <a:srgbClr val="00FF00"/>
    <a:srgbClr val="FF505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1" autoAdjust="0"/>
    <p:restoredTop sz="94620"/>
  </p:normalViewPr>
  <p:slideViewPr>
    <p:cSldViewPr snapToGrid="0">
      <p:cViewPr varScale="1">
        <p:scale>
          <a:sx n="103" d="100"/>
          <a:sy n="103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7" tIns="46293" rIns="92587" bIns="46293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7" tIns="46293" rIns="92587" bIns="46293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7" tIns="46293" rIns="92587" bIns="46293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87" tIns="46293" rIns="92587" bIns="46293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3AFF370-3E9C-41CC-99D7-622CC3AB2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fld id="{59E2EF1A-18D7-453C-9BAC-F17FD0172309}" type="datetimeFigureOut">
              <a:rPr lang="en-US"/>
              <a:pPr>
                <a:defRPr/>
              </a:pPr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ahoma" charset="0"/>
              </a:defRPr>
            </a:lvl1pPr>
          </a:lstStyle>
          <a:p>
            <a:pPr>
              <a:defRPr/>
            </a:pPr>
            <a:fld id="{FE67CED7-5BB8-48AF-9B55-A6250C56C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7CED7-5BB8-48AF-9B55-A6250C56C51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12F08-08CB-4ACF-820B-CCE45664C4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7CED7-5BB8-48AF-9B55-A6250C56C5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67CED7-5BB8-48AF-9B55-A6250C56C51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Tahoma" charset="0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3C9F3E-65DC-4BE8-9311-58413829A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FE504-40A4-42B0-BB0F-A1164B984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4B295-C5D8-4F8E-950B-2B7953E6F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6CA0E-7191-4E80-8506-3A4BD7642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0360-76F2-476F-AAF0-0699C88B0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C1A50-B72C-41A3-B847-8BED589BC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8AAE0-D045-4E77-A418-FD65F180B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3E6C-DC95-4425-A679-3C9CF3DAC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54DA-3D09-4625-90F1-79D17492B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F91F0-F97A-49BB-A7B2-C95DE33DC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414B-67DD-4550-8DD7-75F9B1F3F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BB7F72-E398-4BF4-B232-477BBF086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53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B44CE39A-F4F8-49C2-AC40-1323BD92E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0" r:id="rId2"/>
    <p:sldLayoutId id="2147483825" r:id="rId3"/>
    <p:sldLayoutId id="2147483826" r:id="rId4"/>
    <p:sldLayoutId id="2147483827" r:id="rId5"/>
    <p:sldLayoutId id="2147483828" r:id="rId6"/>
    <p:sldLayoutId id="2147483821" r:id="rId7"/>
    <p:sldLayoutId id="2147483829" r:id="rId8"/>
    <p:sldLayoutId id="2147483830" r:id="rId9"/>
    <p:sldLayoutId id="2147483822" r:id="rId10"/>
    <p:sldLayoutId id="2147483823" r:id="rId11"/>
    <p:sldLayoutId id="214748383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22388"/>
            <a:ext cx="7848600" cy="4876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3205163" algn="ctr"/>
              </a:tabLst>
            </a:pPr>
            <a:r>
              <a:rPr lang="en-US" dirty="0"/>
              <a:t>Limited access to DB.</a:t>
            </a:r>
          </a:p>
          <a:p>
            <a:pPr>
              <a:tabLst>
                <a:tab pos="3205163" algn="ctr"/>
              </a:tabLst>
            </a:pPr>
            <a:r>
              <a:rPr lang="en-US" dirty="0"/>
              <a:t>Tailored schema</a:t>
            </a:r>
          </a:p>
          <a:p>
            <a:pPr>
              <a:tabLst>
                <a:tab pos="3205163" algn="ctr"/>
              </a:tabLst>
            </a:pPr>
            <a:endParaRPr lang="en-US" dirty="0"/>
          </a:p>
          <a:p>
            <a:pPr>
              <a:tabLst>
                <a:tab pos="3205163" algn="ctr"/>
              </a:tabLst>
            </a:pPr>
            <a:r>
              <a:rPr lang="en-US" dirty="0"/>
              <a:t>Consider a person who needs to know a customer’s loan number but has no need to see the loan amount.  This person should see a relation described as:</a:t>
            </a:r>
          </a:p>
          <a:p>
            <a:pPr marL="0" indent="0">
              <a:buNone/>
              <a:tabLst>
                <a:tab pos="3205163" algn="ctr"/>
              </a:tabLst>
            </a:pPr>
            <a:r>
              <a:rPr lang="en-US" dirty="0"/>
              <a:t> </a:t>
            </a:r>
          </a:p>
          <a:p>
            <a:pPr>
              <a:buFont typeface="Monotype Sorts" pitchFamily="2" charset="2"/>
              <a:buNone/>
              <a:tabLst>
                <a:tab pos="3205163" algn="ctr"/>
              </a:tabLst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sz="2400" i="1" baseline="-25000" dirty="0">
                <a:sym typeface="Symbol" pitchFamily="18" charset="2"/>
              </a:rPr>
              <a:t>customer-name, loan-number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borrower      loan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3205163" algn="ctr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dirty="0"/>
              <a:t>A relation that is made visible to a user as a “virtual relation” is called a </a:t>
            </a:r>
            <a:r>
              <a:rPr lang="en-US" i="1" dirty="0">
                <a:solidFill>
                  <a:srgbClr val="FF0000"/>
                </a:solidFill>
              </a:rPr>
              <a:t>view</a:t>
            </a:r>
            <a:r>
              <a:rPr lang="en-US" dirty="0"/>
              <a:t>.</a:t>
            </a:r>
          </a:p>
        </p:txBody>
      </p:sp>
      <p:sp>
        <p:nvSpPr>
          <p:cNvPr id="89092" name="AutoShape 4"/>
          <p:cNvSpPr>
            <a:spLocks noChangeArrowheads="1"/>
          </p:cNvSpPr>
          <p:nvPr/>
        </p:nvSpPr>
        <p:spPr bwMode="auto">
          <a:xfrm rot="16200000" flipV="1">
            <a:off x="5872443" y="4377272"/>
            <a:ext cx="167674" cy="34534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You’ve just been hired by Bank of America as their DBA for their online banking web site.</a:t>
            </a:r>
          </a:p>
          <a:p>
            <a:pPr eaLnBrk="1" hangingPunct="1">
              <a:lnSpc>
                <a:spcPct val="130000"/>
              </a:lnSpc>
            </a:pPr>
            <a:r>
              <a:rPr lang="en-US"/>
              <a:t>You are asked to create a database that monitors:</a:t>
            </a:r>
          </a:p>
          <a:p>
            <a:pPr lvl="1" eaLnBrk="1" hangingPunct="1"/>
            <a:r>
              <a:rPr lang="en-US"/>
              <a:t>customers</a:t>
            </a:r>
          </a:p>
          <a:p>
            <a:pPr lvl="1" eaLnBrk="1" hangingPunct="1"/>
            <a:r>
              <a:rPr lang="en-US"/>
              <a:t>accounts</a:t>
            </a:r>
          </a:p>
          <a:p>
            <a:pPr lvl="1" eaLnBrk="1" hangingPunct="1"/>
            <a:r>
              <a:rPr lang="en-US"/>
              <a:t>loans</a:t>
            </a:r>
          </a:p>
          <a:p>
            <a:pPr lvl="1" eaLnBrk="1" hangingPunct="1"/>
            <a:r>
              <a:rPr lang="en-US"/>
              <a:t>branches</a:t>
            </a:r>
          </a:p>
          <a:p>
            <a:pPr lvl="1" eaLnBrk="1" hangingPunct="1"/>
            <a:r>
              <a:rPr lang="en-US"/>
              <a:t>transactions, …</a:t>
            </a:r>
          </a:p>
          <a:p>
            <a:pPr eaLnBrk="1" hangingPunct="1"/>
            <a:r>
              <a:rPr lang="en-US"/>
              <a:t>Now what??!!!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3063"/>
            <a:ext cx="8458200" cy="4591050"/>
          </a:xfrm>
        </p:spPr>
        <p:txBody>
          <a:bodyPr/>
          <a:lstStyle/>
          <a:p>
            <a:pPr eaLnBrk="1" hangingPunct="1"/>
            <a:r>
              <a:rPr lang="en-US" sz="2400" dirty="0"/>
              <a:t>1.</a:t>
            </a:r>
            <a:r>
              <a:rPr lang="en-US" dirty="0"/>
              <a:t>  </a:t>
            </a:r>
            <a:r>
              <a:rPr lang="en-US" sz="2000" dirty="0"/>
              <a:t>Requirements Specification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Determine the requirements of clients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2.  Conceptual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Express client requirements in terms of some high-level 	model (e.g., E/R model).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Confirm with clients that requirements are correct.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3.  Functional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Specify required data operations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priorities, response times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/>
              <a:t>4.  Logical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Convert E/R model to relational, object-based, XML-based,…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/>
              <a:t>5.  Physical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Specify file organizations, build indexes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/>
              <a:t>Being a DBA</a:t>
            </a:r>
            <a:br>
              <a:rPr lang="en-US" dirty="0"/>
            </a:b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Database Design Steps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Conceptual Design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The E/R Data Model</a:t>
            </a:r>
            <a:endParaRPr lang="en-US" sz="44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1504950"/>
            <a:ext cx="768826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What is a Data Model?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Framework for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organizing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and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interpreting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data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7238" y="2827338"/>
            <a:ext cx="4049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Example:  E/R Data Model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146175" y="4002088"/>
            <a:ext cx="1582738" cy="773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Entity</a:t>
            </a:r>
            <a:r>
              <a:rPr lang="en-US" baseline="-25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319838" y="4000500"/>
            <a:ext cx="1582737" cy="773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Entity</a:t>
            </a:r>
            <a:r>
              <a:rPr lang="en-US" baseline="-25000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558" name="AutoShape 10"/>
          <p:cNvSpPr>
            <a:spLocks noChangeArrowheads="1"/>
          </p:cNvSpPr>
          <p:nvPr/>
        </p:nvSpPr>
        <p:spPr bwMode="auto">
          <a:xfrm>
            <a:off x="3629025" y="3706813"/>
            <a:ext cx="1878013" cy="1362075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pitchFamily="18" charset="0"/>
              </a:rPr>
              <a:t>Relationship</a:t>
            </a:r>
          </a:p>
        </p:txBody>
      </p:sp>
      <p:cxnSp>
        <p:nvCxnSpPr>
          <p:cNvPr id="23559" name="AutoShape 12"/>
          <p:cNvCxnSpPr>
            <a:cxnSpLocks noChangeShapeType="1"/>
            <a:stCxn id="34823" idx="3"/>
            <a:endCxn id="23558" idx="1"/>
          </p:cNvCxnSpPr>
          <p:nvPr/>
        </p:nvCxnSpPr>
        <p:spPr bwMode="auto">
          <a:xfrm flipV="1">
            <a:off x="2728913" y="4387850"/>
            <a:ext cx="900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0" name="AutoShape 13"/>
          <p:cNvCxnSpPr>
            <a:cxnSpLocks noChangeShapeType="1"/>
            <a:stCxn id="23558" idx="3"/>
            <a:endCxn id="34825" idx="1"/>
          </p:cNvCxnSpPr>
          <p:nvPr/>
        </p:nvCxnSpPr>
        <p:spPr bwMode="auto">
          <a:xfrm>
            <a:off x="5507038" y="4387850"/>
            <a:ext cx="812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69875" y="5148263"/>
            <a:ext cx="1517650" cy="4492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Attribute</a:t>
            </a:r>
            <a:r>
              <a:rPr lang="en-US" baseline="-25000" dirty="0">
                <a:latin typeface="Times New Roman" pitchFamily="18" charset="0"/>
              </a:rPr>
              <a:t>1a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16113" y="5159375"/>
            <a:ext cx="1492250" cy="4365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Attribute</a:t>
            </a:r>
            <a:r>
              <a:rPr lang="en-US" baseline="-25000" dirty="0">
                <a:latin typeface="Times New Roman" pitchFamily="18" charset="0"/>
              </a:rPr>
              <a:t>1b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314950" y="5056188"/>
            <a:ext cx="1517650" cy="4492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Attribute</a:t>
            </a:r>
            <a:r>
              <a:rPr lang="en-US" baseline="-25000" dirty="0">
                <a:latin typeface="Times New Roman" pitchFamily="18" charset="0"/>
              </a:rPr>
              <a:t>2a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7345363" y="5080000"/>
            <a:ext cx="1492250" cy="4365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Attribute</a:t>
            </a:r>
            <a:r>
              <a:rPr lang="en-US" baseline="-25000" dirty="0">
                <a:latin typeface="Times New Roman" pitchFamily="18" charset="0"/>
              </a:rPr>
              <a:t>2b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365875" y="5694363"/>
            <a:ext cx="1492250" cy="4365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Attribute</a:t>
            </a:r>
            <a:r>
              <a:rPr lang="en-US" baseline="-25000" dirty="0">
                <a:latin typeface="Times New Roman" pitchFamily="18" charset="0"/>
              </a:rPr>
              <a:t>2c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23566" name="AutoShape 20"/>
          <p:cNvCxnSpPr>
            <a:cxnSpLocks noChangeShapeType="1"/>
            <a:stCxn id="34823" idx="2"/>
            <a:endCxn id="34830" idx="0"/>
          </p:cNvCxnSpPr>
          <p:nvPr/>
        </p:nvCxnSpPr>
        <p:spPr bwMode="auto">
          <a:xfrm flipH="1">
            <a:off x="1028700" y="4775200"/>
            <a:ext cx="909638" cy="3730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7" name="AutoShape 21"/>
          <p:cNvCxnSpPr>
            <a:cxnSpLocks noChangeShapeType="1"/>
            <a:stCxn id="34823" idx="2"/>
            <a:endCxn id="34832" idx="0"/>
          </p:cNvCxnSpPr>
          <p:nvPr/>
        </p:nvCxnSpPr>
        <p:spPr bwMode="auto">
          <a:xfrm>
            <a:off x="1938338" y="4775200"/>
            <a:ext cx="723900" cy="384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8" name="AutoShape 22"/>
          <p:cNvCxnSpPr>
            <a:cxnSpLocks noChangeShapeType="1"/>
            <a:stCxn id="34825" idx="2"/>
            <a:endCxn id="34833" idx="0"/>
          </p:cNvCxnSpPr>
          <p:nvPr/>
        </p:nvCxnSpPr>
        <p:spPr bwMode="auto">
          <a:xfrm flipH="1">
            <a:off x="6073775" y="4773613"/>
            <a:ext cx="1038225" cy="282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69" name="AutoShape 23"/>
          <p:cNvCxnSpPr>
            <a:cxnSpLocks noChangeShapeType="1"/>
            <a:stCxn id="34825" idx="2"/>
            <a:endCxn id="34835" idx="0"/>
          </p:cNvCxnSpPr>
          <p:nvPr/>
        </p:nvCxnSpPr>
        <p:spPr bwMode="auto">
          <a:xfrm>
            <a:off x="7112000" y="4773613"/>
            <a:ext cx="0" cy="920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0" name="AutoShape 24"/>
          <p:cNvCxnSpPr>
            <a:cxnSpLocks noChangeShapeType="1"/>
            <a:stCxn id="34825" idx="2"/>
            <a:endCxn id="34834" idx="0"/>
          </p:cNvCxnSpPr>
          <p:nvPr/>
        </p:nvCxnSpPr>
        <p:spPr bwMode="auto">
          <a:xfrm>
            <a:off x="7112000" y="4773613"/>
            <a:ext cx="979488" cy="306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Basics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5800" y="1479550"/>
            <a:ext cx="7669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Entities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noun phrases (e.g., Bob Smith, Thayer St. Branch)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contained in </a:t>
            </a:r>
            <a:r>
              <a:rPr lang="en-US" sz="20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entity sets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(e.g. Employee, Branch)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have </a:t>
            </a:r>
            <a:r>
              <a:rPr lang="en-US" sz="2000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attributes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(e.g., Employee = (essn, ename, …))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98500" y="3300413"/>
            <a:ext cx="76692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verb phrases (e.g.,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works_at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works_for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relate 2 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binary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 or more 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n-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ary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 entities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 sets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characterize relationships amongst entity sets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e.g., (Bob Smith, Thayer St Branch)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Î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Works_At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2" autoUpdateAnimBg="0"/>
      <p:bldP spid="3586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 Example</a:t>
            </a:r>
            <a:endParaRPr lang="en-US" sz="4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119188" y="1701800"/>
            <a:ext cx="1582737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603" name="AutoShape 6"/>
          <p:cNvSpPr>
            <a:spLocks noChangeArrowheads="1"/>
          </p:cNvSpPr>
          <p:nvPr/>
        </p:nvSpPr>
        <p:spPr bwMode="auto">
          <a:xfrm>
            <a:off x="3616325" y="1490663"/>
            <a:ext cx="1878013" cy="98901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25604" name="AutoShape 7"/>
          <p:cNvCxnSpPr>
            <a:cxnSpLocks noChangeShapeType="1"/>
            <a:stCxn id="36869" idx="3"/>
            <a:endCxn id="25603" idx="1"/>
          </p:cNvCxnSpPr>
          <p:nvPr/>
        </p:nvCxnSpPr>
        <p:spPr bwMode="auto">
          <a:xfrm>
            <a:off x="2701925" y="1982788"/>
            <a:ext cx="914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628650" y="2566988"/>
            <a:ext cx="6429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essn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25606" name="AutoShape 9"/>
          <p:cNvCxnSpPr>
            <a:cxnSpLocks noChangeShapeType="1"/>
            <a:stCxn id="36869" idx="2"/>
            <a:endCxn id="19462" idx="0"/>
          </p:cNvCxnSpPr>
          <p:nvPr/>
        </p:nvCxnSpPr>
        <p:spPr bwMode="auto">
          <a:xfrm flipH="1">
            <a:off x="950913" y="2263775"/>
            <a:ext cx="960437" cy="303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562725" y="1698625"/>
            <a:ext cx="1582738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895350" y="3233738"/>
            <a:ext cx="6810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ename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1646238" y="27686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phone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220913" y="3235325"/>
            <a:ext cx="1182687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children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3662363" y="29337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4692650" y="2908300"/>
            <a:ext cx="93821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seniority</a:t>
            </a:r>
            <a:endParaRPr 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9470" name="Rectangle 16"/>
          <p:cNvSpPr>
            <a:spLocks noChangeArrowheads="1"/>
          </p:cNvSpPr>
          <p:nvPr/>
        </p:nvSpPr>
        <p:spPr bwMode="auto">
          <a:xfrm>
            <a:off x="6342063" y="2846388"/>
            <a:ext cx="681037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bname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471" name="Rectangle 17"/>
          <p:cNvSpPr>
            <a:spLocks noChangeArrowheads="1"/>
          </p:cNvSpPr>
          <p:nvPr/>
        </p:nvSpPr>
        <p:spPr bwMode="auto">
          <a:xfrm>
            <a:off x="7575550" y="2870200"/>
            <a:ext cx="681038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000">
              <a:latin typeface="Times New Roman" pitchFamily="18" charset="0"/>
            </a:endParaRPr>
          </a:p>
        </p:txBody>
      </p:sp>
      <p:cxnSp>
        <p:nvCxnSpPr>
          <p:cNvPr id="25615" name="AutoShape 18"/>
          <p:cNvCxnSpPr>
            <a:cxnSpLocks noChangeShapeType="1"/>
            <a:stCxn id="36869" idx="2"/>
            <a:endCxn id="19465" idx="0"/>
          </p:cNvCxnSpPr>
          <p:nvPr/>
        </p:nvCxnSpPr>
        <p:spPr bwMode="auto">
          <a:xfrm flipH="1">
            <a:off x="1236663" y="2263775"/>
            <a:ext cx="674687" cy="969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6" name="AutoShape 19"/>
          <p:cNvCxnSpPr>
            <a:cxnSpLocks noChangeShapeType="1"/>
            <a:stCxn id="36869" idx="2"/>
            <a:endCxn id="19466" idx="0"/>
          </p:cNvCxnSpPr>
          <p:nvPr/>
        </p:nvCxnSpPr>
        <p:spPr bwMode="auto">
          <a:xfrm>
            <a:off x="1911350" y="2263775"/>
            <a:ext cx="76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7" name="AutoShape 20"/>
          <p:cNvCxnSpPr>
            <a:cxnSpLocks noChangeShapeType="1"/>
            <a:stCxn id="36869" idx="2"/>
            <a:endCxn id="36877" idx="0"/>
          </p:cNvCxnSpPr>
          <p:nvPr/>
        </p:nvCxnSpPr>
        <p:spPr bwMode="auto">
          <a:xfrm>
            <a:off x="1911350" y="2263775"/>
            <a:ext cx="901700" cy="952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8" name="AutoShape 21"/>
          <p:cNvCxnSpPr>
            <a:cxnSpLocks noChangeShapeType="1"/>
            <a:stCxn id="25603" idx="2"/>
            <a:endCxn id="19468" idx="0"/>
          </p:cNvCxnSpPr>
          <p:nvPr/>
        </p:nvCxnSpPr>
        <p:spPr bwMode="auto">
          <a:xfrm flipH="1">
            <a:off x="4003675" y="2479675"/>
            <a:ext cx="55245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9" name="AutoShape 22"/>
          <p:cNvCxnSpPr>
            <a:cxnSpLocks noChangeShapeType="1"/>
            <a:stCxn id="25603" idx="2"/>
            <a:endCxn id="19469" idx="0"/>
          </p:cNvCxnSpPr>
          <p:nvPr/>
        </p:nvCxnSpPr>
        <p:spPr bwMode="auto">
          <a:xfrm>
            <a:off x="4556125" y="2479675"/>
            <a:ext cx="606425" cy="4143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0" name="AutoShape 23"/>
          <p:cNvCxnSpPr>
            <a:cxnSpLocks noChangeShapeType="1"/>
            <a:stCxn id="36874" idx="2"/>
            <a:endCxn id="19470" idx="0"/>
          </p:cNvCxnSpPr>
          <p:nvPr/>
        </p:nvCxnSpPr>
        <p:spPr bwMode="auto">
          <a:xfrm flipH="1">
            <a:off x="6683375" y="2260600"/>
            <a:ext cx="671513" cy="585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1" name="AutoShape 24"/>
          <p:cNvCxnSpPr>
            <a:cxnSpLocks noChangeShapeType="1"/>
            <a:stCxn id="36874" idx="2"/>
            <a:endCxn id="19471" idx="0"/>
          </p:cNvCxnSpPr>
          <p:nvPr/>
        </p:nvCxnSpPr>
        <p:spPr bwMode="auto">
          <a:xfrm>
            <a:off x="7354888" y="2260600"/>
            <a:ext cx="561975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22" name="AutoShape 25"/>
          <p:cNvCxnSpPr>
            <a:cxnSpLocks noChangeShapeType="1"/>
            <a:stCxn id="25603" idx="3"/>
            <a:endCxn id="36874" idx="1"/>
          </p:cNvCxnSpPr>
          <p:nvPr/>
        </p:nvCxnSpPr>
        <p:spPr bwMode="auto">
          <a:xfrm flipV="1">
            <a:off x="5494338" y="1979613"/>
            <a:ext cx="1068387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23" name="AutoShape 26"/>
          <p:cNvSpPr>
            <a:spLocks noChangeArrowheads="1"/>
          </p:cNvSpPr>
          <p:nvPr/>
        </p:nvSpPr>
        <p:spPr bwMode="auto">
          <a:xfrm>
            <a:off x="1065213" y="3767138"/>
            <a:ext cx="1608137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Works_For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5624" name="Line 29"/>
          <p:cNvSpPr>
            <a:spLocks noChangeShapeType="1"/>
          </p:cNvSpPr>
          <p:nvPr/>
        </p:nvSpPr>
        <p:spPr bwMode="auto">
          <a:xfrm flipH="1">
            <a:off x="296863" y="42354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30"/>
          <p:cNvSpPr>
            <a:spLocks noChangeShapeType="1"/>
          </p:cNvSpPr>
          <p:nvPr/>
        </p:nvSpPr>
        <p:spPr bwMode="auto">
          <a:xfrm flipV="1">
            <a:off x="309563" y="1868488"/>
            <a:ext cx="0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31"/>
          <p:cNvSpPr>
            <a:spLocks noChangeShapeType="1"/>
          </p:cNvSpPr>
          <p:nvPr/>
        </p:nvSpPr>
        <p:spPr bwMode="auto">
          <a:xfrm>
            <a:off x="322263" y="1879600"/>
            <a:ext cx="811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32"/>
          <p:cNvSpPr txBox="1">
            <a:spLocks noChangeArrowheads="1"/>
          </p:cNvSpPr>
          <p:nvPr/>
        </p:nvSpPr>
        <p:spPr bwMode="auto">
          <a:xfrm>
            <a:off x="436563" y="3863975"/>
            <a:ext cx="79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manager</a:t>
            </a:r>
          </a:p>
        </p:txBody>
      </p:sp>
      <p:sp>
        <p:nvSpPr>
          <p:cNvPr id="25628" name="Text Box 33"/>
          <p:cNvSpPr txBox="1">
            <a:spLocks noChangeArrowheads="1"/>
          </p:cNvSpPr>
          <p:nvPr/>
        </p:nvSpPr>
        <p:spPr bwMode="auto">
          <a:xfrm>
            <a:off x="434975" y="4184650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worker</a:t>
            </a:r>
          </a:p>
        </p:txBody>
      </p:sp>
      <p:cxnSp>
        <p:nvCxnSpPr>
          <p:cNvPr id="25629" name="AutoShape 34"/>
          <p:cNvCxnSpPr>
            <a:cxnSpLocks noChangeShapeType="1"/>
            <a:stCxn id="25623" idx="1"/>
            <a:endCxn id="36869" idx="1"/>
          </p:cNvCxnSpPr>
          <p:nvPr/>
        </p:nvCxnSpPr>
        <p:spPr bwMode="auto">
          <a:xfrm rot="10800000" flipH="1">
            <a:off x="1065213" y="1982788"/>
            <a:ext cx="53975" cy="2151062"/>
          </a:xfrm>
          <a:prstGeom prst="bentConnector3">
            <a:avLst>
              <a:gd name="adj1" fmla="val -1261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25630" name="Group 48"/>
          <p:cNvGrpSpPr>
            <a:grpSpLocks/>
          </p:cNvGrpSpPr>
          <p:nvPr/>
        </p:nvGrpSpPr>
        <p:grpSpPr bwMode="auto">
          <a:xfrm>
            <a:off x="4062413" y="3424238"/>
            <a:ext cx="5076825" cy="2895600"/>
            <a:chOff x="2559" y="2157"/>
            <a:chExt cx="3198" cy="1824"/>
          </a:xfrm>
        </p:grpSpPr>
        <p:sp>
          <p:nvSpPr>
            <p:cNvPr id="25632" name="Text Box 38"/>
            <p:cNvSpPr txBox="1">
              <a:spLocks noChangeArrowheads="1"/>
            </p:cNvSpPr>
            <p:nvPr/>
          </p:nvSpPr>
          <p:spPr bwMode="auto">
            <a:xfrm>
              <a:off x="4213" y="2491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 New Roman" pitchFamily="18" charset="0"/>
                </a:rPr>
                <a:t>Entity Set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33" name="Text Box 39"/>
            <p:cNvSpPr txBox="1">
              <a:spLocks noChangeArrowheads="1"/>
            </p:cNvSpPr>
            <p:nvPr/>
          </p:nvSpPr>
          <p:spPr bwMode="auto">
            <a:xfrm>
              <a:off x="4204" y="2968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 New Roman" pitchFamily="18" charset="0"/>
                </a:rPr>
                <a:t>Relationship Set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634" name="Text Box 40"/>
            <p:cNvSpPr txBox="1">
              <a:spLocks noChangeArrowheads="1"/>
            </p:cNvSpPr>
            <p:nvPr/>
          </p:nvSpPr>
          <p:spPr bwMode="auto">
            <a:xfrm>
              <a:off x="4205" y="3470"/>
              <a:ext cx="6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 New Roman" pitchFamily="18" charset="0"/>
                </a:rPr>
                <a:t>Attribute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92" name="Rectangle 42"/>
            <p:cNvSpPr>
              <a:spLocks noChangeArrowheads="1"/>
            </p:cNvSpPr>
            <p:nvPr/>
          </p:nvSpPr>
          <p:spPr bwMode="auto">
            <a:xfrm>
              <a:off x="3060" y="2432"/>
              <a:ext cx="997" cy="3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Employee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5636" name="AutoShape 43"/>
            <p:cNvSpPr>
              <a:spLocks noChangeArrowheads="1"/>
            </p:cNvSpPr>
            <p:nvPr/>
          </p:nvSpPr>
          <p:spPr bwMode="auto">
            <a:xfrm>
              <a:off x="3058" y="2891"/>
              <a:ext cx="1013" cy="461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err="1">
                  <a:latin typeface="Times New Roman" pitchFamily="18" charset="0"/>
                </a:rPr>
                <a:t>Works_At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9494" name="Rectangle 44"/>
            <p:cNvSpPr>
              <a:spLocks noChangeArrowheads="1"/>
            </p:cNvSpPr>
            <p:nvPr/>
          </p:nvSpPr>
          <p:spPr bwMode="auto">
            <a:xfrm>
              <a:off x="3343" y="3502"/>
              <a:ext cx="429" cy="1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dirty="0">
                  <a:latin typeface="Times New Roman" pitchFamily="18" charset="0"/>
                </a:rPr>
                <a:t>phone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5638" name="Rectangle 45"/>
            <p:cNvSpPr>
              <a:spLocks noChangeArrowheads="1"/>
            </p:cNvSpPr>
            <p:nvPr/>
          </p:nvSpPr>
          <p:spPr bwMode="auto">
            <a:xfrm>
              <a:off x="2559" y="2157"/>
              <a:ext cx="3198" cy="182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5631" name="Text Box 47"/>
          <p:cNvSpPr txBox="1">
            <a:spLocks noChangeArrowheads="1"/>
          </p:cNvSpPr>
          <p:nvPr/>
        </p:nvSpPr>
        <p:spPr bwMode="auto">
          <a:xfrm>
            <a:off x="409575" y="4949825"/>
            <a:ext cx="3221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Lots of notation to come.</a:t>
            </a:r>
          </a:p>
          <a:p>
            <a:pPr eaLnBrk="0" hangingPunct="0"/>
            <a:r>
              <a:rPr lang="en-US" sz="2400" i="1">
                <a:latin typeface="Times New Roman" pitchFamily="18" charset="0"/>
              </a:rPr>
              <a:t>Color is irrelevant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Types of Attributes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119188" y="1701800"/>
            <a:ext cx="1582737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3616325" y="1490663"/>
            <a:ext cx="1878013" cy="98901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26628" name="AutoShape 6"/>
          <p:cNvCxnSpPr>
            <a:cxnSpLocks noChangeShapeType="1"/>
            <a:stCxn id="20483" idx="3"/>
            <a:endCxn id="26627" idx="1"/>
          </p:cNvCxnSpPr>
          <p:nvPr/>
        </p:nvCxnSpPr>
        <p:spPr bwMode="auto">
          <a:xfrm>
            <a:off x="2701925" y="1982788"/>
            <a:ext cx="914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628650" y="2566988"/>
            <a:ext cx="6429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essn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26630" name="AutoShape 8"/>
          <p:cNvCxnSpPr>
            <a:cxnSpLocks noChangeShapeType="1"/>
            <a:stCxn id="20483" idx="2"/>
            <a:endCxn id="20486" idx="0"/>
          </p:cNvCxnSpPr>
          <p:nvPr/>
        </p:nvCxnSpPr>
        <p:spPr bwMode="auto">
          <a:xfrm flipH="1">
            <a:off x="950913" y="2263775"/>
            <a:ext cx="960437" cy="303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6562725" y="1698625"/>
            <a:ext cx="1582738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895350" y="3233738"/>
            <a:ext cx="6810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ename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1646238" y="27686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phone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491" name="Rectangle 12"/>
          <p:cNvSpPr>
            <a:spLocks noChangeArrowheads="1"/>
          </p:cNvSpPr>
          <p:nvPr/>
        </p:nvSpPr>
        <p:spPr bwMode="auto">
          <a:xfrm>
            <a:off x="2220913" y="3235325"/>
            <a:ext cx="1182687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children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3662363" y="29337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4692650" y="2908300"/>
            <a:ext cx="93821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seniority</a:t>
            </a:r>
            <a:endParaRPr 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494" name="Rectangle 15"/>
          <p:cNvSpPr>
            <a:spLocks noChangeArrowheads="1"/>
          </p:cNvSpPr>
          <p:nvPr/>
        </p:nvSpPr>
        <p:spPr bwMode="auto">
          <a:xfrm>
            <a:off x="6342063" y="2846388"/>
            <a:ext cx="681037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bname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0495" name="Rectangle 16"/>
          <p:cNvSpPr>
            <a:spLocks noChangeArrowheads="1"/>
          </p:cNvSpPr>
          <p:nvPr/>
        </p:nvSpPr>
        <p:spPr bwMode="auto">
          <a:xfrm>
            <a:off x="7575550" y="2870200"/>
            <a:ext cx="681038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000">
              <a:latin typeface="Times New Roman" pitchFamily="18" charset="0"/>
            </a:endParaRPr>
          </a:p>
        </p:txBody>
      </p:sp>
      <p:cxnSp>
        <p:nvCxnSpPr>
          <p:cNvPr id="26639" name="AutoShape 17"/>
          <p:cNvCxnSpPr>
            <a:cxnSpLocks noChangeShapeType="1"/>
            <a:stCxn id="20483" idx="2"/>
            <a:endCxn id="20489" idx="0"/>
          </p:cNvCxnSpPr>
          <p:nvPr/>
        </p:nvCxnSpPr>
        <p:spPr bwMode="auto">
          <a:xfrm flipH="1">
            <a:off x="1236663" y="2263775"/>
            <a:ext cx="674687" cy="969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0" name="AutoShape 18"/>
          <p:cNvCxnSpPr>
            <a:cxnSpLocks noChangeShapeType="1"/>
            <a:stCxn id="20483" idx="2"/>
            <a:endCxn id="20490" idx="0"/>
          </p:cNvCxnSpPr>
          <p:nvPr/>
        </p:nvCxnSpPr>
        <p:spPr bwMode="auto">
          <a:xfrm>
            <a:off x="1911350" y="2263775"/>
            <a:ext cx="76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1" name="AutoShape 19"/>
          <p:cNvCxnSpPr>
            <a:cxnSpLocks noChangeShapeType="1"/>
            <a:stCxn id="20483" idx="2"/>
            <a:endCxn id="20491" idx="0"/>
          </p:cNvCxnSpPr>
          <p:nvPr/>
        </p:nvCxnSpPr>
        <p:spPr bwMode="auto">
          <a:xfrm>
            <a:off x="1911350" y="2263775"/>
            <a:ext cx="901700" cy="952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2" name="AutoShape 20"/>
          <p:cNvCxnSpPr>
            <a:cxnSpLocks noChangeShapeType="1"/>
            <a:stCxn id="26627" idx="2"/>
            <a:endCxn id="20492" idx="0"/>
          </p:cNvCxnSpPr>
          <p:nvPr/>
        </p:nvCxnSpPr>
        <p:spPr bwMode="auto">
          <a:xfrm flipH="1">
            <a:off x="4003675" y="2479675"/>
            <a:ext cx="55245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3" name="AutoShape 21"/>
          <p:cNvCxnSpPr>
            <a:cxnSpLocks noChangeShapeType="1"/>
            <a:stCxn id="26627" idx="2"/>
            <a:endCxn id="20493" idx="0"/>
          </p:cNvCxnSpPr>
          <p:nvPr/>
        </p:nvCxnSpPr>
        <p:spPr bwMode="auto">
          <a:xfrm>
            <a:off x="4556125" y="2479675"/>
            <a:ext cx="606425" cy="4143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4" name="AutoShape 22"/>
          <p:cNvCxnSpPr>
            <a:cxnSpLocks noChangeShapeType="1"/>
            <a:stCxn id="20488" idx="2"/>
            <a:endCxn id="20494" idx="0"/>
          </p:cNvCxnSpPr>
          <p:nvPr/>
        </p:nvCxnSpPr>
        <p:spPr bwMode="auto">
          <a:xfrm flipH="1">
            <a:off x="6683375" y="2260600"/>
            <a:ext cx="671513" cy="585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5" name="AutoShape 23"/>
          <p:cNvCxnSpPr>
            <a:cxnSpLocks noChangeShapeType="1"/>
            <a:stCxn id="20488" idx="2"/>
            <a:endCxn id="20495" idx="0"/>
          </p:cNvCxnSpPr>
          <p:nvPr/>
        </p:nvCxnSpPr>
        <p:spPr bwMode="auto">
          <a:xfrm>
            <a:off x="7354888" y="2260600"/>
            <a:ext cx="561975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646" name="AutoShape 24"/>
          <p:cNvCxnSpPr>
            <a:cxnSpLocks noChangeShapeType="1"/>
            <a:stCxn id="26627" idx="3"/>
            <a:endCxn id="20488" idx="1"/>
          </p:cNvCxnSpPr>
          <p:nvPr/>
        </p:nvCxnSpPr>
        <p:spPr bwMode="auto">
          <a:xfrm flipV="1">
            <a:off x="5494338" y="1979613"/>
            <a:ext cx="1068387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6647" name="AutoShape 25"/>
          <p:cNvSpPr>
            <a:spLocks noChangeArrowheads="1"/>
          </p:cNvSpPr>
          <p:nvPr/>
        </p:nvSpPr>
        <p:spPr bwMode="auto">
          <a:xfrm>
            <a:off x="1065213" y="3767138"/>
            <a:ext cx="1608137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Works_For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6648" name="Line 26"/>
          <p:cNvSpPr>
            <a:spLocks noChangeShapeType="1"/>
          </p:cNvSpPr>
          <p:nvPr/>
        </p:nvSpPr>
        <p:spPr bwMode="auto">
          <a:xfrm flipH="1">
            <a:off x="296863" y="42354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7"/>
          <p:cNvSpPr>
            <a:spLocks noChangeShapeType="1"/>
          </p:cNvSpPr>
          <p:nvPr/>
        </p:nvSpPr>
        <p:spPr bwMode="auto">
          <a:xfrm flipV="1">
            <a:off x="309563" y="1868488"/>
            <a:ext cx="0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Line 28"/>
          <p:cNvSpPr>
            <a:spLocks noChangeShapeType="1"/>
          </p:cNvSpPr>
          <p:nvPr/>
        </p:nvSpPr>
        <p:spPr bwMode="auto">
          <a:xfrm>
            <a:off x="322263" y="1879600"/>
            <a:ext cx="811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Text Box 29"/>
          <p:cNvSpPr txBox="1">
            <a:spLocks noChangeArrowheads="1"/>
          </p:cNvSpPr>
          <p:nvPr/>
        </p:nvSpPr>
        <p:spPr bwMode="auto">
          <a:xfrm>
            <a:off x="436563" y="3863975"/>
            <a:ext cx="81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Times New Roman" pitchFamily="18" charset="0"/>
              </a:rPr>
              <a:t>manager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434975" y="4184650"/>
            <a:ext cx="690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Times New Roman" pitchFamily="18" charset="0"/>
              </a:rPr>
              <a:t>worker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26653" name="AutoShape 31"/>
          <p:cNvCxnSpPr>
            <a:cxnSpLocks noChangeShapeType="1"/>
            <a:stCxn id="26647" idx="1"/>
            <a:endCxn id="20483" idx="1"/>
          </p:cNvCxnSpPr>
          <p:nvPr/>
        </p:nvCxnSpPr>
        <p:spPr bwMode="auto">
          <a:xfrm rot="10800000" flipH="1">
            <a:off x="1065213" y="1982788"/>
            <a:ext cx="53975" cy="2151062"/>
          </a:xfrm>
          <a:prstGeom prst="bentConnector3">
            <a:avLst>
              <a:gd name="adj1" fmla="val -1261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6654" name="Text Box 34"/>
          <p:cNvSpPr txBox="1">
            <a:spLocks noChangeArrowheads="1"/>
          </p:cNvSpPr>
          <p:nvPr/>
        </p:nvSpPr>
        <p:spPr bwMode="auto">
          <a:xfrm>
            <a:off x="6872288" y="41402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Default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5095875" y="3925888"/>
            <a:ext cx="3244850" cy="2085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13" name="Rectangle 43"/>
          <p:cNvSpPr>
            <a:spLocks noChangeArrowheads="1"/>
          </p:cNvSpPr>
          <p:nvPr/>
        </p:nvSpPr>
        <p:spPr bwMode="auto">
          <a:xfrm>
            <a:off x="5538788" y="419735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ename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514" name="Rectangle 44"/>
          <p:cNvSpPr>
            <a:spLocks noChangeArrowheads="1"/>
          </p:cNvSpPr>
          <p:nvPr/>
        </p:nvSpPr>
        <p:spPr bwMode="auto">
          <a:xfrm>
            <a:off x="5321300" y="4803775"/>
            <a:ext cx="1182688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children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15" name="Rectangle 45"/>
          <p:cNvSpPr>
            <a:spLocks noChangeArrowheads="1"/>
          </p:cNvSpPr>
          <p:nvPr/>
        </p:nvSpPr>
        <p:spPr bwMode="auto">
          <a:xfrm>
            <a:off x="5424488" y="5456238"/>
            <a:ext cx="93821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>
                <a:latin typeface="Times New Roman" pitchFamily="18" charset="0"/>
              </a:rPr>
              <a:t>seniority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659" name="Text Box 46"/>
          <p:cNvSpPr txBox="1">
            <a:spLocks noChangeArrowheads="1"/>
          </p:cNvSpPr>
          <p:nvPr/>
        </p:nvSpPr>
        <p:spPr bwMode="auto">
          <a:xfrm>
            <a:off x="6872288" y="475615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Multivalued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6660" name="Text Box 47"/>
          <p:cNvSpPr txBox="1">
            <a:spLocks noChangeArrowheads="1"/>
          </p:cNvSpPr>
          <p:nvPr/>
        </p:nvSpPr>
        <p:spPr bwMode="auto">
          <a:xfrm>
            <a:off x="6883400" y="53848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Derived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Types of relationships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119188" y="1701800"/>
            <a:ext cx="1582737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1" name="AutoShape 5"/>
          <p:cNvSpPr>
            <a:spLocks noChangeArrowheads="1"/>
          </p:cNvSpPr>
          <p:nvPr/>
        </p:nvSpPr>
        <p:spPr bwMode="auto">
          <a:xfrm>
            <a:off x="3616325" y="1490663"/>
            <a:ext cx="1878013" cy="98901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27652" name="AutoShape 6"/>
          <p:cNvCxnSpPr>
            <a:cxnSpLocks noChangeShapeType="1"/>
            <a:stCxn id="21507" idx="3"/>
            <a:endCxn id="27651" idx="1"/>
          </p:cNvCxnSpPr>
          <p:nvPr/>
        </p:nvCxnSpPr>
        <p:spPr bwMode="auto">
          <a:xfrm>
            <a:off x="2701925" y="1982788"/>
            <a:ext cx="914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628650" y="2566988"/>
            <a:ext cx="6429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essn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27654" name="AutoShape 8"/>
          <p:cNvCxnSpPr>
            <a:cxnSpLocks noChangeShapeType="1"/>
            <a:stCxn id="21507" idx="2"/>
            <a:endCxn id="21510" idx="0"/>
          </p:cNvCxnSpPr>
          <p:nvPr/>
        </p:nvCxnSpPr>
        <p:spPr bwMode="auto">
          <a:xfrm flipH="1">
            <a:off x="950913" y="2263775"/>
            <a:ext cx="960437" cy="303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6562725" y="1698625"/>
            <a:ext cx="1582738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Branch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895350" y="3233738"/>
            <a:ext cx="6810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ename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1646238" y="27686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phone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2220913" y="3235325"/>
            <a:ext cx="1182687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children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662363" y="29337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auto">
          <a:xfrm>
            <a:off x="4692650" y="2908300"/>
            <a:ext cx="93821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seniority</a:t>
            </a:r>
            <a:endParaRPr 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18" name="Rectangle 15"/>
          <p:cNvSpPr>
            <a:spLocks noChangeArrowheads="1"/>
          </p:cNvSpPr>
          <p:nvPr/>
        </p:nvSpPr>
        <p:spPr bwMode="auto">
          <a:xfrm>
            <a:off x="6342063" y="2846388"/>
            <a:ext cx="681037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bname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1519" name="Rectangle 16"/>
          <p:cNvSpPr>
            <a:spLocks noChangeArrowheads="1"/>
          </p:cNvSpPr>
          <p:nvPr/>
        </p:nvSpPr>
        <p:spPr bwMode="auto">
          <a:xfrm>
            <a:off x="7575550" y="2870200"/>
            <a:ext cx="681038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000">
              <a:latin typeface="Times New Roman" pitchFamily="18" charset="0"/>
            </a:endParaRPr>
          </a:p>
        </p:txBody>
      </p:sp>
      <p:cxnSp>
        <p:nvCxnSpPr>
          <p:cNvPr id="27663" name="AutoShape 17"/>
          <p:cNvCxnSpPr>
            <a:cxnSpLocks noChangeShapeType="1"/>
            <a:stCxn id="21507" idx="2"/>
            <a:endCxn id="21513" idx="0"/>
          </p:cNvCxnSpPr>
          <p:nvPr/>
        </p:nvCxnSpPr>
        <p:spPr bwMode="auto">
          <a:xfrm flipH="1">
            <a:off x="1236663" y="2263775"/>
            <a:ext cx="674687" cy="969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4" name="AutoShape 18"/>
          <p:cNvCxnSpPr>
            <a:cxnSpLocks noChangeShapeType="1"/>
            <a:stCxn id="21507" idx="2"/>
            <a:endCxn id="21514" idx="0"/>
          </p:cNvCxnSpPr>
          <p:nvPr/>
        </p:nvCxnSpPr>
        <p:spPr bwMode="auto">
          <a:xfrm>
            <a:off x="1911350" y="2263775"/>
            <a:ext cx="76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5" name="AutoShape 19"/>
          <p:cNvCxnSpPr>
            <a:cxnSpLocks noChangeShapeType="1"/>
            <a:stCxn id="21507" idx="2"/>
            <a:endCxn id="21515" idx="0"/>
          </p:cNvCxnSpPr>
          <p:nvPr/>
        </p:nvCxnSpPr>
        <p:spPr bwMode="auto">
          <a:xfrm>
            <a:off x="1911350" y="2263775"/>
            <a:ext cx="901700" cy="952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6" name="AutoShape 20"/>
          <p:cNvCxnSpPr>
            <a:cxnSpLocks noChangeShapeType="1"/>
            <a:stCxn id="27651" idx="2"/>
            <a:endCxn id="21516" idx="0"/>
          </p:cNvCxnSpPr>
          <p:nvPr/>
        </p:nvCxnSpPr>
        <p:spPr bwMode="auto">
          <a:xfrm flipH="1">
            <a:off x="4003675" y="2479675"/>
            <a:ext cx="55245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7" name="AutoShape 21"/>
          <p:cNvCxnSpPr>
            <a:cxnSpLocks noChangeShapeType="1"/>
            <a:stCxn id="27651" idx="2"/>
            <a:endCxn id="21517" idx="0"/>
          </p:cNvCxnSpPr>
          <p:nvPr/>
        </p:nvCxnSpPr>
        <p:spPr bwMode="auto">
          <a:xfrm>
            <a:off x="4556125" y="2479675"/>
            <a:ext cx="606425" cy="4143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8" name="AutoShape 22"/>
          <p:cNvCxnSpPr>
            <a:cxnSpLocks noChangeShapeType="1"/>
            <a:stCxn id="21512" idx="2"/>
            <a:endCxn id="21518" idx="0"/>
          </p:cNvCxnSpPr>
          <p:nvPr/>
        </p:nvCxnSpPr>
        <p:spPr bwMode="auto">
          <a:xfrm flipH="1">
            <a:off x="6683375" y="2260600"/>
            <a:ext cx="671513" cy="585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9" name="AutoShape 23"/>
          <p:cNvCxnSpPr>
            <a:cxnSpLocks noChangeShapeType="1"/>
            <a:stCxn id="21512" idx="2"/>
            <a:endCxn id="21519" idx="0"/>
          </p:cNvCxnSpPr>
          <p:nvPr/>
        </p:nvCxnSpPr>
        <p:spPr bwMode="auto">
          <a:xfrm>
            <a:off x="7354888" y="2260600"/>
            <a:ext cx="561975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0" name="AutoShape 24"/>
          <p:cNvCxnSpPr>
            <a:cxnSpLocks noChangeShapeType="1"/>
            <a:stCxn id="27651" idx="3"/>
            <a:endCxn id="21512" idx="1"/>
          </p:cNvCxnSpPr>
          <p:nvPr/>
        </p:nvCxnSpPr>
        <p:spPr bwMode="auto">
          <a:xfrm flipV="1">
            <a:off x="5494338" y="1979613"/>
            <a:ext cx="1068387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1" name="AutoShape 25"/>
          <p:cNvSpPr>
            <a:spLocks noChangeArrowheads="1"/>
          </p:cNvSpPr>
          <p:nvPr/>
        </p:nvSpPr>
        <p:spPr bwMode="auto">
          <a:xfrm>
            <a:off x="1065213" y="3767138"/>
            <a:ext cx="1608137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Works_For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72" name="Line 26"/>
          <p:cNvSpPr>
            <a:spLocks noChangeShapeType="1"/>
          </p:cNvSpPr>
          <p:nvPr/>
        </p:nvSpPr>
        <p:spPr bwMode="auto">
          <a:xfrm flipH="1">
            <a:off x="296863" y="42354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 flipV="1">
            <a:off x="309563" y="1868488"/>
            <a:ext cx="0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8"/>
          <p:cNvSpPr>
            <a:spLocks noChangeShapeType="1"/>
          </p:cNvSpPr>
          <p:nvPr/>
        </p:nvSpPr>
        <p:spPr bwMode="auto">
          <a:xfrm>
            <a:off x="322263" y="1879600"/>
            <a:ext cx="811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Text Box 29"/>
          <p:cNvSpPr txBox="1">
            <a:spLocks noChangeArrowheads="1"/>
          </p:cNvSpPr>
          <p:nvPr/>
        </p:nvSpPr>
        <p:spPr bwMode="auto">
          <a:xfrm>
            <a:off x="436563" y="3863975"/>
            <a:ext cx="796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manager</a:t>
            </a:r>
          </a:p>
        </p:txBody>
      </p:sp>
      <p:sp>
        <p:nvSpPr>
          <p:cNvPr id="27676" name="Text Box 30"/>
          <p:cNvSpPr txBox="1">
            <a:spLocks noChangeArrowheads="1"/>
          </p:cNvSpPr>
          <p:nvPr/>
        </p:nvSpPr>
        <p:spPr bwMode="auto">
          <a:xfrm>
            <a:off x="434975" y="4184650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worker</a:t>
            </a:r>
          </a:p>
        </p:txBody>
      </p:sp>
      <p:cxnSp>
        <p:nvCxnSpPr>
          <p:cNvPr id="27677" name="AutoShape 31"/>
          <p:cNvCxnSpPr>
            <a:cxnSpLocks noChangeShapeType="1"/>
            <a:stCxn id="27671" idx="1"/>
            <a:endCxn id="21507" idx="1"/>
          </p:cNvCxnSpPr>
          <p:nvPr/>
        </p:nvCxnSpPr>
        <p:spPr bwMode="auto">
          <a:xfrm rot="10800000" flipH="1">
            <a:off x="1065213" y="1982788"/>
            <a:ext cx="53975" cy="2151062"/>
          </a:xfrm>
          <a:prstGeom prst="bentConnector3">
            <a:avLst>
              <a:gd name="adj1" fmla="val -1261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7678" name="Line 34"/>
          <p:cNvSpPr>
            <a:spLocks noChangeShapeType="1"/>
          </p:cNvSpPr>
          <p:nvPr/>
        </p:nvSpPr>
        <p:spPr bwMode="auto">
          <a:xfrm flipV="1">
            <a:off x="4164013" y="4384675"/>
            <a:ext cx="2562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AutoShape 35"/>
          <p:cNvSpPr>
            <a:spLocks noChangeArrowheads="1"/>
          </p:cNvSpPr>
          <p:nvPr/>
        </p:nvSpPr>
        <p:spPr bwMode="auto">
          <a:xfrm>
            <a:off x="4672013" y="4019550"/>
            <a:ext cx="1608137" cy="731838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680" name="Line 36"/>
          <p:cNvSpPr>
            <a:spLocks noChangeShapeType="1"/>
          </p:cNvSpPr>
          <p:nvPr/>
        </p:nvSpPr>
        <p:spPr bwMode="auto">
          <a:xfrm flipV="1">
            <a:off x="4149725" y="5464175"/>
            <a:ext cx="2562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AutoShape 37"/>
          <p:cNvSpPr>
            <a:spLocks noChangeArrowheads="1"/>
          </p:cNvSpPr>
          <p:nvPr/>
        </p:nvSpPr>
        <p:spPr bwMode="auto">
          <a:xfrm>
            <a:off x="4657725" y="5099050"/>
            <a:ext cx="1608138" cy="731838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7682" name="Text Box 38"/>
          <p:cNvSpPr txBox="1">
            <a:spLocks noChangeArrowheads="1"/>
          </p:cNvSpPr>
          <p:nvPr/>
        </p:nvSpPr>
        <p:spPr bwMode="auto">
          <a:xfrm>
            <a:off x="6896100" y="4168775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Many-to-One (n:1)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83" name="Text Box 39"/>
          <p:cNvSpPr txBox="1">
            <a:spLocks noChangeArrowheads="1"/>
          </p:cNvSpPr>
          <p:nvPr/>
        </p:nvSpPr>
        <p:spPr bwMode="auto">
          <a:xfrm>
            <a:off x="6832600" y="5221288"/>
            <a:ext cx="2120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 New Roman" pitchFamily="18" charset="0"/>
              </a:rPr>
              <a:t>Many-to-Many (n:m)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84" name="Rectangle 40"/>
          <p:cNvSpPr>
            <a:spLocks noChangeArrowheads="1"/>
          </p:cNvSpPr>
          <p:nvPr/>
        </p:nvSpPr>
        <p:spPr bwMode="auto">
          <a:xfrm>
            <a:off x="4016375" y="3424238"/>
            <a:ext cx="5076825" cy="2895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85" name="Text Box 41"/>
          <p:cNvSpPr txBox="1">
            <a:spLocks noChangeArrowheads="1"/>
          </p:cNvSpPr>
          <p:nvPr/>
        </p:nvSpPr>
        <p:spPr bwMode="auto">
          <a:xfrm>
            <a:off x="4902200" y="5268913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Works_At</a:t>
            </a:r>
          </a:p>
        </p:txBody>
      </p:sp>
      <p:sp>
        <p:nvSpPr>
          <p:cNvPr id="27686" name="Text Box 42"/>
          <p:cNvSpPr txBox="1">
            <a:spLocks noChangeArrowheads="1"/>
          </p:cNvSpPr>
          <p:nvPr/>
        </p:nvSpPr>
        <p:spPr bwMode="auto">
          <a:xfrm>
            <a:off x="4860925" y="419735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Works_For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42"/>
          <p:cNvSpPr>
            <a:spLocks noChangeShapeType="1"/>
          </p:cNvSpPr>
          <p:nvPr/>
        </p:nvSpPr>
        <p:spPr bwMode="auto">
          <a:xfrm flipV="1">
            <a:off x="5824538" y="5292725"/>
            <a:ext cx="163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Recursive relationships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19188" y="1701800"/>
            <a:ext cx="1582737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3616325" y="1490663"/>
            <a:ext cx="1878013" cy="98901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28677" name="AutoShape 6"/>
          <p:cNvCxnSpPr>
            <a:cxnSpLocks noChangeShapeType="1"/>
            <a:stCxn id="22532" idx="3"/>
            <a:endCxn id="28676" idx="1"/>
          </p:cNvCxnSpPr>
          <p:nvPr/>
        </p:nvCxnSpPr>
        <p:spPr bwMode="auto">
          <a:xfrm>
            <a:off x="2701925" y="1982788"/>
            <a:ext cx="914400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28650" y="2566988"/>
            <a:ext cx="6429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essn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28679" name="AutoShape 8"/>
          <p:cNvCxnSpPr>
            <a:cxnSpLocks noChangeShapeType="1"/>
            <a:stCxn id="22532" idx="2"/>
            <a:endCxn id="22535" idx="0"/>
          </p:cNvCxnSpPr>
          <p:nvPr/>
        </p:nvCxnSpPr>
        <p:spPr bwMode="auto">
          <a:xfrm flipH="1">
            <a:off x="950913" y="2263775"/>
            <a:ext cx="960437" cy="303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562725" y="1698625"/>
            <a:ext cx="1582738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895350" y="3233738"/>
            <a:ext cx="68103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ename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1646238" y="27686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phone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220913" y="3235325"/>
            <a:ext cx="1182687" cy="2984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children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662363" y="2933700"/>
            <a:ext cx="68103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692650" y="2908300"/>
            <a:ext cx="93821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seniority</a:t>
            </a:r>
            <a:endParaRPr lang="en-US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342063" y="2846388"/>
            <a:ext cx="681037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bname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575550" y="2870200"/>
            <a:ext cx="681038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bcity</a:t>
            </a:r>
            <a:endParaRPr lang="en-US" sz="2000" dirty="0">
              <a:latin typeface="Times New Roman" pitchFamily="18" charset="0"/>
            </a:endParaRPr>
          </a:p>
        </p:txBody>
      </p:sp>
      <p:cxnSp>
        <p:nvCxnSpPr>
          <p:cNvPr id="28688" name="AutoShape 17"/>
          <p:cNvCxnSpPr>
            <a:cxnSpLocks noChangeShapeType="1"/>
            <a:stCxn id="22532" idx="2"/>
            <a:endCxn id="22538" idx="0"/>
          </p:cNvCxnSpPr>
          <p:nvPr/>
        </p:nvCxnSpPr>
        <p:spPr bwMode="auto">
          <a:xfrm flipH="1">
            <a:off x="1236663" y="2263775"/>
            <a:ext cx="674687" cy="969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89" name="AutoShape 18"/>
          <p:cNvCxnSpPr>
            <a:cxnSpLocks noChangeShapeType="1"/>
            <a:stCxn id="22532" idx="2"/>
            <a:endCxn id="22539" idx="0"/>
          </p:cNvCxnSpPr>
          <p:nvPr/>
        </p:nvCxnSpPr>
        <p:spPr bwMode="auto">
          <a:xfrm>
            <a:off x="1911350" y="2263775"/>
            <a:ext cx="76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0" name="AutoShape 19"/>
          <p:cNvCxnSpPr>
            <a:cxnSpLocks noChangeShapeType="1"/>
            <a:stCxn id="22532" idx="2"/>
            <a:endCxn id="22540" idx="0"/>
          </p:cNvCxnSpPr>
          <p:nvPr/>
        </p:nvCxnSpPr>
        <p:spPr bwMode="auto">
          <a:xfrm>
            <a:off x="1911350" y="2263775"/>
            <a:ext cx="901700" cy="952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1" name="AutoShape 20"/>
          <p:cNvCxnSpPr>
            <a:cxnSpLocks noChangeShapeType="1"/>
            <a:stCxn id="28676" idx="2"/>
            <a:endCxn id="22541" idx="0"/>
          </p:cNvCxnSpPr>
          <p:nvPr/>
        </p:nvCxnSpPr>
        <p:spPr bwMode="auto">
          <a:xfrm flipH="1">
            <a:off x="4003675" y="2479675"/>
            <a:ext cx="55245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1"/>
          <p:cNvCxnSpPr>
            <a:cxnSpLocks noChangeShapeType="1"/>
            <a:stCxn id="28676" idx="2"/>
            <a:endCxn id="22542" idx="0"/>
          </p:cNvCxnSpPr>
          <p:nvPr/>
        </p:nvCxnSpPr>
        <p:spPr bwMode="auto">
          <a:xfrm>
            <a:off x="4556125" y="2479675"/>
            <a:ext cx="606425" cy="4143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2"/>
          <p:cNvCxnSpPr>
            <a:cxnSpLocks noChangeShapeType="1"/>
            <a:stCxn id="22537" idx="2"/>
            <a:endCxn id="22543" idx="0"/>
          </p:cNvCxnSpPr>
          <p:nvPr/>
        </p:nvCxnSpPr>
        <p:spPr bwMode="auto">
          <a:xfrm flipH="1">
            <a:off x="6683375" y="2260600"/>
            <a:ext cx="671513" cy="585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4" name="AutoShape 23"/>
          <p:cNvCxnSpPr>
            <a:cxnSpLocks noChangeShapeType="1"/>
            <a:stCxn id="22537" idx="2"/>
            <a:endCxn id="22544" idx="0"/>
          </p:cNvCxnSpPr>
          <p:nvPr/>
        </p:nvCxnSpPr>
        <p:spPr bwMode="auto">
          <a:xfrm>
            <a:off x="7354888" y="2260600"/>
            <a:ext cx="561975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5" name="AutoShape 24"/>
          <p:cNvCxnSpPr>
            <a:cxnSpLocks noChangeShapeType="1"/>
            <a:stCxn id="28676" idx="3"/>
            <a:endCxn id="22537" idx="1"/>
          </p:cNvCxnSpPr>
          <p:nvPr/>
        </p:nvCxnSpPr>
        <p:spPr bwMode="auto">
          <a:xfrm flipV="1">
            <a:off x="5494338" y="1979613"/>
            <a:ext cx="1068387" cy="6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96" name="AutoShape 25"/>
          <p:cNvSpPr>
            <a:spLocks noChangeArrowheads="1"/>
          </p:cNvSpPr>
          <p:nvPr/>
        </p:nvSpPr>
        <p:spPr bwMode="auto">
          <a:xfrm>
            <a:off x="1065213" y="3767138"/>
            <a:ext cx="1608137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Works_For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 flipH="1">
            <a:off x="296863" y="42354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7"/>
          <p:cNvSpPr>
            <a:spLocks noChangeShapeType="1"/>
          </p:cNvSpPr>
          <p:nvPr/>
        </p:nvSpPr>
        <p:spPr bwMode="auto">
          <a:xfrm flipV="1">
            <a:off x="309563" y="1868488"/>
            <a:ext cx="0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>
            <a:off x="322263" y="1879600"/>
            <a:ext cx="811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436563" y="3863975"/>
            <a:ext cx="81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Times New Roman" pitchFamily="18" charset="0"/>
              </a:rPr>
              <a:t>manager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434975" y="4184650"/>
            <a:ext cx="690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Times New Roman" pitchFamily="18" charset="0"/>
              </a:rPr>
              <a:t>worker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28702" name="AutoShape 31"/>
          <p:cNvCxnSpPr>
            <a:cxnSpLocks noChangeShapeType="1"/>
            <a:stCxn id="28696" idx="1"/>
            <a:endCxn id="22532" idx="1"/>
          </p:cNvCxnSpPr>
          <p:nvPr/>
        </p:nvCxnSpPr>
        <p:spPr bwMode="auto">
          <a:xfrm rot="10800000" flipH="1">
            <a:off x="1065213" y="1982788"/>
            <a:ext cx="53975" cy="2151062"/>
          </a:xfrm>
          <a:prstGeom prst="bentConnector3">
            <a:avLst>
              <a:gd name="adj1" fmla="val -126176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703" name="Line 36"/>
          <p:cNvSpPr>
            <a:spLocks noChangeShapeType="1"/>
          </p:cNvSpPr>
          <p:nvPr/>
        </p:nvSpPr>
        <p:spPr bwMode="auto">
          <a:xfrm flipV="1">
            <a:off x="5837238" y="5127625"/>
            <a:ext cx="163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AutoShape 37"/>
          <p:cNvSpPr>
            <a:spLocks noChangeArrowheads="1"/>
          </p:cNvSpPr>
          <p:nvPr/>
        </p:nvSpPr>
        <p:spPr bwMode="auto">
          <a:xfrm>
            <a:off x="6357938" y="4865688"/>
            <a:ext cx="1608137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705" name="Rectangle 40"/>
          <p:cNvSpPr>
            <a:spLocks noChangeArrowheads="1"/>
          </p:cNvSpPr>
          <p:nvPr/>
        </p:nvSpPr>
        <p:spPr bwMode="auto">
          <a:xfrm>
            <a:off x="3851275" y="3681413"/>
            <a:ext cx="5076825" cy="24955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3" name="Rectangle 41"/>
          <p:cNvSpPr>
            <a:spLocks noChangeArrowheads="1"/>
          </p:cNvSpPr>
          <p:nvPr/>
        </p:nvSpPr>
        <p:spPr bwMode="auto">
          <a:xfrm>
            <a:off x="4235450" y="4918075"/>
            <a:ext cx="1582738" cy="561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707" name="Text Box 43"/>
          <p:cNvSpPr txBox="1">
            <a:spLocks noChangeArrowheads="1"/>
          </p:cNvSpPr>
          <p:nvPr/>
        </p:nvSpPr>
        <p:spPr bwMode="auto">
          <a:xfrm>
            <a:off x="5881688" y="4838700"/>
            <a:ext cx="817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Times New Roman" pitchFamily="18" charset="0"/>
              </a:rPr>
              <a:t>manager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8708" name="Text Box 44"/>
          <p:cNvSpPr txBox="1">
            <a:spLocks noChangeArrowheads="1"/>
          </p:cNvSpPr>
          <p:nvPr/>
        </p:nvSpPr>
        <p:spPr bwMode="auto">
          <a:xfrm>
            <a:off x="5867400" y="5222875"/>
            <a:ext cx="690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i="1">
                <a:latin typeface="Times New Roman" pitchFamily="18" charset="0"/>
              </a:rPr>
              <a:t>worker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28709" name="Text Box 45"/>
          <p:cNvSpPr txBox="1">
            <a:spLocks noChangeArrowheads="1"/>
          </p:cNvSpPr>
          <p:nvPr/>
        </p:nvSpPr>
        <p:spPr bwMode="auto">
          <a:xfrm>
            <a:off x="6565900" y="503555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Works_For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67" name="Text Box 46"/>
          <p:cNvSpPr txBox="1">
            <a:spLocks noChangeArrowheads="1"/>
          </p:cNvSpPr>
          <p:nvPr/>
        </p:nvSpPr>
        <p:spPr bwMode="auto">
          <a:xfrm>
            <a:off x="3851275" y="3725863"/>
            <a:ext cx="502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latin typeface="Times New Roman" pitchFamily="18" charset="0"/>
              </a:rPr>
              <a:t>Recursive relationships: Must be declared with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roles</a:t>
            </a:r>
          </a:p>
        </p:txBody>
      </p:sp>
      <p:sp>
        <p:nvSpPr>
          <p:cNvPr id="28711" name="Freeform 49"/>
          <p:cNvSpPr>
            <a:spLocks/>
          </p:cNvSpPr>
          <p:nvPr/>
        </p:nvSpPr>
        <p:spPr bwMode="auto">
          <a:xfrm>
            <a:off x="6234113" y="4157663"/>
            <a:ext cx="2533650" cy="1831975"/>
          </a:xfrm>
          <a:custGeom>
            <a:avLst/>
            <a:gdLst>
              <a:gd name="T0" fmla="*/ 2147483647 w 1596"/>
              <a:gd name="T1" fmla="*/ 0 h 1122"/>
              <a:gd name="T2" fmla="*/ 2147483647 w 1596"/>
              <a:gd name="T3" fmla="*/ 541190202 h 1122"/>
              <a:gd name="T4" fmla="*/ 2147483647 w 1596"/>
              <a:gd name="T5" fmla="*/ 2147483647 h 1122"/>
              <a:gd name="T6" fmla="*/ 1489413079 w 1596"/>
              <a:gd name="T7" fmla="*/ 2147483647 h 1122"/>
              <a:gd name="T8" fmla="*/ 0 w 1596"/>
              <a:gd name="T9" fmla="*/ 2147483647 h 1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1122"/>
              <a:gd name="T17" fmla="*/ 1596 w 1596"/>
              <a:gd name="T18" fmla="*/ 1122 h 11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1122">
                <a:moveTo>
                  <a:pt x="859" y="0"/>
                </a:moveTo>
                <a:cubicBezTo>
                  <a:pt x="1109" y="32"/>
                  <a:pt x="1360" y="65"/>
                  <a:pt x="1459" y="203"/>
                </a:cubicBezTo>
                <a:cubicBezTo>
                  <a:pt x="1558" y="341"/>
                  <a:pt x="1596" y="674"/>
                  <a:pt x="1451" y="827"/>
                </a:cubicBezTo>
                <a:cubicBezTo>
                  <a:pt x="1306" y="980"/>
                  <a:pt x="833" y="1116"/>
                  <a:pt x="591" y="1119"/>
                </a:cubicBezTo>
                <a:cubicBezTo>
                  <a:pt x="349" y="1122"/>
                  <a:pt x="174" y="982"/>
                  <a:pt x="0" y="843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712" name="Line 50"/>
          <p:cNvSpPr>
            <a:spLocks noChangeShapeType="1"/>
          </p:cNvSpPr>
          <p:nvPr/>
        </p:nvSpPr>
        <p:spPr bwMode="auto">
          <a:xfrm flipH="1">
            <a:off x="6219825" y="4157663"/>
            <a:ext cx="1365250" cy="6937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104399" y="4591040"/>
            <a:ext cx="892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i="1" dirty="0">
                <a:solidFill>
                  <a:prstClr val="black"/>
                </a:solidFill>
              </a:rPr>
              <a:t>roles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7" name="AutoShape 17"/>
          <p:cNvCxnSpPr>
            <a:cxnSpLocks noChangeShapeType="1"/>
            <a:stCxn id="23562" idx="3"/>
            <a:endCxn id="23567" idx="1"/>
          </p:cNvCxnSpPr>
          <p:nvPr/>
        </p:nvCxnSpPr>
        <p:spPr bwMode="auto">
          <a:xfrm flipV="1">
            <a:off x="6127750" y="2492375"/>
            <a:ext cx="1401763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Design Issue #1:  Entity Sets vs. Attributes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171575" y="2154238"/>
            <a:ext cx="1311275" cy="42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042988" y="2747963"/>
            <a:ext cx="822325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phone_no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9702" name="AutoShape 7"/>
          <p:cNvCxnSpPr>
            <a:cxnSpLocks noChangeShapeType="1"/>
            <a:stCxn id="23557" idx="2"/>
            <a:endCxn id="23558" idx="0"/>
          </p:cNvCxnSpPr>
          <p:nvPr/>
        </p:nvCxnSpPr>
        <p:spPr bwMode="auto">
          <a:xfrm flipH="1">
            <a:off x="1454150" y="2574925"/>
            <a:ext cx="373063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005013" y="2733675"/>
            <a:ext cx="950912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phone_loc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9704" name="AutoShape 9"/>
          <p:cNvCxnSpPr>
            <a:cxnSpLocks noChangeShapeType="1"/>
            <a:stCxn id="23557" idx="2"/>
            <a:endCxn id="23560" idx="0"/>
          </p:cNvCxnSpPr>
          <p:nvPr/>
        </p:nvCxnSpPr>
        <p:spPr bwMode="auto">
          <a:xfrm>
            <a:off x="1827213" y="2574925"/>
            <a:ext cx="654050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829175" y="2306638"/>
            <a:ext cx="1298575" cy="42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324725" y="2882900"/>
            <a:ext cx="514350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no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9707" name="AutoShape 12"/>
          <p:cNvCxnSpPr>
            <a:cxnSpLocks noChangeShapeType="1"/>
            <a:stCxn id="23567" idx="2"/>
            <a:endCxn id="23563" idx="0"/>
          </p:cNvCxnSpPr>
          <p:nvPr/>
        </p:nvCxnSpPr>
        <p:spPr bwMode="auto">
          <a:xfrm flipH="1">
            <a:off x="7581900" y="2682875"/>
            <a:ext cx="449263" cy="200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8027988" y="2895600"/>
            <a:ext cx="585787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>
                <a:latin typeface="Times New Roman" pitchFamily="18" charset="0"/>
              </a:rPr>
              <a:t>loc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9709" name="AutoShape 14"/>
          <p:cNvCxnSpPr>
            <a:cxnSpLocks noChangeShapeType="1"/>
            <a:stCxn id="23567" idx="2"/>
            <a:endCxn id="23565" idx="0"/>
          </p:cNvCxnSpPr>
          <p:nvPr/>
        </p:nvCxnSpPr>
        <p:spPr bwMode="auto">
          <a:xfrm>
            <a:off x="8031163" y="2682875"/>
            <a:ext cx="290512" cy="212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529513" y="2300288"/>
            <a:ext cx="1003300" cy="382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Phone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711" name="AutoShape 16"/>
          <p:cNvSpPr>
            <a:spLocks noChangeArrowheads="1"/>
          </p:cNvSpPr>
          <p:nvPr/>
        </p:nvSpPr>
        <p:spPr bwMode="auto">
          <a:xfrm>
            <a:off x="6264275" y="2146300"/>
            <a:ext cx="1041400" cy="731838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Uses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712" name="Text Box 18"/>
          <p:cNvSpPr txBox="1">
            <a:spLocks noChangeArrowheads="1"/>
          </p:cNvSpPr>
          <p:nvPr/>
        </p:nvSpPr>
        <p:spPr bwMode="auto">
          <a:xfrm>
            <a:off x="3551238" y="24749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vs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836613" y="1982788"/>
            <a:ext cx="2201862" cy="13509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4605338" y="1903413"/>
            <a:ext cx="4171950" cy="140176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15" name="Text Box 21"/>
          <p:cNvSpPr txBox="1">
            <a:spLocks noChangeArrowheads="1"/>
          </p:cNvSpPr>
          <p:nvPr/>
        </p:nvSpPr>
        <p:spPr bwMode="auto">
          <a:xfrm>
            <a:off x="2611438" y="1976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(a)</a:t>
            </a:r>
          </a:p>
        </p:txBody>
      </p:sp>
      <p:sp>
        <p:nvSpPr>
          <p:cNvPr id="29716" name="Text Box 22"/>
          <p:cNvSpPr txBox="1">
            <a:spLocks noChangeArrowheads="1"/>
          </p:cNvSpPr>
          <p:nvPr/>
        </p:nvSpPr>
        <p:spPr bwMode="auto">
          <a:xfrm>
            <a:off x="4583113" y="188595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(b)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544513" y="3449638"/>
            <a:ext cx="796607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To resolve, determine how phones are used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1.  Can many employees share a phone?  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(If yes, then (b))</a:t>
            </a:r>
            <a:endParaRPr lang="en-US" sz="2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2.  Can employees have multiple phones?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(if yes, then (b), or (a) with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multivalued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attributes)</a:t>
            </a:r>
            <a:endParaRPr lang="en-US" sz="2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3.  Else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(a)</a:t>
            </a:r>
            <a:endParaRPr lang="en-US" sz="2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1413405"/>
            <a:ext cx="8229600" cy="45259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69913" y="1338263"/>
            <a:ext cx="796607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 Example:  How to model bank loans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Design Issue #2:  Entity Sets vs. Relationship Sets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928688" y="2332038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979488" y="2824163"/>
            <a:ext cx="5381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cssn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25" name="AutoShape 8"/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1249363" y="2676525"/>
            <a:ext cx="174625" cy="147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633538" y="2835275"/>
            <a:ext cx="550862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cname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27" name="AutoShape 10"/>
          <p:cNvCxnSpPr>
            <a:cxnSpLocks noChangeShapeType="1"/>
            <a:stCxn id="24580" idx="2"/>
            <a:endCxn id="24583" idx="0"/>
          </p:cNvCxnSpPr>
          <p:nvPr/>
        </p:nvCxnSpPr>
        <p:spPr bwMode="auto">
          <a:xfrm>
            <a:off x="1423988" y="2676525"/>
            <a:ext cx="485775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28" name="Text Box 18"/>
          <p:cNvSpPr txBox="1">
            <a:spLocks noChangeArrowheads="1"/>
          </p:cNvSpPr>
          <p:nvPr/>
        </p:nvSpPr>
        <p:spPr bwMode="auto">
          <a:xfrm>
            <a:off x="4560888" y="23606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vs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760413" y="2087563"/>
            <a:ext cx="3708400" cy="12477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30" name="Text Box 21"/>
          <p:cNvSpPr txBox="1">
            <a:spLocks noChangeArrowheads="1"/>
          </p:cNvSpPr>
          <p:nvPr/>
        </p:nvSpPr>
        <p:spPr bwMode="auto">
          <a:xfrm>
            <a:off x="2355850" y="29813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(a)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79425" y="3873500"/>
            <a:ext cx="79660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To resolve, determine how loans are issued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1.  Can there be more than one customer per loan?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If yes, then (a).  Otherwise, loan info must be replicated for each customer (wasteful, potential </a:t>
            </a:r>
            <a:r>
              <a:rPr lang="en-US" sz="1600" i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update anomalies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2.  Is loan a noun or a verb?</a:t>
            </a:r>
          </a:p>
          <a:p>
            <a:pPr marL="114300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Both, but more of a noun to a bank. (hence (a) probably more appropriate)</a:t>
            </a:r>
            <a:endParaRPr lang="en-US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cxnSp>
        <p:nvCxnSpPr>
          <p:cNvPr id="30732" name="AutoShape 30"/>
          <p:cNvCxnSpPr>
            <a:cxnSpLocks noChangeShapeType="1"/>
          </p:cNvCxnSpPr>
          <p:nvPr/>
        </p:nvCxnSpPr>
        <p:spPr bwMode="auto">
          <a:xfrm flipV="1">
            <a:off x="1943100" y="2528888"/>
            <a:ext cx="1401763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33" name="AutoShape 31"/>
          <p:cNvSpPr>
            <a:spLocks noChangeArrowheads="1"/>
          </p:cNvSpPr>
          <p:nvPr/>
        </p:nvSpPr>
        <p:spPr bwMode="auto">
          <a:xfrm>
            <a:off x="2079625" y="2182813"/>
            <a:ext cx="1092200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591" name="Rectangle 32"/>
          <p:cNvSpPr>
            <a:spLocks noChangeArrowheads="1"/>
          </p:cNvSpPr>
          <p:nvPr/>
        </p:nvSpPr>
        <p:spPr bwMode="auto">
          <a:xfrm>
            <a:off x="3268663" y="23304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Loan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592" name="Rectangle 33"/>
          <p:cNvSpPr>
            <a:spLocks noChangeArrowheads="1"/>
          </p:cNvSpPr>
          <p:nvPr/>
        </p:nvSpPr>
        <p:spPr bwMode="auto">
          <a:xfrm>
            <a:off x="3232150" y="2822575"/>
            <a:ext cx="407988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lno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36" name="AutoShape 34"/>
          <p:cNvCxnSpPr>
            <a:cxnSpLocks noChangeShapeType="1"/>
            <a:stCxn id="24591" idx="2"/>
            <a:endCxn id="24592" idx="0"/>
          </p:cNvCxnSpPr>
          <p:nvPr/>
        </p:nvCxnSpPr>
        <p:spPr bwMode="auto">
          <a:xfrm flipH="1">
            <a:off x="3436938" y="2674938"/>
            <a:ext cx="327025" cy="147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4" name="Rectangle 35"/>
          <p:cNvSpPr>
            <a:spLocks noChangeArrowheads="1"/>
          </p:cNvSpPr>
          <p:nvPr/>
        </p:nvSpPr>
        <p:spPr bwMode="auto">
          <a:xfrm>
            <a:off x="3883025" y="2820988"/>
            <a:ext cx="382588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38" name="AutoShape 36"/>
          <p:cNvCxnSpPr>
            <a:cxnSpLocks noChangeShapeType="1"/>
            <a:stCxn id="24591" idx="2"/>
            <a:endCxn id="24594" idx="0"/>
          </p:cNvCxnSpPr>
          <p:nvPr/>
        </p:nvCxnSpPr>
        <p:spPr bwMode="auto">
          <a:xfrm>
            <a:off x="3763963" y="2674938"/>
            <a:ext cx="311150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6" name="Rectangle 37"/>
          <p:cNvSpPr>
            <a:spLocks noChangeArrowheads="1"/>
          </p:cNvSpPr>
          <p:nvPr/>
        </p:nvSpPr>
        <p:spPr bwMode="auto">
          <a:xfrm>
            <a:off x="5367338" y="2189163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Customer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597" name="Rectangle 38"/>
          <p:cNvSpPr>
            <a:spLocks noChangeArrowheads="1"/>
          </p:cNvSpPr>
          <p:nvPr/>
        </p:nvSpPr>
        <p:spPr bwMode="auto">
          <a:xfrm>
            <a:off x="5418138" y="2681288"/>
            <a:ext cx="5381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cssn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41" name="AutoShape 39"/>
          <p:cNvCxnSpPr>
            <a:cxnSpLocks noChangeShapeType="1"/>
            <a:stCxn id="24596" idx="2"/>
            <a:endCxn id="24597" idx="0"/>
          </p:cNvCxnSpPr>
          <p:nvPr/>
        </p:nvCxnSpPr>
        <p:spPr bwMode="auto">
          <a:xfrm flipH="1">
            <a:off x="5688013" y="2533650"/>
            <a:ext cx="174625" cy="1476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599" name="Rectangle 40"/>
          <p:cNvSpPr>
            <a:spLocks noChangeArrowheads="1"/>
          </p:cNvSpPr>
          <p:nvPr/>
        </p:nvSpPr>
        <p:spPr bwMode="auto">
          <a:xfrm>
            <a:off x="6072188" y="2692400"/>
            <a:ext cx="550862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cname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43" name="AutoShape 41"/>
          <p:cNvCxnSpPr>
            <a:cxnSpLocks noChangeShapeType="1"/>
            <a:stCxn id="24596" idx="2"/>
            <a:endCxn id="24599" idx="0"/>
          </p:cNvCxnSpPr>
          <p:nvPr/>
        </p:nvCxnSpPr>
        <p:spPr bwMode="auto">
          <a:xfrm>
            <a:off x="5862638" y="2533650"/>
            <a:ext cx="485775" cy="1587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4" name="Rectangle 42"/>
          <p:cNvSpPr>
            <a:spLocks noChangeArrowheads="1"/>
          </p:cNvSpPr>
          <p:nvPr/>
        </p:nvSpPr>
        <p:spPr bwMode="auto">
          <a:xfrm>
            <a:off x="5199063" y="1944688"/>
            <a:ext cx="3708400" cy="181451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0745" name="Text Box 43"/>
          <p:cNvSpPr txBox="1">
            <a:spLocks noChangeArrowheads="1"/>
          </p:cNvSpPr>
          <p:nvPr/>
        </p:nvSpPr>
        <p:spPr bwMode="auto">
          <a:xfrm>
            <a:off x="6870700" y="3392488"/>
            <a:ext cx="450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 New Roman" pitchFamily="18" charset="0"/>
              </a:rPr>
              <a:t>(b)</a:t>
            </a:r>
          </a:p>
        </p:txBody>
      </p:sp>
      <p:cxnSp>
        <p:nvCxnSpPr>
          <p:cNvPr id="30746" name="AutoShape 44"/>
          <p:cNvCxnSpPr>
            <a:cxnSpLocks noChangeShapeType="1"/>
          </p:cNvCxnSpPr>
          <p:nvPr/>
        </p:nvCxnSpPr>
        <p:spPr bwMode="auto">
          <a:xfrm flipV="1">
            <a:off x="6381750" y="2386013"/>
            <a:ext cx="1401763" cy="2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7" name="AutoShape 45"/>
          <p:cNvSpPr>
            <a:spLocks noChangeArrowheads="1"/>
          </p:cNvSpPr>
          <p:nvPr/>
        </p:nvSpPr>
        <p:spPr bwMode="auto">
          <a:xfrm>
            <a:off x="6505575" y="2039938"/>
            <a:ext cx="1092200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Loans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605" name="Rectangle 46"/>
          <p:cNvSpPr>
            <a:spLocks noChangeArrowheads="1"/>
          </p:cNvSpPr>
          <p:nvPr/>
        </p:nvSpPr>
        <p:spPr bwMode="auto">
          <a:xfrm>
            <a:off x="7707313" y="2187575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4606" name="Rectangle 47"/>
          <p:cNvSpPr>
            <a:spLocks noChangeArrowheads="1"/>
          </p:cNvSpPr>
          <p:nvPr/>
        </p:nvSpPr>
        <p:spPr bwMode="auto">
          <a:xfrm>
            <a:off x="7527925" y="2679700"/>
            <a:ext cx="5762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bname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50" name="AutoShape 48"/>
          <p:cNvCxnSpPr>
            <a:cxnSpLocks noChangeShapeType="1"/>
            <a:stCxn id="24605" idx="2"/>
            <a:endCxn id="24606" idx="0"/>
          </p:cNvCxnSpPr>
          <p:nvPr/>
        </p:nvCxnSpPr>
        <p:spPr bwMode="auto">
          <a:xfrm flipH="1">
            <a:off x="7816850" y="2532063"/>
            <a:ext cx="385763" cy="1476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8" name="Rectangle 49"/>
          <p:cNvSpPr>
            <a:spLocks noChangeArrowheads="1"/>
          </p:cNvSpPr>
          <p:nvPr/>
        </p:nvSpPr>
        <p:spPr bwMode="auto">
          <a:xfrm>
            <a:off x="8231188" y="2678113"/>
            <a:ext cx="473075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52" name="AutoShape 50"/>
          <p:cNvCxnSpPr>
            <a:cxnSpLocks noChangeShapeType="1"/>
            <a:stCxn id="24605" idx="2"/>
            <a:endCxn id="24608" idx="0"/>
          </p:cNvCxnSpPr>
          <p:nvPr/>
        </p:nvCxnSpPr>
        <p:spPr bwMode="auto">
          <a:xfrm>
            <a:off x="8202613" y="2532063"/>
            <a:ext cx="265112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10" name="Rectangle 51"/>
          <p:cNvSpPr>
            <a:spLocks noChangeArrowheads="1"/>
          </p:cNvSpPr>
          <p:nvPr/>
        </p:nvSpPr>
        <p:spPr bwMode="auto">
          <a:xfrm>
            <a:off x="6456363" y="3116263"/>
            <a:ext cx="5762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lno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54" name="AutoShape 52"/>
          <p:cNvCxnSpPr>
            <a:cxnSpLocks noChangeShapeType="1"/>
            <a:stCxn id="30747" idx="2"/>
            <a:endCxn id="24610" idx="0"/>
          </p:cNvCxnSpPr>
          <p:nvPr/>
        </p:nvCxnSpPr>
        <p:spPr bwMode="auto">
          <a:xfrm flipH="1">
            <a:off x="6745288" y="2771775"/>
            <a:ext cx="306387" cy="3444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4612" name="Rectangle 53"/>
          <p:cNvSpPr>
            <a:spLocks noChangeArrowheads="1"/>
          </p:cNvSpPr>
          <p:nvPr/>
        </p:nvSpPr>
        <p:spPr bwMode="auto">
          <a:xfrm>
            <a:off x="7159625" y="3114675"/>
            <a:ext cx="473075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0756" name="AutoShape 54"/>
          <p:cNvCxnSpPr>
            <a:cxnSpLocks noChangeShapeType="1"/>
            <a:stCxn id="30747" idx="2"/>
            <a:endCxn id="24612" idx="0"/>
          </p:cNvCxnSpPr>
          <p:nvPr/>
        </p:nvCxnSpPr>
        <p:spPr bwMode="auto">
          <a:xfrm>
            <a:off x="7051675" y="2771775"/>
            <a:ext cx="344488" cy="342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Definition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3432175" algn="ctr"/>
              </a:tabLst>
            </a:pPr>
            <a:r>
              <a:rPr lang="en-US" dirty="0"/>
              <a:t>A view is defined using the </a:t>
            </a:r>
            <a:r>
              <a:rPr lang="en-US" b="1" dirty="0"/>
              <a:t>create view </a:t>
            </a:r>
            <a:r>
              <a:rPr lang="en-US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dirty="0"/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dirty="0"/>
              <a:t>		</a:t>
            </a:r>
            <a:r>
              <a:rPr lang="en-US" b="1" dirty="0"/>
              <a:t>create view </a:t>
            </a:r>
            <a:r>
              <a:rPr lang="en-US" i="1" dirty="0"/>
              <a:t>v </a:t>
            </a:r>
            <a:r>
              <a:rPr lang="en-US" b="1" dirty="0"/>
              <a:t>as </a:t>
            </a:r>
            <a:r>
              <a:rPr lang="en-US" i="1" dirty="0"/>
              <a:t>&lt;</a:t>
            </a:r>
            <a:r>
              <a:rPr lang="en-US" dirty="0"/>
              <a:t>query expression&gt;</a:t>
            </a:r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dirty="0"/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dirty="0"/>
              <a:t>	where &lt;query expression&gt; is any legal relational algebra query expression.  The view name given as </a:t>
            </a:r>
            <a:r>
              <a:rPr lang="en-US" i="1" dirty="0"/>
              <a:t>v.</a:t>
            </a:r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endParaRPr lang="en-US" dirty="0"/>
          </a:p>
          <a:p>
            <a:pPr>
              <a:tabLst>
                <a:tab pos="3432175" algn="ctr"/>
              </a:tabLst>
            </a:pPr>
            <a:r>
              <a:rPr lang="en-US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endParaRPr lang="en-US" dirty="0"/>
          </a:p>
          <a:p>
            <a:pPr>
              <a:tabLst>
                <a:tab pos="3432175" algn="ctr"/>
              </a:tabLst>
            </a:pPr>
            <a:r>
              <a:rPr lang="en-US" dirty="0"/>
              <a:t>View definition is not the same as creating a new relation by evaluating the query expression  Rather, a view definition causes the saving of </a:t>
            </a:r>
            <a:r>
              <a:rPr lang="en-US" dirty="0">
                <a:solidFill>
                  <a:srgbClr val="FF0000"/>
                </a:solidFill>
              </a:rPr>
              <a:t>an expression </a:t>
            </a:r>
            <a:r>
              <a:rPr lang="en-US" dirty="0"/>
              <a:t>to be substituted into queries using the view.</a:t>
            </a:r>
          </a:p>
        </p:txBody>
      </p:sp>
    </p:spTree>
    <p:extLst>
      <p:ext uri="{BB962C8B-B14F-4D97-AF65-F5344CB8AC3E}">
        <p14:creationId xmlns:p14="http://schemas.microsoft.com/office/powerpoint/2010/main" val="93423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88913" y="1338263"/>
            <a:ext cx="2897187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 Example: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Design Issue #3:  Relationship Cardinalities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35163" y="2270125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790700" y="1946275"/>
            <a:ext cx="5086350" cy="10810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3756025" y="2095500"/>
            <a:ext cx="1220788" cy="731838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91188" y="22796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Loan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31751" name="AutoShape 10"/>
          <p:cNvCxnSpPr>
            <a:cxnSpLocks noChangeShapeType="1"/>
            <a:endCxn id="31749" idx="1"/>
          </p:cNvCxnSpPr>
          <p:nvPr/>
        </p:nvCxnSpPr>
        <p:spPr bwMode="auto">
          <a:xfrm>
            <a:off x="3438525" y="2455863"/>
            <a:ext cx="3175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2" name="AutoShape 11"/>
          <p:cNvCxnSpPr>
            <a:cxnSpLocks noChangeShapeType="1"/>
            <a:stCxn id="31749" idx="3"/>
          </p:cNvCxnSpPr>
          <p:nvPr/>
        </p:nvCxnSpPr>
        <p:spPr bwMode="auto">
          <a:xfrm flipV="1">
            <a:off x="4976813" y="2452688"/>
            <a:ext cx="3556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53" name="Text Box 33"/>
          <p:cNvSpPr txBox="1">
            <a:spLocks noChangeArrowheads="1"/>
          </p:cNvSpPr>
          <p:nvPr/>
        </p:nvSpPr>
        <p:spPr bwMode="auto">
          <a:xfrm>
            <a:off x="3138488" y="21971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?</a:t>
            </a:r>
          </a:p>
        </p:txBody>
      </p:sp>
      <p:sp>
        <p:nvSpPr>
          <p:cNvPr id="31754" name="Text Box 34"/>
          <p:cNvSpPr txBox="1">
            <a:spLocks noChangeArrowheads="1"/>
          </p:cNvSpPr>
          <p:nvPr/>
        </p:nvSpPr>
        <p:spPr bwMode="auto">
          <a:xfrm>
            <a:off x="5286375" y="2208213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?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52413" y="3629025"/>
            <a:ext cx="80168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Variations on Borrows: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1.  Can a customer hold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multiple loans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?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2.  Can a loan be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jointly held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by more than 1 customer?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Design Issue #3:  Relationship Cardinalities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05038" y="1703388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060575" y="1379538"/>
            <a:ext cx="5086350" cy="10810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4076700" y="1528763"/>
            <a:ext cx="1220788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961063" y="1712913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Loan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2056" name="AutoShape 8"/>
          <p:cNvCxnSpPr>
            <a:cxnSpLocks noChangeShapeType="1"/>
            <a:endCxn id="2054" idx="1"/>
          </p:cNvCxnSpPr>
          <p:nvPr/>
        </p:nvCxnSpPr>
        <p:spPr bwMode="auto">
          <a:xfrm>
            <a:off x="3759200" y="1889125"/>
            <a:ext cx="3175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7" name="AutoShape 9"/>
          <p:cNvCxnSpPr>
            <a:cxnSpLocks noChangeShapeType="1"/>
            <a:stCxn id="2054" idx="3"/>
          </p:cNvCxnSpPr>
          <p:nvPr/>
        </p:nvCxnSpPr>
        <p:spPr bwMode="auto">
          <a:xfrm flipV="1">
            <a:off x="5297488" y="1885950"/>
            <a:ext cx="3556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408363" y="163036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?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556250" y="16414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?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685800" y="3149600"/>
          <a:ext cx="81661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Document" r:id="rId3" imgW="7962900" imgH="3175000" progId="Word.Document.8">
                  <p:embed/>
                </p:oleObj>
              </mc:Choice>
              <mc:Fallback>
                <p:oleObj name="Document" r:id="rId3" imgW="7962900" imgH="317500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49600"/>
                        <a:ext cx="8166100" cy="325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212725" y="2511425"/>
            <a:ext cx="443865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Cardinalities of Borrows: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                                                                                                                                                                                          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061" name="AutoShape 15"/>
          <p:cNvSpPr>
            <a:spLocks noChangeArrowheads="1"/>
          </p:cNvSpPr>
          <p:nvPr/>
        </p:nvSpPr>
        <p:spPr bwMode="auto">
          <a:xfrm>
            <a:off x="3946525" y="3535363"/>
            <a:ext cx="1220788" cy="4873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2" name="Line 17"/>
          <p:cNvSpPr>
            <a:spLocks noChangeShapeType="1"/>
          </p:cNvSpPr>
          <p:nvPr/>
        </p:nvSpPr>
        <p:spPr bwMode="auto">
          <a:xfrm flipH="1">
            <a:off x="3552825" y="3784600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5108575" y="3783013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9"/>
          <p:cNvSpPr>
            <a:spLocks noChangeArrowheads="1"/>
          </p:cNvSpPr>
          <p:nvPr/>
        </p:nvSpPr>
        <p:spPr bwMode="auto">
          <a:xfrm>
            <a:off x="3894138" y="4227513"/>
            <a:ext cx="1220787" cy="4873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5" name="Line 20"/>
          <p:cNvSpPr>
            <a:spLocks noChangeShapeType="1"/>
          </p:cNvSpPr>
          <p:nvPr/>
        </p:nvSpPr>
        <p:spPr bwMode="auto">
          <a:xfrm flipH="1">
            <a:off x="3551238" y="4476750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21"/>
          <p:cNvSpPr>
            <a:spLocks noChangeShapeType="1"/>
          </p:cNvSpPr>
          <p:nvPr/>
        </p:nvSpPr>
        <p:spPr bwMode="auto">
          <a:xfrm flipH="1">
            <a:off x="5106988" y="4475163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AutoShape 22"/>
          <p:cNvSpPr>
            <a:spLocks noChangeArrowheads="1"/>
          </p:cNvSpPr>
          <p:nvPr/>
        </p:nvSpPr>
        <p:spPr bwMode="auto">
          <a:xfrm>
            <a:off x="3906838" y="4949825"/>
            <a:ext cx="1220787" cy="4873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68" name="Line 23"/>
          <p:cNvSpPr>
            <a:spLocks noChangeShapeType="1"/>
          </p:cNvSpPr>
          <p:nvPr/>
        </p:nvSpPr>
        <p:spPr bwMode="auto">
          <a:xfrm flipH="1">
            <a:off x="3563938" y="5199063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Line 24"/>
          <p:cNvSpPr>
            <a:spLocks noChangeShapeType="1"/>
          </p:cNvSpPr>
          <p:nvPr/>
        </p:nvSpPr>
        <p:spPr bwMode="auto">
          <a:xfrm flipH="1">
            <a:off x="5119688" y="5197475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AutoShape 25"/>
          <p:cNvSpPr>
            <a:spLocks noChangeArrowheads="1"/>
          </p:cNvSpPr>
          <p:nvPr/>
        </p:nvSpPr>
        <p:spPr bwMode="auto">
          <a:xfrm>
            <a:off x="3917950" y="5632450"/>
            <a:ext cx="1220788" cy="4873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71" name="Line 26"/>
          <p:cNvSpPr>
            <a:spLocks noChangeShapeType="1"/>
          </p:cNvSpPr>
          <p:nvPr/>
        </p:nvSpPr>
        <p:spPr bwMode="auto">
          <a:xfrm flipH="1">
            <a:off x="3575050" y="5881688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Line 27"/>
          <p:cNvSpPr>
            <a:spLocks noChangeShapeType="1"/>
          </p:cNvSpPr>
          <p:nvPr/>
        </p:nvSpPr>
        <p:spPr bwMode="auto">
          <a:xfrm flipH="1">
            <a:off x="5130800" y="5880100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Design Issue #3:  Relationship Cardinalities (cont)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20688" y="1390650"/>
            <a:ext cx="3175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 general...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</a:p>
        </p:txBody>
      </p:sp>
      <p:grpSp>
        <p:nvGrpSpPr>
          <p:cNvPr id="34819" name="Group 30"/>
          <p:cNvGrpSpPr>
            <a:grpSpLocks/>
          </p:cNvGrpSpPr>
          <p:nvPr/>
        </p:nvGrpSpPr>
        <p:grpSpPr bwMode="auto">
          <a:xfrm>
            <a:off x="2136775" y="2047875"/>
            <a:ext cx="566738" cy="554038"/>
            <a:chOff x="1346" y="1362"/>
            <a:chExt cx="357" cy="349"/>
          </a:xfrm>
        </p:grpSpPr>
        <p:sp>
          <p:nvSpPr>
            <p:cNvPr id="34887" name="Oval 25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8" name="Oval 26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9" name="Oval 27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90" name="Oval 28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91" name="Oval 29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0" name="Group 31"/>
          <p:cNvGrpSpPr>
            <a:grpSpLocks/>
          </p:cNvGrpSpPr>
          <p:nvPr/>
        </p:nvGrpSpPr>
        <p:grpSpPr bwMode="auto">
          <a:xfrm>
            <a:off x="2136775" y="3165475"/>
            <a:ext cx="566738" cy="554038"/>
            <a:chOff x="1346" y="1362"/>
            <a:chExt cx="357" cy="349"/>
          </a:xfrm>
        </p:grpSpPr>
        <p:sp>
          <p:nvSpPr>
            <p:cNvPr id="34882" name="Oval 32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3" name="Oval 33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4" name="Oval 34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5" name="Oval 35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6" name="Oval 36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1" name="Group 37"/>
          <p:cNvGrpSpPr>
            <a:grpSpLocks/>
          </p:cNvGrpSpPr>
          <p:nvPr/>
        </p:nvGrpSpPr>
        <p:grpSpPr bwMode="auto">
          <a:xfrm>
            <a:off x="2120900" y="4297363"/>
            <a:ext cx="566738" cy="554037"/>
            <a:chOff x="1346" y="1362"/>
            <a:chExt cx="357" cy="349"/>
          </a:xfrm>
        </p:grpSpPr>
        <p:sp>
          <p:nvSpPr>
            <p:cNvPr id="34877" name="Oval 38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8" name="Oval 39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9" name="Oval 40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0" name="Oval 41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81" name="Oval 42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2" name="Group 43"/>
          <p:cNvGrpSpPr>
            <a:grpSpLocks/>
          </p:cNvGrpSpPr>
          <p:nvPr/>
        </p:nvGrpSpPr>
        <p:grpSpPr bwMode="auto">
          <a:xfrm>
            <a:off x="2120900" y="5507038"/>
            <a:ext cx="566738" cy="554037"/>
            <a:chOff x="1346" y="1362"/>
            <a:chExt cx="357" cy="349"/>
          </a:xfrm>
        </p:grpSpPr>
        <p:sp>
          <p:nvSpPr>
            <p:cNvPr id="34872" name="Oval 44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3" name="Oval 45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4" name="Oval 46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5" name="Oval 47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6" name="Oval 48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3" name="Group 49"/>
          <p:cNvGrpSpPr>
            <a:grpSpLocks/>
          </p:cNvGrpSpPr>
          <p:nvPr/>
        </p:nvGrpSpPr>
        <p:grpSpPr bwMode="auto">
          <a:xfrm>
            <a:off x="3824288" y="2058988"/>
            <a:ext cx="566737" cy="554037"/>
            <a:chOff x="1346" y="1362"/>
            <a:chExt cx="357" cy="349"/>
          </a:xfrm>
        </p:grpSpPr>
        <p:sp>
          <p:nvSpPr>
            <p:cNvPr id="34867" name="Oval 50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8" name="Oval 51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9" name="Oval 52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0" name="Oval 53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71" name="Oval 54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4" name="Group 55"/>
          <p:cNvGrpSpPr>
            <a:grpSpLocks/>
          </p:cNvGrpSpPr>
          <p:nvPr/>
        </p:nvGrpSpPr>
        <p:grpSpPr bwMode="auto">
          <a:xfrm>
            <a:off x="3824288" y="3176588"/>
            <a:ext cx="566737" cy="554037"/>
            <a:chOff x="1346" y="1362"/>
            <a:chExt cx="357" cy="349"/>
          </a:xfrm>
        </p:grpSpPr>
        <p:sp>
          <p:nvSpPr>
            <p:cNvPr id="34862" name="Oval 56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3" name="Oval 57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4" name="Oval 58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5" name="Oval 59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6" name="Oval 60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5" name="Group 61"/>
          <p:cNvGrpSpPr>
            <a:grpSpLocks/>
          </p:cNvGrpSpPr>
          <p:nvPr/>
        </p:nvGrpSpPr>
        <p:grpSpPr bwMode="auto">
          <a:xfrm>
            <a:off x="3808413" y="4308475"/>
            <a:ext cx="566737" cy="554038"/>
            <a:chOff x="1346" y="1362"/>
            <a:chExt cx="357" cy="349"/>
          </a:xfrm>
        </p:grpSpPr>
        <p:sp>
          <p:nvSpPr>
            <p:cNvPr id="34857" name="Oval 62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58" name="Oval 63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59" name="Oval 64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0" name="Oval 65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61" name="Oval 66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34826" name="Group 67"/>
          <p:cNvGrpSpPr>
            <a:grpSpLocks/>
          </p:cNvGrpSpPr>
          <p:nvPr/>
        </p:nvGrpSpPr>
        <p:grpSpPr bwMode="auto">
          <a:xfrm>
            <a:off x="3808413" y="5518150"/>
            <a:ext cx="566737" cy="554038"/>
            <a:chOff x="1346" y="1362"/>
            <a:chExt cx="357" cy="349"/>
          </a:xfrm>
        </p:grpSpPr>
        <p:sp>
          <p:nvSpPr>
            <p:cNvPr id="34852" name="Oval 68"/>
            <p:cNvSpPr>
              <a:spLocks noChangeArrowheads="1"/>
            </p:cNvSpPr>
            <p:nvPr/>
          </p:nvSpPr>
          <p:spPr bwMode="auto">
            <a:xfrm>
              <a:off x="1346" y="1362"/>
              <a:ext cx="357" cy="34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53" name="Oval 69"/>
            <p:cNvSpPr>
              <a:spLocks noChangeArrowheads="1"/>
            </p:cNvSpPr>
            <p:nvPr/>
          </p:nvSpPr>
          <p:spPr bwMode="auto">
            <a:xfrm>
              <a:off x="1484" y="146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54" name="Oval 70"/>
            <p:cNvSpPr>
              <a:spLocks noChangeArrowheads="1"/>
            </p:cNvSpPr>
            <p:nvPr/>
          </p:nvSpPr>
          <p:spPr bwMode="auto">
            <a:xfrm>
              <a:off x="1484" y="154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55" name="Oval 71"/>
            <p:cNvSpPr>
              <a:spLocks noChangeArrowheads="1"/>
            </p:cNvSpPr>
            <p:nvPr/>
          </p:nvSpPr>
          <p:spPr bwMode="auto">
            <a:xfrm>
              <a:off x="1484" y="1628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4856" name="Oval 72"/>
            <p:cNvSpPr>
              <a:spLocks noChangeArrowheads="1"/>
            </p:cNvSpPr>
            <p:nvPr/>
          </p:nvSpPr>
          <p:spPr bwMode="auto">
            <a:xfrm>
              <a:off x="1484" y="1380"/>
              <a:ext cx="64" cy="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6636" name="Line 73"/>
          <p:cNvSpPr>
            <a:spLocks noChangeShapeType="1"/>
          </p:cNvSpPr>
          <p:nvPr/>
        </p:nvSpPr>
        <p:spPr bwMode="auto">
          <a:xfrm>
            <a:off x="2509838" y="2149475"/>
            <a:ext cx="1531937" cy="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37" name="Line 74"/>
          <p:cNvSpPr>
            <a:spLocks noChangeShapeType="1"/>
          </p:cNvSpPr>
          <p:nvPr/>
        </p:nvSpPr>
        <p:spPr bwMode="auto">
          <a:xfrm>
            <a:off x="2497138" y="2505075"/>
            <a:ext cx="1531937" cy="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38" name="Line 77"/>
          <p:cNvSpPr>
            <a:spLocks noChangeShapeType="1"/>
          </p:cNvSpPr>
          <p:nvPr/>
        </p:nvSpPr>
        <p:spPr bwMode="auto">
          <a:xfrm>
            <a:off x="2471738" y="3267075"/>
            <a:ext cx="1531937" cy="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39" name="Line 78"/>
          <p:cNvSpPr>
            <a:spLocks noChangeShapeType="1"/>
          </p:cNvSpPr>
          <p:nvPr/>
        </p:nvSpPr>
        <p:spPr bwMode="auto">
          <a:xfrm flipV="1">
            <a:off x="2484438" y="3251200"/>
            <a:ext cx="1533525" cy="38735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40" name="Line 81"/>
          <p:cNvSpPr>
            <a:spLocks noChangeShapeType="1"/>
          </p:cNvSpPr>
          <p:nvPr/>
        </p:nvSpPr>
        <p:spPr bwMode="auto">
          <a:xfrm flipH="1">
            <a:off x="2495550" y="4398963"/>
            <a:ext cx="1531938" cy="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41" name="Line 82"/>
          <p:cNvSpPr>
            <a:spLocks noChangeShapeType="1"/>
          </p:cNvSpPr>
          <p:nvPr/>
        </p:nvSpPr>
        <p:spPr bwMode="auto">
          <a:xfrm flipH="1" flipV="1">
            <a:off x="2482850" y="4383088"/>
            <a:ext cx="1558925" cy="41275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42" name="Line 85"/>
          <p:cNvSpPr>
            <a:spLocks noChangeShapeType="1"/>
          </p:cNvSpPr>
          <p:nvPr/>
        </p:nvSpPr>
        <p:spPr bwMode="auto">
          <a:xfrm>
            <a:off x="2495550" y="5584825"/>
            <a:ext cx="1531938" cy="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43" name="Line 89"/>
          <p:cNvSpPr>
            <a:spLocks noChangeShapeType="1"/>
          </p:cNvSpPr>
          <p:nvPr/>
        </p:nvSpPr>
        <p:spPr bwMode="auto">
          <a:xfrm flipH="1" flipV="1">
            <a:off x="2493963" y="5603875"/>
            <a:ext cx="1533525" cy="374650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6644" name="Text Box 92"/>
          <p:cNvSpPr txBox="1">
            <a:spLocks noChangeArrowheads="1"/>
          </p:cNvSpPr>
          <p:nvPr/>
        </p:nvSpPr>
        <p:spPr bwMode="auto">
          <a:xfrm>
            <a:off x="4918075" y="2093913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1:1</a:t>
            </a:r>
          </a:p>
        </p:txBody>
      </p:sp>
      <p:sp>
        <p:nvSpPr>
          <p:cNvPr id="34836" name="AutoShape 93"/>
          <p:cNvSpPr>
            <a:spLocks noChangeArrowheads="1"/>
          </p:cNvSpPr>
          <p:nvPr/>
        </p:nvSpPr>
        <p:spPr bwMode="auto">
          <a:xfrm>
            <a:off x="6354763" y="2068513"/>
            <a:ext cx="1220787" cy="4873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37" name="Line 94"/>
          <p:cNvSpPr>
            <a:spLocks noChangeShapeType="1"/>
          </p:cNvSpPr>
          <p:nvPr/>
        </p:nvSpPr>
        <p:spPr bwMode="auto">
          <a:xfrm flipH="1">
            <a:off x="6011863" y="2317750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95"/>
          <p:cNvSpPr>
            <a:spLocks noChangeShapeType="1"/>
          </p:cNvSpPr>
          <p:nvPr/>
        </p:nvSpPr>
        <p:spPr bwMode="auto">
          <a:xfrm flipH="1">
            <a:off x="7567613" y="2316163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Text Box 96"/>
          <p:cNvSpPr txBox="1">
            <a:spLocks noChangeArrowheads="1"/>
          </p:cNvSpPr>
          <p:nvPr/>
        </p:nvSpPr>
        <p:spPr bwMode="auto">
          <a:xfrm>
            <a:off x="4943475" y="3236913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n:1</a:t>
            </a:r>
          </a:p>
        </p:txBody>
      </p:sp>
      <p:sp>
        <p:nvSpPr>
          <p:cNvPr id="34840" name="AutoShape 97"/>
          <p:cNvSpPr>
            <a:spLocks noChangeArrowheads="1"/>
          </p:cNvSpPr>
          <p:nvPr/>
        </p:nvSpPr>
        <p:spPr bwMode="auto">
          <a:xfrm>
            <a:off x="6380163" y="3211513"/>
            <a:ext cx="1220787" cy="4873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41" name="Line 98"/>
          <p:cNvSpPr>
            <a:spLocks noChangeShapeType="1"/>
          </p:cNvSpPr>
          <p:nvPr/>
        </p:nvSpPr>
        <p:spPr bwMode="auto">
          <a:xfrm flipH="1">
            <a:off x="6037263" y="3460750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99"/>
          <p:cNvSpPr>
            <a:spLocks noChangeShapeType="1"/>
          </p:cNvSpPr>
          <p:nvPr/>
        </p:nvSpPr>
        <p:spPr bwMode="auto">
          <a:xfrm flipH="1">
            <a:off x="7593013" y="3459163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Text Box 100"/>
          <p:cNvSpPr txBox="1">
            <a:spLocks noChangeArrowheads="1"/>
          </p:cNvSpPr>
          <p:nvPr/>
        </p:nvSpPr>
        <p:spPr bwMode="auto">
          <a:xfrm>
            <a:off x="4929188" y="4354513"/>
            <a:ext cx="73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1:n</a:t>
            </a:r>
          </a:p>
        </p:txBody>
      </p:sp>
      <p:sp>
        <p:nvSpPr>
          <p:cNvPr id="34844" name="AutoShape 101"/>
          <p:cNvSpPr>
            <a:spLocks noChangeArrowheads="1"/>
          </p:cNvSpPr>
          <p:nvPr/>
        </p:nvSpPr>
        <p:spPr bwMode="auto">
          <a:xfrm>
            <a:off x="6365875" y="4329113"/>
            <a:ext cx="1220788" cy="4873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45" name="Line 102"/>
          <p:cNvSpPr>
            <a:spLocks noChangeShapeType="1"/>
          </p:cNvSpPr>
          <p:nvPr/>
        </p:nvSpPr>
        <p:spPr bwMode="auto">
          <a:xfrm flipH="1">
            <a:off x="6022975" y="4578350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Line 103"/>
          <p:cNvSpPr>
            <a:spLocks noChangeShapeType="1"/>
          </p:cNvSpPr>
          <p:nvPr/>
        </p:nvSpPr>
        <p:spPr bwMode="auto">
          <a:xfrm flipH="1">
            <a:off x="7578725" y="4576763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Text Box 104"/>
          <p:cNvSpPr txBox="1">
            <a:spLocks noChangeArrowheads="1"/>
          </p:cNvSpPr>
          <p:nvPr/>
        </p:nvSpPr>
        <p:spPr bwMode="auto">
          <a:xfrm>
            <a:off x="4941888" y="5489575"/>
            <a:ext cx="73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n:m</a:t>
            </a:r>
          </a:p>
        </p:txBody>
      </p:sp>
      <p:sp>
        <p:nvSpPr>
          <p:cNvPr id="34848" name="AutoShape 105"/>
          <p:cNvSpPr>
            <a:spLocks noChangeArrowheads="1"/>
          </p:cNvSpPr>
          <p:nvPr/>
        </p:nvSpPr>
        <p:spPr bwMode="auto">
          <a:xfrm>
            <a:off x="6378575" y="5464175"/>
            <a:ext cx="1220788" cy="4873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4849" name="Line 106"/>
          <p:cNvSpPr>
            <a:spLocks noChangeShapeType="1"/>
          </p:cNvSpPr>
          <p:nvPr/>
        </p:nvSpPr>
        <p:spPr bwMode="auto">
          <a:xfrm flipH="1">
            <a:off x="6035675" y="5713413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107"/>
          <p:cNvSpPr>
            <a:spLocks noChangeShapeType="1"/>
          </p:cNvSpPr>
          <p:nvPr/>
        </p:nvSpPr>
        <p:spPr bwMode="auto">
          <a:xfrm flipH="1">
            <a:off x="7591425" y="5711825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108"/>
          <p:cNvSpPr>
            <a:spLocks noChangeShapeType="1"/>
          </p:cNvSpPr>
          <p:nvPr/>
        </p:nvSpPr>
        <p:spPr bwMode="auto">
          <a:xfrm flipV="1">
            <a:off x="2506663" y="5607050"/>
            <a:ext cx="1582737" cy="231775"/>
          </a:xfrm>
          <a:prstGeom prst="line">
            <a:avLst/>
          </a:prstGeom>
          <a:noFill/>
          <a:ln w="9525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88913" y="1338263"/>
            <a:ext cx="7966075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 Example:  </a:t>
            </a:r>
            <a:r>
              <a:rPr lang="en-US" sz="2800" i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Works_At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Design Issue #4:  N-</a:t>
            </a:r>
            <a:r>
              <a:rPr lang="en-US" sz="2400" i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ary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n-US" sz="2400" i="1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vs</a:t>
            </a: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Binary Relationship Sets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947863" y="2217738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5844" name="Rectangle 10"/>
          <p:cNvSpPr>
            <a:spLocks noChangeArrowheads="1"/>
          </p:cNvSpPr>
          <p:nvPr/>
        </p:nvSpPr>
        <p:spPr bwMode="auto">
          <a:xfrm>
            <a:off x="1792288" y="1933575"/>
            <a:ext cx="5189537" cy="15557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45" name="AutoShape 14"/>
          <p:cNvSpPr>
            <a:spLocks noChangeArrowheads="1"/>
          </p:cNvSpPr>
          <p:nvPr/>
        </p:nvSpPr>
        <p:spPr bwMode="auto">
          <a:xfrm>
            <a:off x="3163888" y="2030413"/>
            <a:ext cx="1220787" cy="7318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5" name="Rectangle 15"/>
          <p:cNvSpPr>
            <a:spLocks noChangeArrowheads="1"/>
          </p:cNvSpPr>
          <p:nvPr/>
        </p:nvSpPr>
        <p:spPr bwMode="auto">
          <a:xfrm>
            <a:off x="4649788" y="22288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56" name="Rectangle 38"/>
          <p:cNvSpPr>
            <a:spLocks noChangeArrowheads="1"/>
          </p:cNvSpPr>
          <p:nvPr/>
        </p:nvSpPr>
        <p:spPr bwMode="auto">
          <a:xfrm>
            <a:off x="3270250" y="2960688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Dept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35848" name="AutoShape 45"/>
          <p:cNvCxnSpPr>
            <a:cxnSpLocks noChangeShapeType="1"/>
            <a:stCxn id="35845" idx="2"/>
            <a:endCxn id="27656" idx="0"/>
          </p:cNvCxnSpPr>
          <p:nvPr/>
        </p:nvCxnSpPr>
        <p:spPr bwMode="auto">
          <a:xfrm flipH="1">
            <a:off x="3765550" y="2762250"/>
            <a:ext cx="9525" cy="198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49" name="AutoShape 46"/>
          <p:cNvCxnSpPr>
            <a:cxnSpLocks noChangeShapeType="1"/>
            <a:stCxn id="27652" idx="3"/>
            <a:endCxn id="35845" idx="1"/>
          </p:cNvCxnSpPr>
          <p:nvPr/>
        </p:nvCxnSpPr>
        <p:spPr bwMode="auto">
          <a:xfrm>
            <a:off x="2936875" y="2390775"/>
            <a:ext cx="227013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AutoShape 47"/>
          <p:cNvCxnSpPr>
            <a:cxnSpLocks noChangeShapeType="1"/>
            <a:stCxn id="35845" idx="3"/>
            <a:endCxn id="27655" idx="1"/>
          </p:cNvCxnSpPr>
          <p:nvPr/>
        </p:nvCxnSpPr>
        <p:spPr bwMode="auto">
          <a:xfrm>
            <a:off x="4384675" y="2397125"/>
            <a:ext cx="26511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Rectangle 49"/>
          <p:cNvSpPr>
            <a:spLocks noChangeArrowheads="1"/>
          </p:cNvSpPr>
          <p:nvPr/>
        </p:nvSpPr>
        <p:spPr bwMode="auto">
          <a:xfrm>
            <a:off x="1905000" y="4143375"/>
            <a:ext cx="989013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Employee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52" name="Rectangle 52"/>
          <p:cNvSpPr>
            <a:spLocks noChangeArrowheads="1"/>
          </p:cNvSpPr>
          <p:nvPr/>
        </p:nvSpPr>
        <p:spPr bwMode="auto">
          <a:xfrm>
            <a:off x="1787525" y="3910013"/>
            <a:ext cx="5176838" cy="19954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53" name="AutoShape 53"/>
          <p:cNvSpPr>
            <a:spLocks noChangeArrowheads="1"/>
          </p:cNvSpPr>
          <p:nvPr/>
        </p:nvSpPr>
        <p:spPr bwMode="auto">
          <a:xfrm>
            <a:off x="3133725" y="3981450"/>
            <a:ext cx="676275" cy="668338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WA</a:t>
            </a:r>
            <a:r>
              <a:rPr lang="en-US" sz="1400" baseline="-25000">
                <a:latin typeface="Times New Roman" pitchFamily="18" charset="0"/>
              </a:rPr>
              <a:t>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63" name="Rectangle 54"/>
          <p:cNvSpPr>
            <a:spLocks noChangeArrowheads="1"/>
          </p:cNvSpPr>
          <p:nvPr/>
        </p:nvSpPr>
        <p:spPr bwMode="auto">
          <a:xfrm>
            <a:off x="5816600" y="4132263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64" name="Rectangle 57"/>
          <p:cNvSpPr>
            <a:spLocks noChangeArrowheads="1"/>
          </p:cNvSpPr>
          <p:nvPr/>
        </p:nvSpPr>
        <p:spPr bwMode="auto">
          <a:xfrm>
            <a:off x="3843338" y="54546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Dept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7665" name="Rectangle 67"/>
          <p:cNvSpPr>
            <a:spLocks noChangeArrowheads="1"/>
          </p:cNvSpPr>
          <p:nvPr/>
        </p:nvSpPr>
        <p:spPr bwMode="auto">
          <a:xfrm>
            <a:off x="4037013" y="4138613"/>
            <a:ext cx="603250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WA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57" name="Text Box 68"/>
          <p:cNvSpPr txBox="1">
            <a:spLocks noChangeArrowheads="1"/>
          </p:cNvSpPr>
          <p:nvPr/>
        </p:nvSpPr>
        <p:spPr bwMode="auto">
          <a:xfrm>
            <a:off x="446088" y="394335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Binary: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58" name="Text Box 69"/>
          <p:cNvSpPr txBox="1">
            <a:spLocks noChangeArrowheads="1"/>
          </p:cNvSpPr>
          <p:nvPr/>
        </p:nvSpPr>
        <p:spPr bwMode="auto">
          <a:xfrm>
            <a:off x="381000" y="1912938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Ternary: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59" name="AutoShape 70"/>
          <p:cNvSpPr>
            <a:spLocks noChangeArrowheads="1"/>
          </p:cNvSpPr>
          <p:nvPr/>
        </p:nvSpPr>
        <p:spPr bwMode="auto">
          <a:xfrm>
            <a:off x="4922838" y="3976688"/>
            <a:ext cx="676275" cy="6683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WA</a:t>
            </a:r>
            <a:r>
              <a:rPr lang="en-US" sz="1400" baseline="-25000">
                <a:latin typeface="Times New Roman" pitchFamily="18" charset="0"/>
              </a:rPr>
              <a:t>B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0" name="AutoShape 71"/>
          <p:cNvSpPr>
            <a:spLocks noChangeArrowheads="1"/>
          </p:cNvSpPr>
          <p:nvPr/>
        </p:nvSpPr>
        <p:spPr bwMode="auto">
          <a:xfrm>
            <a:off x="4003675" y="4675188"/>
            <a:ext cx="676275" cy="668337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>
                <a:latin typeface="Times New Roman" pitchFamily="18" charset="0"/>
              </a:rPr>
              <a:t>WA</a:t>
            </a:r>
            <a:r>
              <a:rPr lang="en-US" sz="1400" baseline="-25000">
                <a:latin typeface="Times New Roman" pitchFamily="18" charset="0"/>
              </a:rPr>
              <a:t>D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35861" name="AutoShape 72"/>
          <p:cNvCxnSpPr>
            <a:cxnSpLocks noChangeShapeType="1"/>
            <a:stCxn id="27660" idx="3"/>
            <a:endCxn id="35853" idx="1"/>
          </p:cNvCxnSpPr>
          <p:nvPr/>
        </p:nvCxnSpPr>
        <p:spPr bwMode="auto">
          <a:xfrm>
            <a:off x="2894013" y="4316413"/>
            <a:ext cx="2397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2" name="AutoShape 73"/>
          <p:cNvCxnSpPr>
            <a:cxnSpLocks noChangeShapeType="1"/>
            <a:stCxn id="35853" idx="3"/>
            <a:endCxn id="27665" idx="1"/>
          </p:cNvCxnSpPr>
          <p:nvPr/>
        </p:nvCxnSpPr>
        <p:spPr bwMode="auto">
          <a:xfrm flipV="1">
            <a:off x="3810000" y="4311650"/>
            <a:ext cx="227013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3" name="AutoShape 74"/>
          <p:cNvCxnSpPr>
            <a:cxnSpLocks noChangeShapeType="1"/>
            <a:stCxn id="27665" idx="3"/>
            <a:endCxn id="35859" idx="1"/>
          </p:cNvCxnSpPr>
          <p:nvPr/>
        </p:nvCxnSpPr>
        <p:spPr bwMode="auto">
          <a:xfrm>
            <a:off x="4640263" y="4311650"/>
            <a:ext cx="282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4" name="AutoShape 75"/>
          <p:cNvCxnSpPr>
            <a:cxnSpLocks noChangeShapeType="1"/>
            <a:stCxn id="35859" idx="3"/>
            <a:endCxn id="27663" idx="1"/>
          </p:cNvCxnSpPr>
          <p:nvPr/>
        </p:nvCxnSpPr>
        <p:spPr bwMode="auto">
          <a:xfrm flipV="1">
            <a:off x="5599113" y="4305300"/>
            <a:ext cx="217487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5" name="AutoShape 76"/>
          <p:cNvCxnSpPr>
            <a:cxnSpLocks noChangeShapeType="1"/>
            <a:stCxn id="27665" idx="2"/>
            <a:endCxn id="35860" idx="0"/>
          </p:cNvCxnSpPr>
          <p:nvPr/>
        </p:nvCxnSpPr>
        <p:spPr bwMode="auto">
          <a:xfrm>
            <a:off x="4338638" y="4483100"/>
            <a:ext cx="3175" cy="192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6" name="AutoShape 77"/>
          <p:cNvCxnSpPr>
            <a:cxnSpLocks noChangeShapeType="1"/>
            <a:stCxn id="35860" idx="2"/>
            <a:endCxn id="27664" idx="0"/>
          </p:cNvCxnSpPr>
          <p:nvPr/>
        </p:nvCxnSpPr>
        <p:spPr bwMode="auto">
          <a:xfrm flipH="1">
            <a:off x="4338638" y="5343525"/>
            <a:ext cx="3175" cy="111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7" name="Text Box 78"/>
          <p:cNvSpPr txBox="1">
            <a:spLocks noChangeArrowheads="1"/>
          </p:cNvSpPr>
          <p:nvPr/>
        </p:nvSpPr>
        <p:spPr bwMode="auto">
          <a:xfrm>
            <a:off x="3484563" y="34099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vs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868" name="Text Box 79"/>
          <p:cNvSpPr txBox="1">
            <a:spLocks noChangeArrowheads="1"/>
          </p:cNvSpPr>
          <p:nvPr/>
        </p:nvSpPr>
        <p:spPr bwMode="auto">
          <a:xfrm>
            <a:off x="4359275" y="3140075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</a:rPr>
              <a:t>(Joe, Thayer, Acct) </a:t>
            </a:r>
            <a:r>
              <a:rPr lang="en-US" sz="1400">
                <a:latin typeface="Symbol" pitchFamily="18" charset="2"/>
              </a:rPr>
              <a:t>Î</a:t>
            </a:r>
            <a:r>
              <a:rPr lang="en-US" sz="1400">
                <a:latin typeface="Times New Roman" pitchFamily="18" charset="0"/>
              </a:rPr>
              <a:t> Works_At</a:t>
            </a:r>
          </a:p>
        </p:txBody>
      </p:sp>
      <p:sp>
        <p:nvSpPr>
          <p:cNvPr id="27678" name="Text Box 80"/>
          <p:cNvSpPr txBox="1">
            <a:spLocks noChangeArrowheads="1"/>
          </p:cNvSpPr>
          <p:nvPr/>
        </p:nvSpPr>
        <p:spPr bwMode="auto">
          <a:xfrm>
            <a:off x="5230813" y="5133975"/>
            <a:ext cx="16573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400" dirty="0">
                <a:latin typeface="Times New Roman" pitchFamily="18" charset="0"/>
              </a:rPr>
              <a:t>(Joe,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3</a:t>
            </a:r>
            <a:r>
              <a:rPr lang="en-US" sz="1400" dirty="0">
                <a:latin typeface="Times New Roman" pitchFamily="18" charset="0"/>
              </a:rPr>
              <a:t>) </a:t>
            </a:r>
            <a:r>
              <a:rPr lang="en-US" sz="1400" dirty="0">
                <a:latin typeface="Symbol" pitchFamily="18" charset="2"/>
              </a:rPr>
              <a:t>Î</a:t>
            </a:r>
            <a:r>
              <a:rPr lang="en-US" sz="1400" dirty="0">
                <a:latin typeface="Times New Roman" pitchFamily="18" charset="0"/>
              </a:rPr>
              <a:t> WA</a:t>
            </a:r>
            <a:r>
              <a:rPr lang="en-US" sz="1400" baseline="-25000" dirty="0">
                <a:latin typeface="Times New Roman" pitchFamily="18" charset="0"/>
              </a:rPr>
              <a:t>E</a:t>
            </a:r>
          </a:p>
          <a:p>
            <a:pPr eaLnBrk="0" hangingPunct="0">
              <a:defRPr/>
            </a:pPr>
            <a:r>
              <a:rPr lang="en-US" sz="1400" dirty="0">
                <a:latin typeface="Times New Roman" pitchFamily="18" charset="0"/>
              </a:rPr>
              <a:t>(Thayer,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3</a:t>
            </a:r>
            <a:r>
              <a:rPr lang="en-US" sz="1400" dirty="0">
                <a:latin typeface="Times New Roman" pitchFamily="18" charset="0"/>
              </a:rPr>
              <a:t>) </a:t>
            </a:r>
            <a:r>
              <a:rPr lang="en-US" sz="1400" dirty="0">
                <a:latin typeface="Symbol" pitchFamily="18" charset="2"/>
              </a:rPr>
              <a:t>Î</a:t>
            </a:r>
            <a:r>
              <a:rPr lang="en-US" sz="1400" dirty="0">
                <a:latin typeface="Times New Roman" pitchFamily="18" charset="0"/>
              </a:rPr>
              <a:t> WA</a:t>
            </a:r>
            <a:r>
              <a:rPr lang="en-US" sz="1400" baseline="-25000" dirty="0">
                <a:latin typeface="Times New Roman" pitchFamily="18" charset="0"/>
              </a:rPr>
              <a:t>B</a:t>
            </a:r>
          </a:p>
          <a:p>
            <a:pPr eaLnBrk="0" hangingPunct="0">
              <a:defRPr/>
            </a:pPr>
            <a:r>
              <a:rPr lang="en-US" sz="1400" dirty="0">
                <a:latin typeface="Times New Roman" pitchFamily="18" charset="0"/>
              </a:rPr>
              <a:t>(Acct,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3</a:t>
            </a:r>
            <a:r>
              <a:rPr lang="en-US" sz="1400" dirty="0">
                <a:latin typeface="Times New Roman" pitchFamily="18" charset="0"/>
              </a:rPr>
              <a:t>) </a:t>
            </a:r>
            <a:r>
              <a:rPr lang="en-US" sz="1400" dirty="0">
                <a:latin typeface="Symbol" pitchFamily="18" charset="2"/>
              </a:rPr>
              <a:t>Î</a:t>
            </a:r>
            <a:r>
              <a:rPr lang="en-US" sz="1400" dirty="0">
                <a:latin typeface="Times New Roman" pitchFamily="18" charset="0"/>
              </a:rPr>
              <a:t> WA</a:t>
            </a:r>
            <a:r>
              <a:rPr lang="en-US" sz="1400" baseline="-25000" dirty="0">
                <a:latin typeface="Times New Roman" pitchFamily="18" charset="0"/>
              </a:rPr>
              <a:t>D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45137" name="AutoShape 81"/>
          <p:cNvSpPr>
            <a:spLocks noChangeArrowheads="1"/>
          </p:cNvSpPr>
          <p:nvPr/>
        </p:nvSpPr>
        <p:spPr bwMode="auto">
          <a:xfrm>
            <a:off x="7158038" y="2033588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138" name="Text Box 82"/>
          <p:cNvSpPr txBox="1">
            <a:spLocks noChangeArrowheads="1"/>
          </p:cNvSpPr>
          <p:nvPr/>
        </p:nvSpPr>
        <p:spPr bwMode="auto">
          <a:xfrm>
            <a:off x="7119938" y="2513013"/>
            <a:ext cx="164167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Choose n-</a:t>
            </a:r>
            <a:r>
              <a:rPr lang="en-US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ary</a:t>
            </a:r>
            <a:endParaRPr lang="en-US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when possible!</a:t>
            </a:r>
          </a:p>
          <a:p>
            <a:pPr eaLnBrk="0" hangingPunct="0">
              <a:defRPr/>
            </a:pPr>
            <a:endParaRPr lang="en-US" i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37" grpId="0" animBg="1"/>
      <p:bldP spid="451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0075" y="1290638"/>
            <a:ext cx="8531225" cy="509587"/>
          </a:xfrm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Key = set of attributes identifying individual entities or relationships</a:t>
            </a:r>
            <a:endParaRPr lang="en-US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Keys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119563" y="185420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087688" y="2384425"/>
            <a:ext cx="538162" cy="3508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essn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6869" name="AutoShape 7"/>
          <p:cNvCxnSpPr>
            <a:cxnSpLocks noChangeShapeType="1"/>
            <a:stCxn id="28676" idx="2"/>
            <a:endCxn id="28677" idx="0"/>
          </p:cNvCxnSpPr>
          <p:nvPr/>
        </p:nvCxnSpPr>
        <p:spPr bwMode="auto">
          <a:xfrm flipH="1">
            <a:off x="3357563" y="2198688"/>
            <a:ext cx="1257300" cy="185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4025900" y="2449513"/>
            <a:ext cx="550863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ename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6871" name="AutoShape 9"/>
          <p:cNvCxnSpPr>
            <a:cxnSpLocks noChangeShapeType="1"/>
            <a:stCxn id="28676" idx="2"/>
            <a:endCxn id="28679" idx="0"/>
          </p:cNvCxnSpPr>
          <p:nvPr/>
        </p:nvCxnSpPr>
        <p:spPr bwMode="auto">
          <a:xfrm flipH="1">
            <a:off x="4302125" y="2198688"/>
            <a:ext cx="312738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4926013" y="2420938"/>
            <a:ext cx="755650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eaddress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6124575" y="2419350"/>
            <a:ext cx="717550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ephone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6874" name="AutoShape 12"/>
          <p:cNvCxnSpPr>
            <a:cxnSpLocks noChangeShapeType="1"/>
            <a:stCxn id="28676" idx="2"/>
            <a:endCxn id="28681" idx="0"/>
          </p:cNvCxnSpPr>
          <p:nvPr/>
        </p:nvCxnSpPr>
        <p:spPr bwMode="auto">
          <a:xfrm>
            <a:off x="4614863" y="2198688"/>
            <a:ext cx="688975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3"/>
          <p:cNvCxnSpPr>
            <a:cxnSpLocks noChangeShapeType="1"/>
            <a:stCxn id="28676" idx="2"/>
            <a:endCxn id="28682" idx="0"/>
          </p:cNvCxnSpPr>
          <p:nvPr/>
        </p:nvCxnSpPr>
        <p:spPr bwMode="auto">
          <a:xfrm>
            <a:off x="4614863" y="2198688"/>
            <a:ext cx="1868487" cy="220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400050" y="2874963"/>
            <a:ext cx="8516938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A.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Superkey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any attribute set that distinguishes identities</a:t>
            </a:r>
          </a:p>
          <a:p>
            <a:pPr marL="1143000" lvl="2" indent="-2286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e.g.,  {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essn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}, {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essn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ename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eaddress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}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B.  Candidate Key: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“minimal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superkey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” (can’t remove attributes and preserve “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keyness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”)</a:t>
            </a:r>
          </a:p>
          <a:p>
            <a:pPr marL="1143000" lvl="2" indent="-2286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e.g., {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essn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}, {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ename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,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eaddress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}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C.  Primary Key: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candidate key chosen as </a:t>
            </a:r>
            <a:r>
              <a:rPr lang="en-US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the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key by a DBA</a:t>
            </a:r>
          </a:p>
          <a:p>
            <a:pPr marL="1143000" lvl="2" indent="-228600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e.g., {</a:t>
            </a:r>
            <a:r>
              <a:rPr lang="en-US" i="1" u="sng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essn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} (denoted by </a:t>
            </a:r>
            <a:r>
              <a:rPr lang="en-US" i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underline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 Set Keys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2562225" y="1531938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955800" y="2074863"/>
            <a:ext cx="538163" cy="3508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essn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7892" name="AutoShape 6"/>
          <p:cNvCxnSpPr>
            <a:cxnSpLocks noChangeShapeType="1"/>
            <a:stCxn id="29699" idx="2"/>
            <a:endCxn id="29700" idx="0"/>
          </p:cNvCxnSpPr>
          <p:nvPr/>
        </p:nvCxnSpPr>
        <p:spPr bwMode="auto">
          <a:xfrm flipH="1">
            <a:off x="2225675" y="1876425"/>
            <a:ext cx="831850" cy="198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2711450" y="2125663"/>
            <a:ext cx="550863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ename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7894" name="AutoShape 8"/>
          <p:cNvCxnSpPr>
            <a:cxnSpLocks noChangeShapeType="1"/>
            <a:stCxn id="29699" idx="2"/>
            <a:endCxn id="29702" idx="0"/>
          </p:cNvCxnSpPr>
          <p:nvPr/>
        </p:nvCxnSpPr>
        <p:spPr bwMode="auto">
          <a:xfrm flipH="1">
            <a:off x="2987675" y="1876425"/>
            <a:ext cx="69850" cy="249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895" name="AutoShape 11"/>
          <p:cNvCxnSpPr>
            <a:cxnSpLocks noChangeShapeType="1"/>
            <a:stCxn id="29699" idx="2"/>
          </p:cNvCxnSpPr>
          <p:nvPr/>
        </p:nvCxnSpPr>
        <p:spPr bwMode="auto">
          <a:xfrm>
            <a:off x="3057525" y="1876425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6" name="Text Box 14"/>
          <p:cNvSpPr txBox="1">
            <a:spLocks noChangeArrowheads="1"/>
          </p:cNvSpPr>
          <p:nvPr/>
        </p:nvSpPr>
        <p:spPr bwMode="auto">
          <a:xfrm>
            <a:off x="3370263" y="19367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37897" name="AutoShape 15"/>
          <p:cNvSpPr>
            <a:spLocks noChangeArrowheads="1"/>
          </p:cNvSpPr>
          <p:nvPr/>
        </p:nvSpPr>
        <p:spPr bwMode="auto">
          <a:xfrm>
            <a:off x="3906838" y="1435100"/>
            <a:ext cx="1568450" cy="577850"/>
          </a:xfrm>
          <a:prstGeom prst="diamond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7898" name="Line 16"/>
          <p:cNvSpPr>
            <a:spLocks noChangeShapeType="1"/>
          </p:cNvSpPr>
          <p:nvPr/>
        </p:nvSpPr>
        <p:spPr bwMode="auto">
          <a:xfrm flipH="1">
            <a:off x="3563938" y="1722438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7"/>
          <p:cNvSpPr>
            <a:spLocks noChangeShapeType="1"/>
          </p:cNvSpPr>
          <p:nvPr/>
        </p:nvSpPr>
        <p:spPr bwMode="auto">
          <a:xfrm flipH="1">
            <a:off x="5454650" y="1720850"/>
            <a:ext cx="4460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8"/>
          <p:cNvSpPr>
            <a:spLocks noChangeArrowheads="1"/>
          </p:cNvSpPr>
          <p:nvPr/>
        </p:nvSpPr>
        <p:spPr bwMode="auto">
          <a:xfrm>
            <a:off x="5919788" y="1608138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9710" name="Rectangle 19"/>
          <p:cNvSpPr>
            <a:spLocks noChangeArrowheads="1"/>
          </p:cNvSpPr>
          <p:nvPr/>
        </p:nvSpPr>
        <p:spPr bwMode="auto">
          <a:xfrm>
            <a:off x="5351463" y="2125663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bname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7902" name="AutoShape 20"/>
          <p:cNvCxnSpPr>
            <a:cxnSpLocks noChangeShapeType="1"/>
            <a:stCxn id="29709" idx="2"/>
            <a:endCxn id="29710" idx="0"/>
          </p:cNvCxnSpPr>
          <p:nvPr/>
        </p:nvCxnSpPr>
        <p:spPr bwMode="auto">
          <a:xfrm flipH="1">
            <a:off x="5705475" y="1952625"/>
            <a:ext cx="709613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12" name="Rectangle 21"/>
          <p:cNvSpPr>
            <a:spLocks noChangeArrowheads="1"/>
          </p:cNvSpPr>
          <p:nvPr/>
        </p:nvSpPr>
        <p:spPr bwMode="auto">
          <a:xfrm>
            <a:off x="6146800" y="21621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7904" name="AutoShape 22"/>
          <p:cNvCxnSpPr>
            <a:cxnSpLocks noChangeShapeType="1"/>
            <a:stCxn id="29709" idx="2"/>
            <a:endCxn id="29712" idx="0"/>
          </p:cNvCxnSpPr>
          <p:nvPr/>
        </p:nvCxnSpPr>
        <p:spPr bwMode="auto">
          <a:xfrm>
            <a:off x="6415088" y="1952625"/>
            <a:ext cx="7937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5" name="AutoShape 23"/>
          <p:cNvCxnSpPr>
            <a:cxnSpLocks noChangeShapeType="1"/>
            <a:stCxn id="29709" idx="2"/>
          </p:cNvCxnSpPr>
          <p:nvPr/>
        </p:nvCxnSpPr>
        <p:spPr bwMode="auto">
          <a:xfrm>
            <a:off x="6415088" y="1952625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6" name="Text Box 24"/>
          <p:cNvSpPr txBox="1">
            <a:spLocks noChangeArrowheads="1"/>
          </p:cNvSpPr>
          <p:nvPr/>
        </p:nvSpPr>
        <p:spPr bwMode="auto">
          <a:xfrm>
            <a:off x="6818313" y="19875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1529796" y="2687115"/>
            <a:ext cx="7156979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Q:  What attributes are needed to represent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			</a:t>
            </a:r>
            <a:r>
              <a:rPr lang="en-US" sz="2400" i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relationships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in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Works_At</a:t>
            </a:r>
            <a:r>
              <a:rPr lang="en-US" sz="2400" i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?</a:t>
            </a:r>
            <a:endParaRPr lang="en-US" sz="24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9717" name="Rectangle 26"/>
          <p:cNvSpPr>
            <a:spLocks noChangeArrowheads="1"/>
          </p:cNvSpPr>
          <p:nvPr/>
        </p:nvSpPr>
        <p:spPr bwMode="auto">
          <a:xfrm>
            <a:off x="4394200" y="23018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7909" name="AutoShape 27"/>
          <p:cNvCxnSpPr>
            <a:cxnSpLocks noChangeShapeType="1"/>
            <a:stCxn id="37897" idx="2"/>
            <a:endCxn id="29717" idx="0"/>
          </p:cNvCxnSpPr>
          <p:nvPr/>
        </p:nvCxnSpPr>
        <p:spPr bwMode="auto">
          <a:xfrm flipH="1">
            <a:off x="4670425" y="2012950"/>
            <a:ext cx="20638" cy="288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0" name="Oval 28"/>
          <p:cNvSpPr>
            <a:spLocks noChangeArrowheads="1"/>
          </p:cNvSpPr>
          <p:nvPr/>
        </p:nvSpPr>
        <p:spPr bwMode="auto">
          <a:xfrm>
            <a:off x="2625725" y="3913188"/>
            <a:ext cx="1066800" cy="976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11" name="Text Box 30"/>
          <p:cNvSpPr txBox="1">
            <a:spLocks noChangeArrowheads="1"/>
          </p:cNvSpPr>
          <p:nvPr/>
        </p:nvSpPr>
        <p:spPr bwMode="auto">
          <a:xfrm>
            <a:off x="3062288" y="3910013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12" name="Text Box 31"/>
          <p:cNvSpPr txBox="1">
            <a:spLocks noChangeArrowheads="1"/>
          </p:cNvSpPr>
          <p:nvPr/>
        </p:nvSpPr>
        <p:spPr bwMode="auto">
          <a:xfrm>
            <a:off x="2713038" y="4164013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13" name="Text Box 32"/>
          <p:cNvSpPr txBox="1">
            <a:spLocks noChangeArrowheads="1"/>
          </p:cNvSpPr>
          <p:nvPr/>
        </p:nvSpPr>
        <p:spPr bwMode="auto">
          <a:xfrm>
            <a:off x="3019425" y="44831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14" name="Oval 33"/>
          <p:cNvSpPr>
            <a:spLocks noChangeArrowheads="1"/>
          </p:cNvSpPr>
          <p:nvPr/>
        </p:nvSpPr>
        <p:spPr bwMode="auto">
          <a:xfrm>
            <a:off x="5068888" y="3898900"/>
            <a:ext cx="1066800" cy="976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15" name="Text Box 34"/>
          <p:cNvSpPr txBox="1">
            <a:spLocks noChangeArrowheads="1"/>
          </p:cNvSpPr>
          <p:nvPr/>
        </p:nvSpPr>
        <p:spPr bwMode="auto">
          <a:xfrm>
            <a:off x="5505450" y="38957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7916" name="Text Box 36"/>
          <p:cNvSpPr txBox="1">
            <a:spLocks noChangeArrowheads="1"/>
          </p:cNvSpPr>
          <p:nvPr/>
        </p:nvSpPr>
        <p:spPr bwMode="auto">
          <a:xfrm>
            <a:off x="5295900" y="43656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726" name="Line 37"/>
          <p:cNvSpPr>
            <a:spLocks noChangeShapeType="1"/>
          </p:cNvSpPr>
          <p:nvPr/>
        </p:nvSpPr>
        <p:spPr bwMode="auto">
          <a:xfrm>
            <a:off x="3373438" y="4105275"/>
            <a:ext cx="2162175" cy="26988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9727" name="Line 38"/>
          <p:cNvSpPr>
            <a:spLocks noChangeShapeType="1"/>
          </p:cNvSpPr>
          <p:nvPr/>
        </p:nvSpPr>
        <p:spPr bwMode="auto">
          <a:xfrm flipV="1">
            <a:off x="3087688" y="4156075"/>
            <a:ext cx="2482850" cy="230188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29728" name="Line 39"/>
          <p:cNvSpPr>
            <a:spLocks noChangeShapeType="1"/>
          </p:cNvSpPr>
          <p:nvPr/>
        </p:nvSpPr>
        <p:spPr bwMode="auto">
          <a:xfrm flipV="1">
            <a:off x="3395663" y="4579938"/>
            <a:ext cx="1955800" cy="179387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51240" name="Text Box 40"/>
          <p:cNvSpPr txBox="1">
            <a:spLocks noChangeArrowheads="1"/>
          </p:cNvSpPr>
          <p:nvPr/>
        </p:nvSpPr>
        <p:spPr bwMode="auto">
          <a:xfrm>
            <a:off x="3015287" y="5311775"/>
            <a:ext cx="3245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B54A10"/>
                </a:solidFill>
                <a:latin typeface="Times New Roman" pitchFamily="18" charset="0"/>
              </a:rPr>
              <a:t>A:  {</a:t>
            </a:r>
            <a:r>
              <a:rPr lang="en-US" sz="2400" dirty="0" err="1">
                <a:solidFill>
                  <a:srgbClr val="B54A10"/>
                </a:solidFill>
                <a:latin typeface="Times New Roman" pitchFamily="18" charset="0"/>
              </a:rPr>
              <a:t>essn</a:t>
            </a:r>
            <a:r>
              <a:rPr lang="en-US" sz="2400" dirty="0">
                <a:solidFill>
                  <a:srgbClr val="B54A10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rgbClr val="B54A10"/>
                </a:solidFill>
                <a:latin typeface="Times New Roman" pitchFamily="18" charset="0"/>
              </a:rPr>
              <a:t>bname</a:t>
            </a:r>
            <a:r>
              <a:rPr lang="en-US" sz="2400" dirty="0">
                <a:solidFill>
                  <a:srgbClr val="B54A10"/>
                </a:solidFill>
                <a:latin typeface="Times New Roman" pitchFamily="18" charset="0"/>
              </a:rPr>
              <a:t>, since}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4424680" y="3623733"/>
            <a:ext cx="164253" cy="4402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 Set Keys (cont.)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242888" y="3025775"/>
            <a:ext cx="89011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Q:  What are the candidate keys of  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Works_At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?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endParaRPr lang="en-US" sz="20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8915" name="Oval 24"/>
          <p:cNvSpPr>
            <a:spLocks noChangeArrowheads="1"/>
          </p:cNvSpPr>
          <p:nvPr/>
        </p:nvSpPr>
        <p:spPr bwMode="auto">
          <a:xfrm>
            <a:off x="2625725" y="3913188"/>
            <a:ext cx="1066800" cy="9763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16" name="Text Box 25"/>
          <p:cNvSpPr txBox="1">
            <a:spLocks noChangeArrowheads="1"/>
          </p:cNvSpPr>
          <p:nvPr/>
        </p:nvSpPr>
        <p:spPr bwMode="auto">
          <a:xfrm>
            <a:off x="3062288" y="3910013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17" name="Text Box 26"/>
          <p:cNvSpPr txBox="1">
            <a:spLocks noChangeArrowheads="1"/>
          </p:cNvSpPr>
          <p:nvPr/>
        </p:nvSpPr>
        <p:spPr bwMode="auto">
          <a:xfrm>
            <a:off x="2713038" y="4164013"/>
            <a:ext cx="379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18" name="Text Box 27"/>
          <p:cNvSpPr txBox="1">
            <a:spLocks noChangeArrowheads="1"/>
          </p:cNvSpPr>
          <p:nvPr/>
        </p:nvSpPr>
        <p:spPr bwMode="auto">
          <a:xfrm>
            <a:off x="3019425" y="4483100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19" name="Oval 28"/>
          <p:cNvSpPr>
            <a:spLocks noChangeArrowheads="1"/>
          </p:cNvSpPr>
          <p:nvPr/>
        </p:nvSpPr>
        <p:spPr bwMode="auto">
          <a:xfrm>
            <a:off x="5068888" y="3898900"/>
            <a:ext cx="1066800" cy="9763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20" name="Text Box 29"/>
          <p:cNvSpPr txBox="1">
            <a:spLocks noChangeArrowheads="1"/>
          </p:cNvSpPr>
          <p:nvPr/>
        </p:nvSpPr>
        <p:spPr bwMode="auto">
          <a:xfrm>
            <a:off x="5505450" y="38957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921" name="Text Box 30"/>
          <p:cNvSpPr txBox="1">
            <a:spLocks noChangeArrowheads="1"/>
          </p:cNvSpPr>
          <p:nvPr/>
        </p:nvSpPr>
        <p:spPr bwMode="auto">
          <a:xfrm>
            <a:off x="5295900" y="4365625"/>
            <a:ext cx="40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>
            <a:off x="3373438" y="4105275"/>
            <a:ext cx="2162175" cy="26988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30751" name="Line 32"/>
          <p:cNvSpPr>
            <a:spLocks noChangeShapeType="1"/>
          </p:cNvSpPr>
          <p:nvPr/>
        </p:nvSpPr>
        <p:spPr bwMode="auto">
          <a:xfrm flipV="1">
            <a:off x="3087688" y="4156075"/>
            <a:ext cx="2482850" cy="230188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30752" name="Line 33"/>
          <p:cNvSpPr>
            <a:spLocks noChangeShapeType="1"/>
          </p:cNvSpPr>
          <p:nvPr/>
        </p:nvSpPr>
        <p:spPr bwMode="auto">
          <a:xfrm flipV="1">
            <a:off x="3395663" y="4579938"/>
            <a:ext cx="1955800" cy="179387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3897313" y="5286375"/>
            <a:ext cx="1458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 {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essn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562225" y="1531938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1955800" y="2074863"/>
            <a:ext cx="538163" cy="3508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essn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8928" name="AutoShape 6"/>
          <p:cNvCxnSpPr>
            <a:cxnSpLocks noChangeShapeType="1"/>
            <a:stCxn id="34" idx="2"/>
            <a:endCxn id="35" idx="0"/>
          </p:cNvCxnSpPr>
          <p:nvPr/>
        </p:nvCxnSpPr>
        <p:spPr bwMode="auto">
          <a:xfrm flipH="1">
            <a:off x="2225675" y="1876425"/>
            <a:ext cx="831850" cy="198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711450" y="2125663"/>
            <a:ext cx="550863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ename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8930" name="AutoShape 8"/>
          <p:cNvCxnSpPr>
            <a:cxnSpLocks noChangeShapeType="1"/>
            <a:stCxn id="34" idx="2"/>
            <a:endCxn id="37" idx="0"/>
          </p:cNvCxnSpPr>
          <p:nvPr/>
        </p:nvCxnSpPr>
        <p:spPr bwMode="auto">
          <a:xfrm flipH="1">
            <a:off x="2987675" y="1876425"/>
            <a:ext cx="69850" cy="249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31" name="AutoShape 9"/>
          <p:cNvCxnSpPr>
            <a:cxnSpLocks noChangeShapeType="1"/>
            <a:stCxn id="34" idx="2"/>
          </p:cNvCxnSpPr>
          <p:nvPr/>
        </p:nvCxnSpPr>
        <p:spPr bwMode="auto">
          <a:xfrm>
            <a:off x="3057525" y="1876425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2" name="Text Box 10"/>
          <p:cNvSpPr txBox="1">
            <a:spLocks noChangeArrowheads="1"/>
          </p:cNvSpPr>
          <p:nvPr/>
        </p:nvSpPr>
        <p:spPr bwMode="auto">
          <a:xfrm>
            <a:off x="3370263" y="19367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38933" name="AutoShape 11"/>
          <p:cNvSpPr>
            <a:spLocks noChangeArrowheads="1"/>
          </p:cNvSpPr>
          <p:nvPr/>
        </p:nvSpPr>
        <p:spPr bwMode="auto">
          <a:xfrm>
            <a:off x="3906838" y="1435100"/>
            <a:ext cx="1568450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34" name="Line 12"/>
          <p:cNvSpPr>
            <a:spLocks noChangeShapeType="1"/>
          </p:cNvSpPr>
          <p:nvPr/>
        </p:nvSpPr>
        <p:spPr bwMode="auto">
          <a:xfrm flipH="1">
            <a:off x="3563938" y="1722438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13"/>
          <p:cNvSpPr>
            <a:spLocks noChangeShapeType="1"/>
          </p:cNvSpPr>
          <p:nvPr/>
        </p:nvSpPr>
        <p:spPr bwMode="auto">
          <a:xfrm flipH="1">
            <a:off x="5454650" y="1720850"/>
            <a:ext cx="4460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5919788" y="1608138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Branch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5351463" y="2125663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bname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8938" name="AutoShape 16"/>
          <p:cNvCxnSpPr>
            <a:cxnSpLocks noChangeShapeType="1"/>
            <a:stCxn id="44" idx="2"/>
            <a:endCxn id="45" idx="0"/>
          </p:cNvCxnSpPr>
          <p:nvPr/>
        </p:nvCxnSpPr>
        <p:spPr bwMode="auto">
          <a:xfrm flipH="1">
            <a:off x="5705475" y="1952625"/>
            <a:ext cx="709613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146800" y="21621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bcity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8940" name="AutoShape 18"/>
          <p:cNvCxnSpPr>
            <a:cxnSpLocks noChangeShapeType="1"/>
            <a:stCxn id="44" idx="2"/>
            <a:endCxn id="47" idx="0"/>
          </p:cNvCxnSpPr>
          <p:nvPr/>
        </p:nvCxnSpPr>
        <p:spPr bwMode="auto">
          <a:xfrm>
            <a:off x="6415088" y="1952625"/>
            <a:ext cx="7937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41" name="AutoShape 19"/>
          <p:cNvCxnSpPr>
            <a:cxnSpLocks noChangeShapeType="1"/>
            <a:stCxn id="44" idx="2"/>
          </p:cNvCxnSpPr>
          <p:nvPr/>
        </p:nvCxnSpPr>
        <p:spPr bwMode="auto">
          <a:xfrm>
            <a:off x="6415088" y="1952625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942" name="Text Box 20"/>
          <p:cNvSpPr txBox="1">
            <a:spLocks noChangeArrowheads="1"/>
          </p:cNvSpPr>
          <p:nvPr/>
        </p:nvSpPr>
        <p:spPr bwMode="auto">
          <a:xfrm>
            <a:off x="6818313" y="19875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4394200" y="23018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8944" name="AutoShape 23"/>
          <p:cNvCxnSpPr>
            <a:cxnSpLocks noChangeShapeType="1"/>
            <a:stCxn id="38933" idx="2"/>
            <a:endCxn id="51" idx="0"/>
          </p:cNvCxnSpPr>
          <p:nvPr/>
        </p:nvCxnSpPr>
        <p:spPr bwMode="auto">
          <a:xfrm flipH="1">
            <a:off x="4670425" y="2012950"/>
            <a:ext cx="20638" cy="288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 Set Keys (cont.)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242888" y="3025775"/>
            <a:ext cx="89011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Q:  What are the candidate keys if 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Works_At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is...?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3201988" y="4395788"/>
            <a:ext cx="243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 {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essn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, 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bname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} 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1312863" y="4395788"/>
            <a:ext cx="1039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b.  n:m</a:t>
            </a:r>
          </a:p>
        </p:txBody>
      </p:sp>
      <p:sp>
        <p:nvSpPr>
          <p:cNvPr id="39941" name="Text Box 35"/>
          <p:cNvSpPr txBox="1">
            <a:spLocks noChangeArrowheads="1"/>
          </p:cNvSpPr>
          <p:nvPr/>
        </p:nvSpPr>
        <p:spPr bwMode="auto">
          <a:xfrm>
            <a:off x="1311275" y="3763963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a.  1:n</a:t>
            </a: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1296988" y="5099050"/>
            <a:ext cx="95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Times New Roman" pitchFamily="18" charset="0"/>
              </a:rPr>
              <a:t>c.  1:1</a:t>
            </a: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3265488" y="3763963"/>
            <a:ext cx="1757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 {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bname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} 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3176588" y="5099050"/>
            <a:ext cx="287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 {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essn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} or {</a:t>
            </a:r>
            <a:r>
              <a:rPr lang="en-US" sz="2400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bname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409828" y="1531938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803403" y="2074863"/>
            <a:ext cx="538163" cy="3508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essn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9947" name="AutoShape 6"/>
          <p:cNvCxnSpPr>
            <a:cxnSpLocks noChangeShapeType="1"/>
            <a:stCxn id="29" idx="2"/>
            <a:endCxn id="30" idx="0"/>
          </p:cNvCxnSpPr>
          <p:nvPr/>
        </p:nvCxnSpPr>
        <p:spPr bwMode="auto">
          <a:xfrm flipH="1">
            <a:off x="2073278" y="1876425"/>
            <a:ext cx="831850" cy="198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2559053" y="2125663"/>
            <a:ext cx="550863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ename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9949" name="AutoShape 8"/>
          <p:cNvCxnSpPr>
            <a:cxnSpLocks noChangeShapeType="1"/>
            <a:stCxn id="29" idx="2"/>
            <a:endCxn id="32" idx="0"/>
          </p:cNvCxnSpPr>
          <p:nvPr/>
        </p:nvCxnSpPr>
        <p:spPr bwMode="auto">
          <a:xfrm flipH="1">
            <a:off x="2835278" y="1876425"/>
            <a:ext cx="69850" cy="249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50" name="AutoShape 9"/>
          <p:cNvCxnSpPr>
            <a:cxnSpLocks noChangeShapeType="1"/>
            <a:stCxn id="29" idx="2"/>
          </p:cNvCxnSpPr>
          <p:nvPr/>
        </p:nvCxnSpPr>
        <p:spPr bwMode="auto">
          <a:xfrm>
            <a:off x="2905128" y="1876425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1" name="Text Box 10"/>
          <p:cNvSpPr txBox="1">
            <a:spLocks noChangeArrowheads="1"/>
          </p:cNvSpPr>
          <p:nvPr/>
        </p:nvSpPr>
        <p:spPr bwMode="auto">
          <a:xfrm>
            <a:off x="3217866" y="19367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39952" name="AutoShape 11"/>
          <p:cNvSpPr>
            <a:spLocks noChangeArrowheads="1"/>
          </p:cNvSpPr>
          <p:nvPr/>
        </p:nvSpPr>
        <p:spPr bwMode="auto">
          <a:xfrm>
            <a:off x="3906838" y="1435100"/>
            <a:ext cx="1568450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Works_At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6072185" y="1608138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Branch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5503860" y="2125663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bname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9957" name="AutoShape 16"/>
          <p:cNvCxnSpPr>
            <a:cxnSpLocks noChangeShapeType="1"/>
            <a:stCxn id="39" idx="2"/>
            <a:endCxn id="40" idx="0"/>
          </p:cNvCxnSpPr>
          <p:nvPr/>
        </p:nvCxnSpPr>
        <p:spPr bwMode="auto">
          <a:xfrm flipH="1">
            <a:off x="5857872" y="1952625"/>
            <a:ext cx="709613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6299197" y="21621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 err="1">
                <a:latin typeface="Times New Roman" pitchFamily="18" charset="0"/>
              </a:rPr>
              <a:t>bcity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9959" name="AutoShape 18"/>
          <p:cNvCxnSpPr>
            <a:cxnSpLocks noChangeShapeType="1"/>
            <a:stCxn id="39" idx="2"/>
            <a:endCxn id="42" idx="0"/>
          </p:cNvCxnSpPr>
          <p:nvPr/>
        </p:nvCxnSpPr>
        <p:spPr bwMode="auto">
          <a:xfrm>
            <a:off x="6567485" y="1952625"/>
            <a:ext cx="7937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960" name="AutoShape 19"/>
          <p:cNvCxnSpPr>
            <a:cxnSpLocks noChangeShapeType="1"/>
            <a:stCxn id="39" idx="2"/>
          </p:cNvCxnSpPr>
          <p:nvPr/>
        </p:nvCxnSpPr>
        <p:spPr bwMode="auto">
          <a:xfrm>
            <a:off x="6567485" y="1952625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61" name="Text Box 20"/>
          <p:cNvSpPr txBox="1">
            <a:spLocks noChangeArrowheads="1"/>
          </p:cNvSpPr>
          <p:nvPr/>
        </p:nvSpPr>
        <p:spPr bwMode="auto">
          <a:xfrm>
            <a:off x="6970710" y="198755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394200" y="23018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since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39963" name="AutoShape 23"/>
          <p:cNvCxnSpPr>
            <a:cxnSpLocks noChangeShapeType="1"/>
            <a:stCxn id="39952" idx="2"/>
            <a:endCxn id="46" idx="0"/>
          </p:cNvCxnSpPr>
          <p:nvPr/>
        </p:nvCxnSpPr>
        <p:spPr bwMode="auto">
          <a:xfrm flipH="1">
            <a:off x="4670425" y="2012950"/>
            <a:ext cx="20638" cy="288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Straight Connector 42"/>
          <p:cNvCxnSpPr>
            <a:stCxn id="39952" idx="3"/>
          </p:cNvCxnSpPr>
          <p:nvPr/>
        </p:nvCxnSpPr>
        <p:spPr>
          <a:xfrm>
            <a:off x="5475288" y="1724025"/>
            <a:ext cx="383645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11063" y="1740961"/>
            <a:ext cx="383645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22133" y="1439334"/>
            <a:ext cx="28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3297" y="1422404"/>
            <a:ext cx="281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1" grpId="0" autoUpdateAnimBg="0"/>
      <p:bldP spid="53282" grpId="0" autoUpdateAnimBg="0"/>
      <p:bldP spid="53284" grpId="0" autoUpdateAnimBg="0"/>
      <p:bldP spid="53285" grpId="0" autoUpdateAnimBg="0"/>
      <p:bldP spid="5328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339057" y="2048695"/>
            <a:ext cx="2294322" cy="3093527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33122" y="2233077"/>
            <a:ext cx="594066" cy="491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30696" y="2683790"/>
            <a:ext cx="100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essn1</a:t>
            </a:r>
          </a:p>
        </p:txBody>
      </p:sp>
      <p:sp>
        <p:nvSpPr>
          <p:cNvPr id="18" name="Oval 17"/>
          <p:cNvSpPr/>
          <p:nvPr/>
        </p:nvSpPr>
        <p:spPr>
          <a:xfrm>
            <a:off x="6953425" y="2385478"/>
            <a:ext cx="594066" cy="491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89543" y="2815703"/>
            <a:ext cx="140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bname1</a:t>
            </a:r>
          </a:p>
        </p:txBody>
      </p:sp>
      <p:sp>
        <p:nvSpPr>
          <p:cNvPr id="21" name="Oval 20"/>
          <p:cNvSpPr/>
          <p:nvPr/>
        </p:nvSpPr>
        <p:spPr>
          <a:xfrm>
            <a:off x="4126492" y="3594206"/>
            <a:ext cx="594066" cy="491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24066" y="4044919"/>
            <a:ext cx="100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essn2</a:t>
            </a:r>
          </a:p>
        </p:txBody>
      </p:sp>
      <p:sp>
        <p:nvSpPr>
          <p:cNvPr id="23" name="Oval 22"/>
          <p:cNvSpPr/>
          <p:nvPr/>
        </p:nvSpPr>
        <p:spPr>
          <a:xfrm>
            <a:off x="7035364" y="3573719"/>
            <a:ext cx="594066" cy="491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07603" y="4188328"/>
            <a:ext cx="13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bname2</a:t>
            </a:r>
          </a:p>
        </p:txBody>
      </p:sp>
      <p:sp>
        <p:nvSpPr>
          <p:cNvPr id="27" name="Oval 26"/>
          <p:cNvSpPr/>
          <p:nvPr/>
        </p:nvSpPr>
        <p:spPr>
          <a:xfrm>
            <a:off x="7158274" y="4925856"/>
            <a:ext cx="594066" cy="4916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55847" y="5376569"/>
            <a:ext cx="14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bname3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93750" y="2069182"/>
            <a:ext cx="1946077" cy="403592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728273" y="1536522"/>
            <a:ext cx="14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94395" y="1484052"/>
            <a:ext cx="112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Branch</a:t>
            </a:r>
          </a:p>
        </p:txBody>
      </p:sp>
      <p:cxnSp>
        <p:nvCxnSpPr>
          <p:cNvPr id="35" name="Straight Connector 34"/>
          <p:cNvCxnSpPr>
            <a:stCxn id="15" idx="6"/>
          </p:cNvCxnSpPr>
          <p:nvPr/>
        </p:nvCxnSpPr>
        <p:spPr>
          <a:xfrm>
            <a:off x="4527188" y="2478921"/>
            <a:ext cx="2294322" cy="10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5" idx="6"/>
            <a:endCxn id="23" idx="2"/>
          </p:cNvCxnSpPr>
          <p:nvPr/>
        </p:nvCxnSpPr>
        <p:spPr>
          <a:xfrm>
            <a:off x="4527188" y="2478921"/>
            <a:ext cx="2508176" cy="1340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1" idx="6"/>
            <a:endCxn id="27" idx="2"/>
          </p:cNvCxnSpPr>
          <p:nvPr/>
        </p:nvCxnSpPr>
        <p:spPr>
          <a:xfrm>
            <a:off x="4720558" y="3840050"/>
            <a:ext cx="2437716" cy="1331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9216" y="1659442"/>
            <a:ext cx="2073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</a:rPr>
              <a:t>Bname</a:t>
            </a:r>
            <a:r>
              <a:rPr lang="en-US" sz="2800" dirty="0"/>
              <a:t> gets</a:t>
            </a:r>
          </a:p>
          <a:p>
            <a:r>
              <a:rPr lang="en-US" sz="2800" dirty="0"/>
              <a:t>you 1 entity</a:t>
            </a:r>
          </a:p>
          <a:p>
            <a:r>
              <a:rPr lang="en-US" sz="2800"/>
              <a:t>in Branch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336766" y="3594206"/>
            <a:ext cx="29487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1:n gets you a</a:t>
            </a:r>
          </a:p>
          <a:p>
            <a:r>
              <a:rPr lang="en-US" sz="2800" dirty="0"/>
              <a:t> a unique piece</a:t>
            </a:r>
          </a:p>
          <a:p>
            <a:r>
              <a:rPr lang="en-US" sz="2800" dirty="0"/>
              <a:t>of string, i.e. a</a:t>
            </a:r>
          </a:p>
          <a:p>
            <a:r>
              <a:rPr lang="en-US" sz="2800" dirty="0"/>
              <a:t>key for </a:t>
            </a:r>
            <a:r>
              <a:rPr lang="en-US" sz="2800" dirty="0" err="1"/>
              <a:t>Works_in</a:t>
            </a:r>
            <a:r>
              <a:rPr lang="en-US" sz="2800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2894" y="1720902"/>
            <a:ext cx="77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DA1F28"/>
                </a:solidFill>
              </a:rPr>
              <a:t>1:n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95081" y="181112"/>
            <a:ext cx="3922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</a:t>
            </a:r>
            <a:r>
              <a:rPr lang="en-US" sz="3200" b="1" cap="none" spc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Goin</a:t>
            </a:r>
            <a:r>
              <a:rPr lang="en-US" sz="32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’ On?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67074" y="1372624"/>
            <a:ext cx="138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accent2"/>
                </a:solidFill>
              </a:rPr>
              <a:t>Works_</a:t>
            </a:r>
            <a:r>
              <a:rPr lang="en-US" dirty="0" err="1">
                <a:solidFill>
                  <a:schemeClr val="accent2"/>
                </a:solidFill>
              </a:rPr>
              <a:t>in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372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63600" y="1600200"/>
            <a:ext cx="7480300" cy="484188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General Rules for Relationship Set Keys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 Set Keys (cont.)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151063" y="2392363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</a:t>
            </a:r>
            <a:r>
              <a:rPr lang="en-US" baseline="-25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1377950" y="2935288"/>
            <a:ext cx="704850" cy="3508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P (E</a:t>
            </a:r>
            <a:r>
              <a:rPr lang="en-US" u="sng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r>
              <a:rPr lang="en-US" u="sng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</p:txBody>
      </p:sp>
      <p:cxnSp>
        <p:nvCxnSpPr>
          <p:cNvPr id="40965" name="AutoShape 7"/>
          <p:cNvCxnSpPr>
            <a:cxnSpLocks noChangeShapeType="1"/>
            <a:stCxn id="32772" idx="2"/>
            <a:endCxn id="32773" idx="0"/>
          </p:cNvCxnSpPr>
          <p:nvPr/>
        </p:nvCxnSpPr>
        <p:spPr bwMode="auto">
          <a:xfrm flipH="1">
            <a:off x="1730375" y="2736850"/>
            <a:ext cx="915988" cy="198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75" name="Rectangle 8"/>
          <p:cNvSpPr>
            <a:spLocks noChangeArrowheads="1"/>
          </p:cNvSpPr>
          <p:nvPr/>
        </p:nvSpPr>
        <p:spPr bwMode="auto">
          <a:xfrm>
            <a:off x="2300288" y="2986088"/>
            <a:ext cx="5508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0967" name="AutoShape 9"/>
          <p:cNvCxnSpPr>
            <a:cxnSpLocks noChangeShapeType="1"/>
            <a:stCxn id="32772" idx="2"/>
            <a:endCxn id="32775" idx="0"/>
          </p:cNvCxnSpPr>
          <p:nvPr/>
        </p:nvCxnSpPr>
        <p:spPr bwMode="auto">
          <a:xfrm flipH="1">
            <a:off x="2576513" y="2736850"/>
            <a:ext cx="69850" cy="249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68" name="AutoShape 10"/>
          <p:cNvCxnSpPr>
            <a:cxnSpLocks noChangeShapeType="1"/>
            <a:stCxn id="32772" idx="2"/>
          </p:cNvCxnSpPr>
          <p:nvPr/>
        </p:nvCxnSpPr>
        <p:spPr bwMode="auto">
          <a:xfrm>
            <a:off x="2646363" y="2736850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959100" y="27971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40970" name="AutoShape 12"/>
          <p:cNvSpPr>
            <a:spLocks noChangeArrowheads="1"/>
          </p:cNvSpPr>
          <p:nvPr/>
        </p:nvSpPr>
        <p:spPr bwMode="auto">
          <a:xfrm>
            <a:off x="3740150" y="2309813"/>
            <a:ext cx="1568450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 flipH="1">
            <a:off x="3397250" y="2597150"/>
            <a:ext cx="34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 flipH="1">
            <a:off x="5287963" y="2595563"/>
            <a:ext cx="4460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15"/>
          <p:cNvSpPr>
            <a:spLocks noChangeArrowheads="1"/>
          </p:cNvSpPr>
          <p:nvPr/>
        </p:nvSpPr>
        <p:spPr bwMode="auto">
          <a:xfrm>
            <a:off x="6203950" y="2455863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5635625" y="2973388"/>
            <a:ext cx="706438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P (E</a:t>
            </a:r>
            <a:r>
              <a:rPr lang="en-US" u="sng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)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0975" name="AutoShape 17"/>
          <p:cNvCxnSpPr>
            <a:cxnSpLocks noChangeShapeType="1"/>
            <a:stCxn id="32782" idx="2"/>
            <a:endCxn id="32783" idx="0"/>
          </p:cNvCxnSpPr>
          <p:nvPr/>
        </p:nvCxnSpPr>
        <p:spPr bwMode="auto">
          <a:xfrm flipH="1">
            <a:off x="5989638" y="2800350"/>
            <a:ext cx="709612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85" name="Rectangle 18"/>
          <p:cNvSpPr>
            <a:spLocks noChangeArrowheads="1"/>
          </p:cNvSpPr>
          <p:nvPr/>
        </p:nvSpPr>
        <p:spPr bwMode="auto">
          <a:xfrm>
            <a:off x="6430963" y="3009900"/>
            <a:ext cx="550862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0977" name="AutoShape 19"/>
          <p:cNvCxnSpPr>
            <a:cxnSpLocks noChangeShapeType="1"/>
            <a:stCxn id="32782" idx="2"/>
            <a:endCxn id="32785" idx="0"/>
          </p:cNvCxnSpPr>
          <p:nvPr/>
        </p:nvCxnSpPr>
        <p:spPr bwMode="auto">
          <a:xfrm>
            <a:off x="6699250" y="2800350"/>
            <a:ext cx="7938" cy="209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20"/>
          <p:cNvCxnSpPr>
            <a:cxnSpLocks noChangeShapeType="1"/>
            <a:stCxn id="32782" idx="2"/>
          </p:cNvCxnSpPr>
          <p:nvPr/>
        </p:nvCxnSpPr>
        <p:spPr bwMode="auto">
          <a:xfrm>
            <a:off x="6699250" y="2800350"/>
            <a:ext cx="431800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7102475" y="28352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762000" y="3587750"/>
            <a:ext cx="6021388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If R is: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2790" name="Text Box 27"/>
          <p:cNvSpPr txBox="1">
            <a:spLocks noChangeArrowheads="1"/>
          </p:cNvSpPr>
          <p:nvPr/>
        </p:nvSpPr>
        <p:spPr bwMode="auto">
          <a:xfrm>
            <a:off x="2543175" y="4113213"/>
            <a:ext cx="663575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R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1:1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1:n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n:1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n:m</a:t>
            </a:r>
          </a:p>
        </p:txBody>
      </p:sp>
      <p:sp>
        <p:nvSpPr>
          <p:cNvPr id="32791" name="Text Box 28"/>
          <p:cNvSpPr txBox="1">
            <a:spLocks noChangeArrowheads="1"/>
          </p:cNvSpPr>
          <p:nvPr/>
        </p:nvSpPr>
        <p:spPr bwMode="auto">
          <a:xfrm>
            <a:off x="4043363" y="4087813"/>
            <a:ext cx="21399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Candidate Keys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P (E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) or P (E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P (E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P (E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algn="ctr" eaLnBrk="0" hangingPunct="0">
              <a:defRPr/>
            </a:pPr>
            <a:r>
              <a:rPr lang="en-US" sz="2400" dirty="0">
                <a:latin typeface="Times New Roman" pitchFamily="18" charset="0"/>
              </a:rPr>
              <a:t>P (E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>
                <a:latin typeface="Symbol" pitchFamily="18" charset="2"/>
              </a:rPr>
              <a:t>È </a:t>
            </a:r>
            <a:r>
              <a:rPr lang="en-US" sz="2400" dirty="0">
                <a:latin typeface="Times New Roman" pitchFamily="18" charset="0"/>
              </a:rPr>
              <a:t>P (E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) </a:t>
            </a:r>
          </a:p>
        </p:txBody>
      </p:sp>
      <p:sp>
        <p:nvSpPr>
          <p:cNvPr id="40983" name="Line 29"/>
          <p:cNvSpPr>
            <a:spLocks noChangeShapeType="1"/>
          </p:cNvSpPr>
          <p:nvPr/>
        </p:nvSpPr>
        <p:spPr bwMode="auto">
          <a:xfrm>
            <a:off x="2497138" y="4492625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30"/>
          <p:cNvSpPr>
            <a:spLocks noChangeShapeType="1"/>
          </p:cNvSpPr>
          <p:nvPr/>
        </p:nvSpPr>
        <p:spPr bwMode="auto">
          <a:xfrm>
            <a:off x="3475038" y="4221163"/>
            <a:ext cx="0" cy="184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Examples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81038" algn="l"/>
                <a:tab pos="1149350" algn="l"/>
                <a:tab pos="1603375" algn="l"/>
              </a:tabLst>
            </a:pPr>
            <a:r>
              <a:rPr lang="en-US" dirty="0"/>
              <a:t>Consider the view (named </a:t>
            </a:r>
            <a:r>
              <a:rPr lang="en-US" i="1" dirty="0"/>
              <a:t>all-customer</a:t>
            </a:r>
            <a:r>
              <a:rPr lang="en-US" dirty="0"/>
              <a:t>) consisting of branches and their customers.</a:t>
            </a:r>
          </a:p>
          <a:p>
            <a:pPr>
              <a:buFont typeface="Monotype Sorts" pitchFamily="2" charset="2"/>
              <a:buNone/>
              <a:tabLst>
                <a:tab pos="681038" algn="l"/>
                <a:tab pos="1149350" algn="l"/>
                <a:tab pos="1603375" algn="l"/>
              </a:tabLst>
            </a:pPr>
            <a:r>
              <a:rPr lang="en-US" dirty="0"/>
              <a:t>		</a:t>
            </a:r>
            <a:r>
              <a:rPr lang="en-US" b="1" dirty="0"/>
              <a:t>create view </a:t>
            </a:r>
            <a:r>
              <a:rPr lang="en-US" i="1" dirty="0">
                <a:solidFill>
                  <a:srgbClr val="FF0000"/>
                </a:solidFill>
              </a:rPr>
              <a:t>all-customer </a:t>
            </a:r>
            <a:r>
              <a:rPr lang="en-US" b="1" dirty="0"/>
              <a:t>as</a:t>
            </a:r>
          </a:p>
          <a:p>
            <a:pPr>
              <a:buFont typeface="Monotype Sorts" pitchFamily="2" charset="2"/>
              <a:buNone/>
              <a:tabLst>
                <a:tab pos="681038" algn="l"/>
                <a:tab pos="1149350" algn="l"/>
                <a:tab pos="1603375" algn="l"/>
              </a:tabLst>
            </a:pPr>
            <a:r>
              <a:rPr lang="en-US" b="1" dirty="0"/>
              <a:t>			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sz="2400" i="1" baseline="-25000" dirty="0">
                <a:sym typeface="Symbol" pitchFamily="18" charset="2"/>
              </a:rPr>
              <a:t>branch-name, customer-name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(depositor    account)</a:t>
            </a:r>
          </a:p>
          <a:p>
            <a:pPr>
              <a:buFont typeface="Monotype Sorts" pitchFamily="2" charset="2"/>
              <a:buNone/>
              <a:tabLst>
                <a:tab pos="681038" algn="l"/>
                <a:tab pos="1149350" algn="l"/>
                <a:tab pos="1603375" algn="l"/>
              </a:tabLst>
            </a:pPr>
            <a:r>
              <a:rPr lang="en-US" i="1" dirty="0">
                <a:sym typeface="Symbol" pitchFamily="18" charset="2"/>
              </a:rPr>
              <a:t>				</a:t>
            </a:r>
            <a:r>
              <a:rPr lang="en-US" dirty="0">
                <a:sym typeface="Symbol" pitchFamily="18" charset="2"/>
              </a:rPr>
              <a:t> </a:t>
            </a:r>
            <a:r>
              <a:rPr lang="en-US" sz="2400" i="1" baseline="-25000" dirty="0">
                <a:sym typeface="Symbol" pitchFamily="18" charset="2"/>
              </a:rPr>
              <a:t>branch-name, customer-name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borrower</a:t>
            </a:r>
            <a:r>
              <a:rPr lang="en-US" dirty="0">
                <a:sym typeface="Symbol" pitchFamily="18" charset="2"/>
              </a:rPr>
              <a:t>    </a:t>
            </a:r>
            <a:r>
              <a:rPr lang="en-US" i="1" dirty="0">
                <a:sym typeface="Symbol" pitchFamily="18" charset="2"/>
              </a:rPr>
              <a:t>loan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681038" algn="l"/>
                <a:tab pos="1149350" algn="l"/>
                <a:tab pos="1603375" algn="l"/>
              </a:tabLst>
            </a:pPr>
            <a:endParaRPr lang="en-US" dirty="0">
              <a:sym typeface="Symbol" pitchFamily="18" charset="2"/>
            </a:endParaRPr>
          </a:p>
          <a:p>
            <a:pPr>
              <a:tabLst>
                <a:tab pos="681038" algn="l"/>
                <a:tab pos="1149350" algn="l"/>
                <a:tab pos="1603375" algn="l"/>
              </a:tabLst>
            </a:pPr>
            <a:r>
              <a:rPr lang="en-US" dirty="0"/>
              <a:t>We can find all customers of the </a:t>
            </a:r>
            <a:r>
              <a:rPr lang="en-US" dirty="0" err="1"/>
              <a:t>Perryridge</a:t>
            </a:r>
            <a:r>
              <a:rPr lang="en-US" dirty="0"/>
              <a:t> branch by writing:</a:t>
            </a:r>
          </a:p>
          <a:p>
            <a:pPr>
              <a:buFont typeface="Monotype Sorts" pitchFamily="2" charset="2"/>
              <a:buNone/>
              <a:tabLst>
                <a:tab pos="681038" algn="l"/>
                <a:tab pos="1149350" algn="l"/>
                <a:tab pos="1603375" algn="l"/>
              </a:tabLst>
            </a:pPr>
            <a:r>
              <a:rPr lang="en-US" dirty="0"/>
              <a:t>		 </a:t>
            </a:r>
            <a:r>
              <a:rPr lang="en-US" dirty="0">
                <a:sym typeface="Symbol" pitchFamily="18" charset="2"/>
              </a:rPr>
              <a:t></a:t>
            </a:r>
            <a:r>
              <a:rPr lang="en-US" sz="2400" i="1" baseline="-25000" dirty="0">
                <a:sym typeface="Symbol" pitchFamily="18" charset="2"/>
              </a:rPr>
              <a:t>customer-name</a:t>
            </a:r>
            <a:r>
              <a:rPr lang="en-US" dirty="0"/>
              <a:t> </a:t>
            </a:r>
          </a:p>
          <a:p>
            <a:pPr>
              <a:buFont typeface="Monotype Sorts" pitchFamily="2" charset="2"/>
              <a:buNone/>
              <a:tabLst>
                <a:tab pos="681038" algn="l"/>
                <a:tab pos="1149350" algn="l"/>
                <a:tab pos="1603375" algn="l"/>
              </a:tabLst>
            </a:pPr>
            <a:r>
              <a:rPr lang="en-US" dirty="0"/>
              <a:t>			(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sz="2400" i="1" baseline="-25000" dirty="0">
                <a:sym typeface="Symbol" pitchFamily="18" charset="2"/>
              </a:rPr>
              <a:t>branch-name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baseline="-25000" dirty="0">
                <a:sym typeface="Symbol" pitchFamily="18" charset="2"/>
              </a:rPr>
              <a:t>= </a:t>
            </a:r>
            <a:r>
              <a:rPr lang="en-US" sz="2400" baseline="-25000" dirty="0">
                <a:sym typeface="Symbol" pitchFamily="18" charset="2"/>
              </a:rPr>
              <a:t>“</a:t>
            </a:r>
            <a:r>
              <a:rPr lang="en-US" sz="2400" baseline="-25000" dirty="0" err="1">
                <a:sym typeface="Symbol" pitchFamily="18" charset="2"/>
              </a:rPr>
              <a:t>Perryridge</a:t>
            </a:r>
            <a:r>
              <a:rPr lang="en-US" sz="2400" baseline="-25000" dirty="0">
                <a:sym typeface="Symbol" pitchFamily="18" charset="2"/>
              </a:rPr>
              <a:t>”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olidFill>
                  <a:srgbClr val="FF0000"/>
                </a:solidFill>
                <a:sym typeface="Symbol" pitchFamily="18" charset="2"/>
              </a:rPr>
              <a:t>all-customer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)</a:t>
            </a:r>
            <a:r>
              <a:rPr lang="en-US" dirty="0"/>
              <a:t>	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 rot="16200000" flipV="1">
            <a:off x="6002338" y="309245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 rot="16200000" flipV="1">
            <a:off x="6819900" y="3500438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71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38250"/>
            <a:ext cx="6884988" cy="1630363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Idea: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/>
              <a:t>Existence of one entity depends on another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Example:  Loans and Loan Payments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Dependencies and Weak Entity Sets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827213" y="31432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Loan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619250" y="3698875"/>
            <a:ext cx="538163" cy="3508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lno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1989" name="AutoShape 7"/>
          <p:cNvCxnSpPr>
            <a:cxnSpLocks noChangeShapeType="1"/>
            <a:stCxn id="33796" idx="2"/>
            <a:endCxn id="33797" idx="0"/>
          </p:cNvCxnSpPr>
          <p:nvPr/>
        </p:nvCxnSpPr>
        <p:spPr bwMode="auto">
          <a:xfrm flipH="1">
            <a:off x="1889125" y="3487738"/>
            <a:ext cx="433388" cy="2111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2374900" y="37496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lamt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1991" name="AutoShape 9"/>
          <p:cNvCxnSpPr>
            <a:cxnSpLocks noChangeShapeType="1"/>
            <a:stCxn id="33796" idx="2"/>
            <a:endCxn id="33799" idx="0"/>
          </p:cNvCxnSpPr>
          <p:nvPr/>
        </p:nvCxnSpPr>
        <p:spPr bwMode="auto">
          <a:xfrm>
            <a:off x="2322513" y="3487738"/>
            <a:ext cx="328612" cy="261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1992" name="Group 41"/>
          <p:cNvGrpSpPr>
            <a:grpSpLocks/>
          </p:cNvGrpSpPr>
          <p:nvPr/>
        </p:nvGrpSpPr>
        <p:grpSpPr bwMode="auto">
          <a:xfrm>
            <a:off x="3400425" y="2924175"/>
            <a:ext cx="1878013" cy="860425"/>
            <a:chOff x="2142" y="1842"/>
            <a:chExt cx="1183" cy="542"/>
          </a:xfrm>
        </p:grpSpPr>
        <p:sp>
          <p:nvSpPr>
            <p:cNvPr id="42011" name="AutoShape 40"/>
            <p:cNvSpPr>
              <a:spLocks noChangeArrowheads="1"/>
            </p:cNvSpPr>
            <p:nvPr/>
          </p:nvSpPr>
          <p:spPr bwMode="auto">
            <a:xfrm>
              <a:off x="2142" y="1842"/>
              <a:ext cx="1183" cy="54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2012" name="AutoShape 12"/>
            <p:cNvSpPr>
              <a:spLocks noChangeArrowheads="1"/>
            </p:cNvSpPr>
            <p:nvPr/>
          </p:nvSpPr>
          <p:spPr bwMode="auto">
            <a:xfrm>
              <a:off x="2241" y="1887"/>
              <a:ext cx="988" cy="445"/>
            </a:xfrm>
            <a:prstGeom prst="diamond">
              <a:avLst/>
            </a:prstGeom>
            <a:solidFill>
              <a:srgbClr val="99CCFF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Loan_Pmt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1993" name="Line 13"/>
          <p:cNvSpPr>
            <a:spLocks noChangeShapeType="1"/>
          </p:cNvSpPr>
          <p:nvPr/>
        </p:nvSpPr>
        <p:spPr bwMode="auto">
          <a:xfrm flipH="1">
            <a:off x="2854325" y="3346450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4"/>
          <p:cNvSpPr>
            <a:spLocks noChangeShapeType="1"/>
          </p:cNvSpPr>
          <p:nvPr/>
        </p:nvSpPr>
        <p:spPr bwMode="auto">
          <a:xfrm flipH="1">
            <a:off x="5273675" y="3344863"/>
            <a:ext cx="803275" cy="1587"/>
          </a:xfrm>
          <a:prstGeom prst="line">
            <a:avLst/>
          </a:prstGeom>
          <a:noFill/>
          <a:ln w="38100" cmpd="dbl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33804" name="Rectangle 15"/>
          <p:cNvSpPr>
            <a:spLocks noChangeArrowheads="1"/>
          </p:cNvSpPr>
          <p:nvPr/>
        </p:nvSpPr>
        <p:spPr bwMode="auto">
          <a:xfrm>
            <a:off x="6059488" y="3051175"/>
            <a:ext cx="989012" cy="485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Payment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05" name="Rectangle 16"/>
          <p:cNvSpPr>
            <a:spLocks noChangeArrowheads="1"/>
          </p:cNvSpPr>
          <p:nvPr/>
        </p:nvSpPr>
        <p:spPr bwMode="auto">
          <a:xfrm>
            <a:off x="5491163" y="3709988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pno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1997" name="AutoShape 17"/>
          <p:cNvCxnSpPr>
            <a:cxnSpLocks noChangeShapeType="1"/>
            <a:stCxn id="33804" idx="2"/>
            <a:endCxn id="33805" idx="0"/>
          </p:cNvCxnSpPr>
          <p:nvPr/>
        </p:nvCxnSpPr>
        <p:spPr bwMode="auto">
          <a:xfrm flipH="1">
            <a:off x="5845175" y="3556000"/>
            <a:ext cx="709613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07" name="Rectangle 18"/>
          <p:cNvSpPr>
            <a:spLocks noChangeArrowheads="1"/>
          </p:cNvSpPr>
          <p:nvPr/>
        </p:nvSpPr>
        <p:spPr bwMode="auto">
          <a:xfrm>
            <a:off x="6286500" y="3746500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pdate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1999" name="AutoShape 19"/>
          <p:cNvCxnSpPr>
            <a:cxnSpLocks noChangeShapeType="1"/>
            <a:stCxn id="33804" idx="2"/>
            <a:endCxn id="33807" idx="0"/>
          </p:cNvCxnSpPr>
          <p:nvPr/>
        </p:nvCxnSpPr>
        <p:spPr bwMode="auto">
          <a:xfrm>
            <a:off x="6554788" y="3556000"/>
            <a:ext cx="7937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00" name="AutoShape 20"/>
          <p:cNvCxnSpPr>
            <a:cxnSpLocks noChangeShapeType="1"/>
            <a:stCxn id="33804" idx="2"/>
            <a:endCxn id="33810" idx="0"/>
          </p:cNvCxnSpPr>
          <p:nvPr/>
        </p:nvCxnSpPr>
        <p:spPr bwMode="auto">
          <a:xfrm>
            <a:off x="6554788" y="3556000"/>
            <a:ext cx="752475" cy="188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10" name="Rectangle 24"/>
          <p:cNvSpPr>
            <a:spLocks noChangeArrowheads="1"/>
          </p:cNvSpPr>
          <p:nvPr/>
        </p:nvSpPr>
        <p:spPr bwMode="auto">
          <a:xfrm>
            <a:off x="7031038" y="3744913"/>
            <a:ext cx="5508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2002" name="Line 25"/>
          <p:cNvSpPr>
            <a:spLocks noChangeShapeType="1"/>
          </p:cNvSpPr>
          <p:nvPr/>
        </p:nvSpPr>
        <p:spPr bwMode="auto">
          <a:xfrm>
            <a:off x="5162550" y="4019550"/>
            <a:ext cx="423863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6"/>
          <p:cNvSpPr>
            <a:spLocks noChangeArrowheads="1"/>
          </p:cNvSpPr>
          <p:nvPr/>
        </p:nvSpPr>
        <p:spPr bwMode="auto">
          <a:xfrm>
            <a:off x="2843213" y="4492625"/>
            <a:ext cx="822325" cy="306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2004" name="Text Box 27"/>
          <p:cNvSpPr txBox="1">
            <a:spLocks noChangeArrowheads="1"/>
          </p:cNvSpPr>
          <p:nvPr/>
        </p:nvSpPr>
        <p:spPr bwMode="auto">
          <a:xfrm>
            <a:off x="3992563" y="4424363"/>
            <a:ext cx="1789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Weak Entity Set</a:t>
            </a:r>
          </a:p>
        </p:txBody>
      </p:sp>
      <p:sp>
        <p:nvSpPr>
          <p:cNvPr id="42005" name="Line 29"/>
          <p:cNvSpPr>
            <a:spLocks noChangeShapeType="1"/>
          </p:cNvSpPr>
          <p:nvPr/>
        </p:nvSpPr>
        <p:spPr bwMode="auto">
          <a:xfrm>
            <a:off x="3090863" y="4948238"/>
            <a:ext cx="369887" cy="1587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AutoShape 31"/>
          <p:cNvSpPr>
            <a:spLocks noChangeArrowheads="1"/>
          </p:cNvSpPr>
          <p:nvPr/>
        </p:nvSpPr>
        <p:spPr bwMode="auto">
          <a:xfrm>
            <a:off x="2825750" y="5005388"/>
            <a:ext cx="900113" cy="422275"/>
          </a:xfrm>
          <a:prstGeom prst="diamond">
            <a:avLst/>
          </a:prstGeom>
          <a:solidFill>
            <a:srgbClr val="99CCFF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2007" name="Text Box 32"/>
          <p:cNvSpPr txBox="1">
            <a:spLocks noChangeArrowheads="1"/>
          </p:cNvSpPr>
          <p:nvPr/>
        </p:nvSpPr>
        <p:spPr bwMode="auto">
          <a:xfrm>
            <a:off x="3973513" y="4953000"/>
            <a:ext cx="262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Identifying Relationship</a:t>
            </a:r>
          </a:p>
        </p:txBody>
      </p:sp>
      <p:sp>
        <p:nvSpPr>
          <p:cNvPr id="33817" name="Line 34"/>
          <p:cNvSpPr>
            <a:spLocks noChangeShapeType="1"/>
          </p:cNvSpPr>
          <p:nvPr/>
        </p:nvSpPr>
        <p:spPr bwMode="auto">
          <a:xfrm flipH="1">
            <a:off x="3082925" y="5767388"/>
            <a:ext cx="446088" cy="1587"/>
          </a:xfrm>
          <a:prstGeom prst="line">
            <a:avLst/>
          </a:prstGeom>
          <a:noFill/>
          <a:ln w="38100" cmpd="dbl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42009" name="Text Box 38"/>
          <p:cNvSpPr txBox="1">
            <a:spLocks noChangeArrowheads="1"/>
          </p:cNvSpPr>
          <p:nvPr/>
        </p:nvSpPr>
        <p:spPr bwMode="auto">
          <a:xfrm>
            <a:off x="3997325" y="550545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Total Participation</a:t>
            </a:r>
          </a:p>
        </p:txBody>
      </p:sp>
      <p:sp>
        <p:nvSpPr>
          <p:cNvPr id="42010" name="Rectangle 39"/>
          <p:cNvSpPr>
            <a:spLocks noChangeArrowheads="1"/>
          </p:cNvSpPr>
          <p:nvPr/>
        </p:nvSpPr>
        <p:spPr bwMode="auto">
          <a:xfrm>
            <a:off x="2162175" y="4348163"/>
            <a:ext cx="4981575" cy="18383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Dependencies and Weak Entity Sets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4834" name="Rectangle 20"/>
          <p:cNvSpPr>
            <a:spLocks noChangeArrowheads="1"/>
          </p:cNvSpPr>
          <p:nvPr/>
        </p:nvSpPr>
        <p:spPr bwMode="auto">
          <a:xfrm>
            <a:off x="5772150" y="3165475"/>
            <a:ext cx="822325" cy="500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7410" name="Rectangle 66"/>
          <p:cNvSpPr>
            <a:spLocks noChangeArrowheads="1"/>
          </p:cNvSpPr>
          <p:nvPr/>
        </p:nvSpPr>
        <p:spPr bwMode="auto">
          <a:xfrm>
            <a:off x="1104900" y="3141663"/>
            <a:ext cx="688498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      Weak Entity Sets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of payments depends upon loans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have no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superkeys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  different payment records (for different loans) can be identical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instead of keys,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discriminators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  discriminate between payments for given loan (e.g., </a:t>
            </a:r>
            <a:r>
              <a:rPr lang="en-US" sz="2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pno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43012" name="Line 67"/>
          <p:cNvSpPr>
            <a:spLocks noChangeShapeType="1"/>
          </p:cNvSpPr>
          <p:nvPr/>
        </p:nvSpPr>
        <p:spPr bwMode="auto">
          <a:xfrm>
            <a:off x="3617913" y="5226050"/>
            <a:ext cx="1454150" cy="0"/>
          </a:xfrm>
          <a:prstGeom prst="line">
            <a:avLst/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68"/>
          <p:cNvSpPr>
            <a:spLocks noChangeShapeType="1"/>
          </p:cNvSpPr>
          <p:nvPr/>
        </p:nvSpPr>
        <p:spPr bwMode="auto">
          <a:xfrm>
            <a:off x="5046663" y="5573713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751013" y="18224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Loan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543050" y="2378075"/>
            <a:ext cx="538163" cy="3508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lno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3016" name="AutoShape 7"/>
          <p:cNvCxnSpPr>
            <a:cxnSpLocks noChangeShapeType="1"/>
            <a:stCxn id="25" idx="2"/>
            <a:endCxn id="26" idx="0"/>
          </p:cNvCxnSpPr>
          <p:nvPr/>
        </p:nvCxnSpPr>
        <p:spPr bwMode="auto">
          <a:xfrm flipH="1">
            <a:off x="1812925" y="2166938"/>
            <a:ext cx="433388" cy="2111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2298700" y="24288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lamt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3018" name="AutoShape 9"/>
          <p:cNvCxnSpPr>
            <a:cxnSpLocks noChangeShapeType="1"/>
            <a:stCxn id="25" idx="2"/>
            <a:endCxn id="28" idx="0"/>
          </p:cNvCxnSpPr>
          <p:nvPr/>
        </p:nvCxnSpPr>
        <p:spPr bwMode="auto">
          <a:xfrm>
            <a:off x="2246313" y="2166938"/>
            <a:ext cx="328612" cy="261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3019" name="Group 41"/>
          <p:cNvGrpSpPr>
            <a:grpSpLocks/>
          </p:cNvGrpSpPr>
          <p:nvPr/>
        </p:nvGrpSpPr>
        <p:grpSpPr bwMode="auto">
          <a:xfrm>
            <a:off x="3324225" y="1603375"/>
            <a:ext cx="1878013" cy="860425"/>
            <a:chOff x="2142" y="1842"/>
            <a:chExt cx="1183" cy="542"/>
          </a:xfrm>
        </p:grpSpPr>
        <p:sp>
          <p:nvSpPr>
            <p:cNvPr id="43030" name="AutoShape 40"/>
            <p:cNvSpPr>
              <a:spLocks noChangeArrowheads="1"/>
            </p:cNvSpPr>
            <p:nvPr/>
          </p:nvSpPr>
          <p:spPr bwMode="auto">
            <a:xfrm>
              <a:off x="2142" y="1842"/>
              <a:ext cx="1183" cy="54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3031" name="AutoShape 12"/>
            <p:cNvSpPr>
              <a:spLocks noChangeArrowheads="1"/>
            </p:cNvSpPr>
            <p:nvPr/>
          </p:nvSpPr>
          <p:spPr bwMode="auto">
            <a:xfrm>
              <a:off x="2241" y="1887"/>
              <a:ext cx="988" cy="445"/>
            </a:xfrm>
            <a:prstGeom prst="diamond">
              <a:avLst/>
            </a:prstGeom>
            <a:solidFill>
              <a:srgbClr val="99CCFF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Loan_Pmt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3020" name="Line 13"/>
          <p:cNvSpPr>
            <a:spLocks noChangeShapeType="1"/>
          </p:cNvSpPr>
          <p:nvPr/>
        </p:nvSpPr>
        <p:spPr bwMode="auto">
          <a:xfrm flipH="1">
            <a:off x="2778125" y="2025650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197475" y="2024063"/>
            <a:ext cx="803275" cy="1587"/>
          </a:xfrm>
          <a:prstGeom prst="line">
            <a:avLst/>
          </a:prstGeom>
          <a:noFill/>
          <a:ln w="38100" cmpd="dbl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983288" y="1730375"/>
            <a:ext cx="989012" cy="485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Payment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414963" y="2389188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pno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3024" name="AutoShape 17"/>
          <p:cNvCxnSpPr>
            <a:cxnSpLocks noChangeShapeType="1"/>
            <a:stCxn id="35" idx="2"/>
            <a:endCxn id="36" idx="0"/>
          </p:cNvCxnSpPr>
          <p:nvPr/>
        </p:nvCxnSpPr>
        <p:spPr bwMode="auto">
          <a:xfrm flipH="1">
            <a:off x="5768975" y="2235200"/>
            <a:ext cx="709613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210300" y="2425700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pdate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3026" name="AutoShape 19"/>
          <p:cNvCxnSpPr>
            <a:cxnSpLocks noChangeShapeType="1"/>
            <a:stCxn id="35" idx="2"/>
            <a:endCxn id="38" idx="0"/>
          </p:cNvCxnSpPr>
          <p:nvPr/>
        </p:nvCxnSpPr>
        <p:spPr bwMode="auto">
          <a:xfrm>
            <a:off x="6478588" y="2235200"/>
            <a:ext cx="7937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27" name="AutoShape 20"/>
          <p:cNvCxnSpPr>
            <a:cxnSpLocks noChangeShapeType="1"/>
            <a:stCxn id="35" idx="2"/>
            <a:endCxn id="41" idx="0"/>
          </p:cNvCxnSpPr>
          <p:nvPr/>
        </p:nvCxnSpPr>
        <p:spPr bwMode="auto">
          <a:xfrm>
            <a:off x="6478588" y="2235200"/>
            <a:ext cx="752475" cy="188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6954838" y="2424113"/>
            <a:ext cx="5508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3029" name="Line 25"/>
          <p:cNvSpPr>
            <a:spLocks noChangeShapeType="1"/>
          </p:cNvSpPr>
          <p:nvPr/>
        </p:nvSpPr>
        <p:spPr bwMode="auto">
          <a:xfrm>
            <a:off x="5086350" y="2698750"/>
            <a:ext cx="423863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Dependencies and Weak Entity Sets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673100" y="3205163"/>
            <a:ext cx="4954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Identifying Relationships</a:t>
            </a:r>
          </a:p>
        </p:txBody>
      </p:sp>
      <p:sp>
        <p:nvSpPr>
          <p:cNvPr id="44035" name="AutoShape 23"/>
          <p:cNvSpPr>
            <a:spLocks noChangeArrowheads="1"/>
          </p:cNvSpPr>
          <p:nvPr/>
        </p:nvSpPr>
        <p:spPr bwMode="auto">
          <a:xfrm>
            <a:off x="5561013" y="3302000"/>
            <a:ext cx="900112" cy="615950"/>
          </a:xfrm>
          <a:prstGeom prst="diamond">
            <a:avLst/>
          </a:prstGeom>
          <a:solidFill>
            <a:srgbClr val="99CCFF"/>
          </a:solidFill>
          <a:ln w="38100" cmpd="dbl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1400175" y="4014788"/>
            <a:ext cx="688498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We say: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Loan is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dominant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in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Loan_Pmt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Payment is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subordinate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in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Loan_Pmt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Payment is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dependent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on Loan		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890713" y="1695450"/>
            <a:ext cx="989012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Loan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682750" y="2251075"/>
            <a:ext cx="538163" cy="3508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lno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4039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1952625" y="2039938"/>
            <a:ext cx="433388" cy="2111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2438400" y="2301875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lamt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4041" name="AutoShape 9"/>
          <p:cNvCxnSpPr>
            <a:cxnSpLocks noChangeShapeType="1"/>
            <a:stCxn id="24" idx="2"/>
            <a:endCxn id="27" idx="0"/>
          </p:cNvCxnSpPr>
          <p:nvPr/>
        </p:nvCxnSpPr>
        <p:spPr bwMode="auto">
          <a:xfrm>
            <a:off x="2386013" y="2039938"/>
            <a:ext cx="328612" cy="261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4042" name="Group 41"/>
          <p:cNvGrpSpPr>
            <a:grpSpLocks/>
          </p:cNvGrpSpPr>
          <p:nvPr/>
        </p:nvGrpSpPr>
        <p:grpSpPr bwMode="auto">
          <a:xfrm>
            <a:off x="3463925" y="1476375"/>
            <a:ext cx="1878013" cy="860425"/>
            <a:chOff x="2142" y="1842"/>
            <a:chExt cx="1183" cy="542"/>
          </a:xfrm>
        </p:grpSpPr>
        <p:sp>
          <p:nvSpPr>
            <p:cNvPr id="44053" name="AutoShape 40"/>
            <p:cNvSpPr>
              <a:spLocks noChangeArrowheads="1"/>
            </p:cNvSpPr>
            <p:nvPr/>
          </p:nvSpPr>
          <p:spPr bwMode="auto">
            <a:xfrm>
              <a:off x="2142" y="1842"/>
              <a:ext cx="1183" cy="542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4054" name="AutoShape 12"/>
            <p:cNvSpPr>
              <a:spLocks noChangeArrowheads="1"/>
            </p:cNvSpPr>
            <p:nvPr/>
          </p:nvSpPr>
          <p:spPr bwMode="auto">
            <a:xfrm>
              <a:off x="2241" y="1887"/>
              <a:ext cx="988" cy="445"/>
            </a:xfrm>
            <a:prstGeom prst="diamond">
              <a:avLst/>
            </a:prstGeom>
            <a:solidFill>
              <a:srgbClr val="99CCFF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Loan_Pmt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44043" name="Line 13"/>
          <p:cNvSpPr>
            <a:spLocks noChangeShapeType="1"/>
          </p:cNvSpPr>
          <p:nvPr/>
        </p:nvSpPr>
        <p:spPr bwMode="auto">
          <a:xfrm flipH="1">
            <a:off x="2917825" y="1898650"/>
            <a:ext cx="541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H="1">
            <a:off x="5337175" y="1897063"/>
            <a:ext cx="803275" cy="1587"/>
          </a:xfrm>
          <a:prstGeom prst="line">
            <a:avLst/>
          </a:prstGeom>
          <a:noFill/>
          <a:ln w="38100" cmpd="dbl">
            <a:solidFill>
              <a:schemeClr val="accent3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6122988" y="1603375"/>
            <a:ext cx="989012" cy="485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Payment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5554663" y="2262188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pno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4047" name="AutoShape 17"/>
          <p:cNvCxnSpPr>
            <a:cxnSpLocks noChangeShapeType="1"/>
            <a:stCxn id="34" idx="2"/>
            <a:endCxn id="35" idx="0"/>
          </p:cNvCxnSpPr>
          <p:nvPr/>
        </p:nvCxnSpPr>
        <p:spPr bwMode="auto">
          <a:xfrm flipH="1">
            <a:off x="5908675" y="2108200"/>
            <a:ext cx="709613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6350000" y="2298700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pdate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4049" name="AutoShape 19"/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618288" y="2108200"/>
            <a:ext cx="7937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20"/>
          <p:cNvCxnSpPr>
            <a:cxnSpLocks noChangeShapeType="1"/>
            <a:stCxn id="34" idx="2"/>
            <a:endCxn id="40" idx="0"/>
          </p:cNvCxnSpPr>
          <p:nvPr/>
        </p:nvCxnSpPr>
        <p:spPr bwMode="auto">
          <a:xfrm>
            <a:off x="6618288" y="2108200"/>
            <a:ext cx="752475" cy="188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7094538" y="2297113"/>
            <a:ext cx="5508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4052" name="Line 25"/>
          <p:cNvSpPr>
            <a:spLocks noChangeShapeType="1"/>
          </p:cNvSpPr>
          <p:nvPr/>
        </p:nvSpPr>
        <p:spPr bwMode="auto">
          <a:xfrm>
            <a:off x="5226050" y="2571750"/>
            <a:ext cx="423863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Dependencies and Weak Entity Sets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400175" y="4014788"/>
            <a:ext cx="688498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All elements of Payment appear in Loan_Pmt</a:t>
            </a:r>
          </a:p>
        </p:txBody>
      </p:sp>
      <p:sp>
        <p:nvSpPr>
          <p:cNvPr id="36868" name="Rectangle 30"/>
          <p:cNvSpPr>
            <a:spLocks noChangeArrowheads="1"/>
          </p:cNvSpPr>
          <p:nvPr/>
        </p:nvSpPr>
        <p:spPr bwMode="auto">
          <a:xfrm>
            <a:off x="1801813" y="2271713"/>
            <a:ext cx="989012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Loan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6869" name="Rectangle 31"/>
          <p:cNvSpPr>
            <a:spLocks noChangeArrowheads="1"/>
          </p:cNvSpPr>
          <p:nvPr/>
        </p:nvSpPr>
        <p:spPr bwMode="auto">
          <a:xfrm>
            <a:off x="1709738" y="2814638"/>
            <a:ext cx="538162" cy="3508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lno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5061" name="AutoShape 32"/>
          <p:cNvCxnSpPr>
            <a:cxnSpLocks noChangeShapeType="1"/>
            <a:stCxn id="36868" idx="2"/>
            <a:endCxn id="36869" idx="0"/>
          </p:cNvCxnSpPr>
          <p:nvPr/>
        </p:nvCxnSpPr>
        <p:spPr bwMode="auto">
          <a:xfrm flipH="1">
            <a:off x="1979613" y="2616200"/>
            <a:ext cx="317500" cy="198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1" name="Rectangle 33"/>
          <p:cNvSpPr>
            <a:spLocks noChangeArrowheads="1"/>
          </p:cNvSpPr>
          <p:nvPr/>
        </p:nvSpPr>
        <p:spPr bwMode="auto">
          <a:xfrm>
            <a:off x="2465388" y="2865438"/>
            <a:ext cx="5508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lamt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5063" name="AutoShape 34"/>
          <p:cNvCxnSpPr>
            <a:cxnSpLocks noChangeShapeType="1"/>
            <a:stCxn id="36868" idx="2"/>
            <a:endCxn id="36871" idx="0"/>
          </p:cNvCxnSpPr>
          <p:nvPr/>
        </p:nvCxnSpPr>
        <p:spPr bwMode="auto">
          <a:xfrm>
            <a:off x="2297113" y="2616200"/>
            <a:ext cx="444500" cy="249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5064" name="Line 35"/>
          <p:cNvSpPr>
            <a:spLocks noChangeShapeType="1"/>
          </p:cNvSpPr>
          <p:nvPr/>
        </p:nvSpPr>
        <p:spPr bwMode="auto">
          <a:xfrm flipH="1" flipV="1">
            <a:off x="2790825" y="2462213"/>
            <a:ext cx="758825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36"/>
          <p:cNvSpPr>
            <a:spLocks noChangeShapeType="1"/>
          </p:cNvSpPr>
          <p:nvPr/>
        </p:nvSpPr>
        <p:spPr bwMode="auto">
          <a:xfrm flipH="1">
            <a:off x="5429250" y="2473325"/>
            <a:ext cx="922338" cy="90488"/>
          </a:xfrm>
          <a:prstGeom prst="line">
            <a:avLst/>
          </a:prstGeom>
          <a:noFill/>
          <a:ln w="38100" cmpd="dbl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37"/>
          <p:cNvSpPr>
            <a:spLocks noChangeArrowheads="1"/>
          </p:cNvSpPr>
          <p:nvPr/>
        </p:nvSpPr>
        <p:spPr bwMode="auto">
          <a:xfrm>
            <a:off x="6370638" y="2219325"/>
            <a:ext cx="989012" cy="485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Payment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6876" name="Rectangle 38"/>
          <p:cNvSpPr>
            <a:spLocks noChangeArrowheads="1"/>
          </p:cNvSpPr>
          <p:nvPr/>
        </p:nvSpPr>
        <p:spPr bwMode="auto">
          <a:xfrm>
            <a:off x="5802313" y="2878138"/>
            <a:ext cx="706437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pno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5068" name="AutoShape 39"/>
          <p:cNvCxnSpPr>
            <a:cxnSpLocks noChangeShapeType="1"/>
            <a:stCxn id="36875" idx="2"/>
            <a:endCxn id="36876" idx="0"/>
          </p:cNvCxnSpPr>
          <p:nvPr/>
        </p:nvCxnSpPr>
        <p:spPr bwMode="auto">
          <a:xfrm flipH="1">
            <a:off x="6156325" y="2724150"/>
            <a:ext cx="709613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78" name="Rectangle 40"/>
          <p:cNvSpPr>
            <a:spLocks noChangeArrowheads="1"/>
          </p:cNvSpPr>
          <p:nvPr/>
        </p:nvSpPr>
        <p:spPr bwMode="auto">
          <a:xfrm>
            <a:off x="6597650" y="2914650"/>
            <a:ext cx="550863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pdate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5070" name="AutoShape 41"/>
          <p:cNvCxnSpPr>
            <a:cxnSpLocks noChangeShapeType="1"/>
            <a:stCxn id="36875" idx="2"/>
            <a:endCxn id="36878" idx="0"/>
          </p:cNvCxnSpPr>
          <p:nvPr/>
        </p:nvCxnSpPr>
        <p:spPr bwMode="auto">
          <a:xfrm>
            <a:off x="6865938" y="2724150"/>
            <a:ext cx="7937" cy="19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071" name="AutoShape 42"/>
          <p:cNvCxnSpPr>
            <a:cxnSpLocks noChangeShapeType="1"/>
            <a:stCxn id="36875" idx="2"/>
            <a:endCxn id="36881" idx="0"/>
          </p:cNvCxnSpPr>
          <p:nvPr/>
        </p:nvCxnSpPr>
        <p:spPr bwMode="auto">
          <a:xfrm>
            <a:off x="6865938" y="2724150"/>
            <a:ext cx="752475" cy="188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1" name="Rectangle 43"/>
          <p:cNvSpPr>
            <a:spLocks noChangeArrowheads="1"/>
          </p:cNvSpPr>
          <p:nvPr/>
        </p:nvSpPr>
        <p:spPr bwMode="auto">
          <a:xfrm>
            <a:off x="7342188" y="2913063"/>
            <a:ext cx="550862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pamt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5073" name="Line 44"/>
          <p:cNvSpPr>
            <a:spLocks noChangeShapeType="1"/>
          </p:cNvSpPr>
          <p:nvPr/>
        </p:nvSpPr>
        <p:spPr bwMode="auto">
          <a:xfrm>
            <a:off x="5949950" y="3148013"/>
            <a:ext cx="423863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4" name="Group 45"/>
          <p:cNvGrpSpPr>
            <a:grpSpLocks/>
          </p:cNvGrpSpPr>
          <p:nvPr/>
        </p:nvGrpSpPr>
        <p:grpSpPr bwMode="auto">
          <a:xfrm>
            <a:off x="3594100" y="2130425"/>
            <a:ext cx="1878013" cy="860425"/>
            <a:chOff x="2142" y="1842"/>
            <a:chExt cx="1183" cy="542"/>
          </a:xfrm>
        </p:grpSpPr>
        <p:sp>
          <p:nvSpPr>
            <p:cNvPr id="45075" name="AutoShape 46"/>
            <p:cNvSpPr>
              <a:spLocks noChangeArrowheads="1"/>
            </p:cNvSpPr>
            <p:nvPr/>
          </p:nvSpPr>
          <p:spPr bwMode="auto">
            <a:xfrm>
              <a:off x="2142" y="1842"/>
              <a:ext cx="1183" cy="542"/>
            </a:xfrm>
            <a:prstGeom prst="diamond">
              <a:avLst/>
            </a:prstGeom>
            <a:solidFill>
              <a:srgbClr val="99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5076" name="AutoShape 47"/>
            <p:cNvSpPr>
              <a:spLocks noChangeArrowheads="1"/>
            </p:cNvSpPr>
            <p:nvPr/>
          </p:nvSpPr>
          <p:spPr bwMode="auto">
            <a:xfrm>
              <a:off x="2241" y="1887"/>
              <a:ext cx="988" cy="445"/>
            </a:xfrm>
            <a:prstGeom prst="diamond">
              <a:avLst/>
            </a:prstGeom>
            <a:solidFill>
              <a:srgbClr val="99CCFF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Loan_Pmt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Existence Dependencies and Weak Entity Sets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00275" y="1662113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</a:t>
            </a:r>
            <a:r>
              <a:rPr lang="en-US" baseline="-25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46083" name="AutoShape 5"/>
          <p:cNvCxnSpPr>
            <a:cxnSpLocks noChangeShapeType="1"/>
            <a:stCxn id="37891" idx="2"/>
            <a:endCxn id="37906" idx="0"/>
          </p:cNvCxnSpPr>
          <p:nvPr/>
        </p:nvCxnSpPr>
        <p:spPr bwMode="auto">
          <a:xfrm flipH="1">
            <a:off x="1939925" y="2006600"/>
            <a:ext cx="755650" cy="220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2838450" y="2255838"/>
            <a:ext cx="809625" cy="5572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ourier New" pitchFamily="49" charset="0"/>
              </a:rPr>
              <a:t>att</a:t>
            </a:r>
            <a:r>
              <a:rPr lang="en-US" baseline="-25000">
                <a:latin typeface="Courier New" pitchFamily="49" charset="0"/>
              </a:rPr>
              <a:t>am</a:t>
            </a:r>
            <a:endParaRPr lang="en-US" sz="240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46085" name="AutoShape 7"/>
          <p:cNvCxnSpPr>
            <a:cxnSpLocks noChangeShapeType="1"/>
            <a:stCxn id="37891" idx="2"/>
            <a:endCxn id="37893" idx="0"/>
          </p:cNvCxnSpPr>
          <p:nvPr/>
        </p:nvCxnSpPr>
        <p:spPr bwMode="auto">
          <a:xfrm>
            <a:off x="2695575" y="2006600"/>
            <a:ext cx="547688" cy="249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6086" name="Line 9"/>
          <p:cNvSpPr>
            <a:spLocks noChangeShapeType="1"/>
          </p:cNvSpPr>
          <p:nvPr/>
        </p:nvSpPr>
        <p:spPr bwMode="auto">
          <a:xfrm flipH="1">
            <a:off x="3201988" y="1852613"/>
            <a:ext cx="347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H="1">
            <a:off x="5492750" y="1852613"/>
            <a:ext cx="446088" cy="1587"/>
          </a:xfrm>
          <a:prstGeom prst="line">
            <a:avLst/>
          </a:prstGeom>
          <a:noFill/>
          <a:ln w="38100" cmpd="dbl">
            <a:solidFill>
              <a:schemeClr val="accent3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ahoma" charset="0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5957888" y="1598613"/>
            <a:ext cx="989012" cy="485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dbl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E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389563" y="2257425"/>
            <a:ext cx="857250" cy="541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solidFill>
                  <a:schemeClr val="bg1"/>
                </a:solidFill>
                <a:latin typeface="Courier New" pitchFamily="49" charset="0"/>
              </a:rPr>
              <a:t>att</a:t>
            </a:r>
            <a:r>
              <a:rPr lang="en-US" baseline="-25000">
                <a:solidFill>
                  <a:schemeClr val="bg1"/>
                </a:solidFill>
                <a:latin typeface="Courier New" pitchFamily="49" charset="0"/>
              </a:rPr>
              <a:t>b1</a:t>
            </a:r>
            <a:endParaRPr lang="en-US" sz="2800">
              <a:solidFill>
                <a:schemeClr val="bg1"/>
              </a:solidFill>
              <a:latin typeface="Courier New" pitchFamily="49" charset="0"/>
            </a:endParaRPr>
          </a:p>
        </p:txBody>
      </p:sp>
      <p:cxnSp>
        <p:nvCxnSpPr>
          <p:cNvPr id="46090" name="AutoShape 13"/>
          <p:cNvCxnSpPr>
            <a:cxnSpLocks noChangeShapeType="1"/>
            <a:stCxn id="37897" idx="2"/>
            <a:endCxn id="37898" idx="0"/>
          </p:cNvCxnSpPr>
          <p:nvPr/>
        </p:nvCxnSpPr>
        <p:spPr bwMode="auto">
          <a:xfrm flipH="1">
            <a:off x="5818188" y="2103438"/>
            <a:ext cx="635000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091" name="AutoShape 16"/>
          <p:cNvCxnSpPr>
            <a:cxnSpLocks noChangeShapeType="1"/>
            <a:stCxn id="37897" idx="2"/>
            <a:endCxn id="37901" idx="0"/>
          </p:cNvCxnSpPr>
          <p:nvPr/>
        </p:nvCxnSpPr>
        <p:spPr bwMode="auto">
          <a:xfrm>
            <a:off x="6453188" y="2103438"/>
            <a:ext cx="811212" cy="188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6929438" y="2292350"/>
            <a:ext cx="668337" cy="4762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Courier New" pitchFamily="49" charset="0"/>
              </a:rPr>
              <a:t>att</a:t>
            </a:r>
            <a:r>
              <a:rPr lang="en-US" baseline="-25000">
                <a:latin typeface="Courier New" pitchFamily="49" charset="0"/>
              </a:rPr>
              <a:t>bn</a:t>
            </a:r>
            <a:endParaRPr lang="en-US" baseline="-2500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6093" name="Line 18"/>
          <p:cNvSpPr>
            <a:spLocks noChangeShapeType="1"/>
          </p:cNvSpPr>
          <p:nvPr/>
        </p:nvSpPr>
        <p:spPr bwMode="auto">
          <a:xfrm>
            <a:off x="5549900" y="2679700"/>
            <a:ext cx="525463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266700" y="3190875"/>
            <a:ext cx="72596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Q.  Is {att</a:t>
            </a:r>
            <a:r>
              <a:rPr lang="en-US" sz="28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, …,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att</a:t>
            </a:r>
            <a:r>
              <a:rPr lang="en-US" sz="2800" baseline="-250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} a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superkey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of E</a:t>
            </a:r>
            <a:r>
              <a:rPr lang="en-US" sz="28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?</a:t>
            </a:r>
          </a:p>
        </p:txBody>
      </p:sp>
      <p:sp>
        <p:nvSpPr>
          <p:cNvPr id="46095" name="Text Box 28"/>
          <p:cNvSpPr txBox="1">
            <a:spLocks noChangeArrowheads="1"/>
          </p:cNvSpPr>
          <p:nvPr/>
        </p:nvSpPr>
        <p:spPr bwMode="auto">
          <a:xfrm>
            <a:off x="2405063" y="21193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46096" name="Text Box 29"/>
          <p:cNvSpPr txBox="1">
            <a:spLocks noChangeArrowheads="1"/>
          </p:cNvSpPr>
          <p:nvPr/>
        </p:nvSpPr>
        <p:spPr bwMode="auto">
          <a:xfrm>
            <a:off x="6394450" y="22717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...</a:t>
            </a:r>
          </a:p>
        </p:txBody>
      </p:sp>
      <p:sp>
        <p:nvSpPr>
          <p:cNvPr id="37906" name="Rectangle 30"/>
          <p:cNvSpPr>
            <a:spLocks noChangeArrowheads="1"/>
          </p:cNvSpPr>
          <p:nvPr/>
        </p:nvSpPr>
        <p:spPr bwMode="auto">
          <a:xfrm>
            <a:off x="1511300" y="2227263"/>
            <a:ext cx="857250" cy="541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att</a:t>
            </a:r>
            <a:r>
              <a:rPr lang="en-US" baseline="-25000" dirty="0">
                <a:solidFill>
                  <a:schemeClr val="bg1"/>
                </a:solidFill>
                <a:latin typeface="Courier New" pitchFamily="49" charset="0"/>
              </a:rPr>
              <a:t>a1</a:t>
            </a:r>
            <a:endParaRPr lang="en-US" sz="2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6098" name="Line 31"/>
          <p:cNvSpPr>
            <a:spLocks noChangeShapeType="1"/>
          </p:cNvSpPr>
          <p:nvPr/>
        </p:nvSpPr>
        <p:spPr bwMode="auto">
          <a:xfrm>
            <a:off x="1658938" y="2649538"/>
            <a:ext cx="565150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1271588" y="3651250"/>
            <a:ext cx="101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 No</a:t>
            </a:r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290513" y="4243388"/>
            <a:ext cx="64341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Q.  Name a candidate key of E</a:t>
            </a:r>
            <a:r>
              <a:rPr lang="en-US" sz="28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</a:t>
            </a:r>
            <a:endParaRPr lang="en-US" sz="28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1271588" y="4679950"/>
            <a:ext cx="201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{att</a:t>
            </a:r>
            <a:r>
              <a:rPr lang="en-US" sz="24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, att</a:t>
            </a:r>
            <a:r>
              <a:rPr lang="en-US" sz="24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b1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46102" name="Group 35"/>
          <p:cNvGrpSpPr>
            <a:grpSpLocks/>
          </p:cNvGrpSpPr>
          <p:nvPr/>
        </p:nvGrpSpPr>
        <p:grpSpPr bwMode="auto">
          <a:xfrm>
            <a:off x="3606800" y="1419225"/>
            <a:ext cx="1878013" cy="860425"/>
            <a:chOff x="2142" y="1842"/>
            <a:chExt cx="1183" cy="542"/>
          </a:xfrm>
        </p:grpSpPr>
        <p:sp>
          <p:nvSpPr>
            <p:cNvPr id="46105" name="AutoShape 36"/>
            <p:cNvSpPr>
              <a:spLocks noChangeArrowheads="1"/>
            </p:cNvSpPr>
            <p:nvPr/>
          </p:nvSpPr>
          <p:spPr bwMode="auto">
            <a:xfrm>
              <a:off x="2142" y="1842"/>
              <a:ext cx="1183" cy="542"/>
            </a:xfrm>
            <a:prstGeom prst="diamond">
              <a:avLst/>
            </a:prstGeom>
            <a:solidFill>
              <a:srgbClr val="99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6106" name="AutoShape 37"/>
            <p:cNvSpPr>
              <a:spLocks noChangeArrowheads="1"/>
            </p:cNvSpPr>
            <p:nvPr/>
          </p:nvSpPr>
          <p:spPr bwMode="auto">
            <a:xfrm>
              <a:off x="2241" y="1887"/>
              <a:ext cx="988" cy="445"/>
            </a:xfrm>
            <a:prstGeom prst="diamond">
              <a:avLst/>
            </a:prstGeom>
            <a:solidFill>
              <a:srgbClr val="99CCFF"/>
            </a:solidFill>
            <a:ln w="38100" cmpd="dbl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  <a:latin typeface="Times New Roman" pitchFamily="18" charset="0"/>
                </a:rPr>
                <a:t>R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312738" y="5172075"/>
            <a:ext cx="8674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Q.  Does total participation of E</a:t>
            </a:r>
            <a:r>
              <a:rPr lang="en-US" sz="28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in R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Þ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</a:t>
            </a:r>
            <a:r>
              <a:rPr lang="en-US" sz="2800" baseline="-25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is 			existence-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dep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?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298950" y="6113463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utoUpdateAnimBg="0"/>
      <p:bldP spid="60449" grpId="0" autoUpdateAnimBg="0"/>
      <p:bldP spid="60450" grpId="0" autoUpdateAnimBg="0"/>
      <p:bldP spid="60454" grpId="0" autoUpdateAnimBg="0"/>
      <p:bldP spid="6045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Extensions to the Model:  Specialization and Generalization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660400" y="1406525"/>
            <a:ext cx="688498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 Example: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Customers can have checking and savings accts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Checking ~ Savings (many of the same attributes)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723900" y="2789238"/>
            <a:ext cx="22939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Old Way:</a:t>
            </a:r>
          </a:p>
        </p:txBody>
      </p:sp>
      <p:sp>
        <p:nvSpPr>
          <p:cNvPr id="38917" name="Rectangle 30"/>
          <p:cNvSpPr>
            <a:spLocks noChangeArrowheads="1"/>
          </p:cNvSpPr>
          <p:nvPr/>
        </p:nvSpPr>
        <p:spPr bwMode="auto">
          <a:xfrm>
            <a:off x="1225550" y="3509963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109" name="AutoShape 31"/>
          <p:cNvSpPr>
            <a:spLocks noChangeArrowheads="1"/>
          </p:cNvSpPr>
          <p:nvPr/>
        </p:nvSpPr>
        <p:spPr bwMode="auto">
          <a:xfrm>
            <a:off x="2903538" y="3395663"/>
            <a:ext cx="1077912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Has</a:t>
            </a:r>
            <a:r>
              <a:rPr lang="en-US" baseline="-25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19" name="Rectangle 34"/>
          <p:cNvSpPr>
            <a:spLocks noChangeArrowheads="1"/>
          </p:cNvSpPr>
          <p:nvPr/>
        </p:nvSpPr>
        <p:spPr bwMode="auto">
          <a:xfrm>
            <a:off x="4581525" y="3517900"/>
            <a:ext cx="1568450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Savings Acct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20" name="Rectangle 35"/>
          <p:cNvSpPr>
            <a:spLocks noChangeArrowheads="1"/>
          </p:cNvSpPr>
          <p:nvPr/>
        </p:nvSpPr>
        <p:spPr bwMode="auto">
          <a:xfrm>
            <a:off x="3846513" y="4100513"/>
            <a:ext cx="873125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acct_no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21" name="Rectangle 36"/>
          <p:cNvSpPr>
            <a:spLocks noChangeArrowheads="1"/>
          </p:cNvSpPr>
          <p:nvPr/>
        </p:nvSpPr>
        <p:spPr bwMode="auto">
          <a:xfrm>
            <a:off x="4962525" y="4122738"/>
            <a:ext cx="704850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balance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22" name="Rectangle 37"/>
          <p:cNvSpPr>
            <a:spLocks noChangeArrowheads="1"/>
          </p:cNvSpPr>
          <p:nvPr/>
        </p:nvSpPr>
        <p:spPr bwMode="auto">
          <a:xfrm>
            <a:off x="5848350" y="4108450"/>
            <a:ext cx="704850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>
                <a:latin typeface="Times New Roman" pitchFamily="18" charset="0"/>
              </a:rPr>
              <a:t>interest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7114" name="AutoShape 38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 flipH="1">
            <a:off x="4283075" y="3862388"/>
            <a:ext cx="108267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5" name="AutoShape 39"/>
          <p:cNvCxnSpPr>
            <a:cxnSpLocks noChangeShapeType="1"/>
            <a:stCxn id="38919" idx="2"/>
            <a:endCxn id="38921" idx="0"/>
          </p:cNvCxnSpPr>
          <p:nvPr/>
        </p:nvCxnSpPr>
        <p:spPr bwMode="auto">
          <a:xfrm flipH="1">
            <a:off x="5314950" y="3862388"/>
            <a:ext cx="50800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6" name="AutoShape 40"/>
          <p:cNvCxnSpPr>
            <a:cxnSpLocks noChangeShapeType="1"/>
            <a:stCxn id="38919" idx="2"/>
            <a:endCxn id="38922" idx="0"/>
          </p:cNvCxnSpPr>
          <p:nvPr/>
        </p:nvCxnSpPr>
        <p:spPr bwMode="auto">
          <a:xfrm>
            <a:off x="5365750" y="3862388"/>
            <a:ext cx="835025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7" name="AutoShape 41"/>
          <p:cNvCxnSpPr>
            <a:cxnSpLocks noChangeShapeType="1"/>
            <a:stCxn id="38917" idx="3"/>
            <a:endCxn id="47109" idx="1"/>
          </p:cNvCxnSpPr>
          <p:nvPr/>
        </p:nvCxnSpPr>
        <p:spPr bwMode="auto">
          <a:xfrm>
            <a:off x="2214563" y="3683000"/>
            <a:ext cx="6889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18" name="AutoShape 42"/>
          <p:cNvCxnSpPr>
            <a:cxnSpLocks noChangeShapeType="1"/>
            <a:stCxn id="47109" idx="3"/>
            <a:endCxn id="38919" idx="1"/>
          </p:cNvCxnSpPr>
          <p:nvPr/>
        </p:nvCxnSpPr>
        <p:spPr bwMode="auto">
          <a:xfrm>
            <a:off x="3981450" y="3684588"/>
            <a:ext cx="60007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19" name="AutoShape 43"/>
          <p:cNvSpPr>
            <a:spLocks noChangeArrowheads="1"/>
          </p:cNvSpPr>
          <p:nvPr/>
        </p:nvSpPr>
        <p:spPr bwMode="auto">
          <a:xfrm>
            <a:off x="2952750" y="4627563"/>
            <a:ext cx="1077913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Has</a:t>
            </a:r>
            <a:r>
              <a:rPr lang="en-US" baseline="-25000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29" name="Rectangle 44"/>
          <p:cNvSpPr>
            <a:spLocks noChangeArrowheads="1"/>
          </p:cNvSpPr>
          <p:nvPr/>
        </p:nvSpPr>
        <p:spPr bwMode="auto">
          <a:xfrm>
            <a:off x="4630738" y="4749800"/>
            <a:ext cx="1568450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Checking Acct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8930" name="Rectangle 45"/>
          <p:cNvSpPr>
            <a:spLocks noChangeArrowheads="1"/>
          </p:cNvSpPr>
          <p:nvPr/>
        </p:nvSpPr>
        <p:spPr bwMode="auto">
          <a:xfrm>
            <a:off x="3895725" y="5332413"/>
            <a:ext cx="873125" cy="3254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acct_no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31" name="Rectangle 46"/>
          <p:cNvSpPr>
            <a:spLocks noChangeArrowheads="1"/>
          </p:cNvSpPr>
          <p:nvPr/>
        </p:nvSpPr>
        <p:spPr bwMode="auto">
          <a:xfrm>
            <a:off x="5011738" y="5354638"/>
            <a:ext cx="704850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balance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8932" name="Rectangle 47"/>
          <p:cNvSpPr>
            <a:spLocks noChangeArrowheads="1"/>
          </p:cNvSpPr>
          <p:nvPr/>
        </p:nvSpPr>
        <p:spPr bwMode="auto">
          <a:xfrm>
            <a:off x="5897563" y="5340350"/>
            <a:ext cx="873125" cy="2873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overdraft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7124" name="AutoShape 48"/>
          <p:cNvCxnSpPr>
            <a:cxnSpLocks noChangeShapeType="1"/>
            <a:stCxn id="38929" idx="2"/>
            <a:endCxn id="38930" idx="0"/>
          </p:cNvCxnSpPr>
          <p:nvPr/>
        </p:nvCxnSpPr>
        <p:spPr bwMode="auto">
          <a:xfrm flipH="1">
            <a:off x="4332288" y="5094288"/>
            <a:ext cx="1082675" cy="238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25" name="AutoShape 49"/>
          <p:cNvCxnSpPr>
            <a:cxnSpLocks noChangeShapeType="1"/>
            <a:stCxn id="38929" idx="2"/>
            <a:endCxn id="38931" idx="0"/>
          </p:cNvCxnSpPr>
          <p:nvPr/>
        </p:nvCxnSpPr>
        <p:spPr bwMode="auto">
          <a:xfrm flipH="1">
            <a:off x="5364163" y="5094288"/>
            <a:ext cx="50800" cy="260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26" name="AutoShape 50"/>
          <p:cNvCxnSpPr>
            <a:cxnSpLocks noChangeShapeType="1"/>
            <a:stCxn id="38929" idx="2"/>
            <a:endCxn id="38932" idx="0"/>
          </p:cNvCxnSpPr>
          <p:nvPr/>
        </p:nvCxnSpPr>
        <p:spPr bwMode="auto">
          <a:xfrm>
            <a:off x="5414963" y="5094288"/>
            <a:ext cx="919162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27" name="AutoShape 51"/>
          <p:cNvCxnSpPr>
            <a:cxnSpLocks noChangeShapeType="1"/>
            <a:stCxn id="38917" idx="3"/>
            <a:endCxn id="47119" idx="1"/>
          </p:cNvCxnSpPr>
          <p:nvPr/>
        </p:nvCxnSpPr>
        <p:spPr bwMode="auto">
          <a:xfrm>
            <a:off x="2214563" y="3683000"/>
            <a:ext cx="738187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128" name="AutoShape 52"/>
          <p:cNvCxnSpPr>
            <a:cxnSpLocks noChangeShapeType="1"/>
            <a:stCxn id="47119" idx="3"/>
            <a:endCxn id="38929" idx="1"/>
          </p:cNvCxnSpPr>
          <p:nvPr/>
        </p:nvCxnSpPr>
        <p:spPr bwMode="auto">
          <a:xfrm>
            <a:off x="4030663" y="4916488"/>
            <a:ext cx="60007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Extensions to the Model:  Specialization and Generalization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365250" y="3598863"/>
            <a:ext cx="989013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8131" name="AutoShape 6"/>
          <p:cNvSpPr>
            <a:spLocks noChangeArrowheads="1"/>
          </p:cNvSpPr>
          <p:nvPr/>
        </p:nvSpPr>
        <p:spPr bwMode="auto">
          <a:xfrm>
            <a:off x="3043238" y="3484563"/>
            <a:ext cx="1077912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Has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4681538" y="3594100"/>
            <a:ext cx="1568450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Account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4141788" y="3019425"/>
            <a:ext cx="873125" cy="3254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acct_no</a:t>
            </a:r>
            <a:endParaRPr 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5746750" y="3001963"/>
            <a:ext cx="704850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>
                <a:latin typeface="Times New Roman" pitchFamily="18" charset="0"/>
              </a:rPr>
              <a:t>balance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8135" name="AutoShape 11"/>
          <p:cNvCxnSpPr>
            <a:cxnSpLocks noChangeShapeType="1"/>
            <a:stCxn id="39941" idx="0"/>
            <a:endCxn id="39942" idx="2"/>
          </p:cNvCxnSpPr>
          <p:nvPr/>
        </p:nvCxnSpPr>
        <p:spPr bwMode="auto">
          <a:xfrm flipH="1" flipV="1">
            <a:off x="4578350" y="3344863"/>
            <a:ext cx="887413" cy="249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36" name="AutoShape 12"/>
          <p:cNvCxnSpPr>
            <a:cxnSpLocks noChangeShapeType="1"/>
            <a:stCxn id="39941" idx="0"/>
            <a:endCxn id="39943" idx="2"/>
          </p:cNvCxnSpPr>
          <p:nvPr/>
        </p:nvCxnSpPr>
        <p:spPr bwMode="auto">
          <a:xfrm flipV="1">
            <a:off x="5465763" y="3289300"/>
            <a:ext cx="633412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37" name="AutoShape 14"/>
          <p:cNvCxnSpPr>
            <a:cxnSpLocks noChangeShapeType="1"/>
            <a:stCxn id="39939" idx="3"/>
            <a:endCxn id="48131" idx="1"/>
          </p:cNvCxnSpPr>
          <p:nvPr/>
        </p:nvCxnSpPr>
        <p:spPr bwMode="auto">
          <a:xfrm>
            <a:off x="2354263" y="3771900"/>
            <a:ext cx="6889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47" name="Rectangle 17"/>
          <p:cNvSpPr>
            <a:spLocks noChangeArrowheads="1"/>
          </p:cNvSpPr>
          <p:nvPr/>
        </p:nvSpPr>
        <p:spPr bwMode="auto">
          <a:xfrm>
            <a:off x="5761038" y="5094288"/>
            <a:ext cx="1568450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Checking Acct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9948" name="Rectangle 20"/>
          <p:cNvSpPr>
            <a:spLocks noChangeArrowheads="1"/>
          </p:cNvSpPr>
          <p:nvPr/>
        </p:nvSpPr>
        <p:spPr bwMode="auto">
          <a:xfrm>
            <a:off x="6111875" y="5722938"/>
            <a:ext cx="873125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overdraft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8140" name="AutoShape 23"/>
          <p:cNvCxnSpPr>
            <a:cxnSpLocks noChangeShapeType="1"/>
            <a:stCxn id="39947" idx="2"/>
            <a:endCxn id="39948" idx="0"/>
          </p:cNvCxnSpPr>
          <p:nvPr/>
        </p:nvCxnSpPr>
        <p:spPr bwMode="auto">
          <a:xfrm>
            <a:off x="6545263" y="5438775"/>
            <a:ext cx="3175" cy="284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0" name="Rectangle 26"/>
          <p:cNvSpPr>
            <a:spLocks noChangeArrowheads="1"/>
          </p:cNvSpPr>
          <p:nvPr/>
        </p:nvSpPr>
        <p:spPr bwMode="auto">
          <a:xfrm>
            <a:off x="4251325" y="5729288"/>
            <a:ext cx="704850" cy="2873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600" dirty="0">
                <a:latin typeface="Times New Roman" pitchFamily="18" charset="0"/>
              </a:rPr>
              <a:t>interest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48142" name="AutoShape 27"/>
          <p:cNvCxnSpPr>
            <a:cxnSpLocks noChangeShapeType="1"/>
            <a:stCxn id="39953" idx="2"/>
            <a:endCxn id="39950" idx="0"/>
          </p:cNvCxnSpPr>
          <p:nvPr/>
        </p:nvCxnSpPr>
        <p:spPr bwMode="auto">
          <a:xfrm flipH="1">
            <a:off x="4603750" y="5437188"/>
            <a:ext cx="7938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8143" name="Group 31"/>
          <p:cNvGrpSpPr>
            <a:grpSpLocks/>
          </p:cNvGrpSpPr>
          <p:nvPr/>
        </p:nvGrpSpPr>
        <p:grpSpPr bwMode="auto">
          <a:xfrm>
            <a:off x="5070475" y="4249738"/>
            <a:ext cx="811213" cy="708025"/>
            <a:chOff x="1111" y="3219"/>
            <a:chExt cx="511" cy="446"/>
          </a:xfrm>
        </p:grpSpPr>
        <p:sp>
          <p:nvSpPr>
            <p:cNvPr id="48156" name="AutoShape 28"/>
            <p:cNvSpPr>
              <a:spLocks noChangeArrowheads="1"/>
            </p:cNvSpPr>
            <p:nvPr/>
          </p:nvSpPr>
          <p:spPr bwMode="auto">
            <a:xfrm flipV="1">
              <a:off x="1111" y="3219"/>
              <a:ext cx="511" cy="446"/>
            </a:xfrm>
            <a:prstGeom prst="triangle">
              <a:avLst>
                <a:gd name="adj" fmla="val 50000"/>
              </a:avLst>
            </a:prstGeom>
            <a:solidFill>
              <a:srgbClr val="007E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8157" name="Text Box 30"/>
            <p:cNvSpPr txBox="1">
              <a:spLocks noChangeArrowheads="1"/>
            </p:cNvSpPr>
            <p:nvPr/>
          </p:nvSpPr>
          <p:spPr bwMode="auto">
            <a:xfrm>
              <a:off x="1215" y="3231"/>
              <a:ext cx="3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Isa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9953" name="Rectangle 32"/>
          <p:cNvSpPr>
            <a:spLocks noChangeArrowheads="1"/>
          </p:cNvSpPr>
          <p:nvPr/>
        </p:nvSpPr>
        <p:spPr bwMode="auto">
          <a:xfrm>
            <a:off x="3827463" y="5092700"/>
            <a:ext cx="1568450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Savings Acct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48145" name="AutoShape 33"/>
          <p:cNvCxnSpPr>
            <a:cxnSpLocks noChangeShapeType="1"/>
            <a:stCxn id="39941" idx="2"/>
            <a:endCxn id="48157" idx="0"/>
          </p:cNvCxnSpPr>
          <p:nvPr/>
        </p:nvCxnSpPr>
        <p:spPr bwMode="auto">
          <a:xfrm>
            <a:off x="5465763" y="3938588"/>
            <a:ext cx="9525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6" name="AutoShape 34"/>
          <p:cNvCxnSpPr>
            <a:cxnSpLocks noChangeShapeType="1"/>
            <a:stCxn id="48156" idx="1"/>
            <a:endCxn id="39953" idx="0"/>
          </p:cNvCxnSpPr>
          <p:nvPr/>
        </p:nvCxnSpPr>
        <p:spPr bwMode="auto">
          <a:xfrm flipH="1">
            <a:off x="4611688" y="4603750"/>
            <a:ext cx="660400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7" name="AutoShape 35"/>
          <p:cNvCxnSpPr>
            <a:cxnSpLocks noChangeShapeType="1"/>
            <a:stCxn id="48156" idx="5"/>
            <a:endCxn id="39947" idx="0"/>
          </p:cNvCxnSpPr>
          <p:nvPr/>
        </p:nvCxnSpPr>
        <p:spPr bwMode="auto">
          <a:xfrm>
            <a:off x="5678488" y="4603750"/>
            <a:ext cx="866775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8" name="AutoShape 36"/>
          <p:cNvCxnSpPr>
            <a:cxnSpLocks noChangeShapeType="1"/>
            <a:stCxn id="48131" idx="3"/>
            <a:endCxn id="39941" idx="1"/>
          </p:cNvCxnSpPr>
          <p:nvPr/>
        </p:nvCxnSpPr>
        <p:spPr bwMode="auto">
          <a:xfrm flipV="1">
            <a:off x="4121150" y="3767138"/>
            <a:ext cx="560388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660400" y="1406525"/>
            <a:ext cx="6884988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An Example: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Customers can have checking and savings accts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Checking ~ Savings (many of the same attributes)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723899" y="2789238"/>
            <a:ext cx="327236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Alternative Way:</a:t>
            </a:r>
          </a:p>
        </p:txBody>
      </p:sp>
      <p:sp>
        <p:nvSpPr>
          <p:cNvPr id="48151" name="Text Box 39"/>
          <p:cNvSpPr txBox="1">
            <a:spLocks noChangeArrowheads="1"/>
          </p:cNvSpPr>
          <p:nvPr/>
        </p:nvSpPr>
        <p:spPr bwMode="auto">
          <a:xfrm>
            <a:off x="7710488" y="3533775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superclass</a:t>
            </a:r>
          </a:p>
        </p:txBody>
      </p:sp>
      <p:sp>
        <p:nvSpPr>
          <p:cNvPr id="48152" name="Text Box 40"/>
          <p:cNvSpPr txBox="1">
            <a:spLocks noChangeArrowheads="1"/>
          </p:cNvSpPr>
          <p:nvPr/>
        </p:nvSpPr>
        <p:spPr bwMode="auto">
          <a:xfrm>
            <a:off x="6702425" y="6261100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latin typeface="Times New Roman" pitchFamily="18" charset="0"/>
              </a:rPr>
              <a:t>subclasses</a:t>
            </a:r>
          </a:p>
        </p:txBody>
      </p:sp>
      <p:sp>
        <p:nvSpPr>
          <p:cNvPr id="48153" name="Line 41"/>
          <p:cNvSpPr>
            <a:spLocks noChangeShapeType="1"/>
          </p:cNvSpPr>
          <p:nvPr/>
        </p:nvSpPr>
        <p:spPr bwMode="auto">
          <a:xfrm flipH="1">
            <a:off x="6435725" y="3771900"/>
            <a:ext cx="11588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42"/>
          <p:cNvSpPr>
            <a:spLocks noChangeShapeType="1"/>
          </p:cNvSpPr>
          <p:nvPr/>
        </p:nvSpPr>
        <p:spPr bwMode="auto">
          <a:xfrm flipV="1">
            <a:off x="7042150" y="5508625"/>
            <a:ext cx="192088" cy="7858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43"/>
          <p:cNvSpPr>
            <a:spLocks noChangeShapeType="1"/>
          </p:cNvSpPr>
          <p:nvPr/>
        </p:nvSpPr>
        <p:spPr bwMode="auto">
          <a:xfrm flipH="1" flipV="1">
            <a:off x="5149850" y="5649913"/>
            <a:ext cx="1531938" cy="7604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Extensions to the Model:  Specialization and Generalization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788988" y="1446213"/>
            <a:ext cx="71818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Subclass Distinctions: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1.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User-Defined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vs.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Condition-Defined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User: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 Membership in subclasses explicitly determined (e.g., Employee, Manager &lt; Person)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Condition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  Membership predicate associated with subclasses  -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e.g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060825" y="4168775"/>
            <a:ext cx="873125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Person</a:t>
            </a:r>
            <a:endParaRPr lang="en-US" sz="1600" baseline="-25000" dirty="0">
              <a:latin typeface="Times New Roman" pitchFamily="18" charset="0"/>
            </a:endParaRPr>
          </a:p>
        </p:txBody>
      </p:sp>
      <p:grpSp>
        <p:nvGrpSpPr>
          <p:cNvPr id="49156" name="Group 25"/>
          <p:cNvGrpSpPr>
            <a:grpSpLocks/>
          </p:cNvGrpSpPr>
          <p:nvPr/>
        </p:nvGrpSpPr>
        <p:grpSpPr bwMode="auto">
          <a:xfrm>
            <a:off x="4129088" y="4745038"/>
            <a:ext cx="695325" cy="492125"/>
            <a:chOff x="2699" y="1751"/>
            <a:chExt cx="438" cy="310"/>
          </a:xfrm>
        </p:grpSpPr>
        <p:sp>
          <p:nvSpPr>
            <p:cNvPr id="49170" name="AutoShape 26"/>
            <p:cNvSpPr>
              <a:spLocks noChangeArrowheads="1"/>
            </p:cNvSpPr>
            <p:nvPr/>
          </p:nvSpPr>
          <p:spPr bwMode="auto">
            <a:xfrm flipV="1">
              <a:off x="2699" y="1761"/>
              <a:ext cx="438" cy="300"/>
            </a:xfrm>
            <a:prstGeom prst="triangle">
              <a:avLst>
                <a:gd name="adj" fmla="val 50000"/>
              </a:avLst>
            </a:prstGeom>
            <a:solidFill>
              <a:srgbClr val="007E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71" name="Text Box 27"/>
            <p:cNvSpPr txBox="1">
              <a:spLocks noChangeArrowheads="1"/>
            </p:cNvSpPr>
            <p:nvPr/>
          </p:nvSpPr>
          <p:spPr bwMode="auto">
            <a:xfrm>
              <a:off x="2788" y="1751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Isa</a:t>
              </a:r>
              <a:endParaRPr lang="en-US" sz="2400" b="1">
                <a:latin typeface="Times New Roman" pitchFamily="18" charset="0"/>
              </a:endParaRPr>
            </a:p>
          </p:txBody>
        </p:sp>
      </p:grpSp>
      <p:cxnSp>
        <p:nvCxnSpPr>
          <p:cNvPr id="49157" name="AutoShape 28"/>
          <p:cNvCxnSpPr>
            <a:cxnSpLocks noChangeShapeType="1"/>
            <a:stCxn id="24" idx="2"/>
          </p:cNvCxnSpPr>
          <p:nvPr/>
        </p:nvCxnSpPr>
        <p:spPr bwMode="auto">
          <a:xfrm flipH="1">
            <a:off x="4492625" y="4513263"/>
            <a:ext cx="4763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58" name="AutoShape 29"/>
          <p:cNvCxnSpPr>
            <a:cxnSpLocks noChangeShapeType="1"/>
          </p:cNvCxnSpPr>
          <p:nvPr/>
        </p:nvCxnSpPr>
        <p:spPr bwMode="auto">
          <a:xfrm flipH="1">
            <a:off x="3335338" y="4999038"/>
            <a:ext cx="966787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159" name="AutoShape 30"/>
          <p:cNvCxnSpPr>
            <a:cxnSpLocks noChangeShapeType="1"/>
          </p:cNvCxnSpPr>
          <p:nvPr/>
        </p:nvCxnSpPr>
        <p:spPr bwMode="auto">
          <a:xfrm>
            <a:off x="4475163" y="5237163"/>
            <a:ext cx="95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9160" name="Group 31"/>
          <p:cNvGrpSpPr>
            <a:grpSpLocks/>
          </p:cNvGrpSpPr>
          <p:nvPr/>
        </p:nvGrpSpPr>
        <p:grpSpPr bwMode="auto">
          <a:xfrm>
            <a:off x="2590800" y="5437188"/>
            <a:ext cx="828675" cy="374650"/>
            <a:chOff x="2273" y="2273"/>
            <a:chExt cx="307" cy="236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69" name="Text Box 33"/>
            <p:cNvSpPr txBox="1">
              <a:spLocks noChangeArrowheads="1"/>
            </p:cNvSpPr>
            <p:nvPr/>
          </p:nvSpPr>
          <p:spPr bwMode="auto">
            <a:xfrm>
              <a:off x="2302" y="2273"/>
              <a:ext cx="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Child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grpSp>
        <p:nvGrpSpPr>
          <p:cNvPr id="49161" name="Group 34"/>
          <p:cNvGrpSpPr>
            <a:grpSpLocks/>
          </p:cNvGrpSpPr>
          <p:nvPr/>
        </p:nvGrpSpPr>
        <p:grpSpPr bwMode="auto">
          <a:xfrm>
            <a:off x="4052888" y="5435600"/>
            <a:ext cx="827087" cy="374650"/>
            <a:chOff x="2273" y="2273"/>
            <a:chExt cx="307" cy="236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67" name="Text Box 36"/>
            <p:cNvSpPr txBox="1">
              <a:spLocks noChangeArrowheads="1"/>
            </p:cNvSpPr>
            <p:nvPr/>
          </p:nvSpPr>
          <p:spPr bwMode="auto">
            <a:xfrm>
              <a:off x="2302" y="2273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Adult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grpSp>
        <p:nvGrpSpPr>
          <p:cNvPr id="49162" name="Group 37"/>
          <p:cNvGrpSpPr>
            <a:grpSpLocks/>
          </p:cNvGrpSpPr>
          <p:nvPr/>
        </p:nvGrpSpPr>
        <p:grpSpPr bwMode="auto">
          <a:xfrm>
            <a:off x="5461000" y="5408613"/>
            <a:ext cx="874713" cy="374650"/>
            <a:chOff x="2273" y="2273"/>
            <a:chExt cx="307" cy="236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9165" name="Text Box 39"/>
            <p:cNvSpPr txBox="1">
              <a:spLocks noChangeArrowheads="1"/>
            </p:cNvSpPr>
            <p:nvPr/>
          </p:nvSpPr>
          <p:spPr bwMode="auto">
            <a:xfrm>
              <a:off x="2302" y="2273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Senior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cxnSp>
        <p:nvCxnSpPr>
          <p:cNvPr id="49163" name="AutoShape 40"/>
          <p:cNvCxnSpPr>
            <a:cxnSpLocks noChangeShapeType="1"/>
          </p:cNvCxnSpPr>
          <p:nvPr/>
        </p:nvCxnSpPr>
        <p:spPr bwMode="auto">
          <a:xfrm>
            <a:off x="4649788" y="4999038"/>
            <a:ext cx="928687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359025" y="5784850"/>
            <a:ext cx="1112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 &lt; 18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946525" y="5837238"/>
            <a:ext cx="1071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 </a:t>
            </a:r>
            <a:r>
              <a:rPr lang="en-US">
                <a:sym typeface="Symbol" pitchFamily="18" charset="2"/>
              </a:rPr>
              <a:t> age</a:t>
            </a:r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5457825" y="5759450"/>
            <a:ext cx="1112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 &gt; 65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Extensions to the Model:  Specialization and Generalization</a:t>
            </a:r>
            <a:endParaRPr lang="en-US" sz="4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88988" y="1446213"/>
            <a:ext cx="71818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Subclass Distinctions: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2.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Overlapping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 vs.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Disjoint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Overlapping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  Entities can belong to &gt;1 entity set </a:t>
            </a:r>
            <a:b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(e.g., Adult, Senior)</a:t>
            </a:r>
          </a:p>
          <a:p>
            <a:pPr marL="1085850" lvl="2" indent="-2286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Disjoint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:  Entities belong to exactly 1 entity set</a:t>
            </a:r>
            <a:b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(e.g., Child)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073525" y="3990975"/>
            <a:ext cx="873125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Person</a:t>
            </a:r>
            <a:endParaRPr lang="en-US" sz="1600" baseline="-25000" dirty="0">
              <a:latin typeface="Times New Roman" pitchFamily="18" charset="0"/>
            </a:endParaRPr>
          </a:p>
        </p:txBody>
      </p:sp>
      <p:grpSp>
        <p:nvGrpSpPr>
          <p:cNvPr id="50180" name="Group 25"/>
          <p:cNvGrpSpPr>
            <a:grpSpLocks/>
          </p:cNvGrpSpPr>
          <p:nvPr/>
        </p:nvGrpSpPr>
        <p:grpSpPr bwMode="auto">
          <a:xfrm>
            <a:off x="4141788" y="4567238"/>
            <a:ext cx="695325" cy="492125"/>
            <a:chOff x="2699" y="1751"/>
            <a:chExt cx="438" cy="310"/>
          </a:xfrm>
        </p:grpSpPr>
        <p:sp>
          <p:nvSpPr>
            <p:cNvPr id="50194" name="AutoShape 26"/>
            <p:cNvSpPr>
              <a:spLocks noChangeArrowheads="1"/>
            </p:cNvSpPr>
            <p:nvPr/>
          </p:nvSpPr>
          <p:spPr bwMode="auto">
            <a:xfrm flipV="1">
              <a:off x="2699" y="1761"/>
              <a:ext cx="438" cy="300"/>
            </a:xfrm>
            <a:prstGeom prst="triangle">
              <a:avLst>
                <a:gd name="adj" fmla="val 50000"/>
              </a:avLst>
            </a:prstGeom>
            <a:solidFill>
              <a:srgbClr val="007E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195" name="Text Box 27"/>
            <p:cNvSpPr txBox="1">
              <a:spLocks noChangeArrowheads="1"/>
            </p:cNvSpPr>
            <p:nvPr/>
          </p:nvSpPr>
          <p:spPr bwMode="auto">
            <a:xfrm>
              <a:off x="2788" y="1751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Isa</a:t>
              </a:r>
              <a:endParaRPr lang="en-US" sz="2400" b="1">
                <a:latin typeface="Times New Roman" pitchFamily="18" charset="0"/>
              </a:endParaRPr>
            </a:p>
          </p:txBody>
        </p:sp>
      </p:grpSp>
      <p:cxnSp>
        <p:nvCxnSpPr>
          <p:cNvPr id="50181" name="AutoShape 28"/>
          <p:cNvCxnSpPr>
            <a:cxnSpLocks noChangeShapeType="1"/>
            <a:stCxn id="24" idx="2"/>
          </p:cNvCxnSpPr>
          <p:nvPr/>
        </p:nvCxnSpPr>
        <p:spPr bwMode="auto">
          <a:xfrm flipH="1">
            <a:off x="4505325" y="4335463"/>
            <a:ext cx="4763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182" name="AutoShape 29"/>
          <p:cNvCxnSpPr>
            <a:cxnSpLocks noChangeShapeType="1"/>
          </p:cNvCxnSpPr>
          <p:nvPr/>
        </p:nvCxnSpPr>
        <p:spPr bwMode="auto">
          <a:xfrm flipH="1">
            <a:off x="3348038" y="4821238"/>
            <a:ext cx="966787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183" name="AutoShape 30"/>
          <p:cNvCxnSpPr>
            <a:cxnSpLocks noChangeShapeType="1"/>
          </p:cNvCxnSpPr>
          <p:nvPr/>
        </p:nvCxnSpPr>
        <p:spPr bwMode="auto">
          <a:xfrm>
            <a:off x="4487863" y="5059363"/>
            <a:ext cx="95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0184" name="Group 31"/>
          <p:cNvGrpSpPr>
            <a:grpSpLocks/>
          </p:cNvGrpSpPr>
          <p:nvPr/>
        </p:nvGrpSpPr>
        <p:grpSpPr bwMode="auto">
          <a:xfrm>
            <a:off x="2578100" y="5284788"/>
            <a:ext cx="828675" cy="374650"/>
            <a:chOff x="2273" y="2273"/>
            <a:chExt cx="307" cy="236"/>
          </a:xfrm>
        </p:grpSpPr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193" name="Text Box 33"/>
            <p:cNvSpPr txBox="1">
              <a:spLocks noChangeArrowheads="1"/>
            </p:cNvSpPr>
            <p:nvPr/>
          </p:nvSpPr>
          <p:spPr bwMode="auto">
            <a:xfrm>
              <a:off x="2302" y="2273"/>
              <a:ext cx="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Child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grpSp>
        <p:nvGrpSpPr>
          <p:cNvPr id="50185" name="Group 34"/>
          <p:cNvGrpSpPr>
            <a:grpSpLocks/>
          </p:cNvGrpSpPr>
          <p:nvPr/>
        </p:nvGrpSpPr>
        <p:grpSpPr bwMode="auto">
          <a:xfrm>
            <a:off x="4065588" y="5257800"/>
            <a:ext cx="827087" cy="374650"/>
            <a:chOff x="2273" y="2273"/>
            <a:chExt cx="307" cy="236"/>
          </a:xfrm>
        </p:grpSpPr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191" name="Text Box 36"/>
            <p:cNvSpPr txBox="1">
              <a:spLocks noChangeArrowheads="1"/>
            </p:cNvSpPr>
            <p:nvPr/>
          </p:nvSpPr>
          <p:spPr bwMode="auto">
            <a:xfrm>
              <a:off x="2302" y="2273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Adult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grpSp>
        <p:nvGrpSpPr>
          <p:cNvPr id="50186" name="Group 37"/>
          <p:cNvGrpSpPr>
            <a:grpSpLocks/>
          </p:cNvGrpSpPr>
          <p:nvPr/>
        </p:nvGrpSpPr>
        <p:grpSpPr bwMode="auto">
          <a:xfrm>
            <a:off x="5537200" y="5268913"/>
            <a:ext cx="874713" cy="374650"/>
            <a:chOff x="2273" y="2273"/>
            <a:chExt cx="307" cy="236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0189" name="Text Box 39"/>
            <p:cNvSpPr txBox="1">
              <a:spLocks noChangeArrowheads="1"/>
            </p:cNvSpPr>
            <p:nvPr/>
          </p:nvSpPr>
          <p:spPr bwMode="auto">
            <a:xfrm>
              <a:off x="2302" y="2273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Senior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cxnSp>
        <p:nvCxnSpPr>
          <p:cNvPr id="50187" name="AutoShape 40"/>
          <p:cNvCxnSpPr>
            <a:cxnSpLocks noChangeShapeType="1"/>
          </p:cNvCxnSpPr>
          <p:nvPr/>
        </p:nvCxnSpPr>
        <p:spPr bwMode="auto">
          <a:xfrm>
            <a:off x="4662488" y="4821238"/>
            <a:ext cx="928687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2359025" y="5784850"/>
            <a:ext cx="1112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 &lt; 18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3946525" y="5837238"/>
            <a:ext cx="1071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18 </a:t>
            </a:r>
            <a:r>
              <a:rPr lang="en-US">
                <a:sym typeface="Symbol" pitchFamily="18" charset="2"/>
              </a:rPr>
              <a:t> age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5457825" y="5759450"/>
            <a:ext cx="1112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age &gt; 65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Summary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00088" y="1370013"/>
            <a:ext cx="8147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Entities, Relationships (sets)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Both can have attributes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(simple, multivalued, derived, composite)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Cardinality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relationship sets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(1:1, n:1, </a:t>
            </a:r>
            <a:r>
              <a:rPr lang="en-US" sz="20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n:m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)</a:t>
            </a:r>
            <a:endParaRPr lang="en-US" sz="2400" i="1" dirty="0"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Keys: 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superkeys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, candidate keys, primary key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DBA chooses primary key for entity sets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Automatically determined for relationship sets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Weak Entity Sets, Existence Dependence, Total/Partial Participation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Specialization (E/R + inheritance)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Through View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862013" algn="l"/>
                <a:tab pos="1889125" algn="l"/>
                <a:tab pos="2630488" algn="l"/>
              </a:tabLst>
            </a:pPr>
            <a:r>
              <a:rPr lang="en-US" dirty="0"/>
              <a:t>Database modifications expressed as views must be translated to modifications of the actual relations in the database.</a:t>
            </a:r>
          </a:p>
          <a:p>
            <a:pPr>
              <a:tabLst>
                <a:tab pos="862013" algn="l"/>
                <a:tab pos="1889125" algn="l"/>
                <a:tab pos="2630488" algn="l"/>
              </a:tabLst>
            </a:pPr>
            <a:r>
              <a:rPr lang="en-US" dirty="0"/>
              <a:t>Consider the person who needs to see all loan data in the </a:t>
            </a:r>
            <a:r>
              <a:rPr lang="en-US" i="1" dirty="0"/>
              <a:t>loan</a:t>
            </a:r>
            <a:r>
              <a:rPr lang="en-US" dirty="0"/>
              <a:t> relation except </a:t>
            </a:r>
            <a:r>
              <a:rPr lang="en-US" i="1" dirty="0"/>
              <a:t>amount.</a:t>
            </a:r>
            <a:r>
              <a:rPr lang="en-US" dirty="0"/>
              <a:t>  The view given to the person, </a:t>
            </a:r>
            <a:r>
              <a:rPr lang="en-US" i="1" dirty="0"/>
              <a:t>branch-loan, </a:t>
            </a:r>
            <a:r>
              <a:rPr lang="en-US" dirty="0"/>
              <a:t>is defined as: </a:t>
            </a:r>
          </a:p>
          <a:p>
            <a:pPr>
              <a:buFont typeface="Monotype Sorts" pitchFamily="2" charset="2"/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dirty="0"/>
              <a:t>			</a:t>
            </a:r>
            <a:r>
              <a:rPr lang="en-US" b="1" dirty="0">
                <a:solidFill>
                  <a:schemeClr val="accent1"/>
                </a:solidFill>
              </a:rPr>
              <a:t>create view </a:t>
            </a:r>
            <a:r>
              <a:rPr lang="en-US" i="1" dirty="0">
                <a:solidFill>
                  <a:schemeClr val="accent1"/>
                </a:solidFill>
              </a:rPr>
              <a:t>branch-loan </a:t>
            </a:r>
            <a:r>
              <a:rPr lang="en-US" b="1" dirty="0">
                <a:solidFill>
                  <a:schemeClr val="accent1"/>
                </a:solidFill>
              </a:rPr>
              <a:t>as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Monotype Sorts" pitchFamily="2" charset="2"/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dirty="0">
                <a:solidFill>
                  <a:schemeClr val="accent1"/>
                </a:solidFill>
              </a:rPr>
              <a:t>				</a:t>
            </a:r>
            <a:r>
              <a:rPr lang="en-US" dirty="0">
                <a:solidFill>
                  <a:schemeClr val="accent1"/>
                </a:solidFill>
                <a:sym typeface="Symbol" pitchFamily="18" charset="2"/>
              </a:rPr>
              <a:t></a:t>
            </a:r>
            <a:r>
              <a:rPr lang="en-US" sz="2400" i="1" baseline="-25000" dirty="0">
                <a:solidFill>
                  <a:schemeClr val="accent1"/>
                </a:solidFill>
                <a:sym typeface="Symbol" pitchFamily="18" charset="2"/>
              </a:rPr>
              <a:t>branch-name, loan-number</a:t>
            </a:r>
            <a:r>
              <a:rPr lang="en-US" i="1" baseline="-25000" dirty="0">
                <a:solidFill>
                  <a:schemeClr val="accent1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1"/>
                </a:solidFill>
                <a:sym typeface="Symbol" pitchFamily="18" charset="2"/>
              </a:rPr>
              <a:t>(loan)</a:t>
            </a:r>
            <a:endParaRPr lang="en-US" dirty="0">
              <a:solidFill>
                <a:schemeClr val="accent1"/>
              </a:solidFill>
              <a:sym typeface="Symbol" pitchFamily="18" charset="2"/>
            </a:endParaRPr>
          </a:p>
          <a:p>
            <a:pPr>
              <a:tabLst>
                <a:tab pos="862013" algn="l"/>
                <a:tab pos="1889125" algn="l"/>
                <a:tab pos="2630488" algn="l"/>
              </a:tabLst>
            </a:pPr>
            <a:endParaRPr lang="en-US" dirty="0">
              <a:solidFill>
                <a:schemeClr val="accent1"/>
              </a:solidFill>
            </a:endParaRPr>
          </a:p>
          <a:p>
            <a:pPr>
              <a:tabLst>
                <a:tab pos="862013" algn="l"/>
                <a:tab pos="1889125" algn="l"/>
                <a:tab pos="2630488" algn="l"/>
              </a:tabLst>
            </a:pPr>
            <a:r>
              <a:rPr lang="en-US" dirty="0"/>
              <a:t>Since we allow a view name to appear wherever a relation name is allowed, the person may write:</a:t>
            </a:r>
          </a:p>
          <a:p>
            <a:pPr>
              <a:buFont typeface="Monotype Sorts" pitchFamily="2" charset="2"/>
              <a:buNone/>
              <a:tabLst>
                <a:tab pos="862013" algn="l"/>
                <a:tab pos="1889125" algn="l"/>
                <a:tab pos="2630488" algn="l"/>
              </a:tabLst>
            </a:pPr>
            <a:endParaRPr lang="en-US" dirty="0"/>
          </a:p>
          <a:p>
            <a:pPr>
              <a:buFont typeface="Monotype Sorts" pitchFamily="2" charset="2"/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dirty="0"/>
              <a:t>		</a:t>
            </a:r>
            <a:r>
              <a:rPr lang="en-US" i="1" dirty="0"/>
              <a:t>branch-loan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i="1" dirty="0">
                <a:sym typeface="Symbol" pitchFamily="18" charset="2"/>
              </a:rPr>
              <a:t>branch-loan </a:t>
            </a:r>
            <a:r>
              <a:rPr lang="en-US" dirty="0">
                <a:sym typeface="Symbol" pitchFamily="18" charset="2"/>
              </a:rPr>
              <a:t> {(“</a:t>
            </a:r>
            <a:r>
              <a:rPr lang="en-US" dirty="0" err="1">
                <a:sym typeface="Symbol" pitchFamily="18" charset="2"/>
              </a:rPr>
              <a:t>Perryridge</a:t>
            </a:r>
            <a:r>
              <a:rPr lang="en-US" dirty="0">
                <a:sym typeface="Symbol" pitchFamily="18" charset="2"/>
              </a:rPr>
              <a:t>”, L-37)}</a:t>
            </a:r>
            <a:endParaRPr lang="en-US" dirty="0"/>
          </a:p>
          <a:p>
            <a:pPr>
              <a:buFont typeface="Monotype Sorts" pitchFamily="2" charset="2"/>
              <a:buNone/>
              <a:tabLst>
                <a:tab pos="862013" algn="l"/>
                <a:tab pos="1889125" algn="l"/>
                <a:tab pos="2630488" algn="l"/>
              </a:tabLst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2030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aphicFrame>
        <p:nvGraphicFramePr>
          <p:cNvPr id="75797" name="Group 21"/>
          <p:cNvGraphicFramePr>
            <a:graphicFrameLocks noGrp="1"/>
          </p:cNvGraphicFramePr>
          <p:nvPr>
            <p:ph type="tbl" idx="1"/>
          </p:nvPr>
        </p:nvGraphicFramePr>
        <p:xfrm>
          <a:off x="444500" y="1270000"/>
          <a:ext cx="8458200" cy="1782763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E/R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Entity 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 = 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357" name="Group 14"/>
          <p:cNvGrpSpPr>
            <a:grpSpLocks/>
          </p:cNvGrpSpPr>
          <p:nvPr/>
        </p:nvGrpSpPr>
        <p:grpSpPr bwMode="auto">
          <a:xfrm>
            <a:off x="1701800" y="2044700"/>
            <a:ext cx="1752600" cy="762000"/>
            <a:chOff x="3264" y="3264"/>
            <a:chExt cx="1296" cy="528"/>
          </a:xfrm>
        </p:grpSpPr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3676" y="3264"/>
              <a:ext cx="579" cy="1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3264" y="3602"/>
              <a:ext cx="315" cy="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7360" name="AutoShape 17"/>
            <p:cNvCxnSpPr>
              <a:cxnSpLocks noChangeShapeType="1"/>
              <a:stCxn id="49167" idx="2"/>
              <a:endCxn id="49168" idx="0"/>
            </p:cNvCxnSpPr>
            <p:nvPr/>
          </p:nvCxnSpPr>
          <p:spPr bwMode="auto">
            <a:xfrm flipH="1">
              <a:off x="3422" y="3451"/>
              <a:ext cx="544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4237" y="3602"/>
              <a:ext cx="323" cy="1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7362" name="AutoShape 19"/>
            <p:cNvCxnSpPr>
              <a:cxnSpLocks noChangeShapeType="1"/>
              <a:stCxn id="49167" idx="2"/>
              <a:endCxn id="49170" idx="0"/>
            </p:cNvCxnSpPr>
            <p:nvPr/>
          </p:nvCxnSpPr>
          <p:spPr bwMode="auto">
            <a:xfrm>
              <a:off x="3966" y="3451"/>
              <a:ext cx="433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363" name="Text Box 20"/>
            <p:cNvSpPr txBox="1">
              <a:spLocks noChangeArrowheads="1"/>
            </p:cNvSpPr>
            <p:nvPr/>
          </p:nvSpPr>
          <p:spPr bwMode="auto">
            <a:xfrm>
              <a:off x="3782" y="3513"/>
              <a:ext cx="3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aphicFrame>
        <p:nvGraphicFramePr>
          <p:cNvPr id="76803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42990075"/>
              </p:ext>
            </p:extLst>
          </p:nvPr>
        </p:nvGraphicFramePr>
        <p:xfrm>
          <a:off x="444500" y="1308100"/>
          <a:ext cx="8458200" cy="4111626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E/R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Entity 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 = 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Relationship 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 = (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0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    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: E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’s key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    b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: E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’s key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    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: attributes of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8384" name="Group 17"/>
          <p:cNvGrpSpPr>
            <a:grpSpLocks/>
          </p:cNvGrpSpPr>
          <p:nvPr/>
        </p:nvGrpSpPr>
        <p:grpSpPr bwMode="auto">
          <a:xfrm>
            <a:off x="1701800" y="2044700"/>
            <a:ext cx="1752600" cy="762000"/>
            <a:chOff x="3264" y="3264"/>
            <a:chExt cx="1296" cy="528"/>
          </a:xfrm>
        </p:grpSpPr>
        <p:sp>
          <p:nvSpPr>
            <p:cNvPr id="50219" name="Rectangle 18"/>
            <p:cNvSpPr>
              <a:spLocks noChangeArrowheads="1"/>
            </p:cNvSpPr>
            <p:nvPr/>
          </p:nvSpPr>
          <p:spPr bwMode="auto">
            <a:xfrm>
              <a:off x="3676" y="3264"/>
              <a:ext cx="579" cy="18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50220" name="Rectangle 19"/>
            <p:cNvSpPr>
              <a:spLocks noChangeArrowheads="1"/>
            </p:cNvSpPr>
            <p:nvPr/>
          </p:nvSpPr>
          <p:spPr bwMode="auto">
            <a:xfrm>
              <a:off x="3264" y="3602"/>
              <a:ext cx="315" cy="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8412" name="AutoShape 20"/>
            <p:cNvCxnSpPr>
              <a:cxnSpLocks noChangeShapeType="1"/>
              <a:stCxn id="50219" idx="2"/>
              <a:endCxn id="50220" idx="0"/>
            </p:cNvCxnSpPr>
            <p:nvPr/>
          </p:nvCxnSpPr>
          <p:spPr bwMode="auto">
            <a:xfrm flipH="1">
              <a:off x="3422" y="3451"/>
              <a:ext cx="544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0222" name="Rectangle 21"/>
            <p:cNvSpPr>
              <a:spLocks noChangeArrowheads="1"/>
            </p:cNvSpPr>
            <p:nvPr/>
          </p:nvSpPr>
          <p:spPr bwMode="auto">
            <a:xfrm>
              <a:off x="4237" y="3602"/>
              <a:ext cx="323" cy="1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8414" name="AutoShape 22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>
              <a:off x="3966" y="3451"/>
              <a:ext cx="433" cy="1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415" name="Text Box 23"/>
            <p:cNvSpPr txBox="1">
              <a:spLocks noChangeArrowheads="1"/>
            </p:cNvSpPr>
            <p:nvPr/>
          </p:nvSpPr>
          <p:spPr bwMode="auto">
            <a:xfrm>
              <a:off x="3782" y="3513"/>
              <a:ext cx="32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8385" name="Group 24"/>
          <p:cNvGrpSpPr>
            <a:grpSpLocks/>
          </p:cNvGrpSpPr>
          <p:nvPr/>
        </p:nvGrpSpPr>
        <p:grpSpPr bwMode="auto">
          <a:xfrm>
            <a:off x="723900" y="3556000"/>
            <a:ext cx="3886200" cy="1371600"/>
            <a:chOff x="432" y="2688"/>
            <a:chExt cx="2448" cy="958"/>
          </a:xfrm>
        </p:grpSpPr>
        <p:sp>
          <p:nvSpPr>
            <p:cNvPr id="50196" name="Rectangle 25"/>
            <p:cNvSpPr>
              <a:spLocks noChangeArrowheads="1"/>
            </p:cNvSpPr>
            <p:nvPr/>
          </p:nvSpPr>
          <p:spPr bwMode="auto">
            <a:xfrm>
              <a:off x="2331" y="2718"/>
              <a:ext cx="357" cy="2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cxnSp>
          <p:nvCxnSpPr>
            <p:cNvPr id="58388" name="AutoShape 26"/>
            <p:cNvCxnSpPr>
              <a:cxnSpLocks noChangeShapeType="1"/>
              <a:stCxn id="50196" idx="2"/>
            </p:cNvCxnSpPr>
            <p:nvPr/>
          </p:nvCxnSpPr>
          <p:spPr bwMode="auto">
            <a:xfrm flipH="1">
              <a:off x="2255" y="3013"/>
              <a:ext cx="255" cy="1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89" name="AutoShape 27"/>
            <p:cNvCxnSpPr>
              <a:cxnSpLocks noChangeShapeType="1"/>
              <a:stCxn id="50196" idx="2"/>
              <a:endCxn id="50199" idx="0"/>
            </p:cNvCxnSpPr>
            <p:nvPr/>
          </p:nvCxnSpPr>
          <p:spPr bwMode="auto">
            <a:xfrm>
              <a:off x="2510" y="3013"/>
              <a:ext cx="271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2682" y="3148"/>
              <a:ext cx="198" cy="1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 dirty="0" err="1">
                  <a:latin typeface="Times New Roman" pitchFamily="18" charset="0"/>
                </a:rPr>
                <a:t>b</a:t>
              </a:r>
              <a:r>
                <a:rPr lang="en-US" sz="1600" baseline="-25000" dirty="0" err="1">
                  <a:latin typeface="Times New Roman" pitchFamily="18" charset="0"/>
                </a:rPr>
                <a:t>m</a:t>
              </a:r>
              <a:endParaRPr lang="en-US" sz="24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391" name="Line 29"/>
            <p:cNvSpPr>
              <a:spLocks noChangeShapeType="1"/>
            </p:cNvSpPr>
            <p:nvPr/>
          </p:nvSpPr>
          <p:spPr bwMode="auto">
            <a:xfrm>
              <a:off x="2180" y="3291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b"/>
            <a:lstStyle/>
            <a:p>
              <a:endParaRPr lang="en-US"/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685" y="2760"/>
              <a:ext cx="356" cy="2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58393" name="Rectangle 31"/>
            <p:cNvSpPr>
              <a:spLocks noChangeArrowheads="1"/>
            </p:cNvSpPr>
            <p:nvPr/>
          </p:nvSpPr>
          <p:spPr bwMode="auto">
            <a:xfrm>
              <a:off x="432" y="3140"/>
              <a:ext cx="194" cy="21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/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8394" name="AutoShape 32"/>
            <p:cNvCxnSpPr>
              <a:cxnSpLocks noChangeShapeType="1"/>
              <a:stCxn id="50201" idx="2"/>
              <a:endCxn id="58393" idx="0"/>
            </p:cNvCxnSpPr>
            <p:nvPr/>
          </p:nvCxnSpPr>
          <p:spPr bwMode="auto">
            <a:xfrm flipH="1">
              <a:off x="529" y="2970"/>
              <a:ext cx="334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0204" name="Rectangle 33"/>
            <p:cNvSpPr>
              <a:spLocks noChangeArrowheads="1"/>
            </p:cNvSpPr>
            <p:nvPr/>
          </p:nvSpPr>
          <p:spPr bwMode="auto">
            <a:xfrm>
              <a:off x="1030" y="3140"/>
              <a:ext cx="199" cy="1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8396" name="AutoShape 34"/>
            <p:cNvCxnSpPr>
              <a:cxnSpLocks noChangeShapeType="1"/>
              <a:stCxn id="50201" idx="2"/>
              <a:endCxn id="50204" idx="0"/>
            </p:cNvCxnSpPr>
            <p:nvPr/>
          </p:nvCxnSpPr>
          <p:spPr bwMode="auto">
            <a:xfrm>
              <a:off x="863" y="2970"/>
              <a:ext cx="266" cy="1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0206" name="Rectangle 35"/>
            <p:cNvSpPr>
              <a:spLocks noChangeArrowheads="1"/>
            </p:cNvSpPr>
            <p:nvPr/>
          </p:nvSpPr>
          <p:spPr bwMode="auto">
            <a:xfrm>
              <a:off x="1811" y="3471"/>
              <a:ext cx="198" cy="1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398" name="Line 36"/>
            <p:cNvSpPr>
              <a:spLocks noChangeShapeType="1"/>
            </p:cNvSpPr>
            <p:nvPr/>
          </p:nvSpPr>
          <p:spPr bwMode="auto">
            <a:xfrm>
              <a:off x="1309" y="3615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b"/>
            <a:lstStyle/>
            <a:p>
              <a:endParaRPr lang="en-US"/>
            </a:p>
          </p:txBody>
        </p:sp>
        <p:cxnSp>
          <p:nvCxnSpPr>
            <p:cNvPr id="58399" name="AutoShape 37"/>
            <p:cNvCxnSpPr>
              <a:cxnSpLocks noChangeShapeType="1"/>
              <a:stCxn id="58401" idx="2"/>
            </p:cNvCxnSpPr>
            <p:nvPr/>
          </p:nvCxnSpPr>
          <p:spPr bwMode="auto">
            <a:xfrm flipH="1">
              <a:off x="1383" y="3038"/>
              <a:ext cx="266" cy="4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0" name="AutoShape 38"/>
            <p:cNvCxnSpPr>
              <a:cxnSpLocks noChangeShapeType="1"/>
              <a:stCxn id="50206" idx="0"/>
              <a:endCxn id="58401" idx="2"/>
            </p:cNvCxnSpPr>
            <p:nvPr/>
          </p:nvCxnSpPr>
          <p:spPr bwMode="auto">
            <a:xfrm flipH="1" flipV="1">
              <a:off x="1649" y="3038"/>
              <a:ext cx="261" cy="4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401" name="AutoShape 39"/>
            <p:cNvSpPr>
              <a:spLocks noChangeArrowheads="1"/>
            </p:cNvSpPr>
            <p:nvPr/>
          </p:nvSpPr>
          <p:spPr bwMode="auto">
            <a:xfrm>
              <a:off x="1366" y="2688"/>
              <a:ext cx="564" cy="350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8402" name="AutoShape 40"/>
            <p:cNvCxnSpPr>
              <a:cxnSpLocks noChangeShapeType="1"/>
              <a:stCxn id="50201" idx="3"/>
              <a:endCxn id="58401" idx="1"/>
            </p:cNvCxnSpPr>
            <p:nvPr/>
          </p:nvCxnSpPr>
          <p:spPr bwMode="auto">
            <a:xfrm flipV="1">
              <a:off x="1041" y="2863"/>
              <a:ext cx="32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3" name="AutoShape 41"/>
            <p:cNvCxnSpPr>
              <a:cxnSpLocks noChangeShapeType="1"/>
              <a:stCxn id="58401" idx="3"/>
              <a:endCxn id="50196" idx="1"/>
            </p:cNvCxnSpPr>
            <p:nvPr/>
          </p:nvCxnSpPr>
          <p:spPr bwMode="auto">
            <a:xfrm>
              <a:off x="1930" y="2863"/>
              <a:ext cx="401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404" name="Text Box 42"/>
            <p:cNvSpPr txBox="1">
              <a:spLocks noChangeArrowheads="1"/>
            </p:cNvSpPr>
            <p:nvPr/>
          </p:nvSpPr>
          <p:spPr bwMode="auto">
            <a:xfrm>
              <a:off x="690" y="3023"/>
              <a:ext cx="27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8405" name="Text Box 43"/>
            <p:cNvSpPr txBox="1">
              <a:spLocks noChangeArrowheads="1"/>
            </p:cNvSpPr>
            <p:nvPr/>
          </p:nvSpPr>
          <p:spPr bwMode="auto">
            <a:xfrm>
              <a:off x="1545" y="3248"/>
              <a:ext cx="276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8406" name="Text Box 44"/>
            <p:cNvSpPr txBox="1">
              <a:spLocks noChangeArrowheads="1"/>
            </p:cNvSpPr>
            <p:nvPr/>
          </p:nvSpPr>
          <p:spPr bwMode="auto">
            <a:xfrm>
              <a:off x="2390" y="3008"/>
              <a:ext cx="276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b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0216" name="Rectangle 45"/>
            <p:cNvSpPr>
              <a:spLocks noChangeArrowheads="1"/>
            </p:cNvSpPr>
            <p:nvPr/>
          </p:nvSpPr>
          <p:spPr bwMode="auto">
            <a:xfrm>
              <a:off x="432" y="3120"/>
              <a:ext cx="194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sz="1600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16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217" name="Rectangle 46"/>
            <p:cNvSpPr>
              <a:spLocks noChangeArrowheads="1"/>
            </p:cNvSpPr>
            <p:nvPr/>
          </p:nvSpPr>
          <p:spPr bwMode="auto">
            <a:xfrm>
              <a:off x="2160" y="3120"/>
              <a:ext cx="194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218" name="Rectangle 47"/>
            <p:cNvSpPr>
              <a:spLocks noChangeArrowheads="1"/>
            </p:cNvSpPr>
            <p:nvPr/>
          </p:nvSpPr>
          <p:spPr bwMode="auto">
            <a:xfrm>
              <a:off x="1296" y="3456"/>
              <a:ext cx="198" cy="1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58386" name="Text Box 48"/>
          <p:cNvSpPr txBox="1">
            <a:spLocks noChangeArrowheads="1"/>
          </p:cNvSpPr>
          <p:nvPr/>
        </p:nvSpPr>
        <p:spPr bwMode="auto">
          <a:xfrm>
            <a:off x="863600" y="5600700"/>
            <a:ext cx="462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Not the whole story for Relationship Sets 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2565400" cy="406400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What about…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pSp>
        <p:nvGrpSpPr>
          <p:cNvPr id="59395" name="Group 4"/>
          <p:cNvGrpSpPr>
            <a:grpSpLocks/>
          </p:cNvGrpSpPr>
          <p:nvPr/>
        </p:nvGrpSpPr>
        <p:grpSpPr bwMode="auto">
          <a:xfrm>
            <a:off x="2235200" y="1511300"/>
            <a:ext cx="4787900" cy="1757363"/>
            <a:chOff x="1408" y="952"/>
            <a:chExt cx="3016" cy="1107"/>
          </a:xfrm>
        </p:grpSpPr>
        <p:sp>
          <p:nvSpPr>
            <p:cNvPr id="51210" name="Rectangle 5"/>
            <p:cNvSpPr>
              <a:spLocks noChangeArrowheads="1"/>
            </p:cNvSpPr>
            <p:nvPr/>
          </p:nvSpPr>
          <p:spPr bwMode="auto">
            <a:xfrm>
              <a:off x="3748" y="988"/>
              <a:ext cx="439" cy="3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59402" name="AutoShape 6"/>
            <p:cNvCxnSpPr>
              <a:cxnSpLocks noChangeShapeType="1"/>
              <a:stCxn id="51210" idx="2"/>
            </p:cNvCxnSpPr>
            <p:nvPr/>
          </p:nvCxnSpPr>
          <p:spPr bwMode="auto">
            <a:xfrm flipH="1">
              <a:off x="3654" y="1340"/>
              <a:ext cx="314" cy="1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403" name="AutoShape 7"/>
            <p:cNvCxnSpPr>
              <a:cxnSpLocks noChangeShapeType="1"/>
              <a:stCxn id="51210" idx="2"/>
              <a:endCxn id="51213" idx="0"/>
            </p:cNvCxnSpPr>
            <p:nvPr/>
          </p:nvCxnSpPr>
          <p:spPr bwMode="auto">
            <a:xfrm>
              <a:off x="3968" y="1340"/>
              <a:ext cx="334" cy="1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13" name="Rectangle 8"/>
            <p:cNvSpPr>
              <a:spLocks noChangeArrowheads="1"/>
            </p:cNvSpPr>
            <p:nvPr/>
          </p:nvSpPr>
          <p:spPr bwMode="auto">
            <a:xfrm>
              <a:off x="4180" y="1501"/>
              <a:ext cx="244" cy="2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9405" name="Line 9"/>
            <p:cNvSpPr>
              <a:spLocks noChangeShapeType="1"/>
            </p:cNvSpPr>
            <p:nvPr/>
          </p:nvSpPr>
          <p:spPr bwMode="auto">
            <a:xfrm>
              <a:off x="3562" y="1672"/>
              <a:ext cx="18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Rectangle 10"/>
            <p:cNvSpPr>
              <a:spLocks noChangeArrowheads="1"/>
            </p:cNvSpPr>
            <p:nvPr/>
          </p:nvSpPr>
          <p:spPr bwMode="auto">
            <a:xfrm>
              <a:off x="1720" y="1038"/>
              <a:ext cx="438" cy="2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59407" name="Rectangle 11"/>
            <p:cNvSpPr>
              <a:spLocks noChangeArrowheads="1"/>
            </p:cNvSpPr>
            <p:nvPr/>
          </p:nvSpPr>
          <p:spPr bwMode="auto">
            <a:xfrm>
              <a:off x="1408" y="1492"/>
              <a:ext cx="239" cy="25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9408" name="AutoShape 12"/>
            <p:cNvCxnSpPr>
              <a:cxnSpLocks noChangeShapeType="1"/>
              <a:stCxn id="51215" idx="2"/>
              <a:endCxn id="59407" idx="0"/>
            </p:cNvCxnSpPr>
            <p:nvPr/>
          </p:nvCxnSpPr>
          <p:spPr bwMode="auto">
            <a:xfrm flipH="1">
              <a:off x="1528" y="1289"/>
              <a:ext cx="411" cy="2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18" name="Rectangle 13"/>
            <p:cNvSpPr>
              <a:spLocks noChangeArrowheads="1"/>
            </p:cNvSpPr>
            <p:nvPr/>
          </p:nvSpPr>
          <p:spPr bwMode="auto">
            <a:xfrm>
              <a:off x="2145" y="1492"/>
              <a:ext cx="245" cy="2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59410" name="AutoShape 14"/>
            <p:cNvCxnSpPr>
              <a:cxnSpLocks noChangeShapeType="1"/>
              <a:stCxn id="51215" idx="2"/>
              <a:endCxn id="51218" idx="0"/>
            </p:cNvCxnSpPr>
            <p:nvPr/>
          </p:nvCxnSpPr>
          <p:spPr bwMode="auto">
            <a:xfrm>
              <a:off x="1939" y="1289"/>
              <a:ext cx="328" cy="2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20" name="Rectangle 15"/>
            <p:cNvSpPr>
              <a:spLocks noChangeArrowheads="1"/>
            </p:cNvSpPr>
            <p:nvPr/>
          </p:nvSpPr>
          <p:spPr bwMode="auto">
            <a:xfrm>
              <a:off x="3059" y="1631"/>
              <a:ext cx="244" cy="2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9412" name="Line 16"/>
            <p:cNvSpPr>
              <a:spLocks noChangeShapeType="1"/>
            </p:cNvSpPr>
            <p:nvPr/>
          </p:nvSpPr>
          <p:spPr bwMode="auto">
            <a:xfrm>
              <a:off x="2488" y="2059"/>
              <a:ext cx="189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9413" name="AutoShape 17"/>
            <p:cNvCxnSpPr>
              <a:cxnSpLocks noChangeShapeType="1"/>
              <a:stCxn id="59415" idx="2"/>
              <a:endCxn id="51232" idx="0"/>
            </p:cNvCxnSpPr>
            <p:nvPr/>
          </p:nvCxnSpPr>
          <p:spPr bwMode="auto">
            <a:xfrm flipH="1">
              <a:off x="2658" y="1370"/>
              <a:ext cx="249" cy="2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414" name="AutoShape 18"/>
            <p:cNvCxnSpPr>
              <a:cxnSpLocks noChangeShapeType="1"/>
              <a:stCxn id="51220" idx="0"/>
              <a:endCxn id="59415" idx="2"/>
            </p:cNvCxnSpPr>
            <p:nvPr/>
          </p:nvCxnSpPr>
          <p:spPr bwMode="auto">
            <a:xfrm flipH="1" flipV="1">
              <a:off x="2907" y="1370"/>
              <a:ext cx="274" cy="2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9415" name="AutoShape 19"/>
            <p:cNvSpPr>
              <a:spLocks noChangeArrowheads="1"/>
            </p:cNvSpPr>
            <p:nvPr/>
          </p:nvSpPr>
          <p:spPr bwMode="auto">
            <a:xfrm>
              <a:off x="2559" y="952"/>
              <a:ext cx="695" cy="418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9416" name="AutoShape 20"/>
            <p:cNvCxnSpPr>
              <a:cxnSpLocks noChangeShapeType="1"/>
              <a:stCxn id="51215" idx="3"/>
              <a:endCxn id="59415" idx="1"/>
            </p:cNvCxnSpPr>
            <p:nvPr/>
          </p:nvCxnSpPr>
          <p:spPr bwMode="auto">
            <a:xfrm flipV="1">
              <a:off x="2158" y="1161"/>
              <a:ext cx="40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9417" name="AutoShape 21"/>
            <p:cNvCxnSpPr>
              <a:cxnSpLocks noChangeShapeType="1"/>
              <a:stCxn id="59415" idx="3"/>
              <a:endCxn id="51210" idx="1"/>
            </p:cNvCxnSpPr>
            <p:nvPr/>
          </p:nvCxnSpPr>
          <p:spPr bwMode="auto">
            <a:xfrm>
              <a:off x="3254" y="1161"/>
              <a:ext cx="494" cy="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9418" name="Text Box 22"/>
            <p:cNvSpPr txBox="1">
              <a:spLocks noChangeArrowheads="1"/>
            </p:cNvSpPr>
            <p:nvPr/>
          </p:nvSpPr>
          <p:spPr bwMode="auto">
            <a:xfrm>
              <a:off x="1726" y="135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9419" name="Text Box 23"/>
            <p:cNvSpPr txBox="1">
              <a:spLocks noChangeArrowheads="1"/>
            </p:cNvSpPr>
            <p:nvPr/>
          </p:nvSpPr>
          <p:spPr bwMode="auto">
            <a:xfrm>
              <a:off x="2779" y="16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9420" name="Text Box 24"/>
            <p:cNvSpPr txBox="1">
              <a:spLocks noChangeArrowheads="1"/>
            </p:cNvSpPr>
            <p:nvPr/>
          </p:nvSpPr>
          <p:spPr bwMode="auto">
            <a:xfrm>
              <a:off x="3820" y="133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1230" name="Rectangle 25"/>
            <p:cNvSpPr>
              <a:spLocks noChangeArrowheads="1"/>
            </p:cNvSpPr>
            <p:nvPr/>
          </p:nvSpPr>
          <p:spPr bwMode="auto">
            <a:xfrm>
              <a:off x="1408" y="1500"/>
              <a:ext cx="223" cy="22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231" name="Rectangle 26"/>
            <p:cNvSpPr>
              <a:spLocks noChangeArrowheads="1"/>
            </p:cNvSpPr>
            <p:nvPr/>
          </p:nvSpPr>
          <p:spPr bwMode="auto">
            <a:xfrm>
              <a:off x="3537" y="1468"/>
              <a:ext cx="239" cy="2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232" name="Rectangle 27"/>
            <p:cNvSpPr>
              <a:spLocks noChangeArrowheads="1"/>
            </p:cNvSpPr>
            <p:nvPr/>
          </p:nvSpPr>
          <p:spPr bwMode="auto">
            <a:xfrm>
              <a:off x="2536" y="1637"/>
              <a:ext cx="244" cy="2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6464300" y="3857625"/>
            <a:ext cx="1993900" cy="13208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Rule of Thumb</a:t>
            </a:r>
          </a:p>
          <a:p>
            <a:pPr>
              <a:defRPr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</a:rPr>
              <a:t>Fewer tables good, as long as no redundancy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1181100" y="3836988"/>
            <a:ext cx="38544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i="1" baseline="-25000" dirty="0">
                <a:latin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</a:rPr>
              <a:t> is a key for R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2000" i="1" dirty="0">
                <a:latin typeface="Times New Roman" pitchFamily="18" charset="0"/>
              </a:rPr>
              <a:t>a</a:t>
            </a:r>
            <a:r>
              <a:rPr lang="en-US" sz="2000" i="1" baseline="-25000" dirty="0">
                <a:latin typeface="Times New Roman" pitchFamily="18" charset="0"/>
              </a:rPr>
              <a:t>1</a:t>
            </a:r>
            <a:r>
              <a:rPr lang="en-US" sz="2000" i="1" dirty="0">
                <a:latin typeface="Times New Roman" pitchFamily="18" charset="0"/>
              </a:rPr>
              <a:t> also a key for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E</a:t>
            </a:r>
            <a:r>
              <a:rPr lang="en-US" sz="2000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 = (</a:t>
            </a:r>
            <a:r>
              <a:rPr lang="en-US" sz="2000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a</a:t>
            </a:r>
            <a:r>
              <a:rPr lang="en-US" sz="2000" u="sng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, …, a</a:t>
            </a:r>
            <a:r>
              <a:rPr lang="en-US" sz="2000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381000" y="3305175"/>
            <a:ext cx="6215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Could have:    R = (</a:t>
            </a:r>
            <a:r>
              <a:rPr lang="en-US" sz="2800" u="sng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a</a:t>
            </a:r>
            <a:r>
              <a:rPr lang="en-US" sz="2800" u="sng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, b</a:t>
            </a:r>
            <a:r>
              <a:rPr lang="en-US" sz="2800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, c</a:t>
            </a:r>
            <a:r>
              <a:rPr lang="en-US" sz="2800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, …, c</a:t>
            </a:r>
            <a:r>
              <a:rPr lang="en-US" sz="2800" baseline="-250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k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</a:rPr>
              <a:t>but…</a:t>
            </a: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1155700" y="5294313"/>
            <a:ext cx="7417415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2000" i="1" dirty="0">
                <a:latin typeface="Times New Roman" pitchFamily="18" charset="0"/>
              </a:rPr>
              <a:t>Ignore R as a separate relation</a:t>
            </a:r>
          </a:p>
          <a:p>
            <a:pPr marL="342900" indent="-342900">
              <a:lnSpc>
                <a:spcPct val="120000"/>
              </a:lnSpc>
              <a:buFontTx/>
              <a:buChar char="•"/>
              <a:defRPr/>
            </a:pPr>
            <a:r>
              <a:rPr lang="en-US" sz="2000" i="1" dirty="0">
                <a:latin typeface="Times New Roman" pitchFamily="18" charset="0"/>
              </a:rPr>
              <a:t>Add 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, c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, …, c</a:t>
            </a:r>
            <a:r>
              <a:rPr lang="en-US" sz="2000" baseline="-25000" dirty="0">
                <a:latin typeface="Times New Roman" pitchFamily="18" charset="0"/>
              </a:rPr>
              <a:t>k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to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E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</a:rPr>
              <a:t>instead (</a:t>
            </a:r>
            <a:r>
              <a:rPr lang="en-US" sz="2000" i="1" dirty="0" err="1">
                <a:latin typeface="Times New Roman" pitchFamily="18" charset="0"/>
              </a:rPr>
              <a:t>i.e</a:t>
            </a:r>
            <a:r>
              <a:rPr lang="en-US" sz="2000" i="1" dirty="0"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E</a:t>
            </a:r>
            <a:r>
              <a:rPr lang="en-US" sz="20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 = (</a:t>
            </a:r>
            <a:r>
              <a:rPr lang="en-US" sz="2000" u="sng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</a:t>
            </a:r>
            <a:r>
              <a:rPr lang="en-US" sz="2000" u="sng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, …, a</a:t>
            </a:r>
            <a:r>
              <a:rPr lang="en-US" sz="20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n,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, b</a:t>
            </a:r>
            <a:r>
              <a:rPr lang="en-US" sz="20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, c</a:t>
            </a:r>
            <a:r>
              <a:rPr lang="en-US" sz="20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, …, c</a:t>
            </a:r>
            <a:r>
              <a:rPr lang="en-US" sz="2000" baseline="-25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))</a:t>
            </a:r>
          </a:p>
        </p:txBody>
      </p: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355600" y="4778375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</a:rPr>
              <a:t>Instead: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2" grpId="0" animBg="1"/>
      <p:bldP spid="77853" grpId="0" build="p"/>
      <p:bldP spid="77854" grpId="0" build="p"/>
      <p:bldP spid="77855" grpId="0" build="p"/>
      <p:bldP spid="7785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aphicFrame>
        <p:nvGraphicFramePr>
          <p:cNvPr id="78898" name="Group 50"/>
          <p:cNvGraphicFramePr>
            <a:graphicFrameLocks noGrp="1"/>
          </p:cNvGraphicFramePr>
          <p:nvPr>
            <p:ph type="tbl" idx="1"/>
          </p:nvPr>
        </p:nvGraphicFramePr>
        <p:xfrm>
          <a:off x="457200" y="1765300"/>
          <a:ext cx="8229600" cy="317182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Relationship Cardinality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R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432" name="Group 17"/>
          <p:cNvGrpSpPr>
            <a:grpSpLocks/>
          </p:cNvGrpSpPr>
          <p:nvPr/>
        </p:nvGrpSpPr>
        <p:grpSpPr bwMode="auto">
          <a:xfrm>
            <a:off x="2667000" y="2374900"/>
            <a:ext cx="3886200" cy="1143000"/>
            <a:chOff x="720" y="3312"/>
            <a:chExt cx="2448" cy="720"/>
          </a:xfrm>
        </p:grpSpPr>
        <p:sp>
          <p:nvSpPr>
            <p:cNvPr id="52246" name="Rectangle 18"/>
            <p:cNvSpPr>
              <a:spLocks noChangeArrowheads="1"/>
            </p:cNvSpPr>
            <p:nvPr/>
          </p:nvSpPr>
          <p:spPr bwMode="auto">
            <a:xfrm>
              <a:off x="2619" y="3335"/>
              <a:ext cx="357" cy="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60438" name="AutoShape 19"/>
            <p:cNvCxnSpPr>
              <a:cxnSpLocks noChangeShapeType="1"/>
              <a:stCxn id="52246" idx="2"/>
            </p:cNvCxnSpPr>
            <p:nvPr/>
          </p:nvCxnSpPr>
          <p:spPr bwMode="auto">
            <a:xfrm flipH="1">
              <a:off x="2543" y="3556"/>
              <a:ext cx="255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39" name="AutoShape 20"/>
            <p:cNvCxnSpPr>
              <a:cxnSpLocks noChangeShapeType="1"/>
              <a:stCxn id="52246" idx="2"/>
              <a:endCxn id="52249" idx="0"/>
            </p:cNvCxnSpPr>
            <p:nvPr/>
          </p:nvCxnSpPr>
          <p:spPr bwMode="auto">
            <a:xfrm>
              <a:off x="2798" y="3556"/>
              <a:ext cx="271" cy="1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49" name="Rectangle 21"/>
            <p:cNvSpPr>
              <a:spLocks noChangeArrowheads="1"/>
            </p:cNvSpPr>
            <p:nvPr/>
          </p:nvSpPr>
          <p:spPr bwMode="auto">
            <a:xfrm>
              <a:off x="2970" y="3658"/>
              <a:ext cx="198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441" name="Line 22"/>
            <p:cNvSpPr>
              <a:spLocks noChangeShapeType="1"/>
            </p:cNvSpPr>
            <p:nvPr/>
          </p:nvSpPr>
          <p:spPr bwMode="auto">
            <a:xfrm>
              <a:off x="2468" y="3765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Rectangle 23"/>
            <p:cNvSpPr>
              <a:spLocks noChangeArrowheads="1"/>
            </p:cNvSpPr>
            <p:nvPr/>
          </p:nvSpPr>
          <p:spPr bwMode="auto">
            <a:xfrm>
              <a:off x="973" y="3366"/>
              <a:ext cx="356" cy="1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0443" name="Rectangle 24"/>
            <p:cNvSpPr>
              <a:spLocks noChangeArrowheads="1"/>
            </p:cNvSpPr>
            <p:nvPr/>
          </p:nvSpPr>
          <p:spPr bwMode="auto">
            <a:xfrm>
              <a:off x="720" y="3652"/>
              <a:ext cx="194" cy="16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0444" name="AutoShape 25"/>
            <p:cNvCxnSpPr>
              <a:cxnSpLocks noChangeShapeType="1"/>
              <a:stCxn id="52251" idx="2"/>
              <a:endCxn id="60443" idx="0"/>
            </p:cNvCxnSpPr>
            <p:nvPr/>
          </p:nvCxnSpPr>
          <p:spPr bwMode="auto">
            <a:xfrm flipH="1">
              <a:off x="817" y="3524"/>
              <a:ext cx="334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54" name="Rectangle 26"/>
            <p:cNvSpPr>
              <a:spLocks noChangeArrowheads="1"/>
            </p:cNvSpPr>
            <p:nvPr/>
          </p:nvSpPr>
          <p:spPr bwMode="auto">
            <a:xfrm>
              <a:off x="1318" y="3652"/>
              <a:ext cx="199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0446" name="AutoShape 27"/>
            <p:cNvCxnSpPr>
              <a:cxnSpLocks noChangeShapeType="1"/>
              <a:stCxn id="52251" idx="2"/>
              <a:endCxn id="52254" idx="0"/>
            </p:cNvCxnSpPr>
            <p:nvPr/>
          </p:nvCxnSpPr>
          <p:spPr bwMode="auto">
            <a:xfrm>
              <a:off x="1151" y="3524"/>
              <a:ext cx="266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56" name="Rectangle 28"/>
            <p:cNvSpPr>
              <a:spLocks noChangeArrowheads="1"/>
            </p:cNvSpPr>
            <p:nvPr/>
          </p:nvSpPr>
          <p:spPr bwMode="auto">
            <a:xfrm>
              <a:off x="2099" y="3900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448" name="Line 29"/>
            <p:cNvSpPr>
              <a:spLocks noChangeShapeType="1"/>
            </p:cNvSpPr>
            <p:nvPr/>
          </p:nvSpPr>
          <p:spPr bwMode="auto">
            <a:xfrm>
              <a:off x="1597" y="4009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0449" name="AutoShape 30"/>
            <p:cNvCxnSpPr>
              <a:cxnSpLocks noChangeShapeType="1"/>
              <a:stCxn id="60451" idx="2"/>
            </p:cNvCxnSpPr>
            <p:nvPr/>
          </p:nvCxnSpPr>
          <p:spPr bwMode="auto">
            <a:xfrm flipH="1">
              <a:off x="1670" y="3575"/>
              <a:ext cx="266" cy="3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450" name="AutoShape 31"/>
            <p:cNvCxnSpPr>
              <a:cxnSpLocks noChangeShapeType="1"/>
              <a:stCxn id="52256" idx="0"/>
              <a:endCxn id="60451" idx="2"/>
            </p:cNvCxnSpPr>
            <p:nvPr/>
          </p:nvCxnSpPr>
          <p:spPr bwMode="auto">
            <a:xfrm flipH="1" flipV="1">
              <a:off x="1937" y="3575"/>
              <a:ext cx="261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51" name="AutoShape 32"/>
            <p:cNvSpPr>
              <a:spLocks noChangeArrowheads="1"/>
            </p:cNvSpPr>
            <p:nvPr/>
          </p:nvSpPr>
          <p:spPr bwMode="auto">
            <a:xfrm>
              <a:off x="1654" y="331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452" name="Text Box 33"/>
            <p:cNvSpPr txBox="1">
              <a:spLocks noChangeArrowheads="1"/>
            </p:cNvSpPr>
            <p:nvPr/>
          </p:nvSpPr>
          <p:spPr bwMode="auto">
            <a:xfrm>
              <a:off x="978" y="356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0453" name="Text Box 34"/>
            <p:cNvSpPr txBox="1">
              <a:spLocks noChangeArrowheads="1"/>
            </p:cNvSpPr>
            <p:nvPr/>
          </p:nvSpPr>
          <p:spPr bwMode="auto">
            <a:xfrm>
              <a:off x="1833" y="37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0454" name="Text Box 35"/>
            <p:cNvSpPr txBox="1">
              <a:spLocks noChangeArrowheads="1"/>
            </p:cNvSpPr>
            <p:nvPr/>
          </p:nvSpPr>
          <p:spPr bwMode="auto">
            <a:xfrm>
              <a:off x="2678" y="3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2264" name="Rectangle 36"/>
            <p:cNvSpPr>
              <a:spLocks noChangeArrowheads="1"/>
            </p:cNvSpPr>
            <p:nvPr/>
          </p:nvSpPr>
          <p:spPr bwMode="auto">
            <a:xfrm>
              <a:off x="720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2265" name="Rectangle 37"/>
            <p:cNvSpPr>
              <a:spLocks noChangeArrowheads="1"/>
            </p:cNvSpPr>
            <p:nvPr/>
          </p:nvSpPr>
          <p:spPr bwMode="auto">
            <a:xfrm>
              <a:off x="2448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2266" name="Rectangle 38"/>
            <p:cNvSpPr>
              <a:spLocks noChangeArrowheads="1"/>
            </p:cNvSpPr>
            <p:nvPr/>
          </p:nvSpPr>
          <p:spPr bwMode="auto">
            <a:xfrm>
              <a:off x="1584" y="3889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458" name="Text Box 39"/>
            <p:cNvSpPr txBox="1">
              <a:spLocks noChangeArrowheads="1"/>
            </p:cNvSpPr>
            <p:nvPr/>
          </p:nvSpPr>
          <p:spPr bwMode="auto">
            <a:xfrm>
              <a:off x="1382" y="33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60459" name="Text Box 40"/>
            <p:cNvSpPr txBox="1">
              <a:spLocks noChangeArrowheads="1"/>
            </p:cNvSpPr>
            <p:nvPr/>
          </p:nvSpPr>
          <p:spPr bwMode="auto">
            <a:xfrm>
              <a:off x="2352" y="33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</p:grpSp>
      <p:grpSp>
        <p:nvGrpSpPr>
          <p:cNvPr id="60433" name="Group 41"/>
          <p:cNvGrpSpPr>
            <a:grpSpLocks/>
          </p:cNvGrpSpPr>
          <p:nvPr/>
        </p:nvGrpSpPr>
        <p:grpSpPr bwMode="auto">
          <a:xfrm>
            <a:off x="1841500" y="4038600"/>
            <a:ext cx="1643063" cy="417513"/>
            <a:chOff x="2067" y="1392"/>
            <a:chExt cx="1035" cy="263"/>
          </a:xfrm>
        </p:grpSpPr>
        <p:sp>
          <p:nvSpPr>
            <p:cNvPr id="60434" name="AutoShape 42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435" name="Line 43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44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aphicFrame>
        <p:nvGraphicFramePr>
          <p:cNvPr id="79929" name="Group 57"/>
          <p:cNvGraphicFramePr>
            <a:graphicFrameLocks noGrp="1"/>
          </p:cNvGraphicFramePr>
          <p:nvPr>
            <p:ph type="tbl" idx="1"/>
          </p:nvPr>
        </p:nvGraphicFramePr>
        <p:xfrm>
          <a:off x="457200" y="1739900"/>
          <a:ext cx="8229600" cy="3892551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Relationship Cardinality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R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9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1459" name="Group 20"/>
          <p:cNvGrpSpPr>
            <a:grpSpLocks/>
          </p:cNvGrpSpPr>
          <p:nvPr/>
        </p:nvGrpSpPr>
        <p:grpSpPr bwMode="auto">
          <a:xfrm>
            <a:off x="2667000" y="2400300"/>
            <a:ext cx="3886200" cy="1143000"/>
            <a:chOff x="720" y="3312"/>
            <a:chExt cx="2448" cy="720"/>
          </a:xfrm>
        </p:grpSpPr>
        <p:sp>
          <p:nvSpPr>
            <p:cNvPr id="53277" name="Rectangle 21"/>
            <p:cNvSpPr>
              <a:spLocks noChangeArrowheads="1"/>
            </p:cNvSpPr>
            <p:nvPr/>
          </p:nvSpPr>
          <p:spPr bwMode="auto">
            <a:xfrm>
              <a:off x="2619" y="3335"/>
              <a:ext cx="357" cy="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61469" name="AutoShape 22"/>
            <p:cNvCxnSpPr>
              <a:cxnSpLocks noChangeShapeType="1"/>
              <a:stCxn id="53277" idx="2"/>
            </p:cNvCxnSpPr>
            <p:nvPr/>
          </p:nvCxnSpPr>
          <p:spPr bwMode="auto">
            <a:xfrm flipH="1">
              <a:off x="2543" y="3556"/>
              <a:ext cx="255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70" name="AutoShape 23"/>
            <p:cNvCxnSpPr>
              <a:cxnSpLocks noChangeShapeType="1"/>
              <a:stCxn id="53277" idx="2"/>
              <a:endCxn id="53280" idx="0"/>
            </p:cNvCxnSpPr>
            <p:nvPr/>
          </p:nvCxnSpPr>
          <p:spPr bwMode="auto">
            <a:xfrm>
              <a:off x="2798" y="3556"/>
              <a:ext cx="271" cy="1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80" name="Rectangle 24"/>
            <p:cNvSpPr>
              <a:spLocks noChangeArrowheads="1"/>
            </p:cNvSpPr>
            <p:nvPr/>
          </p:nvSpPr>
          <p:spPr bwMode="auto">
            <a:xfrm>
              <a:off x="2970" y="3658"/>
              <a:ext cx="198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1472" name="Line 25"/>
            <p:cNvSpPr>
              <a:spLocks noChangeShapeType="1"/>
            </p:cNvSpPr>
            <p:nvPr/>
          </p:nvSpPr>
          <p:spPr bwMode="auto">
            <a:xfrm>
              <a:off x="2468" y="3765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Rectangle 26"/>
            <p:cNvSpPr>
              <a:spLocks noChangeArrowheads="1"/>
            </p:cNvSpPr>
            <p:nvPr/>
          </p:nvSpPr>
          <p:spPr bwMode="auto">
            <a:xfrm>
              <a:off x="973" y="3366"/>
              <a:ext cx="356" cy="1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1474" name="Rectangle 27"/>
            <p:cNvSpPr>
              <a:spLocks noChangeArrowheads="1"/>
            </p:cNvSpPr>
            <p:nvPr/>
          </p:nvSpPr>
          <p:spPr bwMode="auto">
            <a:xfrm>
              <a:off x="720" y="3652"/>
              <a:ext cx="194" cy="16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1475" name="AutoShape 28"/>
            <p:cNvCxnSpPr>
              <a:cxnSpLocks noChangeShapeType="1"/>
              <a:stCxn id="53282" idx="2"/>
              <a:endCxn id="61474" idx="0"/>
            </p:cNvCxnSpPr>
            <p:nvPr/>
          </p:nvCxnSpPr>
          <p:spPr bwMode="auto">
            <a:xfrm flipH="1">
              <a:off x="817" y="3524"/>
              <a:ext cx="334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85" name="Rectangle 29"/>
            <p:cNvSpPr>
              <a:spLocks noChangeArrowheads="1"/>
            </p:cNvSpPr>
            <p:nvPr/>
          </p:nvSpPr>
          <p:spPr bwMode="auto">
            <a:xfrm>
              <a:off x="1318" y="3652"/>
              <a:ext cx="199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1477" name="AutoShape 30"/>
            <p:cNvCxnSpPr>
              <a:cxnSpLocks noChangeShapeType="1"/>
              <a:stCxn id="53282" idx="2"/>
              <a:endCxn id="53285" idx="0"/>
            </p:cNvCxnSpPr>
            <p:nvPr/>
          </p:nvCxnSpPr>
          <p:spPr bwMode="auto">
            <a:xfrm>
              <a:off x="1151" y="3524"/>
              <a:ext cx="266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87" name="Rectangle 31"/>
            <p:cNvSpPr>
              <a:spLocks noChangeArrowheads="1"/>
            </p:cNvSpPr>
            <p:nvPr/>
          </p:nvSpPr>
          <p:spPr bwMode="auto">
            <a:xfrm>
              <a:off x="2099" y="3900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1479" name="Line 32"/>
            <p:cNvSpPr>
              <a:spLocks noChangeShapeType="1"/>
            </p:cNvSpPr>
            <p:nvPr/>
          </p:nvSpPr>
          <p:spPr bwMode="auto">
            <a:xfrm>
              <a:off x="1597" y="4009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480" name="AutoShape 33"/>
            <p:cNvCxnSpPr>
              <a:cxnSpLocks noChangeShapeType="1"/>
              <a:stCxn id="61482" idx="2"/>
            </p:cNvCxnSpPr>
            <p:nvPr/>
          </p:nvCxnSpPr>
          <p:spPr bwMode="auto">
            <a:xfrm flipH="1">
              <a:off x="1670" y="3575"/>
              <a:ext cx="266" cy="3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81" name="AutoShape 34"/>
            <p:cNvCxnSpPr>
              <a:cxnSpLocks noChangeShapeType="1"/>
              <a:stCxn id="53287" idx="0"/>
              <a:endCxn id="61482" idx="2"/>
            </p:cNvCxnSpPr>
            <p:nvPr/>
          </p:nvCxnSpPr>
          <p:spPr bwMode="auto">
            <a:xfrm flipH="1" flipV="1">
              <a:off x="1937" y="3575"/>
              <a:ext cx="261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82" name="AutoShape 35"/>
            <p:cNvSpPr>
              <a:spLocks noChangeArrowheads="1"/>
            </p:cNvSpPr>
            <p:nvPr/>
          </p:nvSpPr>
          <p:spPr bwMode="auto">
            <a:xfrm>
              <a:off x="1654" y="331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483" name="Text Box 36"/>
            <p:cNvSpPr txBox="1">
              <a:spLocks noChangeArrowheads="1"/>
            </p:cNvSpPr>
            <p:nvPr/>
          </p:nvSpPr>
          <p:spPr bwMode="auto">
            <a:xfrm>
              <a:off x="978" y="356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1484" name="Text Box 37"/>
            <p:cNvSpPr txBox="1">
              <a:spLocks noChangeArrowheads="1"/>
            </p:cNvSpPr>
            <p:nvPr/>
          </p:nvSpPr>
          <p:spPr bwMode="auto">
            <a:xfrm>
              <a:off x="1833" y="37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1485" name="Text Box 38"/>
            <p:cNvSpPr txBox="1">
              <a:spLocks noChangeArrowheads="1"/>
            </p:cNvSpPr>
            <p:nvPr/>
          </p:nvSpPr>
          <p:spPr bwMode="auto">
            <a:xfrm>
              <a:off x="2678" y="3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3295" name="Rectangle 39"/>
            <p:cNvSpPr>
              <a:spLocks noChangeArrowheads="1"/>
            </p:cNvSpPr>
            <p:nvPr/>
          </p:nvSpPr>
          <p:spPr bwMode="auto">
            <a:xfrm>
              <a:off x="720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3296" name="Rectangle 40"/>
            <p:cNvSpPr>
              <a:spLocks noChangeArrowheads="1"/>
            </p:cNvSpPr>
            <p:nvPr/>
          </p:nvSpPr>
          <p:spPr bwMode="auto">
            <a:xfrm>
              <a:off x="2448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3297" name="Rectangle 41"/>
            <p:cNvSpPr>
              <a:spLocks noChangeArrowheads="1"/>
            </p:cNvSpPr>
            <p:nvPr/>
          </p:nvSpPr>
          <p:spPr bwMode="auto">
            <a:xfrm>
              <a:off x="1584" y="3889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1489" name="Text Box 42"/>
            <p:cNvSpPr txBox="1">
              <a:spLocks noChangeArrowheads="1"/>
            </p:cNvSpPr>
            <p:nvPr/>
          </p:nvSpPr>
          <p:spPr bwMode="auto">
            <a:xfrm>
              <a:off x="1382" y="33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61490" name="Text Box 43"/>
            <p:cNvSpPr txBox="1">
              <a:spLocks noChangeArrowheads="1"/>
            </p:cNvSpPr>
            <p:nvPr/>
          </p:nvSpPr>
          <p:spPr bwMode="auto">
            <a:xfrm>
              <a:off x="2352" y="33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</p:grpSp>
      <p:grpSp>
        <p:nvGrpSpPr>
          <p:cNvPr id="61460" name="Group 44"/>
          <p:cNvGrpSpPr>
            <a:grpSpLocks/>
          </p:cNvGrpSpPr>
          <p:nvPr/>
        </p:nvGrpSpPr>
        <p:grpSpPr bwMode="auto">
          <a:xfrm>
            <a:off x="1841500" y="3911600"/>
            <a:ext cx="1643063" cy="417513"/>
            <a:chOff x="2067" y="1392"/>
            <a:chExt cx="1035" cy="263"/>
          </a:xfrm>
        </p:grpSpPr>
        <p:sp>
          <p:nvSpPr>
            <p:cNvPr id="61465" name="AutoShape 45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466" name="Line 46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47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61" name="Group 48"/>
          <p:cNvGrpSpPr>
            <a:grpSpLocks/>
          </p:cNvGrpSpPr>
          <p:nvPr/>
        </p:nvGrpSpPr>
        <p:grpSpPr bwMode="auto">
          <a:xfrm>
            <a:off x="1841500" y="4878388"/>
            <a:ext cx="1643063" cy="417512"/>
            <a:chOff x="2067" y="1392"/>
            <a:chExt cx="1035" cy="263"/>
          </a:xfrm>
        </p:grpSpPr>
        <p:sp>
          <p:nvSpPr>
            <p:cNvPr id="61462" name="AutoShape 49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463" name="Line 50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51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-19050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aphicFrame>
        <p:nvGraphicFramePr>
          <p:cNvPr id="80959" name="Group 63"/>
          <p:cNvGraphicFramePr>
            <a:graphicFrameLocks noGrp="1"/>
          </p:cNvGraphicFramePr>
          <p:nvPr>
            <p:ph type="tbl" idx="1"/>
          </p:nvPr>
        </p:nvGraphicFramePr>
        <p:xfrm>
          <a:off x="457200" y="1193800"/>
          <a:ext cx="8229600" cy="418655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Relationship Cardinality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3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R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1:n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2486" name="Group 47"/>
          <p:cNvGrpSpPr>
            <a:grpSpLocks/>
          </p:cNvGrpSpPr>
          <p:nvPr/>
        </p:nvGrpSpPr>
        <p:grpSpPr bwMode="auto">
          <a:xfrm>
            <a:off x="1841500" y="3149600"/>
            <a:ext cx="1643063" cy="417513"/>
            <a:chOff x="2067" y="1392"/>
            <a:chExt cx="1035" cy="263"/>
          </a:xfrm>
        </p:grpSpPr>
        <p:sp>
          <p:nvSpPr>
            <p:cNvPr id="62519" name="AutoShape 48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520" name="Line 49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1" name="Line 50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87" name="Group 51"/>
          <p:cNvGrpSpPr>
            <a:grpSpLocks/>
          </p:cNvGrpSpPr>
          <p:nvPr/>
        </p:nvGrpSpPr>
        <p:grpSpPr bwMode="auto">
          <a:xfrm>
            <a:off x="1841500" y="4027488"/>
            <a:ext cx="1643063" cy="417512"/>
            <a:chOff x="2067" y="1392"/>
            <a:chExt cx="1035" cy="263"/>
          </a:xfrm>
        </p:grpSpPr>
        <p:sp>
          <p:nvSpPr>
            <p:cNvPr id="62516" name="AutoShape 52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517" name="Line 53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88" name="Group 55"/>
          <p:cNvGrpSpPr>
            <a:grpSpLocks/>
          </p:cNvGrpSpPr>
          <p:nvPr/>
        </p:nvGrpSpPr>
        <p:grpSpPr bwMode="auto">
          <a:xfrm>
            <a:off x="1841500" y="4879975"/>
            <a:ext cx="1643063" cy="417513"/>
            <a:chOff x="2067" y="1392"/>
            <a:chExt cx="1035" cy="263"/>
          </a:xfrm>
        </p:grpSpPr>
        <p:sp>
          <p:nvSpPr>
            <p:cNvPr id="62513" name="AutoShape 56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514" name="Line 57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5" name="Line 58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489" name="Group 17"/>
          <p:cNvGrpSpPr>
            <a:grpSpLocks/>
          </p:cNvGrpSpPr>
          <p:nvPr/>
        </p:nvGrpSpPr>
        <p:grpSpPr bwMode="auto">
          <a:xfrm>
            <a:off x="2654300" y="1866900"/>
            <a:ext cx="3886200" cy="1143000"/>
            <a:chOff x="720" y="3312"/>
            <a:chExt cx="2448" cy="720"/>
          </a:xfrm>
        </p:grpSpPr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619" y="3335"/>
              <a:ext cx="357" cy="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62491" name="AutoShape 19"/>
            <p:cNvCxnSpPr>
              <a:cxnSpLocks noChangeShapeType="1"/>
              <a:stCxn id="65" idx="2"/>
            </p:cNvCxnSpPr>
            <p:nvPr/>
          </p:nvCxnSpPr>
          <p:spPr bwMode="auto">
            <a:xfrm flipH="1">
              <a:off x="2543" y="3556"/>
              <a:ext cx="255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492" name="AutoShape 20"/>
            <p:cNvCxnSpPr>
              <a:cxnSpLocks noChangeShapeType="1"/>
              <a:stCxn id="65" idx="2"/>
              <a:endCxn id="68" idx="0"/>
            </p:cNvCxnSpPr>
            <p:nvPr/>
          </p:nvCxnSpPr>
          <p:spPr bwMode="auto">
            <a:xfrm>
              <a:off x="2798" y="3556"/>
              <a:ext cx="271" cy="1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970" y="3658"/>
              <a:ext cx="198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494" name="Line 22"/>
            <p:cNvSpPr>
              <a:spLocks noChangeShapeType="1"/>
            </p:cNvSpPr>
            <p:nvPr/>
          </p:nvSpPr>
          <p:spPr bwMode="auto">
            <a:xfrm>
              <a:off x="2468" y="3765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973" y="3366"/>
              <a:ext cx="356" cy="1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2496" name="Rectangle 24"/>
            <p:cNvSpPr>
              <a:spLocks noChangeArrowheads="1"/>
            </p:cNvSpPr>
            <p:nvPr/>
          </p:nvSpPr>
          <p:spPr bwMode="auto">
            <a:xfrm>
              <a:off x="720" y="3652"/>
              <a:ext cx="194" cy="16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2497" name="AutoShape 25"/>
            <p:cNvCxnSpPr>
              <a:cxnSpLocks noChangeShapeType="1"/>
              <a:stCxn id="70" idx="2"/>
              <a:endCxn id="62496" idx="0"/>
            </p:cNvCxnSpPr>
            <p:nvPr/>
          </p:nvCxnSpPr>
          <p:spPr bwMode="auto">
            <a:xfrm flipH="1">
              <a:off x="817" y="3524"/>
              <a:ext cx="334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318" y="3652"/>
              <a:ext cx="199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2499" name="AutoShape 27"/>
            <p:cNvCxnSpPr>
              <a:cxnSpLocks noChangeShapeType="1"/>
              <a:stCxn id="70" idx="2"/>
              <a:endCxn id="73" idx="0"/>
            </p:cNvCxnSpPr>
            <p:nvPr/>
          </p:nvCxnSpPr>
          <p:spPr bwMode="auto">
            <a:xfrm>
              <a:off x="1151" y="3524"/>
              <a:ext cx="266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2099" y="3900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501" name="Line 29"/>
            <p:cNvSpPr>
              <a:spLocks noChangeShapeType="1"/>
            </p:cNvSpPr>
            <p:nvPr/>
          </p:nvSpPr>
          <p:spPr bwMode="auto">
            <a:xfrm>
              <a:off x="1597" y="4009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2502" name="AutoShape 30"/>
            <p:cNvCxnSpPr>
              <a:cxnSpLocks noChangeShapeType="1"/>
              <a:stCxn id="62504" idx="2"/>
            </p:cNvCxnSpPr>
            <p:nvPr/>
          </p:nvCxnSpPr>
          <p:spPr bwMode="auto">
            <a:xfrm flipH="1">
              <a:off x="1670" y="3575"/>
              <a:ext cx="266" cy="3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503" name="AutoShape 31"/>
            <p:cNvCxnSpPr>
              <a:cxnSpLocks noChangeShapeType="1"/>
              <a:stCxn id="75" idx="0"/>
              <a:endCxn id="62504" idx="2"/>
            </p:cNvCxnSpPr>
            <p:nvPr/>
          </p:nvCxnSpPr>
          <p:spPr bwMode="auto">
            <a:xfrm flipH="1" flipV="1">
              <a:off x="1937" y="3575"/>
              <a:ext cx="261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504" name="AutoShape 32"/>
            <p:cNvSpPr>
              <a:spLocks noChangeArrowheads="1"/>
            </p:cNvSpPr>
            <p:nvPr/>
          </p:nvSpPr>
          <p:spPr bwMode="auto">
            <a:xfrm>
              <a:off x="1654" y="331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505" name="Text Box 33"/>
            <p:cNvSpPr txBox="1">
              <a:spLocks noChangeArrowheads="1"/>
            </p:cNvSpPr>
            <p:nvPr/>
          </p:nvSpPr>
          <p:spPr bwMode="auto">
            <a:xfrm>
              <a:off x="978" y="356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2506" name="Text Box 34"/>
            <p:cNvSpPr txBox="1">
              <a:spLocks noChangeArrowheads="1"/>
            </p:cNvSpPr>
            <p:nvPr/>
          </p:nvSpPr>
          <p:spPr bwMode="auto">
            <a:xfrm>
              <a:off x="1833" y="37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2507" name="Text Box 35"/>
            <p:cNvSpPr txBox="1">
              <a:spLocks noChangeArrowheads="1"/>
            </p:cNvSpPr>
            <p:nvPr/>
          </p:nvSpPr>
          <p:spPr bwMode="auto">
            <a:xfrm>
              <a:off x="2678" y="3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720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"/>
            <p:cNvSpPr>
              <a:spLocks noChangeArrowheads="1"/>
            </p:cNvSpPr>
            <p:nvPr/>
          </p:nvSpPr>
          <p:spPr bwMode="auto">
            <a:xfrm>
              <a:off x="2448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1584" y="3889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511" name="Text Box 39"/>
            <p:cNvSpPr txBox="1">
              <a:spLocks noChangeArrowheads="1"/>
            </p:cNvSpPr>
            <p:nvPr/>
          </p:nvSpPr>
          <p:spPr bwMode="auto">
            <a:xfrm>
              <a:off x="1382" y="33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62512" name="Text Box 40"/>
            <p:cNvSpPr txBox="1">
              <a:spLocks noChangeArrowheads="1"/>
            </p:cNvSpPr>
            <p:nvPr/>
          </p:nvSpPr>
          <p:spPr bwMode="auto">
            <a:xfrm>
              <a:off x="2352" y="33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and Relations</a:t>
            </a:r>
          </a:p>
        </p:txBody>
      </p:sp>
      <p:graphicFrame>
        <p:nvGraphicFramePr>
          <p:cNvPr id="81989" name="Group 69"/>
          <p:cNvGraphicFramePr>
            <a:graphicFrameLocks noGrp="1"/>
          </p:cNvGraphicFramePr>
          <p:nvPr>
            <p:ph type="tbl" idx="1"/>
          </p:nvPr>
        </p:nvGraphicFramePr>
        <p:xfrm>
          <a:off x="444500" y="1765300"/>
          <a:ext cx="8229600" cy="4661219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Relationship Cardinality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R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n:1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1:n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457200" algn="l"/>
                          <a:tab pos="8001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0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1:1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 Treat as n:1 or 1:n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3513" name="Group 50"/>
          <p:cNvGrpSpPr>
            <a:grpSpLocks/>
          </p:cNvGrpSpPr>
          <p:nvPr/>
        </p:nvGrpSpPr>
        <p:grpSpPr bwMode="auto">
          <a:xfrm>
            <a:off x="1841500" y="3568700"/>
            <a:ext cx="1643063" cy="417513"/>
            <a:chOff x="2067" y="1392"/>
            <a:chExt cx="1035" cy="263"/>
          </a:xfrm>
        </p:grpSpPr>
        <p:sp>
          <p:nvSpPr>
            <p:cNvPr id="63550" name="AutoShape 51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51" name="Line 52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2" name="Line 53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14" name="Group 54"/>
          <p:cNvGrpSpPr>
            <a:grpSpLocks/>
          </p:cNvGrpSpPr>
          <p:nvPr/>
        </p:nvGrpSpPr>
        <p:grpSpPr bwMode="auto">
          <a:xfrm>
            <a:off x="1841500" y="5835650"/>
            <a:ext cx="1643063" cy="417513"/>
            <a:chOff x="2067" y="1392"/>
            <a:chExt cx="1035" cy="263"/>
          </a:xfrm>
        </p:grpSpPr>
        <p:sp>
          <p:nvSpPr>
            <p:cNvPr id="63547" name="AutoShape 55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48" name="Line 56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9" name="Line 57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15" name="Group 58"/>
          <p:cNvGrpSpPr>
            <a:grpSpLocks/>
          </p:cNvGrpSpPr>
          <p:nvPr/>
        </p:nvGrpSpPr>
        <p:grpSpPr bwMode="auto">
          <a:xfrm>
            <a:off x="1841500" y="4446588"/>
            <a:ext cx="1643063" cy="417512"/>
            <a:chOff x="2067" y="1392"/>
            <a:chExt cx="1035" cy="263"/>
          </a:xfrm>
        </p:grpSpPr>
        <p:sp>
          <p:nvSpPr>
            <p:cNvPr id="63544" name="AutoShape 59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45" name="Line 60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6" name="Line 61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16" name="Group 62"/>
          <p:cNvGrpSpPr>
            <a:grpSpLocks/>
          </p:cNvGrpSpPr>
          <p:nvPr/>
        </p:nvGrpSpPr>
        <p:grpSpPr bwMode="auto">
          <a:xfrm>
            <a:off x="1841500" y="5095875"/>
            <a:ext cx="1643063" cy="417513"/>
            <a:chOff x="2067" y="1392"/>
            <a:chExt cx="1035" cy="263"/>
          </a:xfrm>
        </p:grpSpPr>
        <p:sp>
          <p:nvSpPr>
            <p:cNvPr id="63541" name="AutoShape 63"/>
            <p:cNvSpPr>
              <a:spLocks noChangeArrowheads="1"/>
            </p:cNvSpPr>
            <p:nvPr/>
          </p:nvSpPr>
          <p:spPr bwMode="auto">
            <a:xfrm>
              <a:off x="2304" y="139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42" name="Line 64"/>
            <p:cNvSpPr>
              <a:spLocks noChangeShapeType="1"/>
            </p:cNvSpPr>
            <p:nvPr/>
          </p:nvSpPr>
          <p:spPr bwMode="auto">
            <a:xfrm>
              <a:off x="2862" y="15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3" name="Line 65"/>
            <p:cNvSpPr>
              <a:spLocks noChangeShapeType="1"/>
            </p:cNvSpPr>
            <p:nvPr/>
          </p:nvSpPr>
          <p:spPr bwMode="auto">
            <a:xfrm>
              <a:off x="2067" y="15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17" name="Group 17"/>
          <p:cNvGrpSpPr>
            <a:grpSpLocks/>
          </p:cNvGrpSpPr>
          <p:nvPr/>
        </p:nvGrpSpPr>
        <p:grpSpPr bwMode="auto">
          <a:xfrm>
            <a:off x="2616200" y="2235200"/>
            <a:ext cx="3886200" cy="1143000"/>
            <a:chOff x="720" y="3312"/>
            <a:chExt cx="2448" cy="720"/>
          </a:xfrm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619" y="3335"/>
              <a:ext cx="357" cy="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63519" name="AutoShape 19"/>
            <p:cNvCxnSpPr>
              <a:cxnSpLocks noChangeShapeType="1"/>
              <a:stCxn id="45" idx="2"/>
            </p:cNvCxnSpPr>
            <p:nvPr/>
          </p:nvCxnSpPr>
          <p:spPr bwMode="auto">
            <a:xfrm flipH="1">
              <a:off x="2543" y="3556"/>
              <a:ext cx="255" cy="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520" name="AutoShape 20"/>
            <p:cNvCxnSpPr>
              <a:cxnSpLocks noChangeShapeType="1"/>
              <a:stCxn id="45" idx="2"/>
              <a:endCxn id="48" idx="0"/>
            </p:cNvCxnSpPr>
            <p:nvPr/>
          </p:nvCxnSpPr>
          <p:spPr bwMode="auto">
            <a:xfrm>
              <a:off x="2798" y="3556"/>
              <a:ext cx="271" cy="1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2970" y="3658"/>
              <a:ext cx="198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3522" name="Line 22"/>
            <p:cNvSpPr>
              <a:spLocks noChangeShapeType="1"/>
            </p:cNvSpPr>
            <p:nvPr/>
          </p:nvSpPr>
          <p:spPr bwMode="auto">
            <a:xfrm>
              <a:off x="2468" y="3765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973" y="3366"/>
              <a:ext cx="356" cy="1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3524" name="Rectangle 24"/>
            <p:cNvSpPr>
              <a:spLocks noChangeArrowheads="1"/>
            </p:cNvSpPr>
            <p:nvPr/>
          </p:nvSpPr>
          <p:spPr bwMode="auto">
            <a:xfrm>
              <a:off x="720" y="3652"/>
              <a:ext cx="194" cy="160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3525" name="AutoShape 25"/>
            <p:cNvCxnSpPr>
              <a:cxnSpLocks noChangeShapeType="1"/>
              <a:stCxn id="50" idx="2"/>
              <a:endCxn id="63524" idx="0"/>
            </p:cNvCxnSpPr>
            <p:nvPr/>
          </p:nvCxnSpPr>
          <p:spPr bwMode="auto">
            <a:xfrm flipH="1">
              <a:off x="817" y="3524"/>
              <a:ext cx="334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1318" y="3652"/>
              <a:ext cx="199" cy="1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3527" name="AutoShape 27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1151" y="3524"/>
              <a:ext cx="266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2099" y="3900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3529" name="Line 29"/>
            <p:cNvSpPr>
              <a:spLocks noChangeShapeType="1"/>
            </p:cNvSpPr>
            <p:nvPr/>
          </p:nvSpPr>
          <p:spPr bwMode="auto">
            <a:xfrm>
              <a:off x="1597" y="4009"/>
              <a:ext cx="153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3530" name="AutoShape 30"/>
            <p:cNvCxnSpPr>
              <a:cxnSpLocks noChangeShapeType="1"/>
              <a:stCxn id="63532" idx="2"/>
            </p:cNvCxnSpPr>
            <p:nvPr/>
          </p:nvCxnSpPr>
          <p:spPr bwMode="auto">
            <a:xfrm flipH="1">
              <a:off x="1670" y="3575"/>
              <a:ext cx="266" cy="3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531" name="AutoShape 31"/>
            <p:cNvCxnSpPr>
              <a:cxnSpLocks noChangeShapeType="1"/>
              <a:stCxn id="55" idx="0"/>
              <a:endCxn id="63532" idx="2"/>
            </p:cNvCxnSpPr>
            <p:nvPr/>
          </p:nvCxnSpPr>
          <p:spPr bwMode="auto">
            <a:xfrm flipH="1" flipV="1">
              <a:off x="1937" y="3575"/>
              <a:ext cx="261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532" name="AutoShape 32"/>
            <p:cNvSpPr>
              <a:spLocks noChangeArrowheads="1"/>
            </p:cNvSpPr>
            <p:nvPr/>
          </p:nvSpPr>
          <p:spPr bwMode="auto">
            <a:xfrm>
              <a:off x="1654" y="3312"/>
              <a:ext cx="564" cy="263"/>
            </a:xfrm>
            <a:prstGeom prst="diamond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33" name="Text Box 33"/>
            <p:cNvSpPr txBox="1">
              <a:spLocks noChangeArrowheads="1"/>
            </p:cNvSpPr>
            <p:nvPr/>
          </p:nvSpPr>
          <p:spPr bwMode="auto">
            <a:xfrm>
              <a:off x="978" y="356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3534" name="Text Box 34"/>
            <p:cNvSpPr txBox="1">
              <a:spLocks noChangeArrowheads="1"/>
            </p:cNvSpPr>
            <p:nvPr/>
          </p:nvSpPr>
          <p:spPr bwMode="auto">
            <a:xfrm>
              <a:off x="1833" y="37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3535" name="Text Box 35"/>
            <p:cNvSpPr txBox="1">
              <a:spLocks noChangeArrowheads="1"/>
            </p:cNvSpPr>
            <p:nvPr/>
          </p:nvSpPr>
          <p:spPr bwMode="auto">
            <a:xfrm>
              <a:off x="2678" y="355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>
              <a:off x="720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2448" y="3637"/>
              <a:ext cx="194" cy="1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u="sng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1584" y="3889"/>
              <a:ext cx="198" cy="1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3539" name="Text Box 39"/>
            <p:cNvSpPr txBox="1">
              <a:spLocks noChangeArrowheads="1"/>
            </p:cNvSpPr>
            <p:nvPr/>
          </p:nvSpPr>
          <p:spPr bwMode="auto">
            <a:xfrm>
              <a:off x="1382" y="33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63540" name="Text Box 40"/>
            <p:cNvSpPr txBox="1">
              <a:spLocks noChangeArrowheads="1"/>
            </p:cNvSpPr>
            <p:nvPr/>
          </p:nvSpPr>
          <p:spPr bwMode="auto">
            <a:xfrm>
              <a:off x="2352" y="33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Translating E/R Diagrams to Relations</a:t>
            </a:r>
          </a:p>
        </p:txBody>
      </p:sp>
      <p:sp>
        <p:nvSpPr>
          <p:cNvPr id="64514" name="AutoShape 3"/>
          <p:cNvSpPr>
            <a:spLocks noChangeArrowheads="1"/>
          </p:cNvSpPr>
          <p:nvPr/>
        </p:nvSpPr>
        <p:spPr bwMode="auto">
          <a:xfrm>
            <a:off x="2901950" y="2178050"/>
            <a:ext cx="2530475" cy="6524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Acct-Branch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73200" y="2311400"/>
            <a:ext cx="9683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Account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889000" y="1743075"/>
            <a:ext cx="8953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acct_no</a:t>
            </a:r>
            <a:endParaRPr lang="en-US" sz="280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17" name="AutoShape 6"/>
          <p:cNvCxnSpPr>
            <a:cxnSpLocks noChangeShapeType="1"/>
            <a:stCxn id="56324" idx="0"/>
            <a:endCxn id="56325" idx="2"/>
          </p:cNvCxnSpPr>
          <p:nvPr/>
        </p:nvCxnSpPr>
        <p:spPr bwMode="auto">
          <a:xfrm flipH="1" flipV="1">
            <a:off x="1336675" y="2109788"/>
            <a:ext cx="620713" cy="2016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930400" y="1727200"/>
            <a:ext cx="806450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balance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19" name="AutoShape 8"/>
          <p:cNvCxnSpPr>
            <a:cxnSpLocks noChangeShapeType="1"/>
            <a:stCxn id="56324" idx="0"/>
            <a:endCxn id="56327" idx="2"/>
          </p:cNvCxnSpPr>
          <p:nvPr/>
        </p:nvCxnSpPr>
        <p:spPr bwMode="auto">
          <a:xfrm flipV="1">
            <a:off x="1957388" y="2063750"/>
            <a:ext cx="376237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0" name="AutoShape 9"/>
          <p:cNvCxnSpPr>
            <a:cxnSpLocks noChangeShapeType="1"/>
            <a:stCxn id="56324" idx="3"/>
            <a:endCxn id="64514" idx="1"/>
          </p:cNvCxnSpPr>
          <p:nvPr/>
        </p:nvCxnSpPr>
        <p:spPr bwMode="auto">
          <a:xfrm>
            <a:off x="2441575" y="2500313"/>
            <a:ext cx="46037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032500" y="2311400"/>
            <a:ext cx="8540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5441950" y="1692275"/>
            <a:ext cx="7937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bname</a:t>
            </a:r>
            <a:endParaRPr lang="en-US" sz="28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23" name="AutoShape 12"/>
          <p:cNvCxnSpPr>
            <a:cxnSpLocks noChangeShapeType="1"/>
            <a:stCxn id="56330" idx="0"/>
            <a:endCxn id="56331" idx="2"/>
          </p:cNvCxnSpPr>
          <p:nvPr/>
        </p:nvCxnSpPr>
        <p:spPr bwMode="auto">
          <a:xfrm flipH="1" flipV="1">
            <a:off x="5838825" y="2058988"/>
            <a:ext cx="620713" cy="252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6342063" y="1676400"/>
            <a:ext cx="592137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25" name="AutoShape 14"/>
          <p:cNvCxnSpPr>
            <a:cxnSpLocks noChangeShapeType="1"/>
            <a:stCxn id="56330" idx="0"/>
            <a:endCxn id="56333" idx="2"/>
          </p:cNvCxnSpPr>
          <p:nvPr/>
        </p:nvCxnSpPr>
        <p:spPr bwMode="auto">
          <a:xfrm flipV="1">
            <a:off x="6459538" y="2012950"/>
            <a:ext cx="179387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7162800" y="1676400"/>
            <a:ext cx="660400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assets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27" name="AutoShape 16"/>
          <p:cNvCxnSpPr>
            <a:cxnSpLocks noChangeShapeType="1"/>
            <a:stCxn id="56330" idx="0"/>
            <a:endCxn id="56335" idx="2"/>
          </p:cNvCxnSpPr>
          <p:nvPr/>
        </p:nvCxnSpPr>
        <p:spPr bwMode="auto">
          <a:xfrm flipV="1">
            <a:off x="6459538" y="2012950"/>
            <a:ext cx="1033462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28" name="AutoShape 17"/>
          <p:cNvCxnSpPr>
            <a:cxnSpLocks noChangeShapeType="1"/>
            <a:stCxn id="64514" idx="3"/>
            <a:endCxn id="56330" idx="1"/>
          </p:cNvCxnSpPr>
          <p:nvPr/>
        </p:nvCxnSpPr>
        <p:spPr bwMode="auto">
          <a:xfrm flipV="1">
            <a:off x="5432425" y="2500313"/>
            <a:ext cx="60007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9" name="AutoShape 18"/>
          <p:cNvSpPr>
            <a:spLocks noChangeArrowheads="1"/>
          </p:cNvSpPr>
          <p:nvPr/>
        </p:nvSpPr>
        <p:spPr bwMode="auto">
          <a:xfrm>
            <a:off x="3168650" y="3733800"/>
            <a:ext cx="1946275" cy="6524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1416050" y="3867150"/>
            <a:ext cx="10826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baseline="-25000" dirty="0">
              <a:latin typeface="Times New Roman" pitchFamily="18" charset="0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793750" y="4591050"/>
            <a:ext cx="7810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cname</a:t>
            </a:r>
            <a:endParaRPr lang="en-US" sz="28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32" name="AutoShape 21"/>
          <p:cNvCxnSpPr>
            <a:cxnSpLocks noChangeShapeType="1"/>
            <a:stCxn id="56339" idx="2"/>
            <a:endCxn id="56340" idx="0"/>
          </p:cNvCxnSpPr>
          <p:nvPr/>
        </p:nvCxnSpPr>
        <p:spPr bwMode="auto">
          <a:xfrm flipH="1">
            <a:off x="1184275" y="4243388"/>
            <a:ext cx="773113" cy="347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1727200" y="4575175"/>
            <a:ext cx="581025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ccity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34" name="AutoShape 23"/>
          <p:cNvCxnSpPr>
            <a:cxnSpLocks noChangeShapeType="1"/>
            <a:stCxn id="56339" idx="2"/>
            <a:endCxn id="56342" idx="0"/>
          </p:cNvCxnSpPr>
          <p:nvPr/>
        </p:nvCxnSpPr>
        <p:spPr bwMode="auto">
          <a:xfrm>
            <a:off x="1957388" y="4243388"/>
            <a:ext cx="60325" cy="331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35" name="AutoShape 24"/>
          <p:cNvCxnSpPr>
            <a:cxnSpLocks noChangeShapeType="1"/>
            <a:stCxn id="56339" idx="3"/>
            <a:endCxn id="64529" idx="1"/>
          </p:cNvCxnSpPr>
          <p:nvPr/>
        </p:nvCxnSpPr>
        <p:spPr bwMode="auto">
          <a:xfrm>
            <a:off x="2498725" y="4056063"/>
            <a:ext cx="6699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6127750" y="3867150"/>
            <a:ext cx="6635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Loan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772150" y="4591050"/>
            <a:ext cx="4762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lno</a:t>
            </a:r>
            <a:endParaRPr lang="en-US" sz="28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38" name="AutoShape 27"/>
          <p:cNvCxnSpPr>
            <a:cxnSpLocks noChangeShapeType="1"/>
            <a:stCxn id="56345" idx="2"/>
            <a:endCxn id="56346" idx="0"/>
          </p:cNvCxnSpPr>
          <p:nvPr/>
        </p:nvCxnSpPr>
        <p:spPr bwMode="auto">
          <a:xfrm flipH="1">
            <a:off x="6010275" y="4243388"/>
            <a:ext cx="449263" cy="347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6762750" y="4575175"/>
            <a:ext cx="490538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amt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40" name="AutoShape 29"/>
          <p:cNvCxnSpPr>
            <a:cxnSpLocks noChangeShapeType="1"/>
            <a:stCxn id="56345" idx="2"/>
            <a:endCxn id="56348" idx="0"/>
          </p:cNvCxnSpPr>
          <p:nvPr/>
        </p:nvCxnSpPr>
        <p:spPr bwMode="auto">
          <a:xfrm>
            <a:off x="6459538" y="4243388"/>
            <a:ext cx="549275" cy="331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41" name="AutoShape 30"/>
          <p:cNvCxnSpPr>
            <a:cxnSpLocks noChangeShapeType="1"/>
            <a:stCxn id="64529" idx="3"/>
            <a:endCxn id="56345" idx="1"/>
          </p:cNvCxnSpPr>
          <p:nvPr/>
        </p:nvCxnSpPr>
        <p:spPr bwMode="auto">
          <a:xfrm flipV="1">
            <a:off x="5114925" y="4056063"/>
            <a:ext cx="10128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2413000" y="4605338"/>
            <a:ext cx="717550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cstreet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4543" name="AutoShape 32"/>
          <p:cNvCxnSpPr>
            <a:cxnSpLocks noChangeShapeType="1"/>
            <a:stCxn id="56339" idx="2"/>
            <a:endCxn id="56351" idx="0"/>
          </p:cNvCxnSpPr>
          <p:nvPr/>
        </p:nvCxnSpPr>
        <p:spPr bwMode="auto">
          <a:xfrm>
            <a:off x="1957388" y="4243388"/>
            <a:ext cx="814387" cy="36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44" name="AutoShape 33"/>
          <p:cNvSpPr>
            <a:spLocks noChangeArrowheads="1"/>
          </p:cNvSpPr>
          <p:nvPr/>
        </p:nvSpPr>
        <p:spPr bwMode="auto">
          <a:xfrm>
            <a:off x="965200" y="2944813"/>
            <a:ext cx="1997075" cy="6524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Depositor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64545" name="AutoShape 34"/>
          <p:cNvCxnSpPr>
            <a:cxnSpLocks noChangeShapeType="1"/>
            <a:stCxn id="56324" idx="2"/>
            <a:endCxn id="64544" idx="0"/>
          </p:cNvCxnSpPr>
          <p:nvPr/>
        </p:nvCxnSpPr>
        <p:spPr bwMode="auto">
          <a:xfrm>
            <a:off x="1957388" y="2687638"/>
            <a:ext cx="63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546" name="AutoShape 35"/>
          <p:cNvCxnSpPr>
            <a:cxnSpLocks noChangeShapeType="1"/>
            <a:stCxn id="64544" idx="2"/>
            <a:endCxn id="56339" idx="0"/>
          </p:cNvCxnSpPr>
          <p:nvPr/>
        </p:nvCxnSpPr>
        <p:spPr bwMode="auto">
          <a:xfrm flipH="1">
            <a:off x="1957388" y="3597275"/>
            <a:ext cx="63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547" name="AutoShape 36"/>
          <p:cNvSpPr>
            <a:spLocks noChangeArrowheads="1"/>
          </p:cNvSpPr>
          <p:nvPr/>
        </p:nvSpPr>
        <p:spPr bwMode="auto">
          <a:xfrm>
            <a:off x="5165725" y="2933700"/>
            <a:ext cx="2606675" cy="6524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Loan-Branch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64548" name="AutoShape 37"/>
          <p:cNvCxnSpPr>
            <a:cxnSpLocks noChangeShapeType="1"/>
            <a:stCxn id="56330" idx="2"/>
            <a:endCxn id="64547" idx="0"/>
          </p:cNvCxnSpPr>
          <p:nvPr/>
        </p:nvCxnSpPr>
        <p:spPr bwMode="auto">
          <a:xfrm>
            <a:off x="6459538" y="2687638"/>
            <a:ext cx="9525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64549" name="AutoShape 38"/>
          <p:cNvCxnSpPr>
            <a:cxnSpLocks noChangeShapeType="1"/>
            <a:stCxn id="64547" idx="2"/>
            <a:endCxn id="56345" idx="0"/>
          </p:cNvCxnSpPr>
          <p:nvPr/>
        </p:nvCxnSpPr>
        <p:spPr bwMode="auto">
          <a:xfrm flipH="1">
            <a:off x="6459538" y="3586163"/>
            <a:ext cx="9525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1187450" y="5124450"/>
            <a:ext cx="623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Q. How many tables does this get translated into?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1708150" y="5540375"/>
            <a:ext cx="628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A. 6 (account, branch, customer, loan, depositor, borrower)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3" grpId="0"/>
      <p:bldP spid="829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Translating E/R Diagrams to Relations</a:t>
            </a:r>
          </a:p>
        </p:txBody>
      </p:sp>
      <p:sp>
        <p:nvSpPr>
          <p:cNvPr id="65538" name="Text Box 39"/>
          <p:cNvSpPr txBox="1">
            <a:spLocks noChangeArrowheads="1"/>
          </p:cNvSpPr>
          <p:nvPr/>
        </p:nvSpPr>
        <p:spPr bwMode="auto">
          <a:xfrm>
            <a:off x="2533650" y="5745163"/>
            <a:ext cx="335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Q. What are the schemas?</a:t>
            </a: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>
            <a:off x="2901950" y="2178050"/>
            <a:ext cx="2530475" cy="6524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Acct-Branch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473200" y="2311400"/>
            <a:ext cx="9683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Account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889000" y="1743075"/>
            <a:ext cx="8953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 dirty="0" err="1">
                <a:solidFill>
                  <a:schemeClr val="bg1"/>
                </a:solidFill>
                <a:latin typeface="Times New Roman" pitchFamily="18" charset="0"/>
              </a:rPr>
              <a:t>acct_no</a:t>
            </a:r>
            <a:endParaRPr lang="en-US" sz="280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42" name="AutoShape 6"/>
          <p:cNvCxnSpPr>
            <a:cxnSpLocks noChangeShapeType="1"/>
            <a:stCxn id="77" idx="0"/>
            <a:endCxn id="78" idx="2"/>
          </p:cNvCxnSpPr>
          <p:nvPr/>
        </p:nvCxnSpPr>
        <p:spPr bwMode="auto">
          <a:xfrm flipH="1" flipV="1">
            <a:off x="1336675" y="2109788"/>
            <a:ext cx="620713" cy="2016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930400" y="1727200"/>
            <a:ext cx="806450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balance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44" name="AutoShape 8"/>
          <p:cNvCxnSpPr>
            <a:cxnSpLocks noChangeShapeType="1"/>
            <a:stCxn id="77" idx="0"/>
            <a:endCxn id="80" idx="2"/>
          </p:cNvCxnSpPr>
          <p:nvPr/>
        </p:nvCxnSpPr>
        <p:spPr bwMode="auto">
          <a:xfrm flipV="1">
            <a:off x="1957388" y="2063750"/>
            <a:ext cx="376237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5" name="AutoShape 9"/>
          <p:cNvCxnSpPr>
            <a:cxnSpLocks noChangeShapeType="1"/>
            <a:stCxn id="77" idx="3"/>
            <a:endCxn id="65539" idx="1"/>
          </p:cNvCxnSpPr>
          <p:nvPr/>
        </p:nvCxnSpPr>
        <p:spPr bwMode="auto">
          <a:xfrm>
            <a:off x="2441575" y="2500313"/>
            <a:ext cx="46037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6032500" y="2311400"/>
            <a:ext cx="8540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Branch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5441950" y="1692275"/>
            <a:ext cx="7937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bname</a:t>
            </a:r>
            <a:endParaRPr lang="en-US" sz="28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48" name="AutoShape 12"/>
          <p:cNvCxnSpPr>
            <a:cxnSpLocks noChangeShapeType="1"/>
            <a:stCxn id="83" idx="0"/>
            <a:endCxn id="84" idx="2"/>
          </p:cNvCxnSpPr>
          <p:nvPr/>
        </p:nvCxnSpPr>
        <p:spPr bwMode="auto">
          <a:xfrm flipH="1" flipV="1">
            <a:off x="5838825" y="2058988"/>
            <a:ext cx="620713" cy="252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6342063" y="1676400"/>
            <a:ext cx="592137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bcity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50" name="AutoShape 14"/>
          <p:cNvCxnSpPr>
            <a:cxnSpLocks noChangeShapeType="1"/>
            <a:stCxn id="83" idx="0"/>
            <a:endCxn id="86" idx="2"/>
          </p:cNvCxnSpPr>
          <p:nvPr/>
        </p:nvCxnSpPr>
        <p:spPr bwMode="auto">
          <a:xfrm flipV="1">
            <a:off x="6459538" y="2012950"/>
            <a:ext cx="179387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7162800" y="1676400"/>
            <a:ext cx="660400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assets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52" name="AutoShape 16"/>
          <p:cNvCxnSpPr>
            <a:cxnSpLocks noChangeShapeType="1"/>
            <a:stCxn id="83" idx="0"/>
            <a:endCxn id="88" idx="2"/>
          </p:cNvCxnSpPr>
          <p:nvPr/>
        </p:nvCxnSpPr>
        <p:spPr bwMode="auto">
          <a:xfrm flipV="1">
            <a:off x="6459538" y="2012950"/>
            <a:ext cx="1033462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39" idx="3"/>
            <a:endCxn id="83" idx="1"/>
          </p:cNvCxnSpPr>
          <p:nvPr/>
        </p:nvCxnSpPr>
        <p:spPr bwMode="auto">
          <a:xfrm flipV="1">
            <a:off x="5432425" y="2500313"/>
            <a:ext cx="60007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3168650" y="3733800"/>
            <a:ext cx="1946275" cy="6524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416050" y="3867150"/>
            <a:ext cx="10826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2400" baseline="-25000" dirty="0">
              <a:latin typeface="Times New Roman" pitchFamily="18" charset="0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793750" y="4591050"/>
            <a:ext cx="7810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cname</a:t>
            </a:r>
            <a:endParaRPr lang="en-US" sz="28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57" name="AutoShape 21"/>
          <p:cNvCxnSpPr>
            <a:cxnSpLocks noChangeShapeType="1"/>
            <a:stCxn id="92" idx="2"/>
            <a:endCxn id="93" idx="0"/>
          </p:cNvCxnSpPr>
          <p:nvPr/>
        </p:nvCxnSpPr>
        <p:spPr bwMode="auto">
          <a:xfrm flipH="1">
            <a:off x="1184275" y="4243388"/>
            <a:ext cx="773113" cy="347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Rectangle 22"/>
          <p:cNvSpPr>
            <a:spLocks noChangeArrowheads="1"/>
          </p:cNvSpPr>
          <p:nvPr/>
        </p:nvSpPr>
        <p:spPr bwMode="auto">
          <a:xfrm>
            <a:off x="1727200" y="4575175"/>
            <a:ext cx="581025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ccity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59" name="AutoShape 23"/>
          <p:cNvCxnSpPr>
            <a:cxnSpLocks noChangeShapeType="1"/>
            <a:stCxn id="92" idx="2"/>
            <a:endCxn id="95" idx="0"/>
          </p:cNvCxnSpPr>
          <p:nvPr/>
        </p:nvCxnSpPr>
        <p:spPr bwMode="auto">
          <a:xfrm>
            <a:off x="1957388" y="4243388"/>
            <a:ext cx="60325" cy="331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0" name="AutoShape 24"/>
          <p:cNvCxnSpPr>
            <a:cxnSpLocks noChangeShapeType="1"/>
            <a:stCxn id="92" idx="3"/>
            <a:endCxn id="65554" idx="1"/>
          </p:cNvCxnSpPr>
          <p:nvPr/>
        </p:nvCxnSpPr>
        <p:spPr bwMode="auto">
          <a:xfrm>
            <a:off x="2498725" y="4056063"/>
            <a:ext cx="6699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6127750" y="3867150"/>
            <a:ext cx="663575" cy="376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>
                <a:latin typeface="Times New Roman" pitchFamily="18" charset="0"/>
              </a:rPr>
              <a:t>Loan</a:t>
            </a:r>
            <a:endParaRPr lang="en-US" sz="2400" baseline="-25000">
              <a:latin typeface="Times New Roman" pitchFamily="18" charset="0"/>
            </a:endParaRPr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5772150" y="4591050"/>
            <a:ext cx="476250" cy="3667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u="sng">
                <a:solidFill>
                  <a:schemeClr val="bg1"/>
                </a:solidFill>
                <a:latin typeface="Times New Roman" pitchFamily="18" charset="0"/>
              </a:rPr>
              <a:t>lno</a:t>
            </a:r>
            <a:endParaRPr lang="en-US" sz="28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63" name="AutoShape 27"/>
          <p:cNvCxnSpPr>
            <a:cxnSpLocks noChangeShapeType="1"/>
            <a:stCxn id="98" idx="2"/>
            <a:endCxn id="99" idx="0"/>
          </p:cNvCxnSpPr>
          <p:nvPr/>
        </p:nvCxnSpPr>
        <p:spPr bwMode="auto">
          <a:xfrm flipH="1">
            <a:off x="6010275" y="4243388"/>
            <a:ext cx="449263" cy="347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6762750" y="4575175"/>
            <a:ext cx="490538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amt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65" name="AutoShape 29"/>
          <p:cNvCxnSpPr>
            <a:cxnSpLocks noChangeShapeType="1"/>
            <a:stCxn id="98" idx="2"/>
            <a:endCxn id="101" idx="0"/>
          </p:cNvCxnSpPr>
          <p:nvPr/>
        </p:nvCxnSpPr>
        <p:spPr bwMode="auto">
          <a:xfrm>
            <a:off x="6459538" y="4243388"/>
            <a:ext cx="549275" cy="331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66" name="AutoShape 30"/>
          <p:cNvCxnSpPr>
            <a:cxnSpLocks noChangeShapeType="1"/>
            <a:stCxn id="65554" idx="3"/>
            <a:endCxn id="98" idx="1"/>
          </p:cNvCxnSpPr>
          <p:nvPr/>
        </p:nvCxnSpPr>
        <p:spPr bwMode="auto">
          <a:xfrm flipV="1">
            <a:off x="5114925" y="4056063"/>
            <a:ext cx="10128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Rectangle 31"/>
          <p:cNvSpPr>
            <a:spLocks noChangeArrowheads="1"/>
          </p:cNvSpPr>
          <p:nvPr/>
        </p:nvSpPr>
        <p:spPr bwMode="auto">
          <a:xfrm>
            <a:off x="2413000" y="4605338"/>
            <a:ext cx="717550" cy="3365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latin typeface="Times New Roman" pitchFamily="18" charset="0"/>
              </a:rPr>
              <a:t>cstreet</a:t>
            </a:r>
            <a:endParaRPr lang="en-US" sz="2400" baseline="-250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65568" name="AutoShape 32"/>
          <p:cNvCxnSpPr>
            <a:cxnSpLocks noChangeShapeType="1"/>
            <a:stCxn id="92" idx="2"/>
            <a:endCxn id="104" idx="0"/>
          </p:cNvCxnSpPr>
          <p:nvPr/>
        </p:nvCxnSpPr>
        <p:spPr bwMode="auto">
          <a:xfrm>
            <a:off x="1957388" y="4243388"/>
            <a:ext cx="814387" cy="361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69" name="AutoShape 33"/>
          <p:cNvSpPr>
            <a:spLocks noChangeArrowheads="1"/>
          </p:cNvSpPr>
          <p:nvPr/>
        </p:nvSpPr>
        <p:spPr bwMode="auto">
          <a:xfrm>
            <a:off x="965200" y="2944813"/>
            <a:ext cx="1997075" cy="652462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Depositor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65570" name="AutoShape 34"/>
          <p:cNvCxnSpPr>
            <a:cxnSpLocks noChangeShapeType="1"/>
            <a:stCxn id="77" idx="2"/>
            <a:endCxn id="65569" idx="0"/>
          </p:cNvCxnSpPr>
          <p:nvPr/>
        </p:nvCxnSpPr>
        <p:spPr bwMode="auto">
          <a:xfrm>
            <a:off x="1957388" y="2687638"/>
            <a:ext cx="63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71" name="AutoShape 35"/>
          <p:cNvCxnSpPr>
            <a:cxnSpLocks noChangeShapeType="1"/>
            <a:stCxn id="65569" idx="2"/>
            <a:endCxn id="92" idx="0"/>
          </p:cNvCxnSpPr>
          <p:nvPr/>
        </p:nvCxnSpPr>
        <p:spPr bwMode="auto">
          <a:xfrm flipH="1">
            <a:off x="1957388" y="3597275"/>
            <a:ext cx="635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5572" name="AutoShape 36"/>
          <p:cNvSpPr>
            <a:spLocks noChangeArrowheads="1"/>
          </p:cNvSpPr>
          <p:nvPr/>
        </p:nvSpPr>
        <p:spPr bwMode="auto">
          <a:xfrm>
            <a:off x="5165725" y="2933700"/>
            <a:ext cx="2606675" cy="652463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Loan-Branch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65573" name="AutoShape 37"/>
          <p:cNvCxnSpPr>
            <a:cxnSpLocks noChangeShapeType="1"/>
            <a:stCxn id="83" idx="2"/>
            <a:endCxn id="65572" idx="0"/>
          </p:cNvCxnSpPr>
          <p:nvPr/>
        </p:nvCxnSpPr>
        <p:spPr bwMode="auto">
          <a:xfrm>
            <a:off x="6459538" y="2687638"/>
            <a:ext cx="9525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65574" name="AutoShape 38"/>
          <p:cNvCxnSpPr>
            <a:cxnSpLocks noChangeShapeType="1"/>
            <a:stCxn id="65572" idx="2"/>
            <a:endCxn id="98" idx="0"/>
          </p:cNvCxnSpPr>
          <p:nvPr/>
        </p:nvCxnSpPr>
        <p:spPr bwMode="auto">
          <a:xfrm flipH="1">
            <a:off x="6459538" y="3586163"/>
            <a:ext cx="9525" cy="280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750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Bank Database</a:t>
            </a:r>
          </a:p>
        </p:txBody>
      </p:sp>
      <p:graphicFrame>
        <p:nvGraphicFramePr>
          <p:cNvPr id="66652" name="Group 92"/>
          <p:cNvGraphicFramePr>
            <a:graphicFrameLocks noGrp="1"/>
          </p:cNvGraphicFramePr>
          <p:nvPr/>
        </p:nvGraphicFramePr>
        <p:xfrm>
          <a:off x="1447800" y="1658938"/>
          <a:ext cx="2578100" cy="548640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cs typeface="Times New Roman" pitchFamily="18" charset="0"/>
                        </a:rPr>
                        <a:t>Account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Times New Roman" pitchFamily="18" charset="0"/>
                        </a:rPr>
                        <a:t>bname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Times New Roman" pitchFamily="18" charset="0"/>
                        </a:rPr>
                        <a:t>acct_no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Times New Roman" pitchFamily="18" charset="0"/>
                        </a:rPr>
                        <a:t>balance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74" name="Rectangle 15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5089" name="Group 97"/>
          <p:cNvGraphicFramePr>
            <a:graphicFrameLocks noGrp="1"/>
          </p:cNvGraphicFramePr>
          <p:nvPr/>
        </p:nvGraphicFramePr>
        <p:xfrm>
          <a:off x="1447800" y="3254375"/>
          <a:ext cx="2527300" cy="549276"/>
        </p:xfrm>
        <a:graphic>
          <a:graphicData uri="http://schemas.openxmlformats.org/drawingml/2006/table">
            <a:tbl>
              <a:tblPr/>
              <a:tblGrid>
                <a:gridCol w="127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Depositor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acct_no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85" name="Rectangle 26"/>
          <p:cNvSpPr>
            <a:spLocks noChangeArrowheads="1"/>
          </p:cNvSpPr>
          <p:nvPr/>
        </p:nvSpPr>
        <p:spPr bwMode="auto">
          <a:xfrm>
            <a:off x="0" y="2478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5019" name="Group 27"/>
          <p:cNvGraphicFramePr>
            <a:graphicFrameLocks noGrp="1"/>
          </p:cNvGraphicFramePr>
          <p:nvPr/>
        </p:nvGraphicFramePr>
        <p:xfrm>
          <a:off x="1435100" y="4903788"/>
          <a:ext cx="2476500" cy="548958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Customer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cstreet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ccity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98" name="Rectangle 39"/>
          <p:cNvSpPr>
            <a:spLocks noChangeArrowheads="1"/>
          </p:cNvSpPr>
          <p:nvPr/>
        </p:nvSpPr>
        <p:spPr bwMode="auto">
          <a:xfrm>
            <a:off x="0" y="4584700"/>
            <a:ext cx="1841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br>
              <a:rPr lang="en-US" sz="1200">
                <a:latin typeface="Arial" charset="0"/>
                <a:cs typeface="Times New Roman" pitchFamily="18" charset="0"/>
              </a:rPr>
            </a:br>
            <a:endParaRPr lang="en-US" sz="1100">
              <a:latin typeface="Arial" charset="0"/>
            </a:endParaRPr>
          </a:p>
          <a:p>
            <a:pPr eaLnBrk="0" hangingPunct="0"/>
            <a:endParaRPr lang="en-US">
              <a:latin typeface="Arial" charset="0"/>
            </a:endParaRPr>
          </a:p>
        </p:txBody>
      </p:sp>
      <p:graphicFrame>
        <p:nvGraphicFramePr>
          <p:cNvPr id="85032" name="Group 40"/>
          <p:cNvGraphicFramePr>
            <a:graphicFrameLocks noGrp="1"/>
          </p:cNvGraphicFramePr>
          <p:nvPr/>
        </p:nvGraphicFramePr>
        <p:xfrm>
          <a:off x="5181600" y="1670050"/>
          <a:ext cx="2536825" cy="548958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bcity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assets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611" name="Rectangle 52"/>
          <p:cNvSpPr>
            <a:spLocks noChangeArrowheads="1"/>
          </p:cNvSpPr>
          <p:nvPr/>
        </p:nvSpPr>
        <p:spPr bwMode="auto">
          <a:xfrm>
            <a:off x="0" y="691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5095" name="Group 103"/>
          <p:cNvGraphicFramePr>
            <a:graphicFrameLocks noGrp="1"/>
          </p:cNvGraphicFramePr>
          <p:nvPr/>
        </p:nvGraphicFramePr>
        <p:xfrm>
          <a:off x="5143500" y="3355975"/>
          <a:ext cx="2538413" cy="548958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5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Borrower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622" name="Rectangle 63"/>
          <p:cNvSpPr>
            <a:spLocks noChangeArrowheads="1"/>
          </p:cNvSpPr>
          <p:nvPr/>
        </p:nvSpPr>
        <p:spPr bwMode="auto">
          <a:xfrm>
            <a:off x="0" y="8539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5056" name="Group 64"/>
          <p:cNvGraphicFramePr>
            <a:graphicFrameLocks noGrp="1"/>
          </p:cNvGraphicFramePr>
          <p:nvPr/>
        </p:nvGraphicFramePr>
        <p:xfrm>
          <a:off x="5143500" y="4881563"/>
          <a:ext cx="2538413" cy="549276"/>
        </p:xfrm>
        <a:graphic>
          <a:graphicData uri="http://schemas.openxmlformats.org/drawingml/2006/table">
            <a:tbl>
              <a:tblPr/>
              <a:tblGrid>
                <a:gridCol w="85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Loan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amt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635" name="Rectangle 76"/>
          <p:cNvSpPr>
            <a:spLocks noChangeArrowheads="1"/>
          </p:cNvSpPr>
          <p:nvPr/>
        </p:nvSpPr>
        <p:spPr bwMode="auto">
          <a:xfrm>
            <a:off x="0" y="1003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pSp>
        <p:nvGrpSpPr>
          <p:cNvPr id="66636" name="Group 77"/>
          <p:cNvGrpSpPr>
            <a:grpSpLocks/>
          </p:cNvGrpSpPr>
          <p:nvPr/>
        </p:nvGrpSpPr>
        <p:grpSpPr bwMode="auto">
          <a:xfrm>
            <a:off x="1587500" y="1981200"/>
            <a:ext cx="2463800" cy="266700"/>
            <a:chOff x="912" y="752"/>
            <a:chExt cx="1552" cy="168"/>
          </a:xfrm>
        </p:grpSpPr>
        <p:sp>
          <p:nvSpPr>
            <p:cNvPr id="66649" name="Line 78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0" name="Line 79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37" name="Group 80"/>
          <p:cNvGrpSpPr>
            <a:grpSpLocks/>
          </p:cNvGrpSpPr>
          <p:nvPr/>
        </p:nvGrpSpPr>
        <p:grpSpPr bwMode="auto">
          <a:xfrm>
            <a:off x="1460500" y="3530600"/>
            <a:ext cx="2463800" cy="266700"/>
            <a:chOff x="912" y="752"/>
            <a:chExt cx="1552" cy="168"/>
          </a:xfrm>
        </p:grpSpPr>
        <p:sp>
          <p:nvSpPr>
            <p:cNvPr id="66647" name="Line 81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8" name="Line 82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38" name="Group 83"/>
          <p:cNvGrpSpPr>
            <a:grpSpLocks/>
          </p:cNvGrpSpPr>
          <p:nvPr/>
        </p:nvGrpSpPr>
        <p:grpSpPr bwMode="auto">
          <a:xfrm>
            <a:off x="1473200" y="5194300"/>
            <a:ext cx="2463800" cy="266700"/>
            <a:chOff x="912" y="752"/>
            <a:chExt cx="1552" cy="168"/>
          </a:xfrm>
        </p:grpSpPr>
        <p:sp>
          <p:nvSpPr>
            <p:cNvPr id="66645" name="Line 84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6" name="Line 85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39" name="Group 86"/>
          <p:cNvGrpSpPr>
            <a:grpSpLocks/>
          </p:cNvGrpSpPr>
          <p:nvPr/>
        </p:nvGrpSpPr>
        <p:grpSpPr bwMode="auto">
          <a:xfrm>
            <a:off x="5181600" y="1943100"/>
            <a:ext cx="2540000" cy="266700"/>
            <a:chOff x="912" y="752"/>
            <a:chExt cx="1552" cy="168"/>
          </a:xfrm>
        </p:grpSpPr>
        <p:sp>
          <p:nvSpPr>
            <p:cNvPr id="66643" name="Line 87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4" name="Line 88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40" name="Group 92"/>
          <p:cNvGrpSpPr>
            <a:grpSpLocks/>
          </p:cNvGrpSpPr>
          <p:nvPr/>
        </p:nvGrpSpPr>
        <p:grpSpPr bwMode="auto">
          <a:xfrm>
            <a:off x="5168900" y="3619500"/>
            <a:ext cx="2540000" cy="266700"/>
            <a:chOff x="912" y="752"/>
            <a:chExt cx="1552" cy="168"/>
          </a:xfrm>
        </p:grpSpPr>
        <p:sp>
          <p:nvSpPr>
            <p:cNvPr id="66641" name="Line 93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2" name="Line 94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Through Views (Cont.)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95388"/>
            <a:ext cx="7848600" cy="4991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previous insertion must be represented by an </a:t>
            </a:r>
            <a:r>
              <a:rPr lang="en-US" dirty="0">
                <a:solidFill>
                  <a:schemeClr val="accent2"/>
                </a:solidFill>
              </a:rPr>
              <a:t>insertion into the actual relation </a:t>
            </a:r>
            <a:r>
              <a:rPr lang="en-US" i="1" dirty="0">
                <a:solidFill>
                  <a:schemeClr val="accent2"/>
                </a:solidFill>
              </a:rPr>
              <a:t>loan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from which the view </a:t>
            </a:r>
            <a:r>
              <a:rPr lang="en-US" i="1" dirty="0"/>
              <a:t>branch-loan</a:t>
            </a:r>
            <a:r>
              <a:rPr lang="en-US" dirty="0"/>
              <a:t> is constructed.</a:t>
            </a:r>
          </a:p>
          <a:p>
            <a:pPr>
              <a:lnSpc>
                <a:spcPct val="90000"/>
              </a:lnSpc>
            </a:pPr>
            <a:r>
              <a:rPr lang="en-US" dirty="0"/>
              <a:t>An insertion into </a:t>
            </a:r>
            <a:r>
              <a:rPr lang="en-US" i="1" dirty="0"/>
              <a:t>loan</a:t>
            </a:r>
            <a:r>
              <a:rPr lang="en-US" dirty="0"/>
              <a:t> requires a </a:t>
            </a:r>
            <a:r>
              <a:rPr lang="en-US" dirty="0">
                <a:solidFill>
                  <a:srgbClr val="C0504D"/>
                </a:solidFill>
              </a:rPr>
              <a:t>value for </a:t>
            </a:r>
            <a:r>
              <a:rPr lang="en-US" i="1" dirty="0">
                <a:solidFill>
                  <a:srgbClr val="C0504D"/>
                </a:solidFill>
              </a:rPr>
              <a:t>amount</a:t>
            </a:r>
            <a:r>
              <a:rPr lang="en-US" dirty="0"/>
              <a:t>. The insertion can be dealt with by either.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rejecting the insertion and returning an error message to the user.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inserting a tuple (“L-37”, “</a:t>
            </a:r>
            <a:r>
              <a:rPr lang="en-US" dirty="0" err="1"/>
              <a:t>Perryridge</a:t>
            </a:r>
            <a:r>
              <a:rPr lang="en-US" dirty="0"/>
              <a:t>”, </a:t>
            </a:r>
            <a:r>
              <a:rPr lang="en-US" i="1" dirty="0"/>
              <a:t>null</a:t>
            </a:r>
            <a:r>
              <a:rPr lang="en-US" dirty="0"/>
              <a:t>) into the </a:t>
            </a:r>
            <a:r>
              <a:rPr lang="en-US" i="1" dirty="0"/>
              <a:t>loan</a:t>
            </a:r>
            <a:r>
              <a:rPr lang="en-US" dirty="0"/>
              <a:t> relation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80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Bank Database</a:t>
            </a:r>
          </a:p>
        </p:txBody>
      </p:sp>
      <p:graphicFrame>
        <p:nvGraphicFramePr>
          <p:cNvPr id="86139" name="Group 123"/>
          <p:cNvGraphicFramePr>
            <a:graphicFrameLocks noGrp="1"/>
          </p:cNvGraphicFramePr>
          <p:nvPr/>
        </p:nvGraphicFramePr>
        <p:xfrm>
          <a:off x="1739900" y="1036638"/>
          <a:ext cx="2641600" cy="1496378"/>
        </p:xfrm>
        <a:graphic>
          <a:graphicData uri="http://schemas.openxmlformats.org/drawingml/2006/table">
            <a:tbl>
              <a:tblPr/>
              <a:tblGrid>
                <a:gridCol w="100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Account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acct_no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balance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Downtown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Mianus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Perry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R.H.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Brighton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Redwood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Brighton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A-305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A-222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A-217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500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700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400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350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900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700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750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02" name="Rectangle 19"/>
          <p:cNvSpPr>
            <a:spLocks noChangeArrowheads="1"/>
          </p:cNvSpPr>
          <p:nvPr/>
        </p:nvSpPr>
        <p:spPr bwMode="auto">
          <a:xfrm>
            <a:off x="0" y="981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6140" name="Group 124"/>
          <p:cNvGraphicFramePr>
            <a:graphicFrameLocks noGrp="1"/>
          </p:cNvGraphicFramePr>
          <p:nvPr/>
        </p:nvGraphicFramePr>
        <p:xfrm>
          <a:off x="1739900" y="2632075"/>
          <a:ext cx="2476500" cy="1497014"/>
        </p:xfrm>
        <a:graphic>
          <a:graphicData uri="http://schemas.openxmlformats.org/drawingml/2006/table">
            <a:tbl>
              <a:tblPr/>
              <a:tblGrid>
                <a:gridCol w="127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Depositor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acct_no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Johnson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Smith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Hayes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Turner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Johnson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Jones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Lindsay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A-101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A-102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A-305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A-201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A-217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A-222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16" name="Rectangle 33"/>
          <p:cNvSpPr>
            <a:spLocks noChangeArrowheads="1"/>
          </p:cNvSpPr>
          <p:nvPr/>
        </p:nvSpPr>
        <p:spPr bwMode="auto">
          <a:xfrm>
            <a:off x="0" y="2478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6141" name="Group 125"/>
          <p:cNvGraphicFramePr>
            <a:graphicFrameLocks noGrp="1"/>
          </p:cNvGraphicFramePr>
          <p:nvPr/>
        </p:nvGraphicFramePr>
        <p:xfrm>
          <a:off x="1854200" y="4230688"/>
          <a:ext cx="2476500" cy="2107883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Customer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cstreet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ccity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Jones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Smith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Hayes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Curry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Lindsay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Turner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Williams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Adams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Johnson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Glenn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Brooks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Green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Main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North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Main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North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Park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Putnam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Nassau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Spring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Alma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Sand Hill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Senator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Walnut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Harrison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Rye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Harrison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Rye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Pittsfield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Stanford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Princeton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Pittsfield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Palo Alto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Woodside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Brooklyn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Stanford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33" name="Rectangle 50"/>
          <p:cNvSpPr>
            <a:spLocks noChangeArrowheads="1"/>
          </p:cNvSpPr>
          <p:nvPr/>
        </p:nvSpPr>
        <p:spPr bwMode="auto">
          <a:xfrm>
            <a:off x="0" y="4584700"/>
            <a:ext cx="1841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br>
              <a:rPr lang="en-US" sz="1200">
                <a:latin typeface="Arial" charset="0"/>
                <a:cs typeface="Times New Roman" pitchFamily="18" charset="0"/>
              </a:rPr>
            </a:br>
            <a:endParaRPr lang="en-US" sz="1100">
              <a:latin typeface="Arial" charset="0"/>
            </a:endParaRPr>
          </a:p>
          <a:p>
            <a:pPr eaLnBrk="0" hangingPunct="0"/>
            <a:endParaRPr lang="en-US">
              <a:latin typeface="Arial" charset="0"/>
            </a:endParaRPr>
          </a:p>
        </p:txBody>
      </p:sp>
      <p:graphicFrame>
        <p:nvGraphicFramePr>
          <p:cNvPr id="86142" name="Group 126"/>
          <p:cNvGraphicFramePr>
            <a:graphicFrameLocks noGrp="1"/>
          </p:cNvGraphicFramePr>
          <p:nvPr/>
        </p:nvGraphicFramePr>
        <p:xfrm>
          <a:off x="5473700" y="1047750"/>
          <a:ext cx="2536825" cy="1618933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Branch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bcity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assets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Downtown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Redwood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Perry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Mianus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R.H.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Pownel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N. Town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Brighton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Brooklyn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Palo Alto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Horseneck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Horseneck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Horseneck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Bennington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Rye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Brooklyn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9M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2.1M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1.7M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0.4M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8M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0.3M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3.7M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7.1M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50" name="Rectangle 67"/>
          <p:cNvSpPr>
            <a:spLocks noChangeArrowheads="1"/>
          </p:cNvSpPr>
          <p:nvPr/>
        </p:nvSpPr>
        <p:spPr bwMode="auto">
          <a:xfrm>
            <a:off x="0" y="691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6143" name="Group 127"/>
          <p:cNvGraphicFramePr>
            <a:graphicFrameLocks noGrp="1"/>
          </p:cNvGraphicFramePr>
          <p:nvPr/>
        </p:nvGraphicFramePr>
        <p:xfrm>
          <a:off x="5461000" y="2868613"/>
          <a:ext cx="2538413" cy="1619251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Borrower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Jones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Smith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Hayes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Jackson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Curry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Smith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Williams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Adams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L-23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L-93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64" name="Rectangle 81"/>
          <p:cNvSpPr>
            <a:spLocks noChangeArrowheads="1"/>
          </p:cNvSpPr>
          <p:nvPr/>
        </p:nvSpPr>
        <p:spPr bwMode="auto">
          <a:xfrm>
            <a:off x="0" y="8539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aphicFrame>
        <p:nvGraphicFramePr>
          <p:cNvPr id="86144" name="Group 128"/>
          <p:cNvGraphicFramePr>
            <a:graphicFrameLocks noGrp="1"/>
          </p:cNvGraphicFramePr>
          <p:nvPr/>
        </p:nvGraphicFramePr>
        <p:xfrm>
          <a:off x="5448300" y="4652963"/>
          <a:ext cx="2538413" cy="1497014"/>
        </p:xfrm>
        <a:graphic>
          <a:graphicData uri="http://schemas.openxmlformats.org/drawingml/2006/table">
            <a:tbl>
              <a:tblPr/>
              <a:tblGrid>
                <a:gridCol w="85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Loan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bname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lno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amt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Downtown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Redwood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Perry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Downtown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Mianus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R.H.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Perry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L-17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L-23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L-15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L-14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L-93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L-11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L-16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1000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2000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1500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1500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500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900</a:t>
                      </a: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Times New Roman" pitchFamily="18" charset="0"/>
                        </a:rPr>
                        <a:t>1300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81" name="Rectangle 98"/>
          <p:cNvSpPr>
            <a:spLocks noChangeArrowheads="1"/>
          </p:cNvSpPr>
          <p:nvPr/>
        </p:nvSpPr>
        <p:spPr bwMode="auto">
          <a:xfrm>
            <a:off x="0" y="1003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Arial" charset="0"/>
            </a:endParaRPr>
          </a:p>
        </p:txBody>
      </p:sp>
      <p:grpSp>
        <p:nvGrpSpPr>
          <p:cNvPr id="67682" name="Group 99"/>
          <p:cNvGrpSpPr>
            <a:grpSpLocks/>
          </p:cNvGrpSpPr>
          <p:nvPr/>
        </p:nvGrpSpPr>
        <p:grpSpPr bwMode="auto">
          <a:xfrm>
            <a:off x="1739900" y="1320800"/>
            <a:ext cx="2463800" cy="266700"/>
            <a:chOff x="912" y="752"/>
            <a:chExt cx="1552" cy="168"/>
          </a:xfrm>
        </p:grpSpPr>
        <p:sp>
          <p:nvSpPr>
            <p:cNvPr id="67698" name="Line 100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9" name="Line 101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683" name="Group 102"/>
          <p:cNvGrpSpPr>
            <a:grpSpLocks/>
          </p:cNvGrpSpPr>
          <p:nvPr/>
        </p:nvGrpSpPr>
        <p:grpSpPr bwMode="auto">
          <a:xfrm>
            <a:off x="1752600" y="2908300"/>
            <a:ext cx="2463800" cy="266700"/>
            <a:chOff x="912" y="752"/>
            <a:chExt cx="1552" cy="168"/>
          </a:xfrm>
        </p:grpSpPr>
        <p:sp>
          <p:nvSpPr>
            <p:cNvPr id="67696" name="Line 103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7" name="Line 104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684" name="Group 105"/>
          <p:cNvGrpSpPr>
            <a:grpSpLocks/>
          </p:cNvGrpSpPr>
          <p:nvPr/>
        </p:nvGrpSpPr>
        <p:grpSpPr bwMode="auto">
          <a:xfrm>
            <a:off x="1892300" y="4521200"/>
            <a:ext cx="2463800" cy="266700"/>
            <a:chOff x="912" y="752"/>
            <a:chExt cx="1552" cy="168"/>
          </a:xfrm>
        </p:grpSpPr>
        <p:sp>
          <p:nvSpPr>
            <p:cNvPr id="67694" name="Line 106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5" name="Line 107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685" name="Group 108"/>
          <p:cNvGrpSpPr>
            <a:grpSpLocks/>
          </p:cNvGrpSpPr>
          <p:nvPr/>
        </p:nvGrpSpPr>
        <p:grpSpPr bwMode="auto">
          <a:xfrm>
            <a:off x="5473700" y="1320800"/>
            <a:ext cx="2540000" cy="266700"/>
            <a:chOff x="912" y="752"/>
            <a:chExt cx="1552" cy="168"/>
          </a:xfrm>
        </p:grpSpPr>
        <p:sp>
          <p:nvSpPr>
            <p:cNvPr id="67692" name="Line 109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3" name="Line 110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686" name="Group 111"/>
          <p:cNvGrpSpPr>
            <a:grpSpLocks/>
          </p:cNvGrpSpPr>
          <p:nvPr/>
        </p:nvGrpSpPr>
        <p:grpSpPr bwMode="auto">
          <a:xfrm>
            <a:off x="5448300" y="4927600"/>
            <a:ext cx="2540000" cy="266700"/>
            <a:chOff x="912" y="752"/>
            <a:chExt cx="1552" cy="168"/>
          </a:xfrm>
        </p:grpSpPr>
        <p:sp>
          <p:nvSpPr>
            <p:cNvPr id="67690" name="Line 112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1" name="Line 113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687" name="Group 114"/>
          <p:cNvGrpSpPr>
            <a:grpSpLocks/>
          </p:cNvGrpSpPr>
          <p:nvPr/>
        </p:nvGrpSpPr>
        <p:grpSpPr bwMode="auto">
          <a:xfrm>
            <a:off x="5461000" y="3149600"/>
            <a:ext cx="2540000" cy="266700"/>
            <a:chOff x="912" y="752"/>
            <a:chExt cx="1552" cy="168"/>
          </a:xfrm>
        </p:grpSpPr>
        <p:sp>
          <p:nvSpPr>
            <p:cNvPr id="67688" name="Line 115"/>
            <p:cNvSpPr>
              <a:spLocks noChangeShapeType="1"/>
            </p:cNvSpPr>
            <p:nvPr/>
          </p:nvSpPr>
          <p:spPr bwMode="auto">
            <a:xfrm>
              <a:off x="912" y="920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89" name="Line 116"/>
            <p:cNvSpPr>
              <a:spLocks noChangeShapeType="1"/>
            </p:cNvSpPr>
            <p:nvPr/>
          </p:nvSpPr>
          <p:spPr bwMode="auto">
            <a:xfrm>
              <a:off x="912" y="752"/>
              <a:ext cx="15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&amp; Relations</a:t>
            </a:r>
          </a:p>
        </p:txBody>
      </p:sp>
      <p:graphicFrame>
        <p:nvGraphicFramePr>
          <p:cNvPr id="87078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31653015"/>
              </p:ext>
            </p:extLst>
          </p:nvPr>
        </p:nvGraphicFramePr>
        <p:xfrm>
          <a:off x="457200" y="1981200"/>
          <a:ext cx="8229600" cy="277653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E/R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Weak Entity Sets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8624" name="Group 17"/>
          <p:cNvGrpSpPr>
            <a:grpSpLocks/>
          </p:cNvGrpSpPr>
          <p:nvPr/>
        </p:nvGrpSpPr>
        <p:grpSpPr bwMode="auto">
          <a:xfrm>
            <a:off x="889000" y="3263900"/>
            <a:ext cx="2971800" cy="990600"/>
            <a:chOff x="480" y="1258"/>
            <a:chExt cx="4279" cy="854"/>
          </a:xfrm>
        </p:grpSpPr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921" y="1419"/>
              <a:ext cx="624" cy="21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1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480" y="1814"/>
              <a:ext cx="338" cy="22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8627" name="AutoShape 20"/>
            <p:cNvCxnSpPr>
              <a:cxnSpLocks noChangeShapeType="1"/>
              <a:stCxn id="60434" idx="2"/>
              <a:endCxn id="60435" idx="0"/>
            </p:cNvCxnSpPr>
            <p:nvPr/>
          </p:nvCxnSpPr>
          <p:spPr bwMode="auto">
            <a:xfrm flipH="1">
              <a:off x="650" y="1636"/>
              <a:ext cx="584" cy="1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1525" y="1814"/>
              <a:ext cx="347" cy="1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dirty="0">
                  <a:latin typeface="Times New Roman" pitchFamily="18" charset="0"/>
                </a:rPr>
                <a:t>a</a:t>
              </a:r>
              <a:r>
                <a:rPr lang="en-US" sz="1600" baseline="-25000" dirty="0">
                  <a:latin typeface="Times New Roman" pitchFamily="18" charset="0"/>
                </a:rPr>
                <a:t>n</a:t>
              </a:r>
              <a:endParaRPr lang="en-US" sz="24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8629" name="AutoShape 22"/>
            <p:cNvCxnSpPr>
              <a:cxnSpLocks noChangeShapeType="1"/>
              <a:stCxn id="60434" idx="2"/>
              <a:endCxn id="60437" idx="0"/>
            </p:cNvCxnSpPr>
            <p:nvPr/>
          </p:nvCxnSpPr>
          <p:spPr bwMode="auto">
            <a:xfrm>
              <a:off x="1234" y="1636"/>
              <a:ext cx="465" cy="17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3792" y="1402"/>
              <a:ext cx="624" cy="3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 cmpd="dbl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r>
                <a:rPr lang="en-US" baseline="-25000" dirty="0">
                  <a:latin typeface="Times New Roman" pitchFamily="18" charset="0"/>
                </a:rPr>
                <a:t>2</a:t>
              </a:r>
              <a:endParaRPr 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3442" y="1907"/>
              <a:ext cx="446" cy="20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r>
                <a:rPr lang="en-US" baseline="-2500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8632" name="AutoShape 25"/>
            <p:cNvCxnSpPr>
              <a:cxnSpLocks noChangeShapeType="1"/>
              <a:stCxn id="60439" idx="2"/>
              <a:endCxn id="60440" idx="0"/>
            </p:cNvCxnSpPr>
            <p:nvPr/>
          </p:nvCxnSpPr>
          <p:spPr bwMode="auto">
            <a:xfrm flipH="1">
              <a:off x="3666" y="1720"/>
              <a:ext cx="438" cy="1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3943" y="1930"/>
              <a:ext cx="347" cy="18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8634" name="AutoShape 27"/>
            <p:cNvCxnSpPr>
              <a:cxnSpLocks noChangeShapeType="1"/>
              <a:stCxn id="60439" idx="2"/>
              <a:endCxn id="60444" idx="0"/>
            </p:cNvCxnSpPr>
            <p:nvPr/>
          </p:nvCxnSpPr>
          <p:spPr bwMode="auto">
            <a:xfrm>
              <a:off x="4104" y="1720"/>
              <a:ext cx="482" cy="20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4412" y="1929"/>
              <a:ext cx="347" cy="1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636" name="Line 29"/>
            <p:cNvSpPr>
              <a:spLocks noChangeShapeType="1"/>
            </p:cNvSpPr>
            <p:nvPr/>
          </p:nvSpPr>
          <p:spPr bwMode="auto">
            <a:xfrm>
              <a:off x="3535" y="2077"/>
              <a:ext cx="267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6" name="Rectangle 30"/>
            <p:cNvSpPr>
              <a:spLocks noChangeArrowheads="1"/>
            </p:cNvSpPr>
            <p:nvPr/>
          </p:nvSpPr>
          <p:spPr bwMode="auto">
            <a:xfrm>
              <a:off x="960" y="1814"/>
              <a:ext cx="347" cy="18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aseline="-25000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68638" name="AutoShape 31"/>
            <p:cNvCxnSpPr>
              <a:cxnSpLocks noChangeShapeType="1"/>
              <a:stCxn id="60434" idx="3"/>
              <a:endCxn id="68641" idx="1"/>
            </p:cNvCxnSpPr>
            <p:nvPr/>
          </p:nvCxnSpPr>
          <p:spPr bwMode="auto">
            <a:xfrm>
              <a:off x="1545" y="1528"/>
              <a:ext cx="462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0448" name="Line 32"/>
            <p:cNvSpPr>
              <a:spLocks noChangeShapeType="1"/>
            </p:cNvSpPr>
            <p:nvPr/>
          </p:nvSpPr>
          <p:spPr bwMode="auto">
            <a:xfrm flipH="1" flipV="1">
              <a:off x="3168" y="1545"/>
              <a:ext cx="624" cy="0"/>
            </a:xfrm>
            <a:prstGeom prst="line">
              <a:avLst/>
            </a:prstGeom>
            <a:noFill/>
            <a:ln w="38100" cmpd="dbl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Tahoma" charset="0"/>
              </a:endParaRPr>
            </a:p>
          </p:txBody>
        </p:sp>
        <p:grpSp>
          <p:nvGrpSpPr>
            <p:cNvPr id="68640" name="Group 33"/>
            <p:cNvGrpSpPr>
              <a:grpSpLocks/>
            </p:cNvGrpSpPr>
            <p:nvPr/>
          </p:nvGrpSpPr>
          <p:grpSpPr bwMode="auto">
            <a:xfrm>
              <a:off x="2016" y="1258"/>
              <a:ext cx="1183" cy="542"/>
              <a:chOff x="2142" y="1842"/>
              <a:chExt cx="1183" cy="542"/>
            </a:xfrm>
          </p:grpSpPr>
          <p:sp>
            <p:nvSpPr>
              <p:cNvPr id="68641" name="AutoShape 34"/>
              <p:cNvSpPr>
                <a:spLocks noChangeArrowheads="1"/>
              </p:cNvSpPr>
              <p:nvPr/>
            </p:nvSpPr>
            <p:spPr bwMode="auto">
              <a:xfrm>
                <a:off x="2142" y="1842"/>
                <a:ext cx="1183" cy="542"/>
              </a:xfrm>
              <a:prstGeom prst="diamond">
                <a:avLst/>
              </a:prstGeom>
              <a:solidFill>
                <a:schemeClr val="bg1"/>
              </a:solidFill>
              <a:ln w="285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68642" name="AutoShape 35"/>
              <p:cNvSpPr>
                <a:spLocks noChangeArrowheads="1"/>
              </p:cNvSpPr>
              <p:nvPr/>
            </p:nvSpPr>
            <p:spPr bwMode="auto">
              <a:xfrm>
                <a:off x="2241" y="1887"/>
                <a:ext cx="988" cy="445"/>
              </a:xfrm>
              <a:prstGeom prst="diamond">
                <a:avLst/>
              </a:prstGeom>
              <a:solidFill>
                <a:srgbClr val="99CCFF"/>
              </a:solidFill>
              <a:ln w="38100" cmpd="dbl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Times New Roman" pitchFamily="18" charset="0"/>
                  </a:rPr>
                  <a:t>IR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&amp; Relations</a:t>
            </a:r>
          </a:p>
        </p:txBody>
      </p:sp>
      <p:graphicFrame>
        <p:nvGraphicFramePr>
          <p:cNvPr id="88116" name="Group 5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09893066"/>
              </p:ext>
            </p:extLst>
          </p:nvPr>
        </p:nvGraphicFramePr>
        <p:xfrm>
          <a:off x="482600" y="1574800"/>
          <a:ext cx="8229600" cy="394411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E/R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Multivalued 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Emp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= 	(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ssn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Emp-Depts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ssn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</a:t>
                      </a:r>
                      <a:r>
                        <a:rPr kumimoji="0" lang="en-US" sz="24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dept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800100" algn="l"/>
                          <a:tab pos="1371600" algn="l"/>
                          <a:tab pos="1485900" algn="l"/>
                          <a:tab pos="1714500" algn="l"/>
                          <a:tab pos="1943100" algn="l"/>
                          <a:tab pos="2057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9648" name="Group 17"/>
          <p:cNvGrpSpPr>
            <a:grpSpLocks/>
          </p:cNvGrpSpPr>
          <p:nvPr/>
        </p:nvGrpSpPr>
        <p:grpSpPr bwMode="auto">
          <a:xfrm>
            <a:off x="1485900" y="3422650"/>
            <a:ext cx="2168525" cy="973138"/>
            <a:chOff x="912" y="2419"/>
            <a:chExt cx="1366" cy="613"/>
          </a:xfrm>
        </p:grpSpPr>
        <p:sp>
          <p:nvSpPr>
            <p:cNvPr id="61482" name="Rectangle 18"/>
            <p:cNvSpPr>
              <a:spLocks noChangeArrowheads="1"/>
            </p:cNvSpPr>
            <p:nvPr/>
          </p:nvSpPr>
          <p:spPr bwMode="auto">
            <a:xfrm>
              <a:off x="1426" y="2419"/>
              <a:ext cx="394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dirty="0" err="1">
                  <a:latin typeface="Times New Roman" pitchFamily="18" charset="0"/>
                </a:rPr>
                <a:t>Emp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1483" name="Rectangle 19"/>
            <p:cNvSpPr>
              <a:spLocks noChangeArrowheads="1"/>
            </p:cNvSpPr>
            <p:nvPr/>
          </p:nvSpPr>
          <p:spPr bwMode="auto">
            <a:xfrm>
              <a:off x="912" y="2794"/>
              <a:ext cx="280" cy="2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 u="sng" dirty="0" err="1">
                  <a:solidFill>
                    <a:schemeClr val="bg1"/>
                  </a:solidFill>
                  <a:latin typeface="Times New Roman" pitchFamily="18" charset="0"/>
                </a:rPr>
                <a:t>ssn</a:t>
              </a:r>
              <a:endParaRPr lang="en-US" sz="2400" u="sng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9675" name="AutoShape 20"/>
            <p:cNvCxnSpPr>
              <a:cxnSpLocks noChangeShapeType="1"/>
              <a:stCxn id="61482" idx="2"/>
              <a:endCxn id="61483" idx="0"/>
            </p:cNvCxnSpPr>
            <p:nvPr/>
          </p:nvCxnSpPr>
          <p:spPr bwMode="auto">
            <a:xfrm flipH="1">
              <a:off x="1052" y="2656"/>
              <a:ext cx="571" cy="1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85" name="Rectangle 21"/>
            <p:cNvSpPr>
              <a:spLocks noChangeArrowheads="1"/>
            </p:cNvSpPr>
            <p:nvPr/>
          </p:nvSpPr>
          <p:spPr bwMode="auto">
            <a:xfrm>
              <a:off x="1362" y="2821"/>
              <a:ext cx="394" cy="2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name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486" name="Rectangle 22"/>
            <p:cNvSpPr>
              <a:spLocks noChangeArrowheads="1"/>
            </p:cNvSpPr>
            <p:nvPr/>
          </p:nvSpPr>
          <p:spPr bwMode="auto">
            <a:xfrm>
              <a:off x="1917" y="2749"/>
              <a:ext cx="361" cy="23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dept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69678" name="AutoShape 23"/>
            <p:cNvCxnSpPr>
              <a:cxnSpLocks noChangeShapeType="1"/>
              <a:stCxn id="61482" idx="2"/>
              <a:endCxn id="61485" idx="0"/>
            </p:cNvCxnSpPr>
            <p:nvPr/>
          </p:nvCxnSpPr>
          <p:spPr bwMode="auto">
            <a:xfrm flipH="1">
              <a:off x="1559" y="2656"/>
              <a:ext cx="64" cy="16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9679" name="AutoShape 24"/>
            <p:cNvCxnSpPr>
              <a:cxnSpLocks noChangeShapeType="1"/>
              <a:stCxn id="61482" idx="2"/>
              <a:endCxn id="61486" idx="0"/>
            </p:cNvCxnSpPr>
            <p:nvPr/>
          </p:nvCxnSpPr>
          <p:spPr bwMode="auto">
            <a:xfrm>
              <a:off x="1623" y="2656"/>
              <a:ext cx="475" cy="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9649" name="Text Box 25"/>
          <p:cNvSpPr txBox="1">
            <a:spLocks noChangeArrowheads="1"/>
          </p:cNvSpPr>
          <p:nvPr/>
        </p:nvSpPr>
        <p:spPr bwMode="auto">
          <a:xfrm>
            <a:off x="5316538" y="4826000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Emp</a:t>
            </a:r>
          </a:p>
        </p:txBody>
      </p:sp>
      <p:graphicFrame>
        <p:nvGraphicFramePr>
          <p:cNvPr id="88090" name="Group 26"/>
          <p:cNvGraphicFramePr>
            <a:graphicFrameLocks noGrp="1"/>
          </p:cNvGraphicFramePr>
          <p:nvPr/>
        </p:nvGraphicFramePr>
        <p:xfrm>
          <a:off x="4983163" y="3738563"/>
          <a:ext cx="1257300" cy="963168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Smith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61" name="Text Box 37"/>
          <p:cNvSpPr txBox="1">
            <a:spLocks noChangeArrowheads="1"/>
          </p:cNvSpPr>
          <p:nvPr/>
        </p:nvSpPr>
        <p:spPr bwMode="auto">
          <a:xfrm>
            <a:off x="6850063" y="5027613"/>
            <a:ext cx="128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Emp-Depts </a:t>
            </a:r>
          </a:p>
        </p:txBody>
      </p:sp>
      <p:graphicFrame>
        <p:nvGraphicFramePr>
          <p:cNvPr id="88102" name="Group 38"/>
          <p:cNvGraphicFramePr>
            <a:graphicFrameLocks noGrp="1"/>
          </p:cNvGraphicFramePr>
          <p:nvPr/>
        </p:nvGraphicFramePr>
        <p:xfrm>
          <a:off x="6816725" y="3681413"/>
          <a:ext cx="1257300" cy="1255776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Acct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Sales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&amp; Relations</a:t>
            </a:r>
          </a:p>
        </p:txBody>
      </p:sp>
      <p:graphicFrame>
        <p:nvGraphicFramePr>
          <p:cNvPr id="89133" name="Group 45"/>
          <p:cNvGraphicFramePr>
            <a:graphicFrameLocks noGrp="1"/>
          </p:cNvGraphicFramePr>
          <p:nvPr>
            <p:ph type="tbl" idx="1"/>
          </p:nvPr>
        </p:nvGraphicFramePr>
        <p:xfrm>
          <a:off x="457200" y="1981200"/>
          <a:ext cx="8229600" cy="4686301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E/R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Subclasses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Method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 	= 	(</a:t>
                      </a: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0672" name="Group 17"/>
          <p:cNvGrpSpPr>
            <a:grpSpLocks/>
          </p:cNvGrpSpPr>
          <p:nvPr/>
        </p:nvGrpSpPr>
        <p:grpSpPr bwMode="auto">
          <a:xfrm>
            <a:off x="928688" y="3136900"/>
            <a:ext cx="3414712" cy="3222625"/>
            <a:chOff x="585" y="1416"/>
            <a:chExt cx="2151" cy="2030"/>
          </a:xfrm>
        </p:grpSpPr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1486" y="1817"/>
              <a:ext cx="210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967" y="1431"/>
              <a:ext cx="228" cy="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1846" y="1416"/>
              <a:ext cx="217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0676" name="AutoShape 21"/>
            <p:cNvCxnSpPr>
              <a:cxnSpLocks noChangeShapeType="1"/>
              <a:stCxn id="62482" idx="0"/>
              <a:endCxn id="62483" idx="2"/>
            </p:cNvCxnSpPr>
            <p:nvPr/>
          </p:nvCxnSpPr>
          <p:spPr bwMode="auto">
            <a:xfrm flipH="1" flipV="1">
              <a:off x="1081" y="1662"/>
              <a:ext cx="51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7" name="AutoShape 22"/>
            <p:cNvCxnSpPr>
              <a:cxnSpLocks noChangeShapeType="1"/>
              <a:stCxn id="62482" idx="0"/>
              <a:endCxn id="62484" idx="2"/>
            </p:cNvCxnSpPr>
            <p:nvPr/>
          </p:nvCxnSpPr>
          <p:spPr bwMode="auto">
            <a:xfrm flipV="1">
              <a:off x="1591" y="1629"/>
              <a:ext cx="364" cy="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2084" y="2813"/>
              <a:ext cx="258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1768" y="3223"/>
              <a:ext cx="217" cy="2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0680" name="AutoShape 25"/>
            <p:cNvCxnSpPr>
              <a:cxnSpLocks noChangeShapeType="1"/>
              <a:stCxn id="62487" idx="2"/>
              <a:endCxn id="62488" idx="0"/>
            </p:cNvCxnSpPr>
            <p:nvPr/>
          </p:nvCxnSpPr>
          <p:spPr bwMode="auto">
            <a:xfrm flipH="1">
              <a:off x="1877" y="3050"/>
              <a:ext cx="336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585" y="3226"/>
              <a:ext cx="225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0682" name="AutoShape 27"/>
            <p:cNvCxnSpPr>
              <a:cxnSpLocks noChangeShapeType="1"/>
              <a:stCxn id="62493" idx="2"/>
              <a:endCxn id="62490" idx="0"/>
            </p:cNvCxnSpPr>
            <p:nvPr/>
          </p:nvCxnSpPr>
          <p:spPr bwMode="auto">
            <a:xfrm flipH="1">
              <a:off x="698" y="3047"/>
              <a:ext cx="40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70683" name="Group 28"/>
            <p:cNvGrpSpPr>
              <a:grpSpLocks/>
            </p:cNvGrpSpPr>
            <p:nvPr/>
          </p:nvGrpSpPr>
          <p:grpSpPr bwMode="auto">
            <a:xfrm>
              <a:off x="1365" y="2256"/>
              <a:ext cx="467" cy="470"/>
              <a:chOff x="1111" y="3219"/>
              <a:chExt cx="511" cy="446"/>
            </a:xfrm>
          </p:grpSpPr>
          <p:sp>
            <p:nvSpPr>
              <p:cNvPr id="70695" name="AutoShape 29"/>
              <p:cNvSpPr>
                <a:spLocks noChangeArrowheads="1"/>
              </p:cNvSpPr>
              <p:nvPr/>
            </p:nvSpPr>
            <p:spPr bwMode="auto">
              <a:xfrm flipV="1">
                <a:off x="1111" y="3219"/>
                <a:ext cx="511" cy="446"/>
              </a:xfrm>
              <a:prstGeom prst="triangle">
                <a:avLst>
                  <a:gd name="adj" fmla="val 50000"/>
                </a:avLst>
              </a:prstGeom>
              <a:solidFill>
                <a:srgbClr val="007E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0696" name="Text Box 30"/>
              <p:cNvSpPr txBox="1">
                <a:spLocks noChangeArrowheads="1"/>
              </p:cNvSpPr>
              <p:nvPr/>
            </p:nvSpPr>
            <p:spPr bwMode="auto">
              <a:xfrm>
                <a:off x="1215" y="3230"/>
                <a:ext cx="33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Isa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62493" name="Rectangle 31"/>
            <p:cNvSpPr>
              <a:spLocks noChangeArrowheads="1"/>
            </p:cNvSpPr>
            <p:nvPr/>
          </p:nvSpPr>
          <p:spPr bwMode="auto">
            <a:xfrm>
              <a:off x="971" y="2810"/>
              <a:ext cx="258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70685" name="AutoShape 32"/>
            <p:cNvCxnSpPr>
              <a:cxnSpLocks noChangeShapeType="1"/>
              <a:stCxn id="62482" idx="2"/>
              <a:endCxn id="70696" idx="0"/>
            </p:cNvCxnSpPr>
            <p:nvPr/>
          </p:nvCxnSpPr>
          <p:spPr bwMode="auto">
            <a:xfrm>
              <a:off x="1591" y="2054"/>
              <a:ext cx="20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86" name="AutoShape 33"/>
            <p:cNvCxnSpPr>
              <a:cxnSpLocks noChangeShapeType="1"/>
              <a:stCxn id="70695" idx="1"/>
              <a:endCxn id="62493" idx="0"/>
            </p:cNvCxnSpPr>
            <p:nvPr/>
          </p:nvCxnSpPr>
          <p:spPr bwMode="auto">
            <a:xfrm flipH="1">
              <a:off x="1100" y="2491"/>
              <a:ext cx="381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87" name="AutoShape 34"/>
            <p:cNvCxnSpPr>
              <a:cxnSpLocks noChangeShapeType="1"/>
              <a:stCxn id="70695" idx="5"/>
              <a:endCxn id="62487" idx="0"/>
            </p:cNvCxnSpPr>
            <p:nvPr/>
          </p:nvCxnSpPr>
          <p:spPr bwMode="auto">
            <a:xfrm>
              <a:off x="1715" y="2491"/>
              <a:ext cx="498" cy="3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688" name="Rectangle 35"/>
            <p:cNvSpPr>
              <a:spLocks noChangeArrowheads="1"/>
            </p:cNvSpPr>
            <p:nvPr/>
          </p:nvSpPr>
          <p:spPr bwMode="auto">
            <a:xfrm>
              <a:off x="1405" y="1417"/>
              <a:ext cx="2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689" name="Rectangle 36"/>
            <p:cNvSpPr>
              <a:spLocks noChangeArrowheads="1"/>
            </p:cNvSpPr>
            <p:nvPr/>
          </p:nvSpPr>
          <p:spPr bwMode="auto">
            <a:xfrm>
              <a:off x="949" y="3233"/>
              <a:ext cx="2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499" name="Rectangle 37"/>
            <p:cNvSpPr>
              <a:spLocks noChangeArrowheads="1"/>
            </p:cNvSpPr>
            <p:nvPr/>
          </p:nvSpPr>
          <p:spPr bwMode="auto">
            <a:xfrm>
              <a:off x="1296" y="3196"/>
              <a:ext cx="247" cy="2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0691" name="AutoShape 38"/>
            <p:cNvCxnSpPr>
              <a:cxnSpLocks noChangeShapeType="1"/>
              <a:stCxn id="62493" idx="2"/>
              <a:endCxn id="62499" idx="0"/>
            </p:cNvCxnSpPr>
            <p:nvPr/>
          </p:nvCxnSpPr>
          <p:spPr bwMode="auto">
            <a:xfrm>
              <a:off x="1100" y="3047"/>
              <a:ext cx="320" cy="1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692" name="Rectangle 39"/>
            <p:cNvSpPr>
              <a:spLocks noChangeArrowheads="1"/>
            </p:cNvSpPr>
            <p:nvPr/>
          </p:nvSpPr>
          <p:spPr bwMode="auto">
            <a:xfrm>
              <a:off x="2154" y="3212"/>
              <a:ext cx="2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502" name="Rectangle 40"/>
            <p:cNvSpPr>
              <a:spLocks noChangeArrowheads="1"/>
            </p:cNvSpPr>
            <p:nvPr/>
          </p:nvSpPr>
          <p:spPr bwMode="auto">
            <a:xfrm>
              <a:off x="2519" y="3212"/>
              <a:ext cx="217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0694" name="AutoShape 41"/>
            <p:cNvCxnSpPr>
              <a:cxnSpLocks noChangeShapeType="1"/>
              <a:stCxn id="62487" idx="2"/>
              <a:endCxn id="62502" idx="0"/>
            </p:cNvCxnSpPr>
            <p:nvPr/>
          </p:nvCxnSpPr>
          <p:spPr bwMode="auto">
            <a:xfrm>
              <a:off x="2213" y="3050"/>
              <a:ext cx="415" cy="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&amp; Relations</a:t>
            </a:r>
          </a:p>
        </p:txBody>
      </p:sp>
      <p:graphicFrame>
        <p:nvGraphicFramePr>
          <p:cNvPr id="90158" name="Group 46"/>
          <p:cNvGraphicFramePr>
            <a:graphicFrameLocks noGrp="1"/>
          </p:cNvGraphicFramePr>
          <p:nvPr>
            <p:ph type="tbl" idx="1"/>
          </p:nvPr>
        </p:nvGraphicFramePr>
        <p:xfrm>
          <a:off x="419100" y="1701800"/>
          <a:ext cx="8178800" cy="4746626"/>
        </p:xfrm>
        <a:graphic>
          <a:graphicData uri="http://schemas.openxmlformats.org/drawingml/2006/table">
            <a:tbl>
              <a:tblPr/>
              <a:tblGrid>
                <a:gridCol w="40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E/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Relational Schema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Subclasses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Method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Method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114300" algn="l"/>
                          <a:tab pos="571500" algn="l"/>
                          <a:tab pos="10287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	E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 	= 	(</a:t>
                      </a: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sz="2400" b="0" i="0" u="sng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, …,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1696" name="Group 17"/>
          <p:cNvGrpSpPr>
            <a:grpSpLocks/>
          </p:cNvGrpSpPr>
          <p:nvPr/>
        </p:nvGrpSpPr>
        <p:grpSpPr bwMode="auto">
          <a:xfrm>
            <a:off x="827088" y="2857500"/>
            <a:ext cx="3414712" cy="3222625"/>
            <a:chOff x="585" y="1416"/>
            <a:chExt cx="2151" cy="2030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1486" y="1817"/>
              <a:ext cx="210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dirty="0">
                  <a:latin typeface="Times New Roman" pitchFamily="18" charset="0"/>
                </a:rPr>
                <a:t>E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967" y="1431"/>
              <a:ext cx="228" cy="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u="sng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lang="en-US" u="sng" baseline="-25000" dirty="0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lang="en-US" sz="28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846" y="1416"/>
              <a:ext cx="217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a</a:t>
              </a:r>
              <a:r>
                <a:rPr lang="en-US" sz="1600" baseline="-25000">
                  <a:latin typeface="Times New Roman" pitchFamily="18" charset="0"/>
                </a:rPr>
                <a:t>n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1700" name="AutoShape 21"/>
            <p:cNvCxnSpPr>
              <a:cxnSpLocks noChangeShapeType="1"/>
              <a:stCxn id="30" idx="0"/>
              <a:endCxn id="31" idx="2"/>
            </p:cNvCxnSpPr>
            <p:nvPr/>
          </p:nvCxnSpPr>
          <p:spPr bwMode="auto">
            <a:xfrm flipH="1" flipV="1">
              <a:off x="1081" y="1662"/>
              <a:ext cx="51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01" name="AutoShape 22"/>
            <p:cNvCxnSpPr>
              <a:cxnSpLocks noChangeShapeType="1"/>
              <a:stCxn id="30" idx="0"/>
              <a:endCxn id="32" idx="2"/>
            </p:cNvCxnSpPr>
            <p:nvPr/>
          </p:nvCxnSpPr>
          <p:spPr bwMode="auto">
            <a:xfrm flipV="1">
              <a:off x="1591" y="1629"/>
              <a:ext cx="364" cy="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2084" y="2813"/>
              <a:ext cx="258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endParaRPr lang="en-US" sz="2400" baseline="-25000">
                <a:latin typeface="Times New Roman" pitchFamily="18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1768" y="3223"/>
              <a:ext cx="217" cy="2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1704" name="AutoShape 25"/>
            <p:cNvCxnSpPr>
              <a:cxnSpLocks noChangeShapeType="1"/>
              <a:stCxn id="35" idx="2"/>
              <a:endCxn id="36" idx="0"/>
            </p:cNvCxnSpPr>
            <p:nvPr/>
          </p:nvCxnSpPr>
          <p:spPr bwMode="auto">
            <a:xfrm flipH="1">
              <a:off x="1877" y="3050"/>
              <a:ext cx="336" cy="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585" y="3226"/>
              <a:ext cx="225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1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1706" name="AutoShape 27"/>
            <p:cNvCxnSpPr>
              <a:cxnSpLocks noChangeShapeType="1"/>
              <a:stCxn id="41" idx="2"/>
              <a:endCxn id="38" idx="0"/>
            </p:cNvCxnSpPr>
            <p:nvPr/>
          </p:nvCxnSpPr>
          <p:spPr bwMode="auto">
            <a:xfrm flipH="1">
              <a:off x="698" y="3047"/>
              <a:ext cx="402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71707" name="Group 28"/>
            <p:cNvGrpSpPr>
              <a:grpSpLocks/>
            </p:cNvGrpSpPr>
            <p:nvPr/>
          </p:nvGrpSpPr>
          <p:grpSpPr bwMode="auto">
            <a:xfrm>
              <a:off x="1365" y="2256"/>
              <a:ext cx="467" cy="470"/>
              <a:chOff x="1111" y="3219"/>
              <a:chExt cx="511" cy="446"/>
            </a:xfrm>
          </p:grpSpPr>
          <p:sp>
            <p:nvSpPr>
              <p:cNvPr id="71719" name="AutoShape 29"/>
              <p:cNvSpPr>
                <a:spLocks noChangeArrowheads="1"/>
              </p:cNvSpPr>
              <p:nvPr/>
            </p:nvSpPr>
            <p:spPr bwMode="auto">
              <a:xfrm flipV="1">
                <a:off x="1111" y="3219"/>
                <a:ext cx="511" cy="446"/>
              </a:xfrm>
              <a:prstGeom prst="triangle">
                <a:avLst>
                  <a:gd name="adj" fmla="val 50000"/>
                </a:avLst>
              </a:prstGeom>
              <a:solidFill>
                <a:srgbClr val="007E0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20" name="Text Box 30"/>
              <p:cNvSpPr txBox="1">
                <a:spLocks noChangeArrowheads="1"/>
              </p:cNvSpPr>
              <p:nvPr/>
            </p:nvSpPr>
            <p:spPr bwMode="auto">
              <a:xfrm>
                <a:off x="1215" y="3230"/>
                <a:ext cx="33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>
                    <a:latin typeface="Times New Roman" pitchFamily="18" charset="0"/>
                  </a:rPr>
                  <a:t>Isa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71" y="2810"/>
              <a:ext cx="258" cy="2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>
                  <a:latin typeface="Times New Roman" pitchFamily="18" charset="0"/>
                </a:rPr>
                <a:t>E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endParaRPr lang="en-US" sz="2400" baseline="-25000">
                <a:latin typeface="Times New Roman" pitchFamily="18" charset="0"/>
              </a:endParaRPr>
            </a:p>
          </p:txBody>
        </p:sp>
        <p:cxnSp>
          <p:nvCxnSpPr>
            <p:cNvPr id="71709" name="AutoShape 32"/>
            <p:cNvCxnSpPr>
              <a:cxnSpLocks noChangeShapeType="1"/>
              <a:stCxn id="30" idx="2"/>
              <a:endCxn id="71720" idx="0"/>
            </p:cNvCxnSpPr>
            <p:nvPr/>
          </p:nvCxnSpPr>
          <p:spPr bwMode="auto">
            <a:xfrm>
              <a:off x="1591" y="2054"/>
              <a:ext cx="20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10" name="AutoShape 33"/>
            <p:cNvCxnSpPr>
              <a:cxnSpLocks noChangeShapeType="1"/>
              <a:stCxn id="71719" idx="1"/>
              <a:endCxn id="41" idx="0"/>
            </p:cNvCxnSpPr>
            <p:nvPr/>
          </p:nvCxnSpPr>
          <p:spPr bwMode="auto">
            <a:xfrm flipH="1">
              <a:off x="1100" y="2491"/>
              <a:ext cx="381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11" name="AutoShape 34"/>
            <p:cNvCxnSpPr>
              <a:cxnSpLocks noChangeShapeType="1"/>
              <a:stCxn id="71719" idx="5"/>
              <a:endCxn id="35" idx="0"/>
            </p:cNvCxnSpPr>
            <p:nvPr/>
          </p:nvCxnSpPr>
          <p:spPr bwMode="auto">
            <a:xfrm>
              <a:off x="1715" y="2491"/>
              <a:ext cx="498" cy="3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712" name="Rectangle 35"/>
            <p:cNvSpPr>
              <a:spLocks noChangeArrowheads="1"/>
            </p:cNvSpPr>
            <p:nvPr/>
          </p:nvSpPr>
          <p:spPr bwMode="auto">
            <a:xfrm>
              <a:off x="1405" y="1417"/>
              <a:ext cx="2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1713" name="Rectangle 36"/>
            <p:cNvSpPr>
              <a:spLocks noChangeArrowheads="1"/>
            </p:cNvSpPr>
            <p:nvPr/>
          </p:nvSpPr>
          <p:spPr bwMode="auto">
            <a:xfrm>
              <a:off x="949" y="3233"/>
              <a:ext cx="24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1296" y="3196"/>
              <a:ext cx="247" cy="2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b</a:t>
              </a:r>
              <a:r>
                <a:rPr lang="en-US" sz="1600" baseline="-25000">
                  <a:latin typeface="Times New Roman" pitchFamily="18" charset="0"/>
                </a:rPr>
                <a:t>m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1715" name="AutoShape 38"/>
            <p:cNvCxnSpPr>
              <a:cxnSpLocks noChangeShapeType="1"/>
              <a:stCxn id="41" idx="2"/>
              <a:endCxn id="47" idx="0"/>
            </p:cNvCxnSpPr>
            <p:nvPr/>
          </p:nvCxnSpPr>
          <p:spPr bwMode="auto">
            <a:xfrm>
              <a:off x="1100" y="3047"/>
              <a:ext cx="320" cy="1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1716" name="Rectangle 39"/>
            <p:cNvSpPr>
              <a:spLocks noChangeArrowheads="1"/>
            </p:cNvSpPr>
            <p:nvPr/>
          </p:nvSpPr>
          <p:spPr bwMode="auto">
            <a:xfrm>
              <a:off x="2154" y="3212"/>
              <a:ext cx="24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…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2519" y="3212"/>
              <a:ext cx="217" cy="2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latin typeface="Times New Roman" pitchFamily="18" charset="0"/>
                </a:rPr>
                <a:t>c</a:t>
              </a:r>
              <a:r>
                <a:rPr lang="en-US" sz="1600" baseline="-25000">
                  <a:latin typeface="Times New Roman" pitchFamily="18" charset="0"/>
                </a:rPr>
                <a:t>k</a:t>
              </a:r>
              <a:endParaRPr lang="en-US" sz="2400" baseline="-25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cxnSp>
          <p:nvCxnSpPr>
            <p:cNvPr id="71718" name="AutoShape 41"/>
            <p:cNvCxnSpPr>
              <a:cxnSpLocks noChangeShapeType="1"/>
              <a:stCxn id="35" idx="2"/>
              <a:endCxn id="50" idx="0"/>
            </p:cNvCxnSpPr>
            <p:nvPr/>
          </p:nvCxnSpPr>
          <p:spPr bwMode="auto">
            <a:xfrm>
              <a:off x="2213" y="3050"/>
              <a:ext cx="415" cy="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11300"/>
            <a:ext cx="82296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/>
              <a:t>Subclasses example:</a:t>
            </a:r>
          </a:p>
          <a:p>
            <a:pPr eaLnBrk="1" hangingPunct="1"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/>
              <a:t>	Method 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>
                <a:solidFill>
                  <a:srgbClr val="3399FF"/>
                </a:solidFill>
              </a:rPr>
              <a:t>		</a:t>
            </a:r>
            <a:r>
              <a:rPr lang="en-US" sz="2400"/>
              <a:t>Account 	= 	(</a:t>
            </a:r>
            <a:r>
              <a:rPr lang="en-US" sz="2400" u="sng"/>
              <a:t>acct_no</a:t>
            </a:r>
            <a:r>
              <a:rPr lang="en-US" sz="2400"/>
              <a:t>, balance)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 sz="2400"/>
              <a:t>		SAccount 	= 	(</a:t>
            </a:r>
            <a:r>
              <a:rPr lang="en-US" sz="2400" u="sng"/>
              <a:t>acct_no</a:t>
            </a:r>
            <a:r>
              <a:rPr lang="en-US" sz="2400"/>
              <a:t>, interest)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 sz="2400"/>
              <a:t>		CAccount 	= 	(</a:t>
            </a:r>
            <a:r>
              <a:rPr lang="en-US" sz="2400" u="sng"/>
              <a:t>acct_no</a:t>
            </a:r>
            <a:r>
              <a:rPr lang="en-US" sz="2400"/>
              <a:t>, overdraft)</a:t>
            </a:r>
          </a:p>
          <a:p>
            <a:pPr eaLnBrk="1" hangingPunct="1"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endParaRPr lang="en-US" sz="1000"/>
          </a:p>
          <a:p>
            <a:pPr eaLnBrk="1" hangingPunct="1"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/>
              <a:t>	Method 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>
                <a:solidFill>
                  <a:srgbClr val="00FF00"/>
                </a:solidFill>
              </a:rPr>
              <a:t>		</a:t>
            </a:r>
            <a:r>
              <a:rPr lang="en-US" sz="2400"/>
              <a:t>SAccount 	= (</a:t>
            </a:r>
            <a:r>
              <a:rPr lang="en-US" sz="2400" u="sng"/>
              <a:t>acct_no</a:t>
            </a:r>
            <a:r>
              <a:rPr lang="en-US" sz="2400"/>
              <a:t>, balance, interest)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342900" algn="l"/>
                <a:tab pos="571500" algn="l"/>
                <a:tab pos="2171700" algn="l"/>
                <a:tab pos="2578100" algn="l"/>
              </a:tabLst>
            </a:pPr>
            <a:r>
              <a:rPr lang="en-US" sz="2400"/>
              <a:t>		CAccount 	= (</a:t>
            </a:r>
            <a:r>
              <a:rPr lang="en-US" sz="2400" u="sng"/>
              <a:t>acct_no</a:t>
            </a:r>
            <a:r>
              <a:rPr lang="en-US" sz="2400"/>
              <a:t>, balance, overdraft)</a:t>
            </a:r>
          </a:p>
          <a:p>
            <a:pPr eaLnBrk="1" hangingPunct="1">
              <a:tabLst>
                <a:tab pos="342900" algn="l"/>
                <a:tab pos="571500" algn="l"/>
                <a:tab pos="2171700" algn="l"/>
                <a:tab pos="2578100" algn="l"/>
              </a:tabLst>
            </a:pPr>
            <a:endParaRPr lang="en-US" sz="240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E/R Diagrams &amp; Relations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11150" y="5000625"/>
            <a:ext cx="640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Q:  When is method 2 not possible?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301750" y="5597525"/>
            <a:ext cx="640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A:  When </a:t>
            </a:r>
            <a:r>
              <a:rPr lang="en-US" sz="2800" i="1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subclassing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 is </a:t>
            </a:r>
            <a:r>
              <a:rPr lang="en-US" sz="2800" i="1" u="sng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</a:rPr>
              <a:t>partial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Extensions to the Model:  Specialization and Generalization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88988" y="1446213"/>
            <a:ext cx="71818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Subclass Distinctions: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3.  </a:t>
            </a:r>
            <a:r>
              <a:rPr lang="en-US" sz="2400">
                <a:solidFill>
                  <a:srgbClr val="B54A1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vs. </a:t>
            </a:r>
            <a:r>
              <a:rPr lang="en-US" sz="2400">
                <a:solidFill>
                  <a:srgbClr val="B54A1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Partial Membership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i="1">
                <a:solidFill>
                  <a:srgbClr val="B54A1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Total: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  Every entity of superclass belongs to a subclass  e.g.,</a:t>
            </a: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endParaRPr 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endParaRPr 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85850" lvl="2" indent="-2286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endParaRPr lang="en-US" i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85850" lvl="2" indent="-2286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endParaRPr lang="en-US" i="1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85850" lvl="2" indent="-2286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endParaRPr lang="en-US" i="1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85850" lvl="2" indent="-22860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i="1">
                <a:solidFill>
                  <a:srgbClr val="B54A1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Partial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:  Some entities of superclass do not belong to any subclass (e.g., Suppose Adult condition is </a:t>
            </a:r>
            <a:r>
              <a:rPr lang="en-US" sz="1600" i="1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 </a:t>
            </a:r>
            <a:r>
              <a:rPr lang="en-US" sz="1600" i="1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³</a:t>
            </a:r>
            <a:r>
              <a:rPr lang="en-US" sz="1600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  </a:t>
            </a:r>
            <a:r>
              <a:rPr lang="en-US" sz="1600" i="1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21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43012" name="Rectangle 24"/>
          <p:cNvSpPr>
            <a:spLocks noChangeArrowheads="1"/>
          </p:cNvSpPr>
          <p:nvPr/>
        </p:nvSpPr>
        <p:spPr bwMode="auto">
          <a:xfrm>
            <a:off x="4149725" y="3241675"/>
            <a:ext cx="873125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Person</a:t>
            </a:r>
            <a:endParaRPr lang="en-US" sz="1600" baseline="-25000" dirty="0">
              <a:latin typeface="Times New Roman" pitchFamily="18" charset="0"/>
            </a:endParaRPr>
          </a:p>
        </p:txBody>
      </p:sp>
      <p:grpSp>
        <p:nvGrpSpPr>
          <p:cNvPr id="51204" name="Group 25"/>
          <p:cNvGrpSpPr>
            <a:grpSpLocks/>
          </p:cNvGrpSpPr>
          <p:nvPr/>
        </p:nvGrpSpPr>
        <p:grpSpPr bwMode="auto">
          <a:xfrm>
            <a:off x="4217988" y="3817938"/>
            <a:ext cx="695325" cy="492125"/>
            <a:chOff x="2699" y="1751"/>
            <a:chExt cx="438" cy="310"/>
          </a:xfrm>
        </p:grpSpPr>
        <p:sp>
          <p:nvSpPr>
            <p:cNvPr id="51221" name="AutoShape 26"/>
            <p:cNvSpPr>
              <a:spLocks noChangeArrowheads="1"/>
            </p:cNvSpPr>
            <p:nvPr/>
          </p:nvSpPr>
          <p:spPr bwMode="auto">
            <a:xfrm flipV="1">
              <a:off x="2699" y="1761"/>
              <a:ext cx="438" cy="300"/>
            </a:xfrm>
            <a:prstGeom prst="triangle">
              <a:avLst>
                <a:gd name="adj" fmla="val 50000"/>
              </a:avLst>
            </a:prstGeom>
            <a:solidFill>
              <a:srgbClr val="007E0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22" name="Text Box 27"/>
            <p:cNvSpPr txBox="1">
              <a:spLocks noChangeArrowheads="1"/>
            </p:cNvSpPr>
            <p:nvPr/>
          </p:nvSpPr>
          <p:spPr bwMode="auto">
            <a:xfrm>
              <a:off x="2788" y="1751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>
                  <a:latin typeface="Times New Roman" pitchFamily="18" charset="0"/>
                </a:rPr>
                <a:t>Isa</a:t>
              </a:r>
              <a:endParaRPr lang="en-US" sz="2400" b="1">
                <a:latin typeface="Times New Roman" pitchFamily="18" charset="0"/>
              </a:endParaRPr>
            </a:p>
          </p:txBody>
        </p:sp>
      </p:grpSp>
      <p:cxnSp>
        <p:nvCxnSpPr>
          <p:cNvPr id="51205" name="AutoShape 28"/>
          <p:cNvCxnSpPr>
            <a:cxnSpLocks noChangeShapeType="1"/>
            <a:stCxn id="43012" idx="2"/>
            <a:endCxn id="51222" idx="0"/>
          </p:cNvCxnSpPr>
          <p:nvPr/>
        </p:nvCxnSpPr>
        <p:spPr bwMode="auto">
          <a:xfrm flipH="1">
            <a:off x="4581525" y="3586163"/>
            <a:ext cx="4763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6" name="AutoShape 29"/>
          <p:cNvCxnSpPr>
            <a:cxnSpLocks noChangeShapeType="1"/>
            <a:stCxn id="51221" idx="1"/>
            <a:endCxn id="43028" idx="0"/>
          </p:cNvCxnSpPr>
          <p:nvPr/>
        </p:nvCxnSpPr>
        <p:spPr bwMode="auto">
          <a:xfrm flipH="1">
            <a:off x="3424238" y="4071938"/>
            <a:ext cx="966787" cy="468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7" name="AutoShape 30"/>
          <p:cNvCxnSpPr>
            <a:cxnSpLocks noChangeShapeType="1"/>
            <a:stCxn id="51221" idx="0"/>
            <a:endCxn id="51218" idx="0"/>
          </p:cNvCxnSpPr>
          <p:nvPr/>
        </p:nvCxnSpPr>
        <p:spPr bwMode="auto">
          <a:xfrm>
            <a:off x="4564063" y="4310063"/>
            <a:ext cx="95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1208" name="Group 31"/>
          <p:cNvGrpSpPr>
            <a:grpSpLocks/>
          </p:cNvGrpSpPr>
          <p:nvPr/>
        </p:nvGrpSpPr>
        <p:grpSpPr bwMode="auto">
          <a:xfrm>
            <a:off x="3009900" y="4510088"/>
            <a:ext cx="828675" cy="374650"/>
            <a:chOff x="2273" y="2273"/>
            <a:chExt cx="307" cy="236"/>
          </a:xfrm>
        </p:grpSpPr>
        <p:sp>
          <p:nvSpPr>
            <p:cNvPr id="43028" name="Rectangle 32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20" name="Text Box 33"/>
            <p:cNvSpPr txBox="1">
              <a:spLocks noChangeArrowheads="1"/>
            </p:cNvSpPr>
            <p:nvPr/>
          </p:nvSpPr>
          <p:spPr bwMode="auto">
            <a:xfrm>
              <a:off x="2302" y="2273"/>
              <a:ext cx="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Child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grpSp>
        <p:nvGrpSpPr>
          <p:cNvPr id="51209" name="Group 34"/>
          <p:cNvGrpSpPr>
            <a:grpSpLocks/>
          </p:cNvGrpSpPr>
          <p:nvPr/>
        </p:nvGrpSpPr>
        <p:grpSpPr bwMode="auto">
          <a:xfrm>
            <a:off x="4141788" y="4508500"/>
            <a:ext cx="827087" cy="374650"/>
            <a:chOff x="2273" y="2273"/>
            <a:chExt cx="307" cy="236"/>
          </a:xfrm>
        </p:grpSpPr>
        <p:sp>
          <p:nvSpPr>
            <p:cNvPr id="43026" name="Rectangle 35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18" name="Text Box 36"/>
            <p:cNvSpPr txBox="1">
              <a:spLocks noChangeArrowheads="1"/>
            </p:cNvSpPr>
            <p:nvPr/>
          </p:nvSpPr>
          <p:spPr bwMode="auto">
            <a:xfrm>
              <a:off x="2302" y="2273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Adult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grpSp>
        <p:nvGrpSpPr>
          <p:cNvPr id="51210" name="Group 37"/>
          <p:cNvGrpSpPr>
            <a:grpSpLocks/>
          </p:cNvGrpSpPr>
          <p:nvPr/>
        </p:nvGrpSpPr>
        <p:grpSpPr bwMode="auto">
          <a:xfrm>
            <a:off x="5194300" y="4506913"/>
            <a:ext cx="874713" cy="374650"/>
            <a:chOff x="2273" y="2273"/>
            <a:chExt cx="307" cy="236"/>
          </a:xfrm>
        </p:grpSpPr>
        <p:sp>
          <p:nvSpPr>
            <p:cNvPr id="43024" name="Rectangle 38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16" name="Text Box 39"/>
            <p:cNvSpPr txBox="1">
              <a:spLocks noChangeArrowheads="1"/>
            </p:cNvSpPr>
            <p:nvPr/>
          </p:nvSpPr>
          <p:spPr bwMode="auto">
            <a:xfrm>
              <a:off x="2302" y="2273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Senior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cxnSp>
        <p:nvCxnSpPr>
          <p:cNvPr id="51211" name="AutoShape 40"/>
          <p:cNvCxnSpPr>
            <a:cxnSpLocks noChangeShapeType="1"/>
            <a:stCxn id="51221" idx="5"/>
            <a:endCxn id="51216" idx="0"/>
          </p:cNvCxnSpPr>
          <p:nvPr/>
        </p:nvCxnSpPr>
        <p:spPr bwMode="auto">
          <a:xfrm>
            <a:off x="4738688" y="4071938"/>
            <a:ext cx="928687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12" name="Text Box 41"/>
          <p:cNvSpPr txBox="1">
            <a:spLocks noChangeArrowheads="1"/>
          </p:cNvSpPr>
          <p:nvPr/>
        </p:nvSpPr>
        <p:spPr bwMode="auto">
          <a:xfrm>
            <a:off x="2917825" y="4852988"/>
            <a:ext cx="1011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3399FF"/>
                </a:solidFill>
                <a:latin typeface="Times New Roman" pitchFamily="18" charset="0"/>
              </a:rPr>
              <a:t>age &lt; 18</a:t>
            </a:r>
          </a:p>
        </p:txBody>
      </p:sp>
      <p:sp>
        <p:nvSpPr>
          <p:cNvPr id="51213" name="Text Box 42"/>
          <p:cNvSpPr txBox="1">
            <a:spLocks noChangeArrowheads="1"/>
          </p:cNvSpPr>
          <p:nvPr/>
        </p:nvSpPr>
        <p:spPr bwMode="auto">
          <a:xfrm>
            <a:off x="4022725" y="4835525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3399FF"/>
                </a:solidFill>
                <a:latin typeface="Times New Roman" pitchFamily="18" charset="0"/>
              </a:rPr>
              <a:t>age</a:t>
            </a:r>
            <a:r>
              <a:rPr lang="en-US" i="1">
                <a:solidFill>
                  <a:srgbClr val="3399FF"/>
                </a:solidFill>
                <a:latin typeface="Symbol" pitchFamily="18" charset="2"/>
              </a:rPr>
              <a:t>³</a:t>
            </a:r>
            <a:r>
              <a:rPr lang="en-US">
                <a:solidFill>
                  <a:srgbClr val="3399FF"/>
                </a:solidFill>
                <a:latin typeface="Symbol" pitchFamily="18" charset="2"/>
              </a:rPr>
              <a:t>  </a:t>
            </a:r>
            <a:r>
              <a:rPr lang="en-US" i="1">
                <a:solidFill>
                  <a:srgbClr val="3399FF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51214" name="Text Box 43"/>
          <p:cNvSpPr txBox="1">
            <a:spLocks noChangeArrowheads="1"/>
          </p:cNvSpPr>
          <p:nvPr/>
        </p:nvSpPr>
        <p:spPr bwMode="auto">
          <a:xfrm>
            <a:off x="5140325" y="4819650"/>
            <a:ext cx="982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3399FF"/>
                </a:solidFill>
                <a:latin typeface="Times New Roman" pitchFamily="18" charset="0"/>
              </a:rPr>
              <a:t>age</a:t>
            </a:r>
            <a:r>
              <a:rPr lang="en-US" i="1">
                <a:solidFill>
                  <a:srgbClr val="3399FF"/>
                </a:solidFill>
                <a:latin typeface="Symbol" pitchFamily="18" charset="2"/>
              </a:rPr>
              <a:t>³</a:t>
            </a:r>
            <a:r>
              <a:rPr lang="en-US">
                <a:solidFill>
                  <a:srgbClr val="3399FF"/>
                </a:solidFill>
                <a:latin typeface="Symbol" pitchFamily="18" charset="2"/>
              </a:rPr>
              <a:t>  </a:t>
            </a:r>
            <a:r>
              <a:rPr lang="en-US" i="1">
                <a:solidFill>
                  <a:srgbClr val="3399FF"/>
                </a:solidFill>
                <a:latin typeface="Times New Roman" pitchFamily="18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06975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E/R Data Model</a:t>
            </a:r>
            <a:b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</a:br>
            <a:r>
              <a:rPr lang="en-US" sz="2400" i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Extensions to the Model:  Aggregation</a:t>
            </a:r>
            <a:endParaRPr lang="en-US" sz="44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charset="0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93688" y="1319213"/>
            <a:ext cx="86852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E/R:  No relationships between relationships</a:t>
            </a:r>
          </a:p>
          <a:p>
            <a:pPr marL="742950" lvl="1" indent="-285750"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E.g.:  Associate loan officers with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Borrows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603375" y="2781300"/>
            <a:ext cx="1016000" cy="3444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Customer</a:t>
            </a:r>
            <a:endParaRPr lang="en-US" sz="1600" baseline="-25000" dirty="0">
              <a:latin typeface="Times New Roman" pitchFamily="18" charset="0"/>
            </a:endParaRPr>
          </a:p>
        </p:txBody>
      </p:sp>
      <p:grpSp>
        <p:nvGrpSpPr>
          <p:cNvPr id="52228" name="Group 11"/>
          <p:cNvGrpSpPr>
            <a:grpSpLocks/>
          </p:cNvGrpSpPr>
          <p:nvPr/>
        </p:nvGrpSpPr>
        <p:grpSpPr bwMode="auto">
          <a:xfrm>
            <a:off x="5872163" y="2751138"/>
            <a:ext cx="828675" cy="374650"/>
            <a:chOff x="2273" y="2273"/>
            <a:chExt cx="307" cy="236"/>
          </a:xfrm>
        </p:grpSpPr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2273" y="2292"/>
              <a:ext cx="307" cy="2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8" name="Text Box 13"/>
            <p:cNvSpPr txBox="1">
              <a:spLocks noChangeArrowheads="1"/>
            </p:cNvSpPr>
            <p:nvPr/>
          </p:nvSpPr>
          <p:spPr bwMode="auto">
            <a:xfrm>
              <a:off x="2302" y="2273"/>
              <a:ext cx="2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imes New Roman" pitchFamily="18" charset="0"/>
                </a:rPr>
                <a:t>Loan</a:t>
              </a:r>
              <a:endParaRPr lang="en-US" sz="1600" baseline="-25000">
                <a:latin typeface="Times New Roman" pitchFamily="18" charset="0"/>
              </a:endParaRPr>
            </a:p>
          </p:txBody>
        </p:sp>
      </p:grpSp>
      <p:sp>
        <p:nvSpPr>
          <p:cNvPr id="52229" name="AutoShape 24"/>
          <p:cNvSpPr>
            <a:spLocks noChangeArrowheads="1"/>
          </p:cNvSpPr>
          <p:nvPr/>
        </p:nvSpPr>
        <p:spPr bwMode="auto">
          <a:xfrm>
            <a:off x="3613150" y="2673350"/>
            <a:ext cx="1077913" cy="57785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Borrows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651250" y="4545013"/>
            <a:ext cx="1016000" cy="34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Times New Roman" pitchFamily="18" charset="0"/>
              </a:rPr>
              <a:t>Employee</a:t>
            </a:r>
            <a:endParaRPr lang="en-US" sz="1600" baseline="-25000" dirty="0">
              <a:latin typeface="Times New Roman" pitchFamily="18" charset="0"/>
            </a:endParaRPr>
          </a:p>
        </p:txBody>
      </p:sp>
      <p:sp>
        <p:nvSpPr>
          <p:cNvPr id="52231" name="AutoShape 26"/>
          <p:cNvSpPr>
            <a:spLocks noChangeArrowheads="1"/>
          </p:cNvSpPr>
          <p:nvPr/>
        </p:nvSpPr>
        <p:spPr bwMode="auto">
          <a:xfrm>
            <a:off x="3357563" y="3559175"/>
            <a:ext cx="1606550" cy="693738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Loan_Officer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52232" name="AutoShape 27"/>
          <p:cNvCxnSpPr>
            <a:cxnSpLocks noChangeShapeType="1"/>
            <a:stCxn id="44036" idx="3"/>
            <a:endCxn id="52229" idx="1"/>
          </p:cNvCxnSpPr>
          <p:nvPr/>
        </p:nvCxnSpPr>
        <p:spPr bwMode="auto">
          <a:xfrm>
            <a:off x="2619375" y="2954338"/>
            <a:ext cx="99377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33" name="AutoShape 28"/>
          <p:cNvCxnSpPr>
            <a:cxnSpLocks noChangeShapeType="1"/>
            <a:stCxn id="52229" idx="3"/>
            <a:endCxn id="44046" idx="1"/>
          </p:cNvCxnSpPr>
          <p:nvPr/>
        </p:nvCxnSpPr>
        <p:spPr bwMode="auto">
          <a:xfrm flipV="1">
            <a:off x="4691063" y="2954338"/>
            <a:ext cx="11811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34" name="AutoShape 29"/>
          <p:cNvCxnSpPr>
            <a:cxnSpLocks noChangeShapeType="1"/>
            <a:stCxn id="44039" idx="0"/>
            <a:endCxn id="52231" idx="2"/>
          </p:cNvCxnSpPr>
          <p:nvPr/>
        </p:nvCxnSpPr>
        <p:spPr bwMode="auto">
          <a:xfrm flipV="1">
            <a:off x="4159250" y="4252913"/>
            <a:ext cx="1588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2235" name="Text Box 30"/>
          <p:cNvSpPr txBox="1">
            <a:spLocks noChangeArrowheads="1"/>
          </p:cNvSpPr>
          <p:nvPr/>
        </p:nvSpPr>
        <p:spPr bwMode="auto">
          <a:xfrm>
            <a:off x="4427538" y="3160713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?</a:t>
            </a:r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573088" y="5138738"/>
            <a:ext cx="84820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Associate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Loan Officer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with </a:t>
            </a:r>
            <a:r>
              <a:rPr lang="en-US" sz="28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Loan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What if we want a loan officer for every (customer, loan) pair?</a:t>
            </a:r>
          </a:p>
        </p:txBody>
      </p:sp>
    </p:spTree>
    <p:extLst>
      <p:ext uri="{BB962C8B-B14F-4D97-AF65-F5344CB8AC3E}">
        <p14:creationId xmlns:p14="http://schemas.microsoft.com/office/powerpoint/2010/main" val="12560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Through Views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Some updates through views are impossible to translate.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view v as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</a:t>
            </a:r>
            <a:r>
              <a:rPr lang="en-US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branch-name</a:t>
            </a:r>
            <a:r>
              <a:rPr lang="en-US" sz="20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= </a:t>
            </a:r>
            <a:r>
              <a:rPr lang="en-US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“</a:t>
            </a:r>
            <a:r>
              <a:rPr lang="en-US" sz="2400" baseline="-25000" dirty="0" err="1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Perryridge</a:t>
            </a:r>
            <a:r>
              <a:rPr lang="en-US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”</a:t>
            </a:r>
            <a:r>
              <a:rPr lang="en-US" baseline="-25000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account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))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sym typeface="Symbol" pitchFamily="18" charset="2"/>
              </a:rPr>
              <a:t>     v  v  (L-99, Downtown, 23)</a:t>
            </a:r>
          </a:p>
          <a:p>
            <a:pPr>
              <a:lnSpc>
                <a:spcPct val="90000"/>
              </a:lnSpc>
            </a:pPr>
            <a:r>
              <a:rPr lang="en-US" dirty="0"/>
              <a:t>Others cannot be translated uniquely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558ED5"/>
                </a:solidFill>
              </a:rPr>
              <a:t>all-customer</a:t>
            </a: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>
                <a:solidFill>
                  <a:srgbClr val="558ED5"/>
                </a:solidFill>
                <a:sym typeface="Symbol" pitchFamily="18" charset="2"/>
              </a:rPr>
              <a:t> </a:t>
            </a:r>
            <a:r>
              <a:rPr lang="en-US" i="1" dirty="0">
                <a:solidFill>
                  <a:srgbClr val="558ED5"/>
                </a:solidFill>
                <a:sym typeface="Symbol" pitchFamily="18" charset="2"/>
              </a:rPr>
              <a:t>all-customer</a:t>
            </a:r>
            <a:r>
              <a:rPr lang="en-US" dirty="0">
                <a:solidFill>
                  <a:srgbClr val="558ED5"/>
                </a:solidFill>
                <a:sym typeface="Symbol" pitchFamily="18" charset="2"/>
              </a:rPr>
              <a:t>   (</a:t>
            </a:r>
            <a:r>
              <a:rPr lang="en-US" dirty="0" err="1">
                <a:solidFill>
                  <a:srgbClr val="558ED5"/>
                </a:solidFill>
                <a:sym typeface="Symbol" pitchFamily="18" charset="2"/>
              </a:rPr>
              <a:t>Perryridge</a:t>
            </a:r>
            <a:r>
              <a:rPr lang="en-US" dirty="0">
                <a:solidFill>
                  <a:srgbClr val="558ED5"/>
                </a:solidFill>
                <a:sym typeface="Symbol" pitchFamily="18" charset="2"/>
              </a:rPr>
              <a:t>, John)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Have to choose loan or account, and </a:t>
            </a:r>
            <a:br>
              <a:rPr lang="en-US" dirty="0"/>
            </a:br>
            <a:r>
              <a:rPr lang="en-US" dirty="0"/>
              <a:t>create a new loan/account number!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Views Defined Using Other Views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One view may be used in the expression defining another view </a:t>
            </a:r>
          </a:p>
          <a:p>
            <a:pPr>
              <a:lnSpc>
                <a:spcPct val="90000"/>
              </a:lnSpc>
            </a:pPr>
            <a:r>
              <a:rPr lang="en-US" dirty="0"/>
              <a:t>A view relation </a:t>
            </a:r>
            <a:r>
              <a:rPr lang="en-US" i="1" dirty="0"/>
              <a:t>v</a:t>
            </a:r>
            <a:r>
              <a:rPr lang="en-US" sz="2100" baseline="-25000" dirty="0"/>
              <a:t>1</a:t>
            </a:r>
            <a:r>
              <a:rPr lang="en-US" dirty="0"/>
              <a:t> is said to </a:t>
            </a:r>
            <a:r>
              <a:rPr lang="en-US" i="1" dirty="0">
                <a:solidFill>
                  <a:schemeClr val="accent2"/>
                </a:solidFill>
              </a:rPr>
              <a:t>depend directly </a:t>
            </a:r>
            <a:r>
              <a:rPr lang="en-US" dirty="0"/>
              <a:t>on a view relation </a:t>
            </a:r>
            <a:r>
              <a:rPr lang="en-US" i="1" dirty="0"/>
              <a:t>v</a:t>
            </a:r>
            <a:r>
              <a:rPr lang="en-US" sz="2100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 if </a:t>
            </a:r>
            <a:r>
              <a:rPr lang="en-US" i="1" dirty="0"/>
              <a:t>v</a:t>
            </a:r>
            <a:r>
              <a:rPr lang="en-US" sz="2100" baseline="-25000" dirty="0"/>
              <a:t>2</a:t>
            </a:r>
            <a:r>
              <a:rPr lang="en-US" dirty="0"/>
              <a:t> is used in the expression defining </a:t>
            </a:r>
            <a:r>
              <a:rPr lang="en-US" i="1" dirty="0"/>
              <a:t>v</a:t>
            </a:r>
            <a:r>
              <a:rPr lang="en-US" sz="2100" baseline="-25000" dirty="0"/>
              <a:t>1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dirty="0"/>
              <a:t>A view relation </a:t>
            </a:r>
            <a:r>
              <a:rPr lang="en-US" i="1" dirty="0"/>
              <a:t>v</a:t>
            </a:r>
            <a:r>
              <a:rPr lang="en-US" sz="2100" baseline="-25000" dirty="0"/>
              <a:t>1</a:t>
            </a:r>
            <a:r>
              <a:rPr lang="en-US" dirty="0"/>
              <a:t> is said to </a:t>
            </a:r>
            <a:r>
              <a:rPr lang="en-US" i="1" dirty="0">
                <a:solidFill>
                  <a:srgbClr val="C0504D"/>
                </a:solidFill>
              </a:rPr>
              <a:t>depend</a:t>
            </a:r>
            <a:r>
              <a:rPr lang="en-US" i="1" dirty="0">
                <a:solidFill>
                  <a:schemeClr val="tx2"/>
                </a:solidFill>
              </a:rPr>
              <a:t> on</a:t>
            </a:r>
            <a:r>
              <a:rPr lang="en-US" dirty="0"/>
              <a:t> view relation </a:t>
            </a:r>
            <a:r>
              <a:rPr lang="en-US" i="1" dirty="0"/>
              <a:t>v</a:t>
            </a:r>
            <a:r>
              <a:rPr lang="en-US" sz="2100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if either v</a:t>
            </a:r>
            <a:r>
              <a:rPr lang="en-US" baseline="-25000" dirty="0"/>
              <a:t>1 </a:t>
            </a:r>
            <a:r>
              <a:rPr lang="en-US" dirty="0"/>
              <a:t>depends directly on </a:t>
            </a:r>
            <a:r>
              <a:rPr lang="en-US" i="1" dirty="0"/>
              <a:t>v</a:t>
            </a:r>
            <a:r>
              <a:rPr lang="en-US" sz="2100" baseline="-25000" dirty="0"/>
              <a:t>2 </a:t>
            </a:r>
            <a:r>
              <a:rPr lang="en-US" sz="2100" dirty="0"/>
              <a:t> </a:t>
            </a:r>
            <a:r>
              <a:rPr lang="en-US" sz="3600" dirty="0"/>
              <a:t>or</a:t>
            </a:r>
            <a:r>
              <a:rPr lang="en-US" sz="2100" dirty="0"/>
              <a:t> </a:t>
            </a:r>
            <a:r>
              <a:rPr lang="en-US" dirty="0"/>
              <a:t>there is a path of dependencies from v</a:t>
            </a:r>
            <a:r>
              <a:rPr lang="en-US" baseline="-25000" dirty="0"/>
              <a:t>1</a:t>
            </a:r>
            <a:r>
              <a:rPr lang="en-US" dirty="0"/>
              <a:t> to v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96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Expansion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681038" algn="l"/>
              </a:tabLst>
            </a:pPr>
            <a:r>
              <a:rPr lang="en-US" dirty="0"/>
              <a:t>Let view </a:t>
            </a:r>
            <a:r>
              <a:rPr lang="en-US" i="1" dirty="0"/>
              <a:t>v</a:t>
            </a:r>
            <a:r>
              <a:rPr lang="en-US" sz="2100" baseline="-25000" dirty="0"/>
              <a:t>1</a:t>
            </a:r>
            <a:r>
              <a:rPr lang="en-US" dirty="0"/>
              <a:t> be defined by an expression </a:t>
            </a:r>
            <a:r>
              <a:rPr lang="en-US" i="1" dirty="0"/>
              <a:t>e</a:t>
            </a:r>
            <a:r>
              <a:rPr lang="en-US" sz="2100" baseline="-25000" dirty="0"/>
              <a:t>1</a:t>
            </a:r>
            <a:r>
              <a:rPr lang="en-US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dirty="0"/>
              <a:t>View expansion of an expression repeats the following replacement step:</a:t>
            </a:r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558ED5"/>
                </a:solidFill>
              </a:rPr>
              <a:t>repeat</a:t>
            </a:r>
            <a:br>
              <a:rPr lang="en-US" b="1" dirty="0">
                <a:solidFill>
                  <a:srgbClr val="558ED5"/>
                </a:solidFill>
              </a:rPr>
            </a:br>
            <a:r>
              <a:rPr lang="en-US" b="1" dirty="0">
                <a:solidFill>
                  <a:srgbClr val="558ED5"/>
                </a:solidFill>
              </a:rPr>
              <a:t>	</a:t>
            </a:r>
            <a:r>
              <a:rPr lang="en-US" dirty="0">
                <a:solidFill>
                  <a:srgbClr val="558ED5"/>
                </a:solidFill>
              </a:rPr>
              <a:t>Find any view relation </a:t>
            </a:r>
            <a:r>
              <a:rPr lang="en-US" i="1" dirty="0">
                <a:solidFill>
                  <a:srgbClr val="558ED5"/>
                </a:solidFill>
              </a:rPr>
              <a:t>v</a:t>
            </a:r>
            <a:r>
              <a:rPr lang="en-US" sz="2100" i="1" baseline="-25000" dirty="0">
                <a:solidFill>
                  <a:srgbClr val="558ED5"/>
                </a:solidFill>
              </a:rPr>
              <a:t>i</a:t>
            </a:r>
            <a:r>
              <a:rPr lang="en-US" dirty="0">
                <a:solidFill>
                  <a:srgbClr val="558ED5"/>
                </a:solidFill>
              </a:rPr>
              <a:t> in </a:t>
            </a:r>
            <a:r>
              <a:rPr lang="en-US" i="1" dirty="0">
                <a:solidFill>
                  <a:srgbClr val="558ED5"/>
                </a:solidFill>
              </a:rPr>
              <a:t>e</a:t>
            </a:r>
            <a:r>
              <a:rPr lang="en-US" sz="2100" baseline="-25000" dirty="0">
                <a:solidFill>
                  <a:srgbClr val="558ED5"/>
                </a:solidFill>
              </a:rPr>
              <a:t>1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dirty="0">
                <a:solidFill>
                  <a:srgbClr val="558ED5"/>
                </a:solidFill>
              </a:rPr>
              <a:t>	Replace the view relation </a:t>
            </a:r>
            <a:r>
              <a:rPr lang="en-US" i="1" dirty="0">
                <a:solidFill>
                  <a:srgbClr val="558ED5"/>
                </a:solidFill>
              </a:rPr>
              <a:t>v</a:t>
            </a:r>
            <a:r>
              <a:rPr lang="en-US" sz="2100" i="1" baseline="-25000" dirty="0">
                <a:solidFill>
                  <a:srgbClr val="558ED5"/>
                </a:solidFill>
              </a:rPr>
              <a:t>i</a:t>
            </a:r>
            <a:r>
              <a:rPr lang="en-US" dirty="0">
                <a:solidFill>
                  <a:srgbClr val="558ED5"/>
                </a:solidFill>
              </a:rPr>
              <a:t> by the expression 							defining </a:t>
            </a:r>
            <a:r>
              <a:rPr lang="en-US" i="1" dirty="0">
                <a:solidFill>
                  <a:srgbClr val="558ED5"/>
                </a:solidFill>
              </a:rPr>
              <a:t>v</a:t>
            </a:r>
            <a:r>
              <a:rPr lang="en-US" i="1" baseline="-25000" dirty="0">
                <a:solidFill>
                  <a:srgbClr val="558ED5"/>
                </a:solidFill>
              </a:rPr>
              <a:t>i</a:t>
            </a:r>
            <a:r>
              <a:rPr lang="en-US" sz="2100" dirty="0">
                <a:solidFill>
                  <a:srgbClr val="558ED5"/>
                </a:solidFill>
              </a:rPr>
              <a:t> </a:t>
            </a:r>
            <a:br>
              <a:rPr lang="en-US" dirty="0">
                <a:solidFill>
                  <a:srgbClr val="558ED5"/>
                </a:solidFill>
              </a:rPr>
            </a:br>
            <a:r>
              <a:rPr lang="en-US" b="1" dirty="0">
                <a:solidFill>
                  <a:srgbClr val="558ED5"/>
                </a:solidFill>
              </a:rPr>
              <a:t>until</a:t>
            </a:r>
            <a:r>
              <a:rPr lang="en-US" dirty="0">
                <a:solidFill>
                  <a:srgbClr val="558ED5"/>
                </a:solidFill>
              </a:rPr>
              <a:t> no more view relations are present in </a:t>
            </a:r>
            <a:r>
              <a:rPr lang="en-US" i="1" dirty="0">
                <a:solidFill>
                  <a:srgbClr val="558ED5"/>
                </a:solidFill>
              </a:rPr>
              <a:t>e</a:t>
            </a:r>
            <a:r>
              <a:rPr lang="en-US" sz="2100" baseline="-25000" dirty="0">
                <a:solidFill>
                  <a:srgbClr val="558ED5"/>
                </a:solidFill>
              </a:rPr>
              <a:t>1</a:t>
            </a:r>
            <a:endParaRPr lang="en-US" sz="2100" dirty="0">
              <a:solidFill>
                <a:srgbClr val="558ED5"/>
              </a:solidFill>
            </a:endParaRPr>
          </a:p>
          <a:p>
            <a:pPr>
              <a:tabLst>
                <a:tab pos="681038" algn="l"/>
              </a:tabLst>
            </a:pPr>
            <a:r>
              <a:rPr lang="en-US" dirty="0"/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382969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Rectangle 2"/>
          <p:cNvPicPr>
            <a:picLocks noGrp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1073150"/>
            <a:ext cx="9126537" cy="2219325"/>
          </a:xfrm>
        </p:spPr>
      </p:pic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2019300" y="3714750"/>
            <a:ext cx="58448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Database Design and the </a:t>
            </a:r>
          </a:p>
          <a:p>
            <a:pPr eaLnBrk="0" hangingPunct="0"/>
            <a:r>
              <a:rPr lang="en-US" sz="2800" dirty="0">
                <a:solidFill>
                  <a:schemeClr val="bg1"/>
                </a:solidFill>
                <a:latin typeface="Times New Roman" pitchFamily="18" charset="0"/>
              </a:rPr>
              <a:t>		Entity/Relationship Model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29861</TotalTime>
  <Words>2773</Words>
  <Application>Microsoft Macintosh PowerPoint</Application>
  <PresentationFormat>On-screen Show (4:3)</PresentationFormat>
  <Paragraphs>1074</Paragraphs>
  <Slides>57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1" baseType="lpstr">
      <vt:lpstr>Arial</vt:lpstr>
      <vt:lpstr>Calibri</vt:lpstr>
      <vt:lpstr>Courier New</vt:lpstr>
      <vt:lpstr>Lucida Sans Unicode</vt:lpstr>
      <vt:lpstr>Monotype Sorts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Document</vt:lpstr>
      <vt:lpstr>Views</vt:lpstr>
      <vt:lpstr>View Definition</vt:lpstr>
      <vt:lpstr>View Examples</vt:lpstr>
      <vt:lpstr>Updates Through View</vt:lpstr>
      <vt:lpstr>Updates Through Views (Cont.)</vt:lpstr>
      <vt:lpstr>Updates Through Views (Cont.)</vt:lpstr>
      <vt:lpstr>Views Defined Using Other Views</vt:lpstr>
      <vt:lpstr>View Expansion</vt:lpstr>
      <vt:lpstr>PowerPoint Presentation</vt:lpstr>
      <vt:lpstr>Motivation</vt:lpstr>
      <vt:lpstr>Being a DBA Database Design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E/R Diagrams and Relations</vt:lpstr>
      <vt:lpstr>E/R Diagrams and Relations</vt:lpstr>
      <vt:lpstr>E/R Diagrams and Relations</vt:lpstr>
      <vt:lpstr>E/R Diagrams and Relations</vt:lpstr>
      <vt:lpstr>E/R Diagrams and Relations</vt:lpstr>
      <vt:lpstr>E/R Diagrams and Relations</vt:lpstr>
      <vt:lpstr>E/R Diagrams and Relations</vt:lpstr>
      <vt:lpstr>Translating E/R Diagrams to Relations</vt:lpstr>
      <vt:lpstr>Translating E/R Diagrams to Relations</vt:lpstr>
      <vt:lpstr>Bank Database</vt:lpstr>
      <vt:lpstr>Bank Database</vt:lpstr>
      <vt:lpstr>E/R Diagrams &amp; Relations</vt:lpstr>
      <vt:lpstr>E/R Diagrams &amp; Relations</vt:lpstr>
      <vt:lpstr>E/R Diagrams &amp; Relations</vt:lpstr>
      <vt:lpstr>E/R Diagrams &amp; Relations</vt:lpstr>
      <vt:lpstr>E/R Diagrams &amp; Relations</vt:lpstr>
      <vt:lpstr>PowerPoint Presentation</vt:lpstr>
      <vt:lpstr>PowerPoint Presentation</vt:lpstr>
    </vt:vector>
  </TitlesOfParts>
  <Company>Brandeis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COSI 127b Introduction to Database Systems</dc:title>
  <dc:creator>Mitch Cherniack</dc:creator>
  <cp:lastModifiedBy>Microsoft Office User</cp:lastModifiedBy>
  <cp:revision>289</cp:revision>
  <cp:lastPrinted>2019-09-16T14:01:44Z</cp:lastPrinted>
  <dcterms:created xsi:type="dcterms:W3CDTF">2011-09-14T21:05:07Z</dcterms:created>
  <dcterms:modified xsi:type="dcterms:W3CDTF">2019-09-16T14:02:41Z</dcterms:modified>
</cp:coreProperties>
</file>