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14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092DF-38D0-FD4C-A4F8-1C2BE1D96456}" type="datetime1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FB156-3E63-8547-A189-B038F45C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90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7C5A8-2885-9B40-B009-C2077DADBFA8}" type="datetime1">
              <a:rPr lang="en-US" smtClean="0"/>
              <a:t>9/30/19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33860-BE82-FA4B-8521-213FDF1C5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661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832C442-FFA4-6442-88F4-D5F79EC471EB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FF5CBC8-6669-A049-96C8-3D024A4B0DC8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886408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5" tIns="44443" rIns="90475" bIns="44443" anchor="b"/>
          <a:lstStyle/>
          <a:p>
            <a:pPr algn="r" defTabSz="914274"/>
            <a:r>
              <a:rPr lang="en-US" sz="1300">
                <a:latin typeface="Times New Roman" charset="0"/>
              </a:rPr>
              <a:t>4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348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w="12700" cap="flat"/>
        </p:spPr>
      </p:sp>
      <p:sp>
        <p:nvSpPr>
          <p:cNvPr id="348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0475" tIns="44443" rIns="90475" bIns="44443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5BF2578-06D6-2946-BC91-95DB38DE6562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886408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5" tIns="44443" rIns="90475" bIns="44443" anchor="b"/>
          <a:lstStyle/>
          <a:p>
            <a:pPr algn="r" defTabSz="914274"/>
            <a:r>
              <a:rPr lang="en-US" sz="1300">
                <a:latin typeface="Times New Roman" charset="0"/>
              </a:rPr>
              <a:t>5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368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w="12700" cap="flat"/>
        </p:spPr>
      </p:sp>
      <p:sp>
        <p:nvSpPr>
          <p:cNvPr id="368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0475" tIns="44443" rIns="90475" bIns="44443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742393E-D516-7446-82D8-9B30B72391E4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86408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5" tIns="44443" rIns="90475" bIns="44443" anchor="b"/>
          <a:lstStyle/>
          <a:p>
            <a:pPr algn="r" defTabSz="914274"/>
            <a:r>
              <a:rPr lang="en-US" sz="1300">
                <a:latin typeface="Times New Roman" charset="0"/>
              </a:rPr>
              <a:t>6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389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w="12700" cap="flat"/>
        </p:spPr>
      </p:sp>
      <p:sp>
        <p:nvSpPr>
          <p:cNvPr id="389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0475" tIns="44443" rIns="90475" bIns="44443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FCA4ACB-1857-514A-A732-51B0ADF53914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408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5" tIns="44443" rIns="90475" bIns="44443" anchor="b"/>
          <a:lstStyle/>
          <a:p>
            <a:pPr algn="r" defTabSz="914274"/>
            <a:r>
              <a:rPr lang="en-US" sz="1300">
                <a:latin typeface="Times New Roman" charset="0"/>
              </a:rPr>
              <a:t>8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409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w="12700" cap="flat"/>
        </p:spPr>
      </p:sp>
      <p:sp>
        <p:nvSpPr>
          <p:cNvPr id="409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0475" tIns="44443" rIns="90475" bIns="44443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0A0A90A-78C7-7C4D-8288-4C915A18E942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86408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5" tIns="44443" rIns="90475" bIns="44443" anchor="b"/>
          <a:lstStyle/>
          <a:p>
            <a:pPr algn="r" defTabSz="914274"/>
            <a:r>
              <a:rPr lang="en-US" sz="1300">
                <a:latin typeface="Times New Roman" charset="0"/>
              </a:rPr>
              <a:t>9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48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w="12700" cap="flat"/>
        </p:spPr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0475" tIns="44443" rIns="90475" bIns="44443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9A03D02-46C1-D141-AAA0-008A30FB19DD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710327A-6EA8-634A-8B81-7E92E57DC242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C6B7EA7-2E19-5543-A2A9-9D096DDC8F4F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A2CC0CA-7EBC-4C47-8EDC-43FE4C728D88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3886408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5" tIns="44443" rIns="90475" bIns="44443" anchor="b"/>
          <a:lstStyle/>
          <a:p>
            <a:pPr algn="r" defTabSz="914274"/>
            <a:r>
              <a:rPr lang="en-US" sz="1300">
                <a:latin typeface="Times New Roman" charset="0"/>
              </a:rPr>
              <a:t>7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563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w="12700" cap="flat"/>
        </p:spPr>
      </p:sp>
      <p:sp>
        <p:nvSpPr>
          <p:cNvPr id="563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0475" tIns="44443" rIns="90475" bIns="44443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782BEE9-482E-F542-BC8B-101D23DE4AE5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7371D48-ED60-7143-B0CD-A2A900285D7E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886408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5" tIns="44443" rIns="90475" bIns="44443" anchor="b"/>
          <a:lstStyle/>
          <a:p>
            <a:pPr algn="r" defTabSz="914274"/>
            <a:r>
              <a:rPr lang="en-US" sz="1300">
                <a:latin typeface="Times New Roman" charset="0"/>
              </a:rPr>
              <a:t>1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184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w="12700" cap="flat"/>
        </p:spPr>
      </p:sp>
      <p:sp>
        <p:nvSpPr>
          <p:cNvPr id="184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0475" tIns="44443" rIns="90475" bIns="44443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191E141-BF2A-ED47-B94E-E1A62372506E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A739D1E4-2B2E-C04C-956A-B4B2DEDFC383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E889C81-4195-0E44-82C6-5AC4A7C0A21D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1051A32-74D1-304F-8B4C-E0009B5D1082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D94EB9E-1052-264D-B1A0-88EDD7F3ED61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608BCC0-612A-9C46-B1B6-2217EF2719E4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D826950-355F-014B-AC3E-2C2DEE4E8FFC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095A156-DB9C-1743-9E9D-39429CC9AF10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AF7A9DC-F360-9046-8442-68DD072E8CC3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8FD6785-4094-0446-8A5E-B98C2C0BA356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85EA8A8-51BC-DC43-907B-FB497856C209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5197196-78B5-7747-8977-6A3F370BD265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16509EC-F304-D24D-BFBD-CE3C2A85B055}" type="slidenum">
              <a:rPr lang="en-US" sz="1200"/>
              <a:pPr/>
              <a:t>35</a:t>
            </a:fld>
            <a:endParaRPr lang="en-US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AB81603D-BEA5-9841-8B9A-9BB743002BED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951DD68-38C1-3C42-8EF3-853493F65C8E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4B8B89F-1D27-6F4B-AB75-736AB4606D41}" type="slidenum">
              <a:rPr lang="en-US" sz="1200"/>
              <a:pPr/>
              <a:t>38</a:t>
            </a:fld>
            <a:endParaRPr lang="en-US" sz="120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F07759D-C871-9F43-A3D5-A9036DC3F4FC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94255C9-7282-7D48-AA9B-C90C4F171948}" type="slidenum">
              <a:rPr lang="en-US" sz="1200"/>
              <a:pPr/>
              <a:t>40</a:t>
            </a:fld>
            <a:endParaRPr lang="en-US" sz="120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AECDEAC-51AB-FA4A-8C1C-ADFDAE26CC20}" type="slidenum">
              <a:rPr lang="en-US" sz="1200"/>
              <a:pPr/>
              <a:t>41</a:t>
            </a:fld>
            <a:endParaRPr lang="en-US" sz="1200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C27AD06-A3D5-C44A-BF48-9A5C9A33348E}" type="slidenum">
              <a:rPr lang="en-US" sz="1200"/>
              <a:pPr/>
              <a:t>43</a:t>
            </a:fld>
            <a:endParaRPr lang="en-US" sz="120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F4A12F8-E309-704B-96E6-1E633483478A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CC630A4-9528-EC4A-B076-9228224E615E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A9EC7C1D-C3DB-A341-92DA-DFD32CF0400C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4660534-6DE1-3A43-B16F-283C40A6829B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73DDC35-2C98-6C49-BB62-5F25C5DC5854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408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5" tIns="44443" rIns="90475" bIns="44443" anchor="b"/>
          <a:lstStyle/>
          <a:p>
            <a:pPr algn="r" defTabSz="914274"/>
            <a:r>
              <a:rPr lang="en-US" sz="1300">
                <a:latin typeface="Times New Roman" charset="0"/>
              </a:rPr>
              <a:t>2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30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w="12700" cap="flat"/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0475" tIns="44443" rIns="90475" bIns="44443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E515C19-F231-954A-95C1-53CB10E83D48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886408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5" tIns="44443" rIns="90475" bIns="44443" anchor="b"/>
          <a:lstStyle/>
          <a:p>
            <a:pPr algn="r" defTabSz="914274"/>
            <a:r>
              <a:rPr lang="en-US" sz="1300">
                <a:latin typeface="Times New Roman" charset="0"/>
              </a:rPr>
              <a:t>3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327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w="12700" cap="flat"/>
        </p:spPr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0475" tIns="44443" rIns="90475" bIns="44443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72C3-B8DA-BA47-884D-5CBB350AAAFB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1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B881-01B4-BF4C-A05A-64DA2EAA4715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5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A07C-48D2-854C-8E93-5C93C651C522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1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5A63-76F0-FE4B-AA1E-945FC3F00A5D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0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CBA1-F03E-2B4F-9E17-723422D20A93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5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2F12-8A01-E247-BE4B-DBEDC2346D0C}" type="datetime1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9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96C1-4CD9-4043-90F3-BD35A91107D9}" type="datetime1">
              <a:rPr lang="en-US" smtClean="0"/>
              <a:t>9/30/19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8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3F6D-E772-F745-BED9-7C533A9312BC}" type="datetime1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0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E13B-19ED-5142-BFDA-262E9AFD1DCF}" type="datetime1">
              <a:rPr lang="en-US" smtClean="0"/>
              <a:t>9/30/19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7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2C21-9D2E-044E-ADFE-6BF9119E5765}" type="datetime1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4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B246-38D4-6245-AADF-AABC1FE59C8F}" type="datetime1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4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A0550-CDF3-5349-8D96-627DCF4AF898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8F55-EB7D-5D4C-9410-4ED55BC03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4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Introduction to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4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The select Clause (Cont.)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sz="2000">
                <a:latin typeface="Helvetica" charset="0"/>
              </a:rPr>
              <a:t>SQL allows duplicates in relations as well as in query results.</a:t>
            </a:r>
            <a:endParaRPr lang="en-US">
              <a:latin typeface="Helvetica" charset="0"/>
            </a:endParaRPr>
          </a:p>
          <a:p>
            <a:pPr>
              <a:tabLst>
                <a:tab pos="2055813" algn="l"/>
              </a:tabLst>
            </a:pPr>
            <a:r>
              <a:rPr lang="en-US" sz="2000">
                <a:latin typeface="Helvetica" charset="0"/>
              </a:rPr>
              <a:t>To force the elimination of duplicates, insert the keyword </a:t>
            </a:r>
            <a:r>
              <a:rPr lang="en-US" sz="2000" b="1">
                <a:solidFill>
                  <a:srgbClr val="000099"/>
                </a:solidFill>
                <a:latin typeface="Helvetica" charset="0"/>
              </a:rPr>
              <a:t>distinct</a:t>
            </a:r>
            <a:r>
              <a:rPr lang="en-US" sz="2000" b="1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sz="2000">
                <a:latin typeface="Helvetica" charset="0"/>
              </a:rPr>
              <a:t> after select</a:t>
            </a:r>
            <a:r>
              <a:rPr lang="en-US" sz="2000" b="1">
                <a:latin typeface="Helvetica" charset="0"/>
              </a:rPr>
              <a:t>.</a:t>
            </a:r>
            <a:endParaRPr lang="en-US" b="1">
              <a:latin typeface="Helvetica" charset="0"/>
            </a:endParaRPr>
          </a:p>
          <a:p>
            <a:pPr>
              <a:tabLst>
                <a:tab pos="2055813" algn="l"/>
              </a:tabLst>
            </a:pPr>
            <a:r>
              <a:rPr lang="en-US" sz="2000">
                <a:latin typeface="Helvetica" charset="0"/>
              </a:rPr>
              <a:t>Find the names of all departments with instructor, and remove duplicates</a:t>
            </a:r>
            <a:endParaRPr lang="en-US">
              <a:latin typeface="Helvetica" charset="0"/>
            </a:endParaRPr>
          </a:p>
          <a:p>
            <a:pPr>
              <a:buFont typeface="Monotype Sorts" charset="0"/>
              <a:buNone/>
              <a:tabLst>
                <a:tab pos="2055813" algn="l"/>
              </a:tabLst>
            </a:pPr>
            <a:r>
              <a:rPr lang="en-US">
                <a:latin typeface="Helvetica" charset="0"/>
              </a:rPr>
              <a:t>		</a:t>
            </a:r>
            <a:r>
              <a:rPr lang="en-US" sz="2000" b="1">
                <a:latin typeface="Helvetica" charset="0"/>
              </a:rPr>
              <a:t>select distinct </a:t>
            </a:r>
            <a:r>
              <a:rPr lang="en-US" sz="2000" i="1">
                <a:latin typeface="Helvetica" charset="0"/>
              </a:rPr>
              <a:t>dept_name</a:t>
            </a:r>
            <a:br>
              <a:rPr lang="en-US" sz="2000">
                <a:latin typeface="Helvetica" charset="0"/>
              </a:rPr>
            </a:br>
            <a:r>
              <a:rPr lang="en-US" sz="2000">
                <a:latin typeface="Helvetica" charset="0"/>
              </a:rPr>
              <a:t>	</a:t>
            </a:r>
            <a:r>
              <a:rPr lang="en-US" sz="2000" b="1">
                <a:latin typeface="Helvetica" charset="0"/>
              </a:rPr>
              <a:t>from </a:t>
            </a:r>
            <a:r>
              <a:rPr lang="en-US" sz="2000" i="1">
                <a:latin typeface="Helvetica" charset="0"/>
              </a:rPr>
              <a:t>instructor</a:t>
            </a:r>
            <a:endParaRPr lang="en-US" i="1">
              <a:latin typeface="Helvetica" charset="0"/>
            </a:endParaRPr>
          </a:p>
          <a:p>
            <a:pPr>
              <a:tabLst>
                <a:tab pos="2055813" algn="l"/>
              </a:tabLst>
            </a:pPr>
            <a:r>
              <a:rPr lang="en-US" sz="2000">
                <a:latin typeface="Helvetica" charset="0"/>
              </a:rPr>
              <a:t>The keyword </a:t>
            </a:r>
            <a:r>
              <a:rPr lang="en-US" sz="2000" b="1">
                <a:latin typeface="Helvetica" charset="0"/>
              </a:rPr>
              <a:t>all </a:t>
            </a:r>
            <a:r>
              <a:rPr lang="en-US" sz="2000">
                <a:latin typeface="Helvetica" charset="0"/>
              </a:rPr>
              <a:t>specifies that duplicates not be removed.</a:t>
            </a:r>
            <a:br>
              <a:rPr lang="en-US">
                <a:latin typeface="Helvetica" charset="0"/>
              </a:rPr>
            </a:br>
            <a:endParaRPr lang="en-US">
              <a:latin typeface="Helvetica" charset="0"/>
            </a:endParaRPr>
          </a:p>
          <a:p>
            <a:pPr>
              <a:buFont typeface="Monotype Sorts" charset="0"/>
              <a:buNone/>
              <a:tabLst>
                <a:tab pos="2055813" algn="l"/>
              </a:tabLst>
            </a:pPr>
            <a:r>
              <a:rPr lang="en-US">
                <a:latin typeface="Helvetica" charset="0"/>
              </a:rPr>
              <a:t>		</a:t>
            </a:r>
            <a:r>
              <a:rPr lang="en-US" sz="2000" b="1">
                <a:latin typeface="Helvetica" charset="0"/>
              </a:rPr>
              <a:t>select all</a:t>
            </a:r>
            <a:r>
              <a:rPr lang="en-US" sz="2000">
                <a:latin typeface="Helvetica" charset="0"/>
              </a:rPr>
              <a:t> </a:t>
            </a:r>
            <a:r>
              <a:rPr lang="en-US" sz="2000" i="1">
                <a:latin typeface="Helvetica" charset="0"/>
              </a:rPr>
              <a:t>dept_name</a:t>
            </a:r>
            <a:br>
              <a:rPr lang="en-US" sz="2000" i="1">
                <a:latin typeface="Helvetica" charset="0"/>
              </a:rPr>
            </a:br>
            <a:r>
              <a:rPr lang="en-US" sz="2000" i="1">
                <a:latin typeface="Helvetica" charset="0"/>
              </a:rPr>
              <a:t>	</a:t>
            </a:r>
            <a:r>
              <a:rPr lang="en-US" sz="2000" b="1">
                <a:latin typeface="Helvetica" charset="0"/>
              </a:rPr>
              <a:t>from </a:t>
            </a:r>
            <a:r>
              <a:rPr lang="en-US" sz="2000" i="1">
                <a:latin typeface="Helvetica" charset="0"/>
              </a:rPr>
              <a:t>instructor</a:t>
            </a:r>
            <a:endParaRPr lang="en-US" i="1">
              <a:latin typeface="Helvetic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87433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The select Clause (Cont.)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417638"/>
            <a:ext cx="7848600" cy="4876800"/>
          </a:xfrm>
          <a:noFill/>
        </p:spPr>
        <p:txBody>
          <a:bodyPr lIns="90488" tIns="44450" rIns="90488" bIns="44450">
            <a:normAutofit lnSpcReduction="10000"/>
          </a:bodyPr>
          <a:lstStyle/>
          <a:p>
            <a:pPr>
              <a:tabLst>
                <a:tab pos="2055813" algn="l"/>
              </a:tabLst>
            </a:pPr>
            <a:r>
              <a:rPr lang="en-US" sz="2000" dirty="0">
                <a:latin typeface="Helvetica" charset="0"/>
              </a:rPr>
              <a:t>An asterisk in the select clause denotes </a:t>
            </a:r>
            <a:r>
              <a:rPr lang="ja-JP" altLang="en-US" sz="2000" dirty="0">
                <a:latin typeface="Helvetica" charset="0"/>
              </a:rPr>
              <a:t>“</a:t>
            </a:r>
            <a:r>
              <a:rPr lang="en-US" altLang="ja-JP" sz="2000" dirty="0">
                <a:latin typeface="Helvetica" charset="0"/>
              </a:rPr>
              <a:t>all attributes</a:t>
            </a:r>
            <a:r>
              <a:rPr lang="ja-JP" altLang="en-US" sz="2000" dirty="0">
                <a:latin typeface="Helvetica" charset="0"/>
              </a:rPr>
              <a:t>”</a:t>
            </a:r>
            <a:endParaRPr lang="en-US" altLang="ja-JP" dirty="0">
              <a:latin typeface="Helvetica" charset="0"/>
            </a:endParaRPr>
          </a:p>
          <a:p>
            <a:pPr>
              <a:buFont typeface="Monotype Sorts" charset="0"/>
              <a:buNone/>
              <a:tabLst>
                <a:tab pos="2055813" algn="l"/>
              </a:tabLst>
            </a:pPr>
            <a:r>
              <a:rPr lang="en-US" b="1" dirty="0">
                <a:latin typeface="Helvetica" charset="0"/>
              </a:rPr>
              <a:t>			</a:t>
            </a:r>
            <a:r>
              <a:rPr lang="en-US" sz="2000" b="1" dirty="0">
                <a:latin typeface="Helvetica" charset="0"/>
              </a:rPr>
              <a:t>select </a:t>
            </a:r>
            <a:r>
              <a:rPr lang="en-US" sz="2000" dirty="0">
                <a:latin typeface="Helvetica" charset="0"/>
              </a:rPr>
              <a:t>*</a:t>
            </a:r>
            <a:br>
              <a:rPr lang="en-US" sz="2000" dirty="0">
                <a:latin typeface="Helvetica" charset="0"/>
              </a:rPr>
            </a:br>
            <a:r>
              <a:rPr lang="en-US" sz="2000" dirty="0">
                <a:latin typeface="Helvetica" charset="0"/>
              </a:rPr>
              <a:t>		</a:t>
            </a:r>
            <a:r>
              <a:rPr lang="en-US" sz="2000" b="1" dirty="0">
                <a:latin typeface="Helvetica" charset="0"/>
              </a:rPr>
              <a:t>from </a:t>
            </a:r>
            <a:r>
              <a:rPr lang="en-US" sz="2000" i="1" dirty="0">
                <a:latin typeface="Helvetica" charset="0"/>
              </a:rPr>
              <a:t>instructor</a:t>
            </a:r>
            <a:endParaRPr lang="en-US" i="1" dirty="0">
              <a:latin typeface="Helvetica" charset="0"/>
            </a:endParaRPr>
          </a:p>
          <a:p>
            <a:pPr>
              <a:tabLst>
                <a:tab pos="2055813" algn="l"/>
              </a:tabLst>
            </a:pPr>
            <a:r>
              <a:rPr lang="en-US" sz="2000" dirty="0">
                <a:latin typeface="Helvetica" charset="0"/>
              </a:rPr>
              <a:t>The </a:t>
            </a:r>
            <a:r>
              <a:rPr lang="en-US" sz="2000" b="1" dirty="0">
                <a:solidFill>
                  <a:srgbClr val="000099"/>
                </a:solidFill>
                <a:latin typeface="Helvetica" charset="0"/>
              </a:rPr>
              <a:t>select</a:t>
            </a:r>
            <a:r>
              <a:rPr lang="en-US" sz="2000" dirty="0">
                <a:latin typeface="Helvetica" charset="0"/>
              </a:rPr>
              <a:t> clause can contain arithmetic expressions involving the operations, +, –, </a:t>
            </a:r>
            <a:r>
              <a:rPr lang="en-US" sz="2000" dirty="0">
                <a:latin typeface="Symbol" charset="0"/>
              </a:rPr>
              <a:t></a:t>
            </a:r>
            <a:r>
              <a:rPr lang="en-US" sz="2000" dirty="0">
                <a:latin typeface="Helvetica" charset="0"/>
              </a:rPr>
              <a:t>, and /, and operating on constants or attributes of tuples.</a:t>
            </a:r>
            <a:endParaRPr lang="en-US" dirty="0">
              <a:latin typeface="Helvetica" charset="0"/>
            </a:endParaRPr>
          </a:p>
          <a:p>
            <a:pPr>
              <a:tabLst>
                <a:tab pos="2055813" algn="l"/>
              </a:tabLst>
            </a:pPr>
            <a:r>
              <a:rPr lang="en-US" sz="2000" dirty="0">
                <a:latin typeface="Helvetica" charset="0"/>
              </a:rPr>
              <a:t>The query:</a:t>
            </a:r>
            <a:r>
              <a:rPr lang="en-US" dirty="0">
                <a:latin typeface="Helvetica" charset="0"/>
              </a:rPr>
              <a:t> </a:t>
            </a:r>
          </a:p>
          <a:p>
            <a:pPr>
              <a:buFont typeface="Monotype Sorts" charset="0"/>
              <a:buNone/>
              <a:tabLst>
                <a:tab pos="2055813" algn="l"/>
              </a:tabLst>
            </a:pPr>
            <a:r>
              <a:rPr lang="en-US" b="1" dirty="0">
                <a:latin typeface="Helvetica" charset="0"/>
              </a:rPr>
              <a:t>	                  </a:t>
            </a:r>
            <a:r>
              <a:rPr lang="en-US" sz="2000" b="1" dirty="0">
                <a:latin typeface="Helvetica" charset="0"/>
              </a:rPr>
              <a:t>select</a:t>
            </a:r>
            <a:r>
              <a:rPr lang="en-US" sz="2000" dirty="0">
                <a:latin typeface="Helvetica" charset="0"/>
              </a:rPr>
              <a:t> </a:t>
            </a:r>
            <a:r>
              <a:rPr lang="en-US" sz="2000" i="1" dirty="0">
                <a:latin typeface="Helvetica" charset="0"/>
              </a:rPr>
              <a:t>ID, name, salary/12</a:t>
            </a:r>
            <a:br>
              <a:rPr lang="en-US" sz="2000" dirty="0">
                <a:latin typeface="Helvetica" charset="0"/>
              </a:rPr>
            </a:br>
            <a:r>
              <a:rPr lang="en-US" sz="2000" dirty="0">
                <a:latin typeface="Helvetica" charset="0"/>
              </a:rPr>
              <a:t>                		 </a:t>
            </a:r>
            <a:r>
              <a:rPr lang="en-US" sz="2000" b="1" dirty="0">
                <a:latin typeface="Helvetica" charset="0"/>
              </a:rPr>
              <a:t>from </a:t>
            </a:r>
            <a:r>
              <a:rPr lang="en-US" sz="2000" i="1" dirty="0">
                <a:latin typeface="Helvetica" charset="0"/>
              </a:rPr>
              <a:t>instructor</a:t>
            </a:r>
            <a:endParaRPr lang="en-US" i="1" dirty="0">
              <a:latin typeface="Helvetica" charset="0"/>
            </a:endParaRPr>
          </a:p>
          <a:p>
            <a:pPr>
              <a:buFont typeface="Monotype Sorts" charset="0"/>
              <a:buNone/>
              <a:tabLst>
                <a:tab pos="2055813" algn="l"/>
              </a:tabLst>
            </a:pPr>
            <a:r>
              <a:rPr lang="en-US" i="1" dirty="0">
                <a:latin typeface="Helvetica" charset="0"/>
              </a:rPr>
              <a:t>	</a:t>
            </a:r>
            <a:r>
              <a:rPr lang="en-US" sz="2000" dirty="0">
                <a:latin typeface="Helvetica" charset="0"/>
              </a:rPr>
              <a:t>would return a relation that is the same as the </a:t>
            </a:r>
            <a:r>
              <a:rPr lang="en-US" sz="2000" i="1" dirty="0">
                <a:latin typeface="Helvetica" charset="0"/>
              </a:rPr>
              <a:t>instructor </a:t>
            </a:r>
            <a:r>
              <a:rPr lang="en-US" sz="2000" dirty="0" err="1">
                <a:latin typeface="Helvetica" charset="0"/>
              </a:rPr>
              <a:t>relation,except</a:t>
            </a:r>
            <a:r>
              <a:rPr lang="en-US" sz="2000" dirty="0">
                <a:latin typeface="Helvetica" charset="0"/>
              </a:rPr>
              <a:t> that the value of the attribute </a:t>
            </a:r>
            <a:r>
              <a:rPr lang="en-US" sz="2000" i="1" dirty="0">
                <a:latin typeface="Helvetica" charset="0"/>
              </a:rPr>
              <a:t>salary </a:t>
            </a:r>
            <a:r>
              <a:rPr lang="en-US" sz="2000" dirty="0">
                <a:latin typeface="Helvetica" charset="0"/>
              </a:rPr>
              <a:t>is divided by12.</a:t>
            </a:r>
            <a:endParaRPr lang="en-US" dirty="0">
              <a:latin typeface="Helvetica" charset="0"/>
            </a:endParaRPr>
          </a:p>
          <a:p>
            <a:pPr>
              <a:buFont typeface="Monotype Sorts" charset="0"/>
              <a:buNone/>
              <a:tabLst>
                <a:tab pos="2055813" algn="l"/>
              </a:tabLst>
            </a:pPr>
            <a:endParaRPr lang="en-US" dirty="0">
              <a:latin typeface="Helvetic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90904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The Where Clause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728843"/>
            <a:ext cx="7848600" cy="4160047"/>
          </a:xfrm>
          <a:noFill/>
        </p:spPr>
        <p:txBody>
          <a:bodyPr lIns="90488" tIns="44450" rIns="90488" bIns="44450">
            <a:normAutofit fontScale="92500"/>
          </a:bodyPr>
          <a:lstStyle/>
          <a:p>
            <a:pPr>
              <a:tabLst>
                <a:tab pos="1311275" algn="l"/>
              </a:tabLst>
            </a:pPr>
            <a:r>
              <a:rPr lang="en-US" sz="2000" dirty="0">
                <a:latin typeface="Helvetica" charset="0"/>
              </a:rPr>
              <a:t>The </a:t>
            </a:r>
            <a:r>
              <a:rPr lang="en-US" sz="2000" b="1" dirty="0">
                <a:solidFill>
                  <a:srgbClr val="000099"/>
                </a:solidFill>
                <a:latin typeface="Helvetica" charset="0"/>
              </a:rPr>
              <a:t>where</a:t>
            </a:r>
            <a:r>
              <a:rPr lang="en-US" sz="2000" b="1" dirty="0">
                <a:latin typeface="Helvetica" charset="0"/>
              </a:rPr>
              <a:t> </a:t>
            </a:r>
            <a:r>
              <a:rPr lang="en-US" sz="2000" dirty="0">
                <a:latin typeface="Helvetica" charset="0"/>
              </a:rPr>
              <a:t>clause specifies conditions that the result must satisfy</a:t>
            </a:r>
            <a:endParaRPr lang="en-US" dirty="0">
              <a:latin typeface="Helvetica" charset="0"/>
            </a:endParaRPr>
          </a:p>
          <a:p>
            <a:pPr lvl="1">
              <a:tabLst>
                <a:tab pos="1311275" algn="l"/>
              </a:tabLst>
            </a:pPr>
            <a:r>
              <a:rPr lang="en-US" sz="2000" dirty="0">
                <a:latin typeface="Helvetica" charset="0"/>
              </a:rPr>
              <a:t>Corresponds to the selection predicate of the relational algebra.</a:t>
            </a:r>
            <a:r>
              <a:rPr lang="en-US" dirty="0">
                <a:latin typeface="Helvetica" charset="0"/>
              </a:rPr>
              <a:t>  </a:t>
            </a:r>
          </a:p>
          <a:p>
            <a:pPr>
              <a:tabLst>
                <a:tab pos="1311275" algn="l"/>
              </a:tabLst>
            </a:pPr>
            <a:r>
              <a:rPr lang="en-US" sz="2000" dirty="0">
                <a:latin typeface="Helvetica" charset="0"/>
              </a:rPr>
              <a:t>To find the names of all instructors in the Comp. Sci. </a:t>
            </a:r>
            <a:r>
              <a:rPr lang="en-US" sz="2000" dirty="0" err="1">
                <a:latin typeface="Helvetica" charset="0"/>
              </a:rPr>
              <a:t>Dept</a:t>
            </a:r>
            <a:r>
              <a:rPr lang="en-US" sz="2000" dirty="0">
                <a:latin typeface="Helvetica" charset="0"/>
              </a:rPr>
              <a:t> with salary &gt; 80000</a:t>
            </a:r>
          </a:p>
          <a:p>
            <a:pPr>
              <a:tabLst>
                <a:tab pos="1311275" algn="l"/>
              </a:tabLst>
            </a:pPr>
            <a:r>
              <a:rPr lang="en-US" sz="2000" b="1" dirty="0">
                <a:latin typeface="Helvetica" charset="0"/>
              </a:rPr>
              <a:t>	</a:t>
            </a:r>
          </a:p>
          <a:p>
            <a:pPr marL="457200" lvl="1" indent="0">
              <a:buNone/>
              <a:tabLst>
                <a:tab pos="1311275" algn="l"/>
              </a:tabLst>
            </a:pPr>
            <a:r>
              <a:rPr lang="en-US" sz="2200" b="1" dirty="0">
                <a:latin typeface="Helvetica" charset="0"/>
              </a:rPr>
              <a:t>select </a:t>
            </a:r>
            <a:r>
              <a:rPr lang="en-US" sz="2200" i="1" dirty="0">
                <a:latin typeface="Helvetica" charset="0"/>
              </a:rPr>
              <a:t>name</a:t>
            </a:r>
            <a:br>
              <a:rPr lang="en-US" sz="2200" i="1" dirty="0">
                <a:latin typeface="Helvetica" charset="0"/>
              </a:rPr>
            </a:br>
            <a:r>
              <a:rPr lang="en-US" sz="2200" b="1" dirty="0">
                <a:latin typeface="Helvetica" charset="0"/>
              </a:rPr>
              <a:t>from </a:t>
            </a:r>
            <a:r>
              <a:rPr lang="en-US" sz="2200" i="1" dirty="0">
                <a:latin typeface="Helvetica" charset="0"/>
              </a:rPr>
              <a:t>instructor</a:t>
            </a:r>
            <a:br>
              <a:rPr lang="en-US" sz="2200" i="1" dirty="0">
                <a:latin typeface="Helvetica" charset="0"/>
              </a:rPr>
            </a:br>
            <a:r>
              <a:rPr lang="en-US" sz="2200" b="1" dirty="0">
                <a:latin typeface="Helvetica" charset="0"/>
              </a:rPr>
              <a:t>where </a:t>
            </a:r>
            <a:r>
              <a:rPr lang="en-US" sz="2200" i="1" dirty="0" err="1">
                <a:latin typeface="Helvetica" charset="0"/>
              </a:rPr>
              <a:t>dept_name</a:t>
            </a:r>
            <a:r>
              <a:rPr lang="en-US" sz="2200" i="1" dirty="0">
                <a:latin typeface="Helvetica" charset="0"/>
              </a:rPr>
              <a:t> =</a:t>
            </a:r>
            <a:r>
              <a:rPr lang="en-US" sz="2200" dirty="0">
                <a:latin typeface="Helvetica" charset="0"/>
              </a:rPr>
              <a:t> </a:t>
            </a:r>
            <a:r>
              <a:rPr lang="ja-JP" altLang="en-US" sz="2200" i="1" dirty="0">
                <a:latin typeface="Helvetica" charset="0"/>
              </a:rPr>
              <a:t>‘</a:t>
            </a:r>
            <a:r>
              <a:rPr lang="en-US" altLang="ja-JP" sz="2200" dirty="0">
                <a:latin typeface="Helvetica" charset="0"/>
              </a:rPr>
              <a:t>Comp. Sci.'</a:t>
            </a:r>
            <a:r>
              <a:rPr lang="en-US" altLang="ja-JP" sz="2200" i="1" dirty="0">
                <a:latin typeface="Helvetica" charset="0"/>
              </a:rPr>
              <a:t>  </a:t>
            </a:r>
            <a:r>
              <a:rPr lang="en-US" altLang="ja-JP" sz="2200" b="1" dirty="0">
                <a:latin typeface="Helvetica" charset="0"/>
              </a:rPr>
              <a:t>and </a:t>
            </a:r>
            <a:r>
              <a:rPr lang="en-US" altLang="ja-JP" sz="2200" i="1" dirty="0">
                <a:latin typeface="Helvetica" charset="0"/>
              </a:rPr>
              <a:t>salary </a:t>
            </a:r>
            <a:r>
              <a:rPr lang="en-US" altLang="ja-JP" sz="2200" dirty="0">
                <a:latin typeface="Helvetica" charset="0"/>
              </a:rPr>
              <a:t>&gt; 80000</a:t>
            </a:r>
          </a:p>
          <a:p>
            <a:pPr>
              <a:tabLst>
                <a:tab pos="1311275" algn="l"/>
              </a:tabLst>
            </a:pPr>
            <a:endParaRPr lang="en-US" sz="2000" dirty="0">
              <a:latin typeface="Helvetica" charset="0"/>
            </a:endParaRPr>
          </a:p>
          <a:p>
            <a:pPr>
              <a:tabLst>
                <a:tab pos="1311275" algn="l"/>
              </a:tabLst>
            </a:pPr>
            <a:r>
              <a:rPr lang="en-US" sz="2000" dirty="0">
                <a:latin typeface="Helvetica" charset="0"/>
              </a:rPr>
              <a:t>Comparison results can be combined using the logical connectives </a:t>
            </a:r>
            <a:r>
              <a:rPr lang="en-US" sz="2000" b="1" dirty="0">
                <a:latin typeface="Helvetica" charset="0"/>
              </a:rPr>
              <a:t>and, or, </a:t>
            </a:r>
            <a:r>
              <a:rPr lang="en-US" sz="2000" dirty="0">
                <a:latin typeface="Helvetica" charset="0"/>
              </a:rPr>
              <a:t>and </a:t>
            </a:r>
            <a:r>
              <a:rPr lang="en-US" sz="2000" b="1" dirty="0">
                <a:latin typeface="Helvetica" charset="0"/>
              </a:rPr>
              <a:t>not.</a:t>
            </a:r>
            <a:r>
              <a:rPr lang="en-US" dirty="0">
                <a:latin typeface="Helvetica" charset="0"/>
              </a:rPr>
              <a:t> </a:t>
            </a:r>
          </a:p>
          <a:p>
            <a:pPr marL="0" indent="0">
              <a:buNone/>
              <a:tabLst>
                <a:tab pos="1311275" algn="l"/>
              </a:tabLst>
            </a:pPr>
            <a:endParaRPr lang="en-US" dirty="0">
              <a:latin typeface="Helvetic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55156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648"/>
            <a:ext cx="8229600" cy="1143000"/>
          </a:xfrm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The from Clause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2948" y="1106488"/>
            <a:ext cx="8069262" cy="5249862"/>
          </a:xfrm>
          <a:noFill/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sz="2000" dirty="0">
                <a:latin typeface="Helvetica" charset="0"/>
              </a:rPr>
              <a:t>The </a:t>
            </a:r>
            <a:r>
              <a:rPr lang="en-US" sz="2000" b="1" dirty="0">
                <a:solidFill>
                  <a:srgbClr val="000099"/>
                </a:solidFill>
                <a:latin typeface="Helvetica" charset="0"/>
              </a:rPr>
              <a:t>from</a:t>
            </a:r>
            <a:r>
              <a:rPr lang="en-US" sz="2000" b="1" dirty="0">
                <a:latin typeface="Helvetica" charset="0"/>
              </a:rPr>
              <a:t> </a:t>
            </a:r>
            <a:r>
              <a:rPr lang="en-US" sz="2000" dirty="0">
                <a:latin typeface="Helvetica" charset="0"/>
              </a:rPr>
              <a:t>clause lists the relations involved in the query</a:t>
            </a:r>
            <a:endParaRPr lang="en-US" dirty="0">
              <a:latin typeface="Helvetica" charset="0"/>
            </a:endParaRP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sz="2000" dirty="0">
                <a:latin typeface="Helvetica" charset="0"/>
              </a:rPr>
              <a:t>Corresponds to the Cartesian product operation</a:t>
            </a:r>
          </a:p>
          <a:p>
            <a:pPr marL="457200" lvl="1" indent="0">
              <a:buNone/>
              <a:tabLst>
                <a:tab pos="635000" algn="l"/>
                <a:tab pos="2403475" algn="l"/>
              </a:tabLst>
            </a:pPr>
            <a:r>
              <a:rPr lang="en-US" sz="2000" dirty="0">
                <a:latin typeface="Helvetica" charset="0"/>
              </a:rPr>
              <a:t>        of the relational algebra.</a:t>
            </a:r>
            <a:endParaRPr lang="en-US" dirty="0">
              <a:latin typeface="Helvetica" charset="0"/>
            </a:endParaRPr>
          </a:p>
          <a:p>
            <a:pPr>
              <a:tabLst>
                <a:tab pos="635000" algn="l"/>
                <a:tab pos="2403475" algn="l"/>
              </a:tabLst>
            </a:pPr>
            <a:r>
              <a:rPr lang="en-US" sz="2000" dirty="0">
                <a:latin typeface="Helvetica" charset="0"/>
              </a:rPr>
              <a:t>Find the Cartesian product </a:t>
            </a:r>
            <a:r>
              <a:rPr lang="en-US" sz="2000" i="1" dirty="0">
                <a:latin typeface="Helvetica" charset="0"/>
              </a:rPr>
              <a:t>instructor X teaches</a:t>
            </a:r>
            <a:endParaRPr lang="en-US" dirty="0">
              <a:latin typeface="Helvetica" charset="0"/>
            </a:endParaRPr>
          </a:p>
          <a:p>
            <a:pPr>
              <a:buFont typeface="Monotype Sorts" charset="0"/>
              <a:buNone/>
              <a:tabLst>
                <a:tab pos="635000" algn="l"/>
                <a:tab pos="2403475" algn="l"/>
              </a:tabLst>
            </a:pPr>
            <a:r>
              <a:rPr lang="en-US" b="1" dirty="0">
                <a:latin typeface="Helvetica" charset="0"/>
              </a:rPr>
              <a:t>			</a:t>
            </a:r>
            <a:r>
              <a:rPr lang="en-US" sz="2000" b="1" dirty="0">
                <a:latin typeface="Helvetica" charset="0"/>
              </a:rPr>
              <a:t>select </a:t>
            </a:r>
            <a:r>
              <a:rPr lang="en-US" sz="2000" dirty="0">
                <a:latin typeface="Symbol" charset="0"/>
              </a:rPr>
              <a:t></a:t>
            </a:r>
            <a:br>
              <a:rPr lang="en-US" sz="2000" dirty="0">
                <a:latin typeface="Helvetica" charset="0"/>
              </a:rPr>
            </a:br>
            <a:r>
              <a:rPr lang="en-US" sz="2000" dirty="0">
                <a:latin typeface="Helvetica" charset="0"/>
              </a:rPr>
              <a:t>		</a:t>
            </a:r>
            <a:r>
              <a:rPr lang="en-US" sz="2000" b="1" dirty="0">
                <a:latin typeface="Helvetica" charset="0"/>
              </a:rPr>
              <a:t>from </a:t>
            </a:r>
            <a:r>
              <a:rPr lang="en-US" sz="2000" i="1" dirty="0">
                <a:latin typeface="Helvetica" charset="0"/>
              </a:rPr>
              <a:t>instructor, teaches</a:t>
            </a:r>
            <a:endParaRPr lang="en-US" i="1" dirty="0">
              <a:latin typeface="Helvetica" charset="0"/>
            </a:endParaRP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sz="2000" dirty="0">
                <a:latin typeface="Helvetica" charset="0"/>
              </a:rPr>
              <a:t>generates every possible </a:t>
            </a:r>
            <a:r>
              <a:rPr lang="en-US" sz="2000" dirty="0">
                <a:solidFill>
                  <a:schemeClr val="accent1"/>
                </a:solidFill>
                <a:latin typeface="Helvetica" charset="0"/>
              </a:rPr>
              <a:t>instructor – teaches </a:t>
            </a:r>
            <a:r>
              <a:rPr lang="en-US" sz="2000" dirty="0">
                <a:latin typeface="Helvetica" charset="0"/>
              </a:rPr>
              <a:t>pair, with all attributes from both relations</a:t>
            </a:r>
            <a:endParaRPr lang="en-US" dirty="0">
              <a:latin typeface="Helvetica" charset="0"/>
            </a:endParaRPr>
          </a:p>
          <a:p>
            <a:pPr>
              <a:tabLst>
                <a:tab pos="635000" algn="l"/>
                <a:tab pos="2403475" algn="l"/>
              </a:tabLst>
            </a:pPr>
            <a:r>
              <a:rPr lang="en-US" sz="2000" dirty="0">
                <a:latin typeface="Helvetica" charset="0"/>
              </a:rPr>
              <a:t>Cartesian product not very useful directly, but useful combined with where-clause condition (selection operation in relational algebra)</a:t>
            </a:r>
            <a:endParaRPr lang="en-US" dirty="0">
              <a:latin typeface="Helvetica" charset="0"/>
            </a:endParaRPr>
          </a:p>
          <a:p>
            <a:pPr>
              <a:buFont typeface="Monotype Sorts" charset="0"/>
              <a:buNone/>
              <a:tabLst>
                <a:tab pos="635000" algn="l"/>
                <a:tab pos="2403475" algn="l"/>
              </a:tabLst>
            </a:pPr>
            <a:r>
              <a:rPr lang="en-US" i="1" dirty="0">
                <a:latin typeface="Helvetica" charset="0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4567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Cartesian Product: 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</a:br>
            <a:r>
              <a:rPr lang="en-US" sz="31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instructor X teaches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Helvetica" charset="0"/>
            </a:endParaRPr>
          </a:p>
        </p:txBody>
      </p:sp>
      <p:pic>
        <p:nvPicPr>
          <p:cNvPr id="41987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06"/>
          <a:stretch>
            <a:fillRect/>
          </a:stretch>
        </p:blipFill>
        <p:spPr bwMode="auto">
          <a:xfrm>
            <a:off x="4721225" y="1691896"/>
            <a:ext cx="3890963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ext Box 6"/>
          <p:cNvSpPr txBox="1">
            <a:spLocks noChangeArrowheads="1"/>
          </p:cNvSpPr>
          <p:nvPr/>
        </p:nvSpPr>
        <p:spPr bwMode="auto">
          <a:xfrm>
            <a:off x="854075" y="1203325"/>
            <a:ext cx="1227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 i="1" dirty="0"/>
              <a:t>instructor</a:t>
            </a:r>
          </a:p>
        </p:txBody>
      </p:sp>
      <p:sp>
        <p:nvSpPr>
          <p:cNvPr id="41989" name="Text Box 7"/>
          <p:cNvSpPr txBox="1">
            <a:spLocks noChangeArrowheads="1"/>
          </p:cNvSpPr>
          <p:nvPr/>
        </p:nvSpPr>
        <p:spPr bwMode="auto">
          <a:xfrm>
            <a:off x="7456488" y="1203325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 i="1" dirty="0"/>
              <a:t>teaches</a:t>
            </a:r>
          </a:p>
        </p:txBody>
      </p:sp>
      <p:pic>
        <p:nvPicPr>
          <p:cNvPr id="41990" name="Picture 8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7"/>
          <a:stretch>
            <a:fillRect/>
          </a:stretch>
        </p:blipFill>
        <p:spPr bwMode="auto">
          <a:xfrm>
            <a:off x="530225" y="1690308"/>
            <a:ext cx="38830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3102298"/>
            <a:ext cx="7381875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94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09" name="Group 11"/>
          <p:cNvGrpSpPr>
            <a:grpSpLocks/>
          </p:cNvGrpSpPr>
          <p:nvPr/>
        </p:nvGrpSpPr>
        <p:grpSpPr bwMode="auto">
          <a:xfrm>
            <a:off x="1314276" y="4603906"/>
            <a:ext cx="6278505" cy="2254093"/>
            <a:chOff x="1102" y="3030"/>
            <a:chExt cx="3276" cy="1146"/>
          </a:xfrm>
          <a:noFill/>
        </p:grpSpPr>
        <p:pic>
          <p:nvPicPr>
            <p:cNvPr id="43012" name="Picture 3" descr="allFigures.pdf"/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2" t="24237" r="40164" b="45265"/>
            <a:stretch>
              <a:fillRect/>
            </a:stretch>
          </p:blipFill>
          <p:spPr bwMode="auto">
            <a:xfrm>
              <a:off x="1102" y="3030"/>
              <a:ext cx="3276" cy="10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14" name="Rectangle 7"/>
            <p:cNvSpPr>
              <a:spLocks noChangeArrowheads="1"/>
            </p:cNvSpPr>
            <p:nvPr/>
          </p:nvSpPr>
          <p:spPr bwMode="auto">
            <a:xfrm>
              <a:off x="2266" y="3080"/>
              <a:ext cx="931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5" name="Rectangle 8"/>
            <p:cNvSpPr>
              <a:spLocks noChangeArrowheads="1"/>
            </p:cNvSpPr>
            <p:nvPr/>
          </p:nvSpPr>
          <p:spPr bwMode="auto">
            <a:xfrm>
              <a:off x="1843" y="3322"/>
              <a:ext cx="1911" cy="8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6" name="Rectangle 10"/>
            <p:cNvSpPr>
              <a:spLocks noChangeArrowheads="1"/>
            </p:cNvSpPr>
            <p:nvPr/>
          </p:nvSpPr>
          <p:spPr bwMode="auto">
            <a:xfrm>
              <a:off x="1842" y="3322"/>
              <a:ext cx="1912" cy="8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561"/>
            <a:ext cx="8229600" cy="7127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Joins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634579"/>
            <a:ext cx="7996237" cy="4061718"/>
          </a:xfrm>
        </p:spPr>
        <p:txBody>
          <a:bodyPr/>
          <a:lstStyle/>
          <a:p>
            <a:r>
              <a:rPr lang="en-US" sz="2000" dirty="0">
                <a:latin typeface="Helvetica" charset="0"/>
              </a:rPr>
              <a:t>For all instructors who have taught some course, find their names and the course ID of the courses they taught.</a:t>
            </a:r>
            <a:endParaRPr kumimoji="0" lang="en-US" dirty="0">
              <a:latin typeface="Helvetica" charset="0"/>
            </a:endParaRPr>
          </a:p>
          <a:p>
            <a:pPr>
              <a:lnSpc>
                <a:spcPct val="70000"/>
              </a:lnSpc>
              <a:buFont typeface="Monotype Sorts" charset="0"/>
              <a:buNone/>
            </a:pPr>
            <a:r>
              <a:rPr lang="en-US" b="1" dirty="0">
                <a:latin typeface="Helvetica" charset="0"/>
              </a:rPr>
              <a:t>		 </a:t>
            </a:r>
            <a:r>
              <a:rPr lang="en-US" sz="2000" b="1" dirty="0">
                <a:latin typeface="Helvetica" charset="0"/>
              </a:rPr>
              <a:t>select </a:t>
            </a:r>
            <a:r>
              <a:rPr lang="en-US" sz="2000" i="1" dirty="0">
                <a:latin typeface="Helvetica" charset="0"/>
              </a:rPr>
              <a:t>name, </a:t>
            </a:r>
            <a:r>
              <a:rPr lang="en-US" sz="2000" i="1" dirty="0" err="1">
                <a:latin typeface="Helvetica" charset="0"/>
              </a:rPr>
              <a:t>course_id</a:t>
            </a:r>
            <a:br>
              <a:rPr lang="en-US" sz="2000" i="1" dirty="0">
                <a:latin typeface="Helvetica" charset="0"/>
              </a:rPr>
            </a:br>
            <a:r>
              <a:rPr lang="en-US" sz="2000" i="1" dirty="0">
                <a:latin typeface="Helvetica" charset="0"/>
              </a:rPr>
              <a:t>          </a:t>
            </a:r>
            <a:r>
              <a:rPr lang="en-US" sz="2000" b="1" dirty="0">
                <a:latin typeface="Helvetica" charset="0"/>
              </a:rPr>
              <a:t>from </a:t>
            </a:r>
            <a:r>
              <a:rPr lang="en-US" sz="2000" i="1" dirty="0">
                <a:latin typeface="Helvetica" charset="0"/>
              </a:rPr>
              <a:t>instructor, teaches</a:t>
            </a:r>
            <a:br>
              <a:rPr lang="en-US" sz="2000" i="1" dirty="0">
                <a:latin typeface="Helvetica" charset="0"/>
              </a:rPr>
            </a:br>
            <a:r>
              <a:rPr lang="en-US" sz="2000" i="1" dirty="0">
                <a:latin typeface="Helvetica" charset="0"/>
              </a:rPr>
              <a:t>          </a:t>
            </a:r>
            <a:r>
              <a:rPr lang="en-US" sz="2000" b="1" dirty="0">
                <a:latin typeface="Helvetica" charset="0"/>
              </a:rPr>
              <a:t>where  </a:t>
            </a:r>
            <a:r>
              <a:rPr lang="en-US" sz="2000" b="1" i="1" dirty="0">
                <a:latin typeface="Helvetica" charset="0"/>
              </a:rPr>
              <a:t> </a:t>
            </a:r>
            <a:r>
              <a:rPr lang="en-US" sz="2000" i="1" dirty="0" err="1">
                <a:latin typeface="Helvetica" charset="0"/>
              </a:rPr>
              <a:t>instructor.ID</a:t>
            </a:r>
            <a:r>
              <a:rPr lang="en-US" sz="2000" i="1" dirty="0">
                <a:latin typeface="Helvetica" charset="0"/>
              </a:rPr>
              <a:t> = </a:t>
            </a:r>
            <a:r>
              <a:rPr lang="en-US" sz="2000" i="1" dirty="0" err="1">
                <a:latin typeface="Helvetica" charset="0"/>
              </a:rPr>
              <a:t>teaches.ID</a:t>
            </a:r>
            <a:endParaRPr lang="en-US" sz="2000" i="1" dirty="0">
              <a:latin typeface="Helvetica" charset="0"/>
            </a:endParaRPr>
          </a:p>
          <a:p>
            <a:pPr>
              <a:lnSpc>
                <a:spcPct val="70000"/>
              </a:lnSpc>
              <a:buFont typeface="Monotype Sorts" charset="0"/>
              <a:buNone/>
            </a:pPr>
            <a:endParaRPr lang="en-US" i="1" dirty="0">
              <a:latin typeface="Helvetica" charset="0"/>
            </a:endParaRPr>
          </a:p>
          <a:p>
            <a:pPr>
              <a:lnSpc>
                <a:spcPct val="70000"/>
              </a:lnSpc>
            </a:pPr>
            <a:r>
              <a:rPr lang="en-US" sz="2000" dirty="0">
                <a:latin typeface="Helvetica" charset="0"/>
              </a:rPr>
              <a:t>Find the course ID, semester, year and title of each course offered by the Comp. Sci. department</a:t>
            </a:r>
            <a:endParaRPr lang="en-US" dirty="0">
              <a:latin typeface="Helvetica" charset="0"/>
            </a:endParaRPr>
          </a:p>
          <a:p>
            <a:pPr>
              <a:lnSpc>
                <a:spcPct val="70000"/>
              </a:lnSpc>
              <a:buFont typeface="Monotype Sorts" charset="0"/>
              <a:buNone/>
            </a:pPr>
            <a:r>
              <a:rPr lang="en-US" b="1" dirty="0">
                <a:latin typeface="Helvetica" charset="0"/>
              </a:rPr>
              <a:t>		</a:t>
            </a:r>
            <a:r>
              <a:rPr lang="en-US" sz="2000" b="1" dirty="0">
                <a:latin typeface="Helvetica" charset="0"/>
              </a:rPr>
              <a:t>select </a:t>
            </a:r>
            <a:r>
              <a:rPr lang="en-US" sz="2000" i="1" dirty="0" err="1">
                <a:latin typeface="Helvetica" charset="0"/>
              </a:rPr>
              <a:t>section.course_id</a:t>
            </a:r>
            <a:r>
              <a:rPr lang="en-US" sz="2000" i="1" dirty="0">
                <a:latin typeface="Helvetica" charset="0"/>
              </a:rPr>
              <a:t>, semester, year, title</a:t>
            </a:r>
            <a:br>
              <a:rPr lang="en-US" sz="2000" i="1" dirty="0">
                <a:latin typeface="Helvetica" charset="0"/>
              </a:rPr>
            </a:br>
            <a:r>
              <a:rPr lang="en-US" sz="2000" i="1" dirty="0">
                <a:latin typeface="Helvetica" charset="0"/>
              </a:rPr>
              <a:t>          </a:t>
            </a:r>
            <a:r>
              <a:rPr lang="en-US" sz="2000" b="1" dirty="0">
                <a:latin typeface="Helvetica" charset="0"/>
              </a:rPr>
              <a:t>from </a:t>
            </a:r>
            <a:r>
              <a:rPr lang="en-US" sz="2000" i="1" dirty="0">
                <a:latin typeface="Helvetica" charset="0"/>
              </a:rPr>
              <a:t>section, course</a:t>
            </a:r>
            <a:br>
              <a:rPr lang="en-US" sz="2000" i="1" dirty="0">
                <a:latin typeface="Helvetica" charset="0"/>
              </a:rPr>
            </a:br>
            <a:r>
              <a:rPr lang="en-US" sz="2000" i="1" dirty="0">
                <a:latin typeface="Helvetica" charset="0"/>
              </a:rPr>
              <a:t>          </a:t>
            </a:r>
            <a:r>
              <a:rPr lang="en-US" sz="2000" b="1" dirty="0">
                <a:latin typeface="Helvetica" charset="0"/>
              </a:rPr>
              <a:t>where  </a:t>
            </a:r>
            <a:r>
              <a:rPr lang="en-US" sz="2000" b="1" i="1" dirty="0">
                <a:latin typeface="Helvetica" charset="0"/>
              </a:rPr>
              <a:t> </a:t>
            </a:r>
            <a:r>
              <a:rPr lang="en-US" sz="2000" i="1" dirty="0" err="1">
                <a:latin typeface="Helvetica" charset="0"/>
              </a:rPr>
              <a:t>section.course_id</a:t>
            </a:r>
            <a:r>
              <a:rPr lang="en-US" sz="2000" i="1" dirty="0">
                <a:latin typeface="Helvetica" charset="0"/>
              </a:rPr>
              <a:t> = </a:t>
            </a:r>
            <a:r>
              <a:rPr lang="en-US" sz="2000" i="1" dirty="0" err="1">
                <a:latin typeface="Helvetica" charset="0"/>
              </a:rPr>
              <a:t>course.course_id</a:t>
            </a:r>
            <a:r>
              <a:rPr lang="en-US" sz="2000" i="1" dirty="0">
                <a:latin typeface="Helvetica" charset="0"/>
              </a:rPr>
              <a:t>  </a:t>
            </a:r>
            <a:r>
              <a:rPr lang="en-US" sz="2000" b="1" dirty="0">
                <a:latin typeface="Helvetica" charset="0"/>
              </a:rPr>
              <a:t>and</a:t>
            </a:r>
            <a:br>
              <a:rPr lang="en-US" sz="2000" b="1" dirty="0">
                <a:latin typeface="Helvetica" charset="0"/>
              </a:rPr>
            </a:br>
            <a:r>
              <a:rPr lang="en-US" sz="2000" b="1" dirty="0">
                <a:latin typeface="Helvetica" charset="0"/>
              </a:rPr>
              <a:t>                         </a:t>
            </a:r>
            <a:r>
              <a:rPr lang="en-US" sz="2000" i="1" dirty="0" err="1">
                <a:latin typeface="Helvetica" charset="0"/>
              </a:rPr>
              <a:t>dept_name</a:t>
            </a:r>
            <a:r>
              <a:rPr lang="en-US" sz="2000" i="1" dirty="0">
                <a:latin typeface="Helvetica" charset="0"/>
              </a:rPr>
              <a:t> =</a:t>
            </a:r>
            <a:r>
              <a:rPr lang="en-US" sz="2000" dirty="0">
                <a:latin typeface="Helvetica" charset="0"/>
              </a:rPr>
              <a:t> </a:t>
            </a:r>
            <a:r>
              <a:rPr lang="ja-JP" altLang="en-US" sz="2000" dirty="0">
                <a:latin typeface="Helvetica" charset="0"/>
              </a:rPr>
              <a:t>‘</a:t>
            </a:r>
            <a:r>
              <a:rPr lang="en-US" altLang="ja-JP" sz="2000" dirty="0">
                <a:latin typeface="Helvetica" charset="0"/>
              </a:rPr>
              <a:t>Comp. Sci.'</a:t>
            </a:r>
            <a:r>
              <a:rPr lang="en-US" altLang="ja-JP" dirty="0">
                <a:latin typeface="Helvetica" charset="0"/>
              </a:rPr>
              <a:t> </a:t>
            </a:r>
            <a:endParaRPr lang="en-US" dirty="0">
              <a:latin typeface="Helvetic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09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Natural Join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>
                <a:latin typeface="Helvetica" charset="0"/>
              </a:rPr>
              <a:t>Natural join matches tuples with the same values for all common attributes, and retains only one copy of each common column</a:t>
            </a:r>
            <a:endParaRPr lang="en-US">
              <a:latin typeface="Helvetica" charset="0"/>
            </a:endParaRPr>
          </a:p>
          <a:p>
            <a:r>
              <a:rPr lang="en-US" sz="2000" b="1">
                <a:latin typeface="Helvetica" charset="0"/>
              </a:rPr>
              <a:t>select </a:t>
            </a:r>
            <a:r>
              <a:rPr lang="en-US" sz="2000" i="1">
                <a:latin typeface="Helvetica" charset="0"/>
              </a:rPr>
              <a:t>*</a:t>
            </a:r>
            <a:br>
              <a:rPr lang="en-US" sz="2000" i="1">
                <a:latin typeface="Helvetica" charset="0"/>
              </a:rPr>
            </a:br>
            <a:r>
              <a:rPr lang="en-US" sz="2000" b="1">
                <a:latin typeface="Helvetica" charset="0"/>
              </a:rPr>
              <a:t>from </a:t>
            </a:r>
            <a:r>
              <a:rPr lang="en-US" sz="2000" i="1">
                <a:latin typeface="Helvetica" charset="0"/>
              </a:rPr>
              <a:t>instructor </a:t>
            </a:r>
            <a:r>
              <a:rPr lang="en-US" sz="2000" b="1">
                <a:latin typeface="Helvetica" charset="0"/>
              </a:rPr>
              <a:t>natural join </a:t>
            </a:r>
            <a:r>
              <a:rPr lang="en-US" sz="2000" i="1">
                <a:latin typeface="Helvetica" charset="0"/>
              </a:rPr>
              <a:t>teaches</a:t>
            </a:r>
            <a:r>
              <a:rPr lang="en-US" sz="2000">
                <a:latin typeface="Helvetica" charset="0"/>
              </a:rPr>
              <a:t>;</a:t>
            </a:r>
            <a:endParaRPr lang="en-US">
              <a:latin typeface="Helvetica" charset="0"/>
            </a:endParaRPr>
          </a:p>
          <a:p>
            <a:endParaRPr lang="en-US">
              <a:latin typeface="Helvetica" charset="0"/>
            </a:endParaRPr>
          </a:p>
          <a:p>
            <a:endParaRPr lang="en-US">
              <a:latin typeface="Helvetica" charset="0"/>
            </a:endParaRPr>
          </a:p>
        </p:txBody>
      </p:sp>
      <p:pic>
        <p:nvPicPr>
          <p:cNvPr id="44035" name="Picture 4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13"/>
          <a:stretch>
            <a:fillRect/>
          </a:stretch>
        </p:blipFill>
        <p:spPr bwMode="auto">
          <a:xfrm>
            <a:off x="1173163" y="2955925"/>
            <a:ext cx="6570662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7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The Rename Operation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106488"/>
            <a:ext cx="8435975" cy="5208587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sz="2000">
                <a:latin typeface="Helvetica" charset="0"/>
              </a:rPr>
              <a:t>The SQL allows renaming relations and attributes using the </a:t>
            </a:r>
            <a:r>
              <a:rPr lang="en-US" sz="2000" b="1">
                <a:latin typeface="Helvetica" charset="0"/>
              </a:rPr>
              <a:t>as </a:t>
            </a:r>
            <a:r>
              <a:rPr lang="en-US" sz="2000">
                <a:latin typeface="Helvetica" charset="0"/>
              </a:rPr>
              <a:t>clause:</a:t>
            </a:r>
            <a:endParaRPr lang="en-US">
              <a:latin typeface="Helvetica" charset="0"/>
            </a:endParaRPr>
          </a:p>
          <a:p>
            <a:pPr>
              <a:buFont typeface="Monotype Sorts" charset="0"/>
              <a:buNone/>
              <a:tabLst>
                <a:tab pos="2055813" algn="l"/>
              </a:tabLst>
            </a:pPr>
            <a:r>
              <a:rPr lang="en-US" i="1">
                <a:latin typeface="Helvetica" charset="0"/>
              </a:rPr>
              <a:t>		</a:t>
            </a:r>
            <a:r>
              <a:rPr lang="en-US" sz="2000" i="1">
                <a:latin typeface="Helvetica" charset="0"/>
              </a:rPr>
              <a:t>old-name </a:t>
            </a:r>
            <a:r>
              <a:rPr lang="en-US" sz="2000" b="1">
                <a:latin typeface="Helvetica" charset="0"/>
              </a:rPr>
              <a:t>as</a:t>
            </a:r>
            <a:r>
              <a:rPr lang="en-US" sz="2000" i="1">
                <a:latin typeface="Helvetica" charset="0"/>
              </a:rPr>
              <a:t> new-name</a:t>
            </a:r>
            <a:endParaRPr lang="en-US" i="1">
              <a:latin typeface="Helvetica" charset="0"/>
            </a:endParaRPr>
          </a:p>
          <a:p>
            <a:pPr>
              <a:tabLst>
                <a:tab pos="2055813" algn="l"/>
              </a:tabLst>
            </a:pPr>
            <a:r>
              <a:rPr lang="en-US" sz="2000">
                <a:latin typeface="Helvetica" charset="0"/>
              </a:rPr>
              <a:t>E.g.</a:t>
            </a:r>
            <a:r>
              <a:rPr lang="en-US">
                <a:latin typeface="Helvetica" charset="0"/>
              </a:rPr>
              <a:t> </a:t>
            </a:r>
          </a:p>
          <a:p>
            <a:pPr lvl="1">
              <a:tabLst>
                <a:tab pos="2055813" algn="l"/>
              </a:tabLst>
            </a:pPr>
            <a:r>
              <a:rPr lang="en-US" sz="2000" b="1">
                <a:latin typeface="Helvetica" charset="0"/>
              </a:rPr>
              <a:t>select </a:t>
            </a:r>
            <a:r>
              <a:rPr lang="en-US" sz="2000" i="1">
                <a:latin typeface="Helvetica" charset="0"/>
              </a:rPr>
              <a:t>ID, name, salary/12 </a:t>
            </a:r>
            <a:r>
              <a:rPr lang="en-US" sz="2000" b="1">
                <a:latin typeface="Helvetica" charset="0"/>
              </a:rPr>
              <a:t>as </a:t>
            </a:r>
            <a:r>
              <a:rPr lang="en-US" sz="2000" i="1">
                <a:latin typeface="Helvetica" charset="0"/>
              </a:rPr>
              <a:t>monthly_salary</a:t>
            </a:r>
            <a:br>
              <a:rPr lang="en-US" sz="2000" i="1">
                <a:latin typeface="Helvetica" charset="0"/>
              </a:rPr>
            </a:br>
            <a:r>
              <a:rPr lang="en-US" sz="2000" b="1">
                <a:latin typeface="Helvetica" charset="0"/>
              </a:rPr>
              <a:t>from </a:t>
            </a:r>
            <a:r>
              <a:rPr lang="en-US" sz="2000" i="1">
                <a:latin typeface="Helvetica" charset="0"/>
              </a:rPr>
              <a:t>instructor</a:t>
            </a:r>
            <a:br>
              <a:rPr lang="en-US">
                <a:latin typeface="Helvetica" charset="0"/>
              </a:rPr>
            </a:br>
            <a:endParaRPr lang="en-US">
              <a:latin typeface="Helvetica" charset="0"/>
            </a:endParaRPr>
          </a:p>
          <a:p>
            <a:pPr>
              <a:tabLst>
                <a:tab pos="2055813" algn="l"/>
              </a:tabLst>
            </a:pPr>
            <a:r>
              <a:rPr lang="en-US" sz="2000">
                <a:latin typeface="Helvetica" charset="0"/>
              </a:rPr>
              <a:t>Find the names of all instructors who have a higher salary than </a:t>
            </a:r>
            <a:br>
              <a:rPr lang="en-US" sz="2000">
                <a:latin typeface="Helvetica" charset="0"/>
              </a:rPr>
            </a:br>
            <a:r>
              <a:rPr lang="en-US" sz="2000">
                <a:latin typeface="Helvetica" charset="0"/>
              </a:rPr>
              <a:t>      some instructor in </a:t>
            </a:r>
            <a:r>
              <a:rPr lang="ja-JP" altLang="en-US" sz="2000">
                <a:latin typeface="Helvetica" charset="0"/>
              </a:rPr>
              <a:t>‘</a:t>
            </a:r>
            <a:r>
              <a:rPr lang="en-US" altLang="ja-JP" sz="2000">
                <a:latin typeface="Helvetica" charset="0"/>
              </a:rPr>
              <a:t>Comp. Sci</a:t>
            </a:r>
            <a:r>
              <a:rPr lang="ja-JP" altLang="en-US" sz="2000">
                <a:latin typeface="Helvetica" charset="0"/>
              </a:rPr>
              <a:t>’</a:t>
            </a:r>
            <a:r>
              <a:rPr lang="en-US" altLang="ja-JP" sz="2000">
                <a:latin typeface="Helvetica" charset="0"/>
              </a:rPr>
              <a:t>.</a:t>
            </a:r>
            <a:endParaRPr lang="en-US" altLang="ja-JP">
              <a:latin typeface="Helvetica" charset="0"/>
            </a:endParaRPr>
          </a:p>
          <a:p>
            <a:pPr lvl="1">
              <a:tabLst>
                <a:tab pos="2055813" algn="l"/>
              </a:tabLst>
            </a:pPr>
            <a:r>
              <a:rPr lang="en-US" sz="2000" b="1">
                <a:latin typeface="Helvetica" charset="0"/>
              </a:rPr>
              <a:t>select distinct </a:t>
            </a:r>
            <a:r>
              <a:rPr lang="en-US" sz="2000" i="1">
                <a:latin typeface="Helvetica" charset="0"/>
              </a:rPr>
              <a:t>T. name</a:t>
            </a:r>
            <a:br>
              <a:rPr lang="en-US" sz="2000" i="1">
                <a:latin typeface="Helvetica" charset="0"/>
              </a:rPr>
            </a:br>
            <a:r>
              <a:rPr lang="en-US" sz="2000" b="1">
                <a:latin typeface="Helvetica" charset="0"/>
              </a:rPr>
              <a:t>from </a:t>
            </a:r>
            <a:r>
              <a:rPr lang="en-US" sz="2000" i="1">
                <a:latin typeface="Helvetica" charset="0"/>
              </a:rPr>
              <a:t>instructor </a:t>
            </a:r>
            <a:r>
              <a:rPr lang="en-US" sz="2000" b="1">
                <a:latin typeface="Helvetica" charset="0"/>
              </a:rPr>
              <a:t>as </a:t>
            </a:r>
            <a:r>
              <a:rPr lang="en-US" sz="2000" i="1">
                <a:latin typeface="Helvetica" charset="0"/>
              </a:rPr>
              <a:t>T, instructor </a:t>
            </a:r>
            <a:r>
              <a:rPr lang="en-US" sz="2000" b="1">
                <a:latin typeface="Helvetica" charset="0"/>
              </a:rPr>
              <a:t>as </a:t>
            </a:r>
            <a:r>
              <a:rPr lang="en-US" sz="2000" i="1">
                <a:latin typeface="Helvetica" charset="0"/>
              </a:rPr>
              <a:t>S</a:t>
            </a:r>
            <a:br>
              <a:rPr lang="en-US" sz="2000" i="1">
                <a:latin typeface="Helvetica" charset="0"/>
              </a:rPr>
            </a:br>
            <a:r>
              <a:rPr lang="en-US" sz="2000" b="1">
                <a:latin typeface="Helvetica" charset="0"/>
              </a:rPr>
              <a:t>where </a:t>
            </a:r>
            <a:r>
              <a:rPr lang="en-US" sz="2000" i="1">
                <a:latin typeface="Helvetica" charset="0"/>
              </a:rPr>
              <a:t>T.salary &gt; S.salary </a:t>
            </a:r>
            <a:r>
              <a:rPr lang="en-US" sz="2000" b="1">
                <a:latin typeface="Helvetica" charset="0"/>
              </a:rPr>
              <a:t>and </a:t>
            </a:r>
            <a:r>
              <a:rPr lang="en-US" sz="2000" i="1">
                <a:latin typeface="Helvetica" charset="0"/>
              </a:rPr>
              <a:t>S.dept_name = </a:t>
            </a:r>
            <a:r>
              <a:rPr lang="ja-JP" altLang="en-US" sz="2000" i="1">
                <a:latin typeface="Helvetica" charset="0"/>
              </a:rPr>
              <a:t>‘</a:t>
            </a:r>
            <a:r>
              <a:rPr lang="en-US" altLang="ja-JP" sz="2000" i="1">
                <a:latin typeface="Helvetica" charset="0"/>
              </a:rPr>
              <a:t>Comp. Sci.</a:t>
            </a:r>
            <a:r>
              <a:rPr lang="ja-JP" altLang="en-US" sz="2000" i="1">
                <a:latin typeface="Helvetica" charset="0"/>
              </a:rPr>
              <a:t>’</a:t>
            </a:r>
            <a:endParaRPr lang="en-US" altLang="ja-JP">
              <a:latin typeface="Helvetica" charset="0"/>
            </a:endParaRPr>
          </a:p>
          <a:p>
            <a:pPr>
              <a:tabLst>
                <a:tab pos="2055813" algn="l"/>
              </a:tabLst>
            </a:pPr>
            <a:r>
              <a:rPr lang="en-US" sz="2000">
                <a:latin typeface="Helvetica" charset="0"/>
              </a:rPr>
              <a:t>Keyword </a:t>
            </a:r>
            <a:r>
              <a:rPr lang="en-US" sz="2000" b="1">
                <a:latin typeface="Helvetica" charset="0"/>
              </a:rPr>
              <a:t>as</a:t>
            </a:r>
            <a:r>
              <a:rPr lang="en-US" sz="2000">
                <a:latin typeface="Helvetica" charset="0"/>
              </a:rPr>
              <a:t> is optional and may be omitted</a:t>
            </a:r>
            <a:br>
              <a:rPr lang="en-US" sz="2000">
                <a:latin typeface="Helvetica" charset="0"/>
              </a:rPr>
            </a:br>
            <a:r>
              <a:rPr lang="en-US" sz="2000">
                <a:latin typeface="Helvetica" charset="0"/>
              </a:rPr>
              <a:t>              </a:t>
            </a:r>
            <a:r>
              <a:rPr lang="en-US" sz="2000" i="1">
                <a:latin typeface="Helvetica" charset="0"/>
              </a:rPr>
              <a:t>instructor </a:t>
            </a:r>
            <a:r>
              <a:rPr lang="en-US" sz="2000" b="1">
                <a:latin typeface="Helvetica" charset="0"/>
              </a:rPr>
              <a:t>as </a:t>
            </a:r>
            <a:r>
              <a:rPr lang="en-US" sz="2000" i="1">
                <a:latin typeface="Helvetica" charset="0"/>
              </a:rPr>
              <a:t>T ≡ instructor</a:t>
            </a:r>
            <a:r>
              <a:rPr lang="en-US" sz="2000" b="1">
                <a:latin typeface="Helvetica" charset="0"/>
              </a:rPr>
              <a:t> </a:t>
            </a:r>
            <a:r>
              <a:rPr lang="en-US" sz="2000" i="1">
                <a:latin typeface="Helvetica" charset="0"/>
              </a:rPr>
              <a:t>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45687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462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String Operations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13" y="968375"/>
            <a:ext cx="8245475" cy="5181600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sz="2000" dirty="0">
                <a:latin typeface="Helvetica" charset="0"/>
              </a:rPr>
              <a:t>SQL includes a string-matching operator for comparisons on character strings.  The operator </a:t>
            </a:r>
            <a:r>
              <a:rPr lang="ja-JP" altLang="en-US" sz="2000" dirty="0">
                <a:latin typeface="Helvetica" charset="0"/>
              </a:rPr>
              <a:t>“</a:t>
            </a:r>
            <a:r>
              <a:rPr lang="en-US" altLang="ja-JP" sz="2000" dirty="0">
                <a:latin typeface="Helvetica" charset="0"/>
              </a:rPr>
              <a:t>like</a:t>
            </a:r>
            <a:r>
              <a:rPr lang="ja-JP" altLang="en-US" sz="2000" dirty="0">
                <a:latin typeface="Helvetica" charset="0"/>
              </a:rPr>
              <a:t>”</a:t>
            </a:r>
            <a:r>
              <a:rPr lang="en-US" altLang="ja-JP" sz="2000" dirty="0">
                <a:latin typeface="Helvetica" charset="0"/>
              </a:rPr>
              <a:t> uses patterns that are described using two special characters:</a:t>
            </a:r>
            <a:endParaRPr lang="en-US" altLang="ja-JP" dirty="0">
              <a:latin typeface="Helvetica" charset="0"/>
            </a:endParaRP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dirty="0">
                <a:latin typeface="Helvetica" charset="0"/>
              </a:rPr>
              <a:t>percent (%).  The % character matches any substring.</a:t>
            </a:r>
            <a:endParaRPr lang="en-US" sz="1600" dirty="0">
              <a:latin typeface="Helvetica" charset="0"/>
            </a:endParaRP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dirty="0">
                <a:latin typeface="Helvetica" charset="0"/>
              </a:rPr>
              <a:t>underscore (_).  The _ character matches any character.</a:t>
            </a:r>
            <a:endParaRPr lang="en-US" sz="1600" dirty="0">
              <a:latin typeface="Helvetica" charset="0"/>
            </a:endParaRPr>
          </a:p>
          <a:p>
            <a:pPr>
              <a:tabLst>
                <a:tab pos="1889125" algn="l"/>
                <a:tab pos="2403475" algn="l"/>
              </a:tabLst>
            </a:pPr>
            <a:r>
              <a:rPr lang="en-US" sz="2000" dirty="0">
                <a:latin typeface="Helvetica" charset="0"/>
              </a:rPr>
              <a:t>Find the names of all instructors whose name includes the substring </a:t>
            </a:r>
            <a:r>
              <a:rPr lang="ja-JP" altLang="en-US" sz="2000" dirty="0">
                <a:latin typeface="Helvetica" charset="0"/>
              </a:rPr>
              <a:t>“</a:t>
            </a:r>
            <a:r>
              <a:rPr lang="en-US" altLang="ja-JP" sz="2000" dirty="0" err="1">
                <a:latin typeface="Helvetica" charset="0"/>
              </a:rPr>
              <a:t>dar</a:t>
            </a:r>
            <a:r>
              <a:rPr lang="ja-JP" altLang="en-US" sz="2000" dirty="0">
                <a:latin typeface="Helvetica" charset="0"/>
              </a:rPr>
              <a:t>”</a:t>
            </a:r>
            <a:r>
              <a:rPr lang="en-US" altLang="ja-JP" sz="2000" dirty="0">
                <a:latin typeface="Helvetica" charset="0"/>
              </a:rPr>
              <a:t>.</a:t>
            </a:r>
            <a:br>
              <a:rPr lang="en-US" altLang="ja-JP" sz="2000" dirty="0">
                <a:latin typeface="Helvetica" charset="0"/>
              </a:rPr>
            </a:br>
            <a:r>
              <a:rPr lang="en-US" altLang="ja-JP" b="1" dirty="0">
                <a:latin typeface="Helvetica" charset="0"/>
              </a:rPr>
              <a:t>	</a:t>
            </a:r>
            <a:r>
              <a:rPr lang="en-US" altLang="ja-JP" dirty="0">
                <a:latin typeface="Helvetica" charset="0"/>
              </a:rPr>
              <a:t> </a:t>
            </a:r>
            <a:r>
              <a:rPr lang="en-US" altLang="ja-JP" sz="2400" b="1" dirty="0">
                <a:latin typeface="Helvetica" charset="0"/>
              </a:rPr>
              <a:t>select </a:t>
            </a:r>
            <a:r>
              <a:rPr lang="en-US" altLang="ja-JP" sz="2400" i="1" dirty="0">
                <a:latin typeface="Helvetica" charset="0"/>
              </a:rPr>
              <a:t>name</a:t>
            </a:r>
            <a:br>
              <a:rPr lang="en-US" altLang="ja-JP" sz="2400" i="1" dirty="0">
                <a:latin typeface="Helvetica" charset="0"/>
              </a:rPr>
            </a:br>
            <a:r>
              <a:rPr lang="en-US" altLang="ja-JP" sz="2400" i="1" dirty="0">
                <a:latin typeface="Helvetica" charset="0"/>
              </a:rPr>
              <a:t>	</a:t>
            </a:r>
            <a:r>
              <a:rPr lang="en-US" altLang="ja-JP" sz="2400" b="1" dirty="0">
                <a:latin typeface="Helvetica" charset="0"/>
              </a:rPr>
              <a:t>from </a:t>
            </a:r>
            <a:r>
              <a:rPr lang="en-US" altLang="ja-JP" sz="2400" i="1" dirty="0">
                <a:latin typeface="Helvetica" charset="0"/>
              </a:rPr>
              <a:t>instructor</a:t>
            </a:r>
            <a:br>
              <a:rPr lang="en-US" altLang="ja-JP" sz="2400" i="1" dirty="0">
                <a:latin typeface="Helvetica" charset="0"/>
              </a:rPr>
            </a:br>
            <a:r>
              <a:rPr lang="en-US" altLang="ja-JP" sz="2400" i="1" dirty="0">
                <a:latin typeface="Helvetica" charset="0"/>
              </a:rPr>
              <a:t>	</a:t>
            </a:r>
            <a:r>
              <a:rPr lang="en-US" altLang="ja-JP" sz="2400" b="1" dirty="0">
                <a:latin typeface="Helvetica" charset="0"/>
              </a:rPr>
              <a:t>where</a:t>
            </a:r>
            <a:r>
              <a:rPr lang="en-US" altLang="ja-JP" sz="2400" b="1" i="1" dirty="0">
                <a:latin typeface="Helvetica" charset="0"/>
              </a:rPr>
              <a:t> </a:t>
            </a:r>
            <a:r>
              <a:rPr lang="en-US" altLang="ja-JP" sz="2400" i="1" dirty="0">
                <a:latin typeface="Helvetica" charset="0"/>
              </a:rPr>
              <a:t>name </a:t>
            </a:r>
            <a:r>
              <a:rPr lang="en-US" altLang="ja-JP" sz="2400" b="1" dirty="0">
                <a:latin typeface="Helvetica" charset="0"/>
              </a:rPr>
              <a:t>like </a:t>
            </a:r>
            <a:r>
              <a:rPr lang="en-US" altLang="ja-JP" sz="2400" b="1" dirty="0">
                <a:latin typeface="Century Gothic" charset="0"/>
              </a:rPr>
              <a:t>'</a:t>
            </a:r>
            <a:r>
              <a:rPr lang="en-US" altLang="ja-JP" sz="2400" dirty="0">
                <a:latin typeface="Helvetica" charset="0"/>
              </a:rPr>
              <a:t>%</a:t>
            </a:r>
            <a:r>
              <a:rPr lang="en-US" altLang="ja-JP" sz="2400" dirty="0" err="1">
                <a:latin typeface="Helvetica" charset="0"/>
              </a:rPr>
              <a:t>dar</a:t>
            </a:r>
            <a:r>
              <a:rPr lang="en-US" altLang="ja-JP" sz="2400" dirty="0">
                <a:latin typeface="Helvetica" charset="0"/>
              </a:rPr>
              <a:t>%</a:t>
            </a:r>
            <a:r>
              <a:rPr lang="en-US" altLang="ja-JP" sz="2400" dirty="0">
                <a:latin typeface="Century Gothic" charset="0"/>
              </a:rPr>
              <a:t>’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75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String Operations (Cont.)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417638"/>
            <a:ext cx="7848600" cy="5181600"/>
          </a:xfrm>
        </p:spPr>
        <p:txBody>
          <a:bodyPr>
            <a:normAutofit fontScale="77500" lnSpcReduction="20000"/>
          </a:bodyPr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dirty="0">
                <a:latin typeface="Helvetica" charset="0"/>
              </a:rPr>
              <a:t>Patterns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dirty="0">
                <a:latin typeface="Helvetica" charset="0"/>
              </a:rPr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ja-JP" altLang="en-US" dirty="0">
                <a:latin typeface="Helvetica" charset="0"/>
              </a:rPr>
              <a:t>‘</a:t>
            </a:r>
            <a:r>
              <a:rPr lang="en-US" altLang="ja-JP" dirty="0">
                <a:latin typeface="Helvetica" charset="0"/>
              </a:rPr>
              <a:t>Intro%</a:t>
            </a:r>
            <a:r>
              <a:rPr lang="ja-JP" altLang="en-US" dirty="0">
                <a:latin typeface="Helvetica" charset="0"/>
              </a:rPr>
              <a:t>’</a:t>
            </a:r>
            <a:r>
              <a:rPr lang="en-US" altLang="ja-JP" dirty="0">
                <a:latin typeface="Helvetica" charset="0"/>
              </a:rPr>
              <a:t> matches any string beginning with </a:t>
            </a:r>
            <a:r>
              <a:rPr lang="ja-JP" altLang="en-US" dirty="0">
                <a:latin typeface="Helvetica" charset="0"/>
              </a:rPr>
              <a:t>“</a:t>
            </a:r>
            <a:r>
              <a:rPr lang="en-US" altLang="ja-JP" dirty="0">
                <a:latin typeface="Helvetica" charset="0"/>
              </a:rPr>
              <a:t>Intro</a:t>
            </a:r>
            <a:r>
              <a:rPr lang="ja-JP" altLang="en-US" dirty="0">
                <a:latin typeface="Helvetica" charset="0"/>
              </a:rPr>
              <a:t>”</a:t>
            </a:r>
            <a:r>
              <a:rPr lang="en-US" altLang="ja-JP" dirty="0">
                <a:latin typeface="Helvetica" charset="0"/>
              </a:rPr>
              <a:t>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ja-JP" altLang="en-US" dirty="0">
                <a:latin typeface="Helvetica" charset="0"/>
              </a:rPr>
              <a:t>‘</a:t>
            </a:r>
            <a:r>
              <a:rPr lang="en-US" altLang="ja-JP" dirty="0">
                <a:latin typeface="Helvetica" charset="0"/>
              </a:rPr>
              <a:t>%Comp%</a:t>
            </a:r>
            <a:r>
              <a:rPr lang="ja-JP" altLang="en-US" dirty="0">
                <a:latin typeface="Helvetica" charset="0"/>
              </a:rPr>
              <a:t>’</a:t>
            </a:r>
            <a:r>
              <a:rPr lang="en-US" altLang="ja-JP" dirty="0">
                <a:latin typeface="Helvetica" charset="0"/>
              </a:rPr>
              <a:t> matches any string containing </a:t>
            </a:r>
            <a:r>
              <a:rPr lang="ja-JP" altLang="en-US" dirty="0">
                <a:latin typeface="Helvetica" charset="0"/>
              </a:rPr>
              <a:t>“</a:t>
            </a:r>
            <a:r>
              <a:rPr lang="en-US" altLang="ja-JP" dirty="0">
                <a:latin typeface="Helvetica" charset="0"/>
              </a:rPr>
              <a:t>Comp</a:t>
            </a:r>
            <a:r>
              <a:rPr lang="ja-JP" altLang="en-US" dirty="0">
                <a:latin typeface="Helvetica" charset="0"/>
              </a:rPr>
              <a:t>”</a:t>
            </a:r>
            <a:r>
              <a:rPr lang="en-US" altLang="ja-JP" dirty="0">
                <a:latin typeface="Helvetica" charset="0"/>
              </a:rPr>
              <a:t>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ja-JP" altLang="en-US" dirty="0">
                <a:latin typeface="Helvetica" charset="0"/>
              </a:rPr>
              <a:t>‘</a:t>
            </a:r>
            <a:r>
              <a:rPr lang="en-US" altLang="ja-JP" dirty="0">
                <a:latin typeface="Helvetica" charset="0"/>
              </a:rPr>
              <a:t>_ _ _</a:t>
            </a:r>
            <a:r>
              <a:rPr lang="ja-JP" altLang="en-US" dirty="0">
                <a:latin typeface="Helvetica" charset="0"/>
              </a:rPr>
              <a:t>’</a:t>
            </a:r>
            <a:r>
              <a:rPr lang="en-US" altLang="ja-JP" dirty="0">
                <a:latin typeface="Helvetica" charset="0"/>
              </a:rPr>
              <a:t>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ja-JP" altLang="en-US" dirty="0">
                <a:latin typeface="Helvetica" charset="0"/>
              </a:rPr>
              <a:t>‘</a:t>
            </a:r>
            <a:r>
              <a:rPr lang="en-US" altLang="ja-JP" dirty="0">
                <a:latin typeface="Helvetica" charset="0"/>
              </a:rPr>
              <a:t>_ _ _ %</a:t>
            </a:r>
            <a:r>
              <a:rPr lang="ja-JP" altLang="en-US" dirty="0">
                <a:latin typeface="Helvetica" charset="0"/>
              </a:rPr>
              <a:t>’</a:t>
            </a:r>
            <a:r>
              <a:rPr lang="en-US" altLang="ja-JP" dirty="0">
                <a:latin typeface="Helvetica" charset="0"/>
              </a:rPr>
              <a:t> matches any string of at least three characters.</a:t>
            </a:r>
          </a:p>
          <a:p>
            <a:pPr lvl="1">
              <a:buFont typeface="Monotype Sorts" charset="0"/>
              <a:buNone/>
              <a:tabLst>
                <a:tab pos="1889125" algn="l"/>
                <a:tab pos="2403475" algn="l"/>
              </a:tabLst>
            </a:pPr>
            <a:endParaRPr lang="en-US" dirty="0">
              <a:latin typeface="Helvetica" charset="0"/>
            </a:endParaRPr>
          </a:p>
          <a:p>
            <a:pPr>
              <a:tabLst>
                <a:tab pos="1889125" algn="l"/>
                <a:tab pos="2403475" algn="l"/>
              </a:tabLst>
            </a:pPr>
            <a:r>
              <a:rPr lang="en-US" dirty="0">
                <a:latin typeface="Helvetica" charset="0"/>
              </a:rPr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dirty="0">
                <a:latin typeface="Helvetica" charset="0"/>
              </a:rPr>
              <a:t>concatenation (using </a:t>
            </a:r>
            <a:r>
              <a:rPr lang="ja-JP" altLang="en-US" dirty="0">
                <a:latin typeface="Helvetica" charset="0"/>
              </a:rPr>
              <a:t>“</a:t>
            </a:r>
            <a:r>
              <a:rPr lang="en-US" altLang="ja-JP" dirty="0">
                <a:latin typeface="Helvetica" charset="0"/>
              </a:rPr>
              <a:t>||</a:t>
            </a:r>
            <a:r>
              <a:rPr lang="ja-JP" altLang="en-US" dirty="0">
                <a:latin typeface="Helvetica" charset="0"/>
              </a:rPr>
              <a:t>”</a:t>
            </a:r>
            <a:r>
              <a:rPr lang="en-US" altLang="ja-JP" dirty="0">
                <a:latin typeface="Helvetica" charset="0"/>
              </a:rPr>
              <a:t>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dirty="0">
                <a:latin typeface="Helvetica" charset="0"/>
              </a:rPr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dirty="0">
                <a:latin typeface="Helvetica" charset="0"/>
              </a:rPr>
              <a:t>finding string length, extracting substrings,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1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Chapter 3:  Introduction to SQL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104900"/>
            <a:ext cx="7413625" cy="4732338"/>
          </a:xfrm>
          <a:noFill/>
        </p:spPr>
        <p:txBody>
          <a:bodyPr lIns="90488" tIns="44450" rIns="90488" bIns="44450"/>
          <a:lstStyle/>
          <a:p>
            <a:r>
              <a:rPr lang="en-US" sz="2000">
                <a:latin typeface="Helvetica" charset="0"/>
              </a:rPr>
              <a:t>Overview of the SQL Query Language</a:t>
            </a:r>
            <a:endParaRPr lang="en-US">
              <a:latin typeface="Helvetica" charset="0"/>
            </a:endParaRPr>
          </a:p>
          <a:p>
            <a:r>
              <a:rPr lang="en-US" sz="2000">
                <a:latin typeface="Helvetica" charset="0"/>
              </a:rPr>
              <a:t>Data Definition</a:t>
            </a:r>
            <a:endParaRPr lang="en-US">
              <a:latin typeface="Helvetica" charset="0"/>
            </a:endParaRPr>
          </a:p>
          <a:p>
            <a:r>
              <a:rPr lang="en-US" sz="2000">
                <a:latin typeface="Helvetica" charset="0"/>
              </a:rPr>
              <a:t>Basic Query Structure</a:t>
            </a:r>
            <a:endParaRPr lang="en-US">
              <a:latin typeface="Helvetica" charset="0"/>
            </a:endParaRPr>
          </a:p>
          <a:p>
            <a:r>
              <a:rPr lang="en-US" sz="2000">
                <a:latin typeface="Helvetica" charset="0"/>
              </a:rPr>
              <a:t>Additional Basic Operations</a:t>
            </a:r>
            <a:endParaRPr lang="en-US">
              <a:latin typeface="Helvetica" charset="0"/>
            </a:endParaRPr>
          </a:p>
          <a:p>
            <a:r>
              <a:rPr lang="en-US" sz="2000">
                <a:latin typeface="Helvetica" charset="0"/>
              </a:rPr>
              <a:t>Set Operations</a:t>
            </a:r>
            <a:endParaRPr lang="en-US">
              <a:latin typeface="Helvetica" charset="0"/>
            </a:endParaRPr>
          </a:p>
          <a:p>
            <a:r>
              <a:rPr lang="en-US" sz="2000">
                <a:latin typeface="Helvetica" charset="0"/>
              </a:rPr>
              <a:t>Null Values</a:t>
            </a:r>
            <a:endParaRPr lang="en-US">
              <a:latin typeface="Helvetica" charset="0"/>
            </a:endParaRPr>
          </a:p>
          <a:p>
            <a:r>
              <a:rPr lang="en-US" sz="2000">
                <a:latin typeface="Helvetica" charset="0"/>
              </a:rPr>
              <a:t>Aggregate Functions</a:t>
            </a:r>
            <a:endParaRPr lang="en-US">
              <a:latin typeface="Helvetica" charset="0"/>
            </a:endParaRPr>
          </a:p>
          <a:p>
            <a:r>
              <a:rPr lang="en-US" sz="2000">
                <a:latin typeface="Helvetica" charset="0"/>
              </a:rPr>
              <a:t>Nested Subqueries</a:t>
            </a:r>
            <a:endParaRPr lang="en-US">
              <a:latin typeface="Helvetica" charset="0"/>
            </a:endParaRPr>
          </a:p>
          <a:p>
            <a:r>
              <a:rPr lang="en-US" sz="2000">
                <a:latin typeface="Helvetica" charset="0"/>
              </a:rPr>
              <a:t>Modification of the Database </a:t>
            </a:r>
            <a:endParaRPr lang="en-US">
              <a:latin typeface="Helvetic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72902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Ordering the Display of Tuples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701913"/>
            <a:ext cx="7661275" cy="4202113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sz="2000" dirty="0">
                <a:latin typeface="Helvetica" charset="0"/>
              </a:rPr>
              <a:t>List in alphabetic order the names of all instructors </a:t>
            </a:r>
            <a:br>
              <a:rPr lang="en-US" sz="2000" dirty="0">
                <a:latin typeface="Helvetica" charset="0"/>
              </a:rPr>
            </a:br>
            <a:r>
              <a:rPr lang="en-US" sz="2000" dirty="0">
                <a:latin typeface="Helvetica" charset="0"/>
              </a:rPr>
              <a:t>         </a:t>
            </a:r>
            <a:r>
              <a:rPr lang="en-US" sz="2000" b="1" dirty="0">
                <a:latin typeface="Helvetica" charset="0"/>
              </a:rPr>
              <a:t>select distinct </a:t>
            </a:r>
            <a:r>
              <a:rPr lang="en-US" sz="2000" i="1" dirty="0">
                <a:latin typeface="Helvetica" charset="0"/>
              </a:rPr>
              <a:t>name</a:t>
            </a:r>
            <a:br>
              <a:rPr lang="en-US" sz="2000" i="1" dirty="0">
                <a:latin typeface="Helvetica" charset="0"/>
              </a:rPr>
            </a:br>
            <a:r>
              <a:rPr lang="en-US" sz="2000" i="1" dirty="0">
                <a:latin typeface="Helvetica" charset="0"/>
              </a:rPr>
              <a:t>	</a:t>
            </a:r>
            <a:r>
              <a:rPr lang="en-US" sz="2000" b="1" dirty="0">
                <a:latin typeface="Helvetica" charset="0"/>
              </a:rPr>
              <a:t>from    </a:t>
            </a:r>
            <a:r>
              <a:rPr lang="en-US" sz="2000" i="1" dirty="0">
                <a:latin typeface="Helvetica" charset="0"/>
              </a:rPr>
              <a:t>instructor</a:t>
            </a:r>
            <a:br>
              <a:rPr lang="en-US" sz="2000" i="1" dirty="0">
                <a:latin typeface="Helvetica" charset="0"/>
              </a:rPr>
            </a:br>
            <a:r>
              <a:rPr lang="en-US" sz="2000" i="1" dirty="0">
                <a:latin typeface="Helvetica" charset="0"/>
              </a:rPr>
              <a:t>	</a:t>
            </a:r>
            <a:r>
              <a:rPr lang="en-US" sz="2000" dirty="0">
                <a:latin typeface="Helvetica" charset="0"/>
              </a:rPr>
              <a:t>	</a:t>
            </a:r>
            <a:r>
              <a:rPr lang="en-US" sz="2000" b="1" dirty="0">
                <a:latin typeface="Helvetica" charset="0"/>
              </a:rPr>
              <a:t>order by </a:t>
            </a:r>
            <a:r>
              <a:rPr lang="en-US" sz="2000" i="1" dirty="0">
                <a:latin typeface="Helvetica" charset="0"/>
              </a:rPr>
              <a:t>name</a:t>
            </a:r>
            <a:endParaRPr lang="en-US" dirty="0">
              <a:latin typeface="Helvetica" charset="0"/>
            </a:endParaRPr>
          </a:p>
          <a:p>
            <a:pPr>
              <a:tabLst>
                <a:tab pos="906463" algn="l"/>
              </a:tabLst>
            </a:pPr>
            <a:r>
              <a:rPr lang="en-US" sz="2000" dirty="0">
                <a:latin typeface="Helvetica" charset="0"/>
              </a:rPr>
              <a:t>We may specify </a:t>
            </a:r>
            <a:r>
              <a:rPr lang="en-US" sz="2000" b="1" dirty="0" err="1">
                <a:solidFill>
                  <a:srgbClr val="000099"/>
                </a:solidFill>
                <a:latin typeface="Helvetica" charset="0"/>
              </a:rPr>
              <a:t>desc</a:t>
            </a:r>
            <a:r>
              <a:rPr lang="en-US" sz="2000" dirty="0">
                <a:latin typeface="Helvetica" charset="0"/>
              </a:rPr>
              <a:t> for descending order or </a:t>
            </a:r>
            <a:r>
              <a:rPr lang="en-US" sz="2000" b="1" dirty="0" err="1">
                <a:solidFill>
                  <a:srgbClr val="000099"/>
                </a:solidFill>
                <a:latin typeface="Helvetica" charset="0"/>
              </a:rPr>
              <a:t>asc</a:t>
            </a:r>
            <a:r>
              <a:rPr lang="en-US" sz="2000" dirty="0">
                <a:latin typeface="Helvetica" charset="0"/>
              </a:rPr>
              <a:t> for ascending order, for each attribute; ascending order is the default.</a:t>
            </a:r>
            <a:endParaRPr lang="en-US" dirty="0">
              <a:latin typeface="Helvetica" charset="0"/>
            </a:endParaRPr>
          </a:p>
          <a:p>
            <a:pPr lvl="1">
              <a:tabLst>
                <a:tab pos="906463" algn="l"/>
              </a:tabLst>
            </a:pPr>
            <a:r>
              <a:rPr lang="en-US" sz="2000" dirty="0">
                <a:latin typeface="Helvetica" charset="0"/>
              </a:rPr>
              <a:t>Example:  </a:t>
            </a:r>
            <a:r>
              <a:rPr lang="en-US" sz="2000" b="1" dirty="0">
                <a:latin typeface="Helvetica" charset="0"/>
              </a:rPr>
              <a:t>order by</a:t>
            </a:r>
            <a:r>
              <a:rPr lang="en-US" sz="2000" dirty="0">
                <a:latin typeface="Helvetica" charset="0"/>
              </a:rPr>
              <a:t> </a:t>
            </a:r>
            <a:r>
              <a:rPr lang="en-US" sz="2000" i="1" dirty="0">
                <a:latin typeface="Helvetica" charset="0"/>
              </a:rPr>
              <a:t>name</a:t>
            </a:r>
            <a:r>
              <a:rPr lang="en-US" sz="2000" dirty="0">
                <a:latin typeface="Helvetica" charset="0"/>
              </a:rPr>
              <a:t> </a:t>
            </a:r>
            <a:r>
              <a:rPr lang="en-US" sz="2000" b="1" dirty="0" err="1">
                <a:latin typeface="Helvetica" charset="0"/>
              </a:rPr>
              <a:t>desc</a:t>
            </a:r>
            <a:endParaRPr lang="en-US" b="1" dirty="0">
              <a:latin typeface="Helvetica" charset="0"/>
            </a:endParaRPr>
          </a:p>
          <a:p>
            <a:pPr>
              <a:tabLst>
                <a:tab pos="906463" algn="l"/>
              </a:tabLst>
            </a:pPr>
            <a:r>
              <a:rPr lang="en-US" sz="2000" dirty="0">
                <a:latin typeface="Helvetica" charset="0"/>
              </a:rPr>
              <a:t>Can sort on multiple attributes</a:t>
            </a:r>
            <a:endParaRPr lang="en-US" dirty="0">
              <a:latin typeface="Helvetica" charset="0"/>
            </a:endParaRPr>
          </a:p>
          <a:p>
            <a:pPr lvl="1">
              <a:tabLst>
                <a:tab pos="906463" algn="l"/>
              </a:tabLst>
            </a:pPr>
            <a:r>
              <a:rPr lang="en-US" sz="2000" dirty="0">
                <a:latin typeface="Helvetica" charset="0"/>
              </a:rPr>
              <a:t>Example: </a:t>
            </a:r>
            <a:r>
              <a:rPr lang="en-US" sz="2000" b="1" dirty="0">
                <a:latin typeface="Helvetica" charset="0"/>
              </a:rPr>
              <a:t>order by </a:t>
            </a:r>
            <a:r>
              <a:rPr lang="en-US" sz="2000" dirty="0">
                <a:latin typeface="Helvetica" charset="0"/>
              </a:rPr>
              <a:t> </a:t>
            </a:r>
            <a:r>
              <a:rPr lang="en-US" sz="2000" i="1" dirty="0" err="1">
                <a:latin typeface="Helvetica" charset="0"/>
              </a:rPr>
              <a:t>dept_name</a:t>
            </a:r>
            <a:r>
              <a:rPr lang="en-US" sz="2000" i="1" dirty="0">
                <a:latin typeface="Helvetica" charset="0"/>
              </a:rPr>
              <a:t>, name</a:t>
            </a:r>
            <a:endParaRPr lang="en-US" dirty="0">
              <a:latin typeface="Helvetic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63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Where Clause Predicates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958975"/>
            <a:ext cx="8089900" cy="3328988"/>
          </a:xfrm>
          <a:noFill/>
        </p:spPr>
        <p:txBody>
          <a:bodyPr lIns="90488" tIns="44450" rIns="90488" bIns="44450"/>
          <a:lstStyle/>
          <a:p>
            <a:r>
              <a:rPr lang="en-US" sz="2000">
                <a:latin typeface="Helvetica" charset="0"/>
              </a:rPr>
              <a:t>SQL includes a </a:t>
            </a:r>
            <a:r>
              <a:rPr lang="en-US" sz="2000" b="1">
                <a:solidFill>
                  <a:srgbClr val="000099"/>
                </a:solidFill>
                <a:latin typeface="Helvetica" charset="0"/>
              </a:rPr>
              <a:t>between</a:t>
            </a:r>
            <a:r>
              <a:rPr lang="en-US" sz="2000">
                <a:latin typeface="Helvetica" charset="0"/>
              </a:rPr>
              <a:t> comparison operator</a:t>
            </a:r>
            <a:endParaRPr lang="en-US">
              <a:latin typeface="Helvetica" charset="0"/>
            </a:endParaRPr>
          </a:p>
          <a:p>
            <a:r>
              <a:rPr lang="en-US" sz="2000">
                <a:latin typeface="Helvetica" charset="0"/>
              </a:rPr>
              <a:t>Example:  Find the names of all instructors with salary between $90,000 and $100,000 (that is, </a:t>
            </a:r>
            <a:r>
              <a:rPr lang="en-US" sz="2000">
                <a:latin typeface="Symbol" charset="0"/>
              </a:rPr>
              <a:t> </a:t>
            </a:r>
            <a:r>
              <a:rPr lang="en-US" sz="2000">
                <a:latin typeface="Helvetica" charset="0"/>
              </a:rPr>
              <a:t>$90,000 and </a:t>
            </a:r>
            <a:r>
              <a:rPr lang="en-US" sz="2000">
                <a:latin typeface="Symbol" charset="0"/>
              </a:rPr>
              <a:t> </a:t>
            </a:r>
            <a:r>
              <a:rPr lang="en-US" sz="2000">
                <a:latin typeface="Helvetica" charset="0"/>
              </a:rPr>
              <a:t>$100,000)</a:t>
            </a:r>
            <a:endParaRPr lang="en-US">
              <a:latin typeface="Helvetica" charset="0"/>
            </a:endParaRPr>
          </a:p>
          <a:p>
            <a:pPr lvl="1"/>
            <a:r>
              <a:rPr lang="en-US" sz="2000" b="1">
                <a:latin typeface="Helvetica" charset="0"/>
              </a:rPr>
              <a:t>select</a:t>
            </a:r>
            <a:r>
              <a:rPr lang="en-US" sz="2000" i="1">
                <a:latin typeface="Helvetica" charset="0"/>
              </a:rPr>
              <a:t> name</a:t>
            </a:r>
            <a:br>
              <a:rPr lang="en-US" sz="2000" i="1">
                <a:latin typeface="Helvetica" charset="0"/>
              </a:rPr>
            </a:br>
            <a:r>
              <a:rPr lang="en-US" sz="2000" i="1">
                <a:latin typeface="Helvetica" charset="0"/>
              </a:rPr>
              <a:t>  </a:t>
            </a:r>
            <a:r>
              <a:rPr lang="en-US" sz="2000" b="1">
                <a:latin typeface="Helvetica" charset="0"/>
              </a:rPr>
              <a:t>from </a:t>
            </a:r>
            <a:r>
              <a:rPr lang="en-US" sz="2000" i="1">
                <a:latin typeface="Helvetica" charset="0"/>
              </a:rPr>
              <a:t>instructor</a:t>
            </a:r>
            <a:br>
              <a:rPr lang="en-US" sz="2000">
                <a:latin typeface="Helvetica" charset="0"/>
              </a:rPr>
            </a:br>
            <a:r>
              <a:rPr lang="en-US" sz="2000">
                <a:latin typeface="Helvetica" charset="0"/>
              </a:rPr>
              <a:t>  </a:t>
            </a:r>
            <a:r>
              <a:rPr lang="en-US" sz="2000" b="1">
                <a:latin typeface="Helvetica" charset="0"/>
              </a:rPr>
              <a:t>where </a:t>
            </a:r>
            <a:r>
              <a:rPr lang="en-US" sz="2000" i="1">
                <a:latin typeface="Helvetica" charset="0"/>
              </a:rPr>
              <a:t>salary </a:t>
            </a:r>
            <a:r>
              <a:rPr lang="en-US" sz="2000" b="1">
                <a:latin typeface="Helvetica" charset="0"/>
              </a:rPr>
              <a:t>between </a:t>
            </a:r>
            <a:r>
              <a:rPr lang="en-US" sz="2000">
                <a:latin typeface="Helvetica" charset="0"/>
              </a:rPr>
              <a:t>90000 </a:t>
            </a:r>
            <a:r>
              <a:rPr lang="en-US" sz="2000" b="1">
                <a:latin typeface="Helvetica" charset="0"/>
              </a:rPr>
              <a:t>and </a:t>
            </a:r>
            <a:r>
              <a:rPr lang="en-US" sz="2000">
                <a:latin typeface="Helvetica" charset="0"/>
              </a:rPr>
              <a:t>100000</a:t>
            </a:r>
            <a:endParaRPr lang="en-US">
              <a:latin typeface="Helvetic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80972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Duplicates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095375"/>
            <a:ext cx="7661275" cy="4903788"/>
          </a:xfrm>
        </p:spPr>
        <p:txBody>
          <a:bodyPr/>
          <a:lstStyle/>
          <a:p>
            <a:r>
              <a:rPr lang="en-US" sz="2000" dirty="0">
                <a:latin typeface="Helvetica" charset="0"/>
              </a:rPr>
              <a:t>In relations with duplicates, SQL defines how many copies of tuples appear in the result.</a:t>
            </a:r>
            <a:endParaRPr lang="en-US" dirty="0">
              <a:latin typeface="Helvetica" charset="0"/>
            </a:endParaRPr>
          </a:p>
          <a:p>
            <a:r>
              <a:rPr lang="en-US" sz="2000" b="1" dirty="0" err="1">
                <a:solidFill>
                  <a:srgbClr val="000099"/>
                </a:solidFill>
                <a:latin typeface="Helvetica" charset="0"/>
              </a:rPr>
              <a:t>Multiset</a:t>
            </a:r>
            <a:r>
              <a:rPr lang="en-US" sz="2000" b="1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sz="2000" dirty="0">
                <a:latin typeface="Helvetica" charset="0"/>
              </a:rPr>
              <a:t>versions of some of the relational algebra operators – given </a:t>
            </a:r>
            <a:r>
              <a:rPr lang="en-US" sz="2000" dirty="0" err="1">
                <a:latin typeface="Helvetica" charset="0"/>
              </a:rPr>
              <a:t>multiset</a:t>
            </a:r>
            <a:r>
              <a:rPr lang="en-US" sz="2000" dirty="0">
                <a:latin typeface="Helvetica" charset="0"/>
              </a:rPr>
              <a:t> relations </a:t>
            </a:r>
            <a:r>
              <a:rPr lang="en-US" sz="2000" i="1" dirty="0">
                <a:latin typeface="Helvetica" charset="0"/>
              </a:rPr>
              <a:t>r</a:t>
            </a:r>
            <a:r>
              <a:rPr lang="en-US" sz="2000" baseline="-25000" dirty="0">
                <a:latin typeface="Helvetica" charset="0"/>
              </a:rPr>
              <a:t>1</a:t>
            </a:r>
            <a:r>
              <a:rPr lang="en-US" sz="2000" dirty="0">
                <a:latin typeface="Helvetica" charset="0"/>
              </a:rPr>
              <a:t> and </a:t>
            </a:r>
            <a:r>
              <a:rPr lang="en-US" sz="2000" i="1" dirty="0">
                <a:latin typeface="Helvetica" charset="0"/>
              </a:rPr>
              <a:t>r</a:t>
            </a:r>
            <a:r>
              <a:rPr lang="en-US" sz="2000" baseline="-25000" dirty="0">
                <a:latin typeface="Helvetica" charset="0"/>
              </a:rPr>
              <a:t>2</a:t>
            </a:r>
            <a:r>
              <a:rPr lang="en-US" sz="2000" dirty="0">
                <a:latin typeface="Helvetica" charset="0"/>
              </a:rPr>
              <a:t>:</a:t>
            </a:r>
            <a:endParaRPr lang="en-US" dirty="0">
              <a:latin typeface="Helvetica" charset="0"/>
            </a:endParaRPr>
          </a:p>
          <a:p>
            <a:pPr lvl="1">
              <a:buFont typeface="Monotype Sorts" charset="0"/>
              <a:buNone/>
            </a:pPr>
            <a:r>
              <a:rPr lang="en-US" sz="2000" dirty="0">
                <a:latin typeface="Helvetica" charset="0"/>
              </a:rPr>
              <a:t>1.	 </a:t>
            </a:r>
            <a:r>
              <a:rPr lang="en-US" sz="2800" b="1" dirty="0">
                <a:latin typeface="Helvetica" charset="0"/>
                <a:sym typeface="Symbol" charset="0"/>
              </a:rPr>
              <a:t></a:t>
            </a:r>
            <a:r>
              <a:rPr lang="en-US" sz="2800" b="1" i="1" baseline="-25000" dirty="0">
                <a:latin typeface="Helvetica" charset="0"/>
                <a:sym typeface="Symbol" charset="0"/>
              </a:rPr>
              <a:t> </a:t>
            </a:r>
            <a:r>
              <a:rPr lang="en-US" sz="2000" b="1" dirty="0">
                <a:latin typeface="Helvetica" charset="0"/>
                <a:sym typeface="Symbol" charset="0"/>
              </a:rPr>
              <a:t>(</a:t>
            </a:r>
            <a:r>
              <a:rPr lang="en-US" sz="2000" b="1" i="1" dirty="0">
                <a:latin typeface="Helvetica" charset="0"/>
                <a:sym typeface="Symbol" charset="0"/>
              </a:rPr>
              <a:t>r</a:t>
            </a:r>
            <a:r>
              <a:rPr lang="en-US" sz="2000" b="1" baseline="-25000" dirty="0">
                <a:latin typeface="Helvetica" charset="0"/>
                <a:sym typeface="Symbol" charset="0"/>
              </a:rPr>
              <a:t>1</a:t>
            </a:r>
            <a:r>
              <a:rPr lang="en-US" sz="2000" b="1" dirty="0">
                <a:latin typeface="Helvetica" charset="0"/>
                <a:sym typeface="Symbol" charset="0"/>
              </a:rPr>
              <a:t>)</a:t>
            </a:r>
            <a:r>
              <a:rPr lang="en-US" sz="2000" b="1" i="1" dirty="0">
                <a:latin typeface="Helvetica" charset="0"/>
                <a:sym typeface="Symbol" charset="0"/>
              </a:rPr>
              <a:t>:</a:t>
            </a:r>
            <a:r>
              <a:rPr lang="en-US" sz="2000" dirty="0">
                <a:latin typeface="Helvetica" charset="0"/>
              </a:rPr>
              <a:t> If there are </a:t>
            </a:r>
            <a:r>
              <a:rPr lang="en-US" sz="2000" i="1" dirty="0">
                <a:latin typeface="Helvetica" charset="0"/>
              </a:rPr>
              <a:t>c</a:t>
            </a:r>
            <a:r>
              <a:rPr lang="en-US" sz="2000" baseline="-25000" dirty="0">
                <a:latin typeface="Helvetica" charset="0"/>
              </a:rPr>
              <a:t>1</a:t>
            </a:r>
            <a:r>
              <a:rPr lang="en-US" sz="2000" dirty="0">
                <a:latin typeface="Helvetica" charset="0"/>
              </a:rPr>
              <a:t> copies of tuple </a:t>
            </a:r>
            <a:r>
              <a:rPr lang="en-US" sz="2000" i="1" dirty="0">
                <a:latin typeface="Helvetica" charset="0"/>
              </a:rPr>
              <a:t>t</a:t>
            </a:r>
            <a:r>
              <a:rPr lang="en-US" sz="2000" baseline="-25000" dirty="0">
                <a:latin typeface="Helvetica" charset="0"/>
              </a:rPr>
              <a:t>1</a:t>
            </a:r>
            <a:r>
              <a:rPr lang="en-US" sz="2000" dirty="0">
                <a:latin typeface="Helvetica" charset="0"/>
              </a:rPr>
              <a:t> in </a:t>
            </a:r>
            <a:r>
              <a:rPr lang="en-US" sz="2000" i="1" dirty="0">
                <a:latin typeface="Helvetica" charset="0"/>
              </a:rPr>
              <a:t>r</a:t>
            </a:r>
            <a:r>
              <a:rPr lang="en-US" sz="2000" baseline="-25000" dirty="0">
                <a:latin typeface="Helvetica" charset="0"/>
              </a:rPr>
              <a:t>1</a:t>
            </a:r>
            <a:r>
              <a:rPr lang="en-US" sz="2000" dirty="0">
                <a:latin typeface="Helvetica" charset="0"/>
              </a:rPr>
              <a:t>, and </a:t>
            </a:r>
            <a:r>
              <a:rPr lang="en-US" sz="2000" i="1" dirty="0">
                <a:latin typeface="Helvetica" charset="0"/>
              </a:rPr>
              <a:t>t</a:t>
            </a:r>
            <a:r>
              <a:rPr lang="en-US" sz="2000" baseline="-25000" dirty="0">
                <a:latin typeface="Helvetica" charset="0"/>
              </a:rPr>
              <a:t>1</a:t>
            </a:r>
            <a:r>
              <a:rPr lang="en-US" sz="2000" dirty="0">
                <a:latin typeface="Helvetica" charset="0"/>
              </a:rPr>
              <a:t> satisfies selections </a:t>
            </a:r>
            <a:r>
              <a:rPr lang="en-US" sz="2800" dirty="0">
                <a:latin typeface="Helvetica" charset="0"/>
                <a:sym typeface="Symbol" charset="0"/>
              </a:rPr>
              <a:t></a:t>
            </a:r>
            <a:r>
              <a:rPr lang="en-US" sz="2800" i="1" baseline="-25000" dirty="0">
                <a:latin typeface="Helvetica" charset="0"/>
                <a:sym typeface="Symbol" charset="0"/>
              </a:rPr>
              <a:t></a:t>
            </a:r>
            <a:r>
              <a:rPr lang="en-US" sz="2000" baseline="-25000" dirty="0">
                <a:latin typeface="Helvetica" charset="0"/>
                <a:sym typeface="Symbol" charset="0"/>
              </a:rPr>
              <a:t>,</a:t>
            </a:r>
            <a:r>
              <a:rPr lang="en-US" sz="2000" dirty="0">
                <a:latin typeface="Helvetica" charset="0"/>
                <a:sym typeface="Symbol" charset="0"/>
              </a:rPr>
              <a:t>, then there are </a:t>
            </a:r>
            <a:r>
              <a:rPr lang="en-US" sz="2000" i="1" dirty="0">
                <a:latin typeface="Helvetica" charset="0"/>
                <a:sym typeface="Symbol" charset="0"/>
              </a:rPr>
              <a:t>c</a:t>
            </a:r>
            <a:r>
              <a:rPr lang="en-US" sz="2000" baseline="-25000" dirty="0">
                <a:latin typeface="Helvetica" charset="0"/>
                <a:sym typeface="Symbol" charset="0"/>
              </a:rPr>
              <a:t>1 </a:t>
            </a:r>
            <a:r>
              <a:rPr lang="en-US" sz="2000" dirty="0">
                <a:latin typeface="Helvetica" charset="0"/>
                <a:sym typeface="Symbol" charset="0"/>
              </a:rPr>
              <a:t>copies of </a:t>
            </a:r>
            <a:r>
              <a:rPr lang="en-US" sz="2000" i="1" dirty="0">
                <a:latin typeface="Helvetica" charset="0"/>
                <a:sym typeface="Symbol" charset="0"/>
              </a:rPr>
              <a:t>t</a:t>
            </a:r>
            <a:r>
              <a:rPr lang="en-US" sz="2000" baseline="-25000" dirty="0">
                <a:latin typeface="Helvetica" charset="0"/>
                <a:sym typeface="Symbol" charset="0"/>
              </a:rPr>
              <a:t>1</a:t>
            </a:r>
            <a:r>
              <a:rPr lang="en-US" sz="2000" dirty="0">
                <a:latin typeface="Helvetica" charset="0"/>
                <a:sym typeface="Symbol" charset="0"/>
              </a:rPr>
              <a:t> in </a:t>
            </a:r>
            <a:r>
              <a:rPr lang="en-US" sz="2000" dirty="0">
                <a:latin typeface="Helvetica" charset="0"/>
              </a:rPr>
              <a:t> </a:t>
            </a:r>
            <a:r>
              <a:rPr lang="en-US" sz="2800" dirty="0">
                <a:latin typeface="Helvetica" charset="0"/>
                <a:sym typeface="Symbol" charset="0"/>
              </a:rPr>
              <a:t></a:t>
            </a:r>
            <a:r>
              <a:rPr lang="en-US" sz="2800" i="1" baseline="-25000" dirty="0">
                <a:latin typeface="Helvetica" charset="0"/>
                <a:sym typeface="Symbol" charset="0"/>
              </a:rPr>
              <a:t> </a:t>
            </a:r>
            <a:r>
              <a:rPr lang="en-US" sz="2000" dirty="0">
                <a:latin typeface="Helvetica" charset="0"/>
                <a:sym typeface="Symbol" charset="0"/>
              </a:rPr>
              <a:t>(</a:t>
            </a:r>
            <a:r>
              <a:rPr lang="en-US" sz="2000" i="1" dirty="0">
                <a:latin typeface="Helvetica" charset="0"/>
                <a:sym typeface="Symbol" charset="0"/>
              </a:rPr>
              <a:t>r</a:t>
            </a:r>
            <a:r>
              <a:rPr lang="en-US" sz="2000" baseline="-25000" dirty="0">
                <a:latin typeface="Helvetica" charset="0"/>
                <a:sym typeface="Symbol" charset="0"/>
              </a:rPr>
              <a:t>1</a:t>
            </a:r>
            <a:r>
              <a:rPr lang="en-US" sz="2000" dirty="0">
                <a:latin typeface="Helvetica" charset="0"/>
                <a:sym typeface="Symbol" charset="0"/>
              </a:rPr>
              <a:t>)</a:t>
            </a:r>
            <a:r>
              <a:rPr lang="en-US" sz="2000" i="1" dirty="0">
                <a:latin typeface="Helvetica" charset="0"/>
                <a:sym typeface="Symbol" charset="0"/>
              </a:rPr>
              <a:t>.</a:t>
            </a:r>
            <a:endParaRPr lang="en-US" dirty="0">
              <a:latin typeface="Helvetica" charset="0"/>
              <a:sym typeface="Symbol" charset="0"/>
            </a:endParaRPr>
          </a:p>
          <a:p>
            <a:pPr lvl="1">
              <a:buFont typeface="Monotype Sorts" charset="0"/>
              <a:buNone/>
            </a:pPr>
            <a:r>
              <a:rPr lang="en-US" sz="2000" dirty="0">
                <a:latin typeface="Helvetica" charset="0"/>
                <a:sym typeface="Symbol" charset="0"/>
              </a:rPr>
              <a:t>2.	 </a:t>
            </a:r>
            <a:r>
              <a:rPr lang="en-US" sz="2000" b="1" dirty="0">
                <a:latin typeface="Helvetica" charset="0"/>
                <a:sym typeface="Symbol" charset="0"/>
              </a:rPr>
              <a:t></a:t>
            </a:r>
            <a:r>
              <a:rPr lang="en-US" sz="2400" b="1" i="1" baseline="-25000" dirty="0">
                <a:latin typeface="Helvetica" charset="0"/>
                <a:sym typeface="Symbol" charset="0"/>
              </a:rPr>
              <a:t>A </a:t>
            </a:r>
            <a:r>
              <a:rPr lang="en-US" sz="2000" b="1" dirty="0">
                <a:latin typeface="Helvetica" charset="0"/>
                <a:sym typeface="Symbol" charset="0"/>
              </a:rPr>
              <a:t>(</a:t>
            </a:r>
            <a:r>
              <a:rPr lang="en-US" sz="2000" b="1" i="1" dirty="0">
                <a:latin typeface="Helvetica" charset="0"/>
                <a:sym typeface="Symbol" charset="0"/>
              </a:rPr>
              <a:t>r </a:t>
            </a:r>
            <a:r>
              <a:rPr lang="en-US" sz="2000" b="1" dirty="0">
                <a:latin typeface="Helvetica" charset="0"/>
                <a:sym typeface="Symbol" charset="0"/>
              </a:rPr>
              <a:t>):</a:t>
            </a:r>
            <a:r>
              <a:rPr lang="en-US" sz="2000" dirty="0">
                <a:latin typeface="Helvetica" charset="0"/>
                <a:sym typeface="Symbol" charset="0"/>
              </a:rPr>
              <a:t> For each copy of tuple </a:t>
            </a:r>
            <a:r>
              <a:rPr lang="en-US" sz="2000" i="1" dirty="0">
                <a:latin typeface="Helvetica" charset="0"/>
                <a:sym typeface="Symbol" charset="0"/>
              </a:rPr>
              <a:t>t</a:t>
            </a:r>
            <a:r>
              <a:rPr lang="en-US" sz="2000" i="1" baseline="-25000" dirty="0">
                <a:latin typeface="Helvetica" charset="0"/>
                <a:sym typeface="Symbol" charset="0"/>
              </a:rPr>
              <a:t>1</a:t>
            </a:r>
            <a:r>
              <a:rPr lang="en-US" sz="2000" i="1" dirty="0">
                <a:latin typeface="Helvetica" charset="0"/>
                <a:sym typeface="Symbol" charset="0"/>
              </a:rPr>
              <a:t> </a:t>
            </a:r>
            <a:r>
              <a:rPr lang="en-US" sz="2000" dirty="0">
                <a:latin typeface="Helvetica" charset="0"/>
                <a:sym typeface="Symbol" charset="0"/>
              </a:rPr>
              <a:t>in </a:t>
            </a:r>
            <a:r>
              <a:rPr lang="en-US" sz="2000" i="1" dirty="0">
                <a:latin typeface="Helvetica" charset="0"/>
                <a:sym typeface="Symbol" charset="0"/>
              </a:rPr>
              <a:t>r</a:t>
            </a:r>
            <a:r>
              <a:rPr lang="en-US" sz="2000" baseline="-25000" dirty="0">
                <a:latin typeface="Helvetica" charset="0"/>
                <a:sym typeface="Symbol" charset="0"/>
              </a:rPr>
              <a:t>1</a:t>
            </a:r>
            <a:r>
              <a:rPr lang="en-US" sz="2000" i="1" dirty="0">
                <a:latin typeface="Helvetica" charset="0"/>
                <a:sym typeface="Symbol" charset="0"/>
              </a:rPr>
              <a:t>, </a:t>
            </a:r>
            <a:r>
              <a:rPr lang="en-US" sz="2000" dirty="0">
                <a:latin typeface="Helvetica" charset="0"/>
                <a:sym typeface="Symbol" charset="0"/>
              </a:rPr>
              <a:t>there is a copy of tuple</a:t>
            </a:r>
            <a:r>
              <a:rPr lang="en-US" sz="2000" i="1" dirty="0">
                <a:latin typeface="Helvetica" charset="0"/>
                <a:sym typeface="Symbol" charset="0"/>
              </a:rPr>
              <a:t>    </a:t>
            </a:r>
            <a:r>
              <a:rPr lang="en-US" sz="2000" dirty="0">
                <a:latin typeface="Helvetica" charset="0"/>
                <a:sym typeface="Symbol" charset="0"/>
              </a:rPr>
              <a:t></a:t>
            </a:r>
            <a:r>
              <a:rPr lang="en-US" sz="2400" i="1" baseline="-25000" dirty="0">
                <a:latin typeface="Helvetica" charset="0"/>
                <a:sym typeface="Symbol" charset="0"/>
              </a:rPr>
              <a:t>A </a:t>
            </a:r>
            <a:r>
              <a:rPr lang="en-US" sz="2000" dirty="0">
                <a:latin typeface="Helvetica" charset="0"/>
                <a:sym typeface="Symbol" charset="0"/>
              </a:rPr>
              <a:t>(</a:t>
            </a:r>
            <a:r>
              <a:rPr lang="en-US" sz="2000" i="1" dirty="0">
                <a:latin typeface="Helvetica" charset="0"/>
                <a:sym typeface="Symbol" charset="0"/>
              </a:rPr>
              <a:t>t</a:t>
            </a:r>
            <a:r>
              <a:rPr lang="en-US" sz="2000" baseline="-25000" dirty="0">
                <a:latin typeface="Helvetica" charset="0"/>
                <a:sym typeface="Symbol" charset="0"/>
              </a:rPr>
              <a:t>1</a:t>
            </a:r>
            <a:r>
              <a:rPr lang="en-US" sz="2000" i="1" dirty="0">
                <a:latin typeface="Helvetica" charset="0"/>
                <a:sym typeface="Symbol" charset="0"/>
              </a:rPr>
              <a:t>)</a:t>
            </a:r>
            <a:r>
              <a:rPr lang="en-US" sz="2000" dirty="0">
                <a:latin typeface="Helvetica" charset="0"/>
                <a:sym typeface="Symbol" charset="0"/>
              </a:rPr>
              <a:t> in </a:t>
            </a:r>
            <a:r>
              <a:rPr lang="en-US" sz="2400" i="1" baseline="-25000" dirty="0">
                <a:latin typeface="Helvetica" charset="0"/>
                <a:sym typeface="Symbol" charset="0"/>
              </a:rPr>
              <a:t>A </a:t>
            </a:r>
            <a:r>
              <a:rPr lang="en-US" sz="2000" dirty="0">
                <a:latin typeface="Helvetica" charset="0"/>
                <a:sym typeface="Symbol" charset="0"/>
              </a:rPr>
              <a:t>(</a:t>
            </a:r>
            <a:r>
              <a:rPr lang="en-US" sz="2000" i="1" dirty="0">
                <a:latin typeface="Helvetica" charset="0"/>
                <a:sym typeface="Symbol" charset="0"/>
              </a:rPr>
              <a:t>r</a:t>
            </a:r>
            <a:r>
              <a:rPr lang="en-US" sz="2000" baseline="-25000" dirty="0">
                <a:latin typeface="Helvetica" charset="0"/>
                <a:sym typeface="Symbol" charset="0"/>
              </a:rPr>
              <a:t>1</a:t>
            </a:r>
            <a:r>
              <a:rPr lang="en-US" sz="2000" dirty="0">
                <a:latin typeface="Helvetica" charset="0"/>
                <a:sym typeface="Symbol" charset="0"/>
              </a:rPr>
              <a:t>) where </a:t>
            </a:r>
            <a:r>
              <a:rPr lang="en-US" sz="2400" i="1" baseline="-25000" dirty="0">
                <a:latin typeface="Helvetica" charset="0"/>
                <a:sym typeface="Symbol" charset="0"/>
              </a:rPr>
              <a:t>A </a:t>
            </a:r>
            <a:r>
              <a:rPr lang="en-US" sz="2000" dirty="0">
                <a:latin typeface="Helvetica" charset="0"/>
                <a:sym typeface="Symbol" charset="0"/>
              </a:rPr>
              <a:t>(</a:t>
            </a:r>
            <a:r>
              <a:rPr lang="en-US" sz="2000" i="1" dirty="0">
                <a:latin typeface="Helvetica" charset="0"/>
                <a:sym typeface="Symbol" charset="0"/>
              </a:rPr>
              <a:t>t</a:t>
            </a:r>
            <a:r>
              <a:rPr lang="en-US" sz="2000" baseline="-25000" dirty="0">
                <a:latin typeface="Helvetica" charset="0"/>
                <a:sym typeface="Symbol" charset="0"/>
              </a:rPr>
              <a:t>1</a:t>
            </a:r>
            <a:r>
              <a:rPr lang="en-US" sz="2000" dirty="0">
                <a:latin typeface="Helvetica" charset="0"/>
                <a:sym typeface="Symbol" charset="0"/>
              </a:rPr>
              <a:t>) denotes the projection of the single tuple </a:t>
            </a:r>
            <a:r>
              <a:rPr lang="en-US" sz="2000" i="1" dirty="0">
                <a:latin typeface="Helvetica" charset="0"/>
                <a:sym typeface="Symbol" charset="0"/>
              </a:rPr>
              <a:t>t</a:t>
            </a:r>
            <a:r>
              <a:rPr lang="en-US" sz="2000" i="1" baseline="-25000" dirty="0">
                <a:latin typeface="Helvetica" charset="0"/>
                <a:sym typeface="Symbol" charset="0"/>
              </a:rPr>
              <a:t>1</a:t>
            </a:r>
            <a:r>
              <a:rPr lang="en-US" sz="2000" i="1" dirty="0">
                <a:latin typeface="Helvetica" charset="0"/>
                <a:sym typeface="Symbol" charset="0"/>
              </a:rPr>
              <a:t>.</a:t>
            </a:r>
            <a:endParaRPr lang="en-US" i="1" dirty="0">
              <a:latin typeface="Helvetica" charset="0"/>
              <a:sym typeface="Symbol" charset="0"/>
            </a:endParaRPr>
          </a:p>
          <a:p>
            <a:pPr lvl="1">
              <a:buFont typeface="Monotype Sorts" charset="0"/>
              <a:buNone/>
            </a:pPr>
            <a:r>
              <a:rPr lang="en-US" sz="2000" dirty="0">
                <a:latin typeface="Helvetica" charset="0"/>
                <a:sym typeface="Symbol" charset="0"/>
              </a:rPr>
              <a:t>3.	 </a:t>
            </a:r>
            <a:r>
              <a:rPr lang="en-US" sz="2000" b="1" i="1" dirty="0">
                <a:latin typeface="Helvetica" charset="0"/>
                <a:sym typeface="Symbol" charset="0"/>
              </a:rPr>
              <a:t>r</a:t>
            </a:r>
            <a:r>
              <a:rPr lang="en-US" sz="2000" b="1" baseline="-25000" dirty="0">
                <a:latin typeface="Helvetica" charset="0"/>
                <a:sym typeface="Symbol" charset="0"/>
              </a:rPr>
              <a:t>1 </a:t>
            </a:r>
            <a:r>
              <a:rPr lang="en-US" sz="2000" b="1" dirty="0">
                <a:latin typeface="Helvetica" charset="0"/>
                <a:sym typeface="Symbol" charset="0"/>
              </a:rPr>
              <a:t> x </a:t>
            </a:r>
            <a:r>
              <a:rPr lang="en-US" sz="2000" b="1" i="1" dirty="0">
                <a:latin typeface="Helvetica" charset="0"/>
              </a:rPr>
              <a:t>r</a:t>
            </a:r>
            <a:r>
              <a:rPr lang="en-US" sz="2000" b="1" baseline="-25000" dirty="0">
                <a:latin typeface="Helvetica" charset="0"/>
              </a:rPr>
              <a:t>2</a:t>
            </a:r>
            <a:r>
              <a:rPr lang="en-US" sz="2000" b="1" dirty="0">
                <a:latin typeface="Helvetica" charset="0"/>
                <a:sym typeface="Symbol" charset="0"/>
              </a:rPr>
              <a:t> :</a:t>
            </a:r>
            <a:r>
              <a:rPr lang="en-US" sz="2000" dirty="0">
                <a:latin typeface="Helvetica" charset="0"/>
                <a:sym typeface="Symbol" charset="0"/>
              </a:rPr>
              <a:t> If there are </a:t>
            </a:r>
            <a:r>
              <a:rPr lang="en-US" sz="2000" i="1" dirty="0">
                <a:latin typeface="Helvetica" charset="0"/>
                <a:sym typeface="Symbol" charset="0"/>
              </a:rPr>
              <a:t>c</a:t>
            </a:r>
            <a:r>
              <a:rPr lang="en-US" sz="2000" baseline="-25000" dirty="0">
                <a:latin typeface="Helvetica" charset="0"/>
                <a:sym typeface="Symbol" charset="0"/>
              </a:rPr>
              <a:t>1</a:t>
            </a:r>
            <a:r>
              <a:rPr lang="en-US" sz="2000" dirty="0">
                <a:latin typeface="Helvetica" charset="0"/>
                <a:sym typeface="Symbol" charset="0"/>
              </a:rPr>
              <a:t> copies of tuple </a:t>
            </a:r>
            <a:r>
              <a:rPr lang="en-US" sz="2000" i="1" dirty="0">
                <a:latin typeface="Helvetica" charset="0"/>
                <a:sym typeface="Symbol" charset="0"/>
              </a:rPr>
              <a:t>t</a:t>
            </a:r>
            <a:r>
              <a:rPr lang="en-US" sz="2000" i="1" baseline="-25000" dirty="0">
                <a:latin typeface="Helvetica" charset="0"/>
                <a:sym typeface="Symbol" charset="0"/>
              </a:rPr>
              <a:t>1</a:t>
            </a:r>
            <a:r>
              <a:rPr lang="en-US" sz="2000" i="1" dirty="0">
                <a:latin typeface="Helvetica" charset="0"/>
                <a:sym typeface="Symbol" charset="0"/>
              </a:rPr>
              <a:t> </a:t>
            </a:r>
            <a:r>
              <a:rPr lang="en-US" sz="2000" dirty="0">
                <a:latin typeface="Helvetica" charset="0"/>
                <a:sym typeface="Symbol" charset="0"/>
              </a:rPr>
              <a:t>in </a:t>
            </a:r>
            <a:r>
              <a:rPr lang="en-US" sz="2000" i="1" dirty="0">
                <a:latin typeface="Helvetica" charset="0"/>
                <a:sym typeface="Symbol" charset="0"/>
              </a:rPr>
              <a:t>r</a:t>
            </a:r>
            <a:r>
              <a:rPr lang="en-US" sz="2000" baseline="-25000" dirty="0">
                <a:latin typeface="Helvetica" charset="0"/>
                <a:sym typeface="Symbol" charset="0"/>
              </a:rPr>
              <a:t>1</a:t>
            </a:r>
            <a:r>
              <a:rPr lang="en-US" sz="2000" dirty="0">
                <a:latin typeface="Helvetica" charset="0"/>
                <a:sym typeface="Symbol" charset="0"/>
              </a:rPr>
              <a:t> and </a:t>
            </a:r>
            <a:r>
              <a:rPr lang="en-US" sz="2000" i="1" dirty="0">
                <a:latin typeface="Helvetica" charset="0"/>
                <a:sym typeface="Symbol" charset="0"/>
              </a:rPr>
              <a:t>c</a:t>
            </a:r>
            <a:r>
              <a:rPr lang="en-US" sz="2000" baseline="-25000" dirty="0">
                <a:latin typeface="Helvetica" charset="0"/>
                <a:sym typeface="Symbol" charset="0"/>
              </a:rPr>
              <a:t>2</a:t>
            </a:r>
            <a:r>
              <a:rPr lang="en-US" sz="2000" dirty="0">
                <a:latin typeface="Helvetica" charset="0"/>
                <a:sym typeface="Symbol" charset="0"/>
              </a:rPr>
              <a:t> copies of tuple </a:t>
            </a:r>
            <a:r>
              <a:rPr lang="en-US" sz="2000" i="1" dirty="0">
                <a:latin typeface="Helvetica" charset="0"/>
                <a:sym typeface="Symbol" charset="0"/>
              </a:rPr>
              <a:t>t</a:t>
            </a:r>
            <a:r>
              <a:rPr lang="en-US" sz="2000" baseline="-25000" dirty="0">
                <a:latin typeface="Helvetica" charset="0"/>
                <a:sym typeface="Symbol" charset="0"/>
              </a:rPr>
              <a:t>2</a:t>
            </a:r>
            <a:r>
              <a:rPr lang="en-US" sz="2000" dirty="0">
                <a:latin typeface="Helvetica" charset="0"/>
                <a:sym typeface="Symbol" charset="0"/>
              </a:rPr>
              <a:t> in </a:t>
            </a:r>
            <a:r>
              <a:rPr lang="en-US" sz="2000" i="1" dirty="0">
                <a:latin typeface="Helvetica" charset="0"/>
                <a:sym typeface="Symbol" charset="0"/>
              </a:rPr>
              <a:t>r</a:t>
            </a:r>
            <a:r>
              <a:rPr lang="en-US" sz="2000" baseline="-25000" dirty="0">
                <a:latin typeface="Helvetica" charset="0"/>
                <a:sym typeface="Symbol" charset="0"/>
              </a:rPr>
              <a:t>2</a:t>
            </a:r>
            <a:r>
              <a:rPr lang="en-US" sz="2000" dirty="0">
                <a:latin typeface="Helvetica" charset="0"/>
                <a:sym typeface="Symbol" charset="0"/>
              </a:rPr>
              <a:t>, there are </a:t>
            </a:r>
            <a:r>
              <a:rPr lang="en-US" sz="2000" i="1" dirty="0">
                <a:latin typeface="Helvetica" charset="0"/>
                <a:sym typeface="Symbol" charset="0"/>
              </a:rPr>
              <a:t>c</a:t>
            </a:r>
            <a:r>
              <a:rPr lang="en-US" sz="2000" baseline="-25000" dirty="0">
                <a:latin typeface="Helvetica" charset="0"/>
                <a:sym typeface="Symbol" charset="0"/>
              </a:rPr>
              <a:t>1</a:t>
            </a:r>
            <a:r>
              <a:rPr lang="en-US" sz="2000" dirty="0">
                <a:latin typeface="Helvetica" charset="0"/>
                <a:sym typeface="Symbol" charset="0"/>
              </a:rPr>
              <a:t> x </a:t>
            </a:r>
            <a:r>
              <a:rPr lang="en-US" sz="2000" i="1" dirty="0">
                <a:latin typeface="Helvetica" charset="0"/>
                <a:sym typeface="Symbol" charset="0"/>
              </a:rPr>
              <a:t>c</a:t>
            </a:r>
            <a:r>
              <a:rPr lang="en-US" sz="2000" baseline="-25000" dirty="0">
                <a:latin typeface="Helvetica" charset="0"/>
                <a:sym typeface="Symbol" charset="0"/>
              </a:rPr>
              <a:t>2</a:t>
            </a:r>
            <a:r>
              <a:rPr lang="en-US" sz="2000" dirty="0">
                <a:latin typeface="Helvetica" charset="0"/>
                <a:sym typeface="Symbol" charset="0"/>
              </a:rPr>
              <a:t> copies of the tuple </a:t>
            </a:r>
            <a:r>
              <a:rPr lang="en-US" sz="2000" i="1" dirty="0">
                <a:latin typeface="Helvetica" charset="0"/>
                <a:sym typeface="Symbol" charset="0"/>
              </a:rPr>
              <a:t>t</a:t>
            </a:r>
            <a:r>
              <a:rPr lang="en-US" sz="2000" i="1" baseline="-25000" dirty="0">
                <a:latin typeface="Helvetica" charset="0"/>
                <a:sym typeface="Symbol" charset="0"/>
              </a:rPr>
              <a:t>1</a:t>
            </a:r>
            <a:r>
              <a:rPr lang="en-US" sz="2000" i="1" dirty="0">
                <a:latin typeface="Helvetica" charset="0"/>
                <a:sym typeface="Symbol" charset="0"/>
              </a:rPr>
              <a:t>. t</a:t>
            </a:r>
            <a:r>
              <a:rPr lang="en-US" sz="2000" baseline="-25000" dirty="0">
                <a:latin typeface="Helvetica" charset="0"/>
                <a:sym typeface="Symbol" charset="0"/>
              </a:rPr>
              <a:t>2</a:t>
            </a:r>
            <a:r>
              <a:rPr lang="en-US" sz="2000" dirty="0">
                <a:latin typeface="Helvetica" charset="0"/>
                <a:sym typeface="Symbol" charset="0"/>
              </a:rPr>
              <a:t> in </a:t>
            </a:r>
            <a:r>
              <a:rPr lang="en-US" sz="2000" i="1" dirty="0">
                <a:latin typeface="Helvetica" charset="0"/>
                <a:sym typeface="Symbol" charset="0"/>
              </a:rPr>
              <a:t>r</a:t>
            </a:r>
            <a:r>
              <a:rPr lang="en-US" sz="2000" baseline="-25000" dirty="0">
                <a:latin typeface="Helvetica" charset="0"/>
                <a:sym typeface="Symbol" charset="0"/>
              </a:rPr>
              <a:t>1 </a:t>
            </a:r>
            <a:r>
              <a:rPr lang="en-US" sz="2000" dirty="0">
                <a:latin typeface="Helvetica" charset="0"/>
                <a:sym typeface="Symbol" charset="0"/>
              </a:rPr>
              <a:t> x </a:t>
            </a:r>
            <a:r>
              <a:rPr lang="en-US" sz="2000" i="1" dirty="0">
                <a:latin typeface="Helvetica" charset="0"/>
              </a:rPr>
              <a:t>r</a:t>
            </a:r>
            <a:r>
              <a:rPr lang="en-US" sz="2000" baseline="-25000" dirty="0">
                <a:latin typeface="Helvetica" charset="0"/>
              </a:rPr>
              <a:t>2</a:t>
            </a:r>
            <a:endParaRPr lang="en-US" baseline="-25000" dirty="0">
              <a:latin typeface="Helvetic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1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70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Duplicates (Cont.)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311655"/>
            <a:ext cx="6991350" cy="4549775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1436688" algn="l"/>
                <a:tab pos="2176463" algn="l"/>
              </a:tabLst>
            </a:pPr>
            <a:r>
              <a:rPr lang="en-US" sz="2000" dirty="0">
                <a:latin typeface="Helvetica" charset="0"/>
              </a:rPr>
              <a:t>Example: Suppose </a:t>
            </a:r>
            <a:r>
              <a:rPr lang="en-US" sz="2000" dirty="0" err="1">
                <a:latin typeface="Helvetica" charset="0"/>
              </a:rPr>
              <a:t>multiset</a:t>
            </a:r>
            <a:r>
              <a:rPr lang="en-US" sz="2000" dirty="0">
                <a:latin typeface="Helvetica" charset="0"/>
              </a:rPr>
              <a:t> relations </a:t>
            </a:r>
            <a:r>
              <a:rPr lang="en-US" sz="2000" i="1" dirty="0">
                <a:latin typeface="Helvetica" charset="0"/>
              </a:rPr>
              <a:t>r</a:t>
            </a:r>
            <a:r>
              <a:rPr lang="en-US" sz="2000" baseline="-25000" dirty="0">
                <a:latin typeface="Helvetica" charset="0"/>
              </a:rPr>
              <a:t>1</a:t>
            </a:r>
            <a:r>
              <a:rPr lang="en-US" sz="2000" dirty="0">
                <a:latin typeface="Helvetica" charset="0"/>
              </a:rPr>
              <a:t> (</a:t>
            </a:r>
            <a:r>
              <a:rPr lang="en-US" sz="2000" i="1" dirty="0">
                <a:latin typeface="Helvetica" charset="0"/>
              </a:rPr>
              <a:t>A, B</a:t>
            </a:r>
            <a:r>
              <a:rPr lang="en-US" sz="2000" dirty="0">
                <a:latin typeface="Helvetica" charset="0"/>
              </a:rPr>
              <a:t>) and </a:t>
            </a:r>
            <a:r>
              <a:rPr lang="en-US" sz="2000" i="1" dirty="0">
                <a:latin typeface="Helvetica" charset="0"/>
              </a:rPr>
              <a:t>r</a:t>
            </a:r>
            <a:r>
              <a:rPr lang="en-US" sz="2000" baseline="-25000" dirty="0">
                <a:latin typeface="Helvetica" charset="0"/>
              </a:rPr>
              <a:t>2</a:t>
            </a:r>
            <a:r>
              <a:rPr lang="en-US" sz="2000" dirty="0">
                <a:latin typeface="Helvetica" charset="0"/>
              </a:rPr>
              <a:t> (</a:t>
            </a:r>
            <a:r>
              <a:rPr lang="en-US" sz="2000" i="1" dirty="0">
                <a:latin typeface="Helvetica" charset="0"/>
              </a:rPr>
              <a:t>C</a:t>
            </a:r>
            <a:r>
              <a:rPr lang="en-US" sz="2000" dirty="0">
                <a:latin typeface="Helvetica" charset="0"/>
              </a:rPr>
              <a:t>) are as follows:</a:t>
            </a:r>
            <a:endParaRPr lang="en-US" dirty="0">
              <a:latin typeface="Helvetica" charset="0"/>
            </a:endParaRPr>
          </a:p>
          <a:p>
            <a:pPr>
              <a:buFont typeface="Monotype Sorts" charset="0"/>
              <a:buNone/>
              <a:tabLst>
                <a:tab pos="1436688" algn="l"/>
                <a:tab pos="2176463" algn="l"/>
              </a:tabLst>
            </a:pPr>
            <a:r>
              <a:rPr lang="en-US" dirty="0">
                <a:latin typeface="Helvetica" charset="0"/>
              </a:rPr>
              <a:t>		 </a:t>
            </a:r>
            <a:r>
              <a:rPr lang="en-US" sz="2000" i="1" dirty="0">
                <a:latin typeface="Helvetica" charset="0"/>
              </a:rPr>
              <a:t>r</a:t>
            </a:r>
            <a:r>
              <a:rPr lang="en-US" sz="2000" baseline="-25000" dirty="0">
                <a:latin typeface="Helvetica" charset="0"/>
              </a:rPr>
              <a:t>1</a:t>
            </a:r>
            <a:r>
              <a:rPr lang="en-US" sz="2000" dirty="0">
                <a:latin typeface="Helvetica" charset="0"/>
              </a:rPr>
              <a:t> = {(1, </a:t>
            </a:r>
            <a:r>
              <a:rPr lang="en-US" sz="2000" i="1" dirty="0">
                <a:latin typeface="Helvetica" charset="0"/>
              </a:rPr>
              <a:t>a</a:t>
            </a:r>
            <a:r>
              <a:rPr lang="en-US" sz="2000" dirty="0">
                <a:latin typeface="Helvetica" charset="0"/>
              </a:rPr>
              <a:t>) (2,</a:t>
            </a:r>
            <a:r>
              <a:rPr lang="en-US" sz="2000" i="1" dirty="0">
                <a:latin typeface="Helvetica" charset="0"/>
              </a:rPr>
              <a:t>a</a:t>
            </a:r>
            <a:r>
              <a:rPr lang="en-US" sz="2000" dirty="0">
                <a:latin typeface="Helvetica" charset="0"/>
              </a:rPr>
              <a:t>)}     </a:t>
            </a:r>
            <a:r>
              <a:rPr lang="en-US" sz="2000" i="1" dirty="0">
                <a:latin typeface="Helvetica" charset="0"/>
              </a:rPr>
              <a:t>r</a:t>
            </a:r>
            <a:r>
              <a:rPr lang="en-US" sz="2000" baseline="-25000" dirty="0">
                <a:latin typeface="Helvetica" charset="0"/>
              </a:rPr>
              <a:t>2</a:t>
            </a:r>
            <a:r>
              <a:rPr lang="en-US" sz="2000" dirty="0">
                <a:latin typeface="Helvetica" charset="0"/>
              </a:rPr>
              <a:t> = {(2), (3), (3)}</a:t>
            </a:r>
            <a:endParaRPr lang="en-US" dirty="0">
              <a:latin typeface="Helvetica" charset="0"/>
            </a:endParaRPr>
          </a:p>
          <a:p>
            <a:pPr>
              <a:tabLst>
                <a:tab pos="1436688" algn="l"/>
                <a:tab pos="2176463" algn="l"/>
              </a:tabLst>
            </a:pPr>
            <a:r>
              <a:rPr lang="en-US" sz="2000" dirty="0">
                <a:latin typeface="Helvetica" charset="0"/>
              </a:rPr>
              <a:t>Then </a:t>
            </a:r>
            <a:r>
              <a:rPr lang="en-US" sz="2000" dirty="0">
                <a:solidFill>
                  <a:srgbClr val="FF0000"/>
                </a:solidFill>
                <a:latin typeface="Helvetica" charset="0"/>
                <a:sym typeface="Symbol" charset="0"/>
              </a:rPr>
              <a:t></a:t>
            </a:r>
            <a:r>
              <a:rPr lang="en-US" sz="2400" i="1" baseline="-25000" dirty="0">
                <a:solidFill>
                  <a:srgbClr val="FF0000"/>
                </a:solidFill>
                <a:latin typeface="Helvetica" charset="0"/>
                <a:sym typeface="Symbol" charset="0"/>
              </a:rPr>
              <a:t>B</a:t>
            </a:r>
            <a:r>
              <a:rPr lang="en-US" sz="2000" dirty="0">
                <a:solidFill>
                  <a:srgbClr val="FF0000"/>
                </a:solidFill>
                <a:latin typeface="Helvetica" charset="0"/>
                <a:sym typeface="Symbol" charset="0"/>
              </a:rPr>
              <a:t>(</a:t>
            </a:r>
            <a:r>
              <a:rPr lang="en-US" sz="2000" i="1" dirty="0">
                <a:solidFill>
                  <a:srgbClr val="FF0000"/>
                </a:solidFill>
                <a:latin typeface="Helvetica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Helvetica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Helvetica" charset="0"/>
              </a:rPr>
              <a:t>) </a:t>
            </a:r>
            <a:r>
              <a:rPr lang="en-US" sz="2000" dirty="0">
                <a:latin typeface="Helvetica" charset="0"/>
              </a:rPr>
              <a:t>would be {(a), (a)}, while  </a:t>
            </a:r>
            <a:r>
              <a:rPr lang="en-US" sz="2000" dirty="0">
                <a:solidFill>
                  <a:srgbClr val="FF0000"/>
                </a:solidFill>
                <a:latin typeface="Helvetica" charset="0"/>
                <a:sym typeface="Symbol" charset="0"/>
              </a:rPr>
              <a:t></a:t>
            </a:r>
            <a:r>
              <a:rPr lang="en-US" sz="2400" i="1" baseline="-25000" dirty="0">
                <a:solidFill>
                  <a:srgbClr val="FF0000"/>
                </a:solidFill>
                <a:latin typeface="Helvetica" charset="0"/>
                <a:sym typeface="Symbol" charset="0"/>
              </a:rPr>
              <a:t>B</a:t>
            </a:r>
            <a:r>
              <a:rPr lang="en-US" sz="2000" dirty="0">
                <a:solidFill>
                  <a:srgbClr val="FF0000"/>
                </a:solidFill>
                <a:latin typeface="Helvetica" charset="0"/>
                <a:sym typeface="Symbol" charset="0"/>
              </a:rPr>
              <a:t>(</a:t>
            </a:r>
            <a:r>
              <a:rPr lang="en-US" sz="2000" i="1" dirty="0">
                <a:solidFill>
                  <a:srgbClr val="FF0000"/>
                </a:solidFill>
                <a:latin typeface="Helvetica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Helvetica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Helvetica" charset="0"/>
              </a:rPr>
              <a:t>) x </a:t>
            </a:r>
            <a:r>
              <a:rPr lang="en-US" sz="2000" i="1" dirty="0">
                <a:solidFill>
                  <a:srgbClr val="FF0000"/>
                </a:solidFill>
                <a:latin typeface="Helvetica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Helvetica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Helvetica" charset="0"/>
              </a:rPr>
              <a:t>  </a:t>
            </a:r>
            <a:r>
              <a:rPr lang="en-US" sz="2000" dirty="0">
                <a:latin typeface="Helvetica" charset="0"/>
              </a:rPr>
              <a:t>would be</a:t>
            </a:r>
            <a:endParaRPr lang="en-US" dirty="0">
              <a:latin typeface="Helvetica" charset="0"/>
            </a:endParaRPr>
          </a:p>
          <a:p>
            <a:pPr>
              <a:buFont typeface="Monotype Sorts" charset="0"/>
              <a:buNone/>
              <a:tabLst>
                <a:tab pos="1436688" algn="l"/>
                <a:tab pos="2176463" algn="l"/>
              </a:tabLst>
            </a:pPr>
            <a:r>
              <a:rPr lang="en-US" dirty="0">
                <a:latin typeface="Helvetica" charset="0"/>
              </a:rPr>
              <a:t>		</a:t>
            </a:r>
            <a:r>
              <a:rPr lang="en-US" sz="2000" dirty="0">
                <a:latin typeface="Helvetica" charset="0"/>
              </a:rPr>
              <a:t>{(</a:t>
            </a:r>
            <a:r>
              <a:rPr lang="en-US" sz="2000" i="1" dirty="0">
                <a:latin typeface="Helvetica" charset="0"/>
              </a:rPr>
              <a:t>a</a:t>
            </a:r>
            <a:r>
              <a:rPr lang="en-US" sz="2000" dirty="0">
                <a:latin typeface="Helvetica" charset="0"/>
              </a:rPr>
              <a:t>,2), (</a:t>
            </a:r>
            <a:r>
              <a:rPr lang="en-US" sz="2000" i="1" dirty="0">
                <a:latin typeface="Helvetica" charset="0"/>
              </a:rPr>
              <a:t>a</a:t>
            </a:r>
            <a:r>
              <a:rPr lang="en-US" sz="2000" dirty="0">
                <a:latin typeface="Helvetica" charset="0"/>
              </a:rPr>
              <a:t>,2), (</a:t>
            </a:r>
            <a:r>
              <a:rPr lang="en-US" sz="2000" i="1" dirty="0">
                <a:latin typeface="Helvetica" charset="0"/>
              </a:rPr>
              <a:t>a</a:t>
            </a:r>
            <a:r>
              <a:rPr lang="en-US" sz="2000" dirty="0">
                <a:latin typeface="Helvetica" charset="0"/>
              </a:rPr>
              <a:t>,3), (</a:t>
            </a:r>
            <a:r>
              <a:rPr lang="en-US" sz="2000" i="1" dirty="0">
                <a:latin typeface="Helvetica" charset="0"/>
              </a:rPr>
              <a:t>a</a:t>
            </a:r>
            <a:r>
              <a:rPr lang="en-US" sz="2000" dirty="0">
                <a:latin typeface="Helvetica" charset="0"/>
              </a:rPr>
              <a:t>,3), (</a:t>
            </a:r>
            <a:r>
              <a:rPr lang="en-US" sz="2000" i="1" dirty="0">
                <a:latin typeface="Helvetica" charset="0"/>
              </a:rPr>
              <a:t>a</a:t>
            </a:r>
            <a:r>
              <a:rPr lang="en-US" sz="2000" dirty="0">
                <a:latin typeface="Helvetica" charset="0"/>
              </a:rPr>
              <a:t>,3), (</a:t>
            </a:r>
            <a:r>
              <a:rPr lang="en-US" sz="2000" i="1" dirty="0">
                <a:latin typeface="Helvetica" charset="0"/>
              </a:rPr>
              <a:t>a</a:t>
            </a:r>
            <a:r>
              <a:rPr lang="en-US" sz="2000" dirty="0">
                <a:latin typeface="Helvetica" charset="0"/>
              </a:rPr>
              <a:t>,3)}</a:t>
            </a:r>
            <a:endParaRPr lang="en-US" dirty="0">
              <a:latin typeface="Helvetica" charset="0"/>
            </a:endParaRPr>
          </a:p>
          <a:p>
            <a:pPr>
              <a:tabLst>
                <a:tab pos="1436688" algn="l"/>
                <a:tab pos="2176463" algn="l"/>
              </a:tabLst>
            </a:pPr>
            <a:r>
              <a:rPr lang="en-US" sz="2000" dirty="0">
                <a:latin typeface="Helvetica" charset="0"/>
              </a:rPr>
              <a:t>SQL duplicate semantics:</a:t>
            </a:r>
            <a:r>
              <a:rPr lang="en-US" dirty="0">
                <a:latin typeface="Helvetica" charset="0"/>
              </a:rPr>
              <a:t> </a:t>
            </a:r>
          </a:p>
          <a:p>
            <a:pPr>
              <a:buFont typeface="Monotype Sorts" charset="0"/>
              <a:buNone/>
              <a:tabLst>
                <a:tab pos="1436688" algn="l"/>
                <a:tab pos="2176463" algn="l"/>
              </a:tabLst>
            </a:pPr>
            <a:r>
              <a:rPr lang="en-US" dirty="0">
                <a:latin typeface="Helvetica" charset="0"/>
              </a:rPr>
              <a:t>		</a:t>
            </a:r>
            <a:r>
              <a:rPr lang="en-US" sz="2000" b="1" dirty="0">
                <a:latin typeface="Helvetica" charset="0"/>
              </a:rPr>
              <a:t>select </a:t>
            </a:r>
            <a:r>
              <a:rPr lang="en-US" sz="2000" i="1" dirty="0">
                <a:latin typeface="Helvetica" charset="0"/>
              </a:rPr>
              <a:t>A</a:t>
            </a:r>
            <a:r>
              <a:rPr lang="en-US" sz="2000" baseline="-25000" dirty="0">
                <a:latin typeface="Helvetica" charset="0"/>
              </a:rPr>
              <a:t>1</a:t>
            </a:r>
            <a:r>
              <a:rPr lang="en-US" sz="2000" dirty="0">
                <a:latin typeface="Helvetica" charset="0"/>
              </a:rPr>
              <a:t>,</a:t>
            </a:r>
            <a:r>
              <a:rPr lang="en-US" sz="2000" baseline="-25000" dirty="0">
                <a:latin typeface="Helvetica" charset="0"/>
              </a:rPr>
              <a:t>, </a:t>
            </a:r>
            <a:r>
              <a:rPr lang="en-US" sz="2000" i="1" dirty="0">
                <a:latin typeface="Helvetica" charset="0"/>
              </a:rPr>
              <a:t>A</a:t>
            </a:r>
            <a:r>
              <a:rPr lang="en-US" sz="2000" baseline="-25000" dirty="0">
                <a:latin typeface="Helvetica" charset="0"/>
              </a:rPr>
              <a:t>2</a:t>
            </a:r>
            <a:r>
              <a:rPr lang="en-US" sz="2000" dirty="0">
                <a:latin typeface="Helvetica" charset="0"/>
              </a:rPr>
              <a:t>, ..., </a:t>
            </a:r>
            <a:r>
              <a:rPr lang="en-US" sz="2000" i="1" dirty="0">
                <a:latin typeface="Helvetica" charset="0"/>
              </a:rPr>
              <a:t>A</a:t>
            </a:r>
            <a:r>
              <a:rPr lang="en-US" sz="2400" i="1" baseline="-25000" dirty="0">
                <a:latin typeface="Helvetica" charset="0"/>
              </a:rPr>
              <a:t>n</a:t>
            </a:r>
            <a:br>
              <a:rPr lang="en-US" sz="2000" i="1" dirty="0">
                <a:latin typeface="Helvetica" charset="0"/>
              </a:rPr>
            </a:br>
            <a:r>
              <a:rPr lang="en-US" sz="2000" i="1" dirty="0">
                <a:latin typeface="Helvetica" charset="0"/>
              </a:rPr>
              <a:t>	</a:t>
            </a:r>
            <a:r>
              <a:rPr lang="en-US" sz="2000" b="1" dirty="0">
                <a:latin typeface="Helvetica" charset="0"/>
              </a:rPr>
              <a:t>from </a:t>
            </a:r>
            <a:r>
              <a:rPr lang="en-US" sz="2000" i="1" dirty="0">
                <a:latin typeface="Helvetica" charset="0"/>
              </a:rPr>
              <a:t>r</a:t>
            </a:r>
            <a:r>
              <a:rPr lang="en-US" sz="2000" baseline="-25000" dirty="0">
                <a:latin typeface="Helvetica" charset="0"/>
              </a:rPr>
              <a:t>1</a:t>
            </a:r>
            <a:r>
              <a:rPr lang="en-US" sz="2000" dirty="0">
                <a:latin typeface="Helvetica" charset="0"/>
              </a:rPr>
              <a:t>, </a:t>
            </a:r>
            <a:r>
              <a:rPr lang="en-US" sz="2000" i="1" dirty="0">
                <a:latin typeface="Helvetica" charset="0"/>
              </a:rPr>
              <a:t>r</a:t>
            </a:r>
            <a:r>
              <a:rPr lang="en-US" sz="2000" baseline="-25000" dirty="0">
                <a:latin typeface="Helvetica" charset="0"/>
              </a:rPr>
              <a:t>2</a:t>
            </a:r>
            <a:r>
              <a:rPr lang="en-US" sz="2000" dirty="0">
                <a:latin typeface="Helvetica" charset="0"/>
              </a:rPr>
              <a:t>, ..., </a:t>
            </a:r>
            <a:r>
              <a:rPr lang="en-US" sz="2000" i="1" dirty="0" err="1">
                <a:latin typeface="Helvetica" charset="0"/>
              </a:rPr>
              <a:t>r</a:t>
            </a:r>
            <a:r>
              <a:rPr lang="en-US" sz="2400" i="1" baseline="-25000" dirty="0" err="1">
                <a:latin typeface="Helvetica" charset="0"/>
              </a:rPr>
              <a:t>m</a:t>
            </a:r>
            <a:br>
              <a:rPr lang="en-US" sz="2000" dirty="0">
                <a:latin typeface="Helvetica" charset="0"/>
              </a:rPr>
            </a:br>
            <a:r>
              <a:rPr lang="en-US" sz="2000" dirty="0">
                <a:latin typeface="Helvetica" charset="0"/>
              </a:rPr>
              <a:t>	</a:t>
            </a:r>
            <a:r>
              <a:rPr lang="en-US" sz="2000" b="1" dirty="0">
                <a:latin typeface="Helvetica" charset="0"/>
              </a:rPr>
              <a:t>where </a:t>
            </a:r>
            <a:r>
              <a:rPr lang="en-US" sz="2000" i="1" dirty="0">
                <a:latin typeface="Helvetica" charset="0"/>
              </a:rPr>
              <a:t>P</a:t>
            </a:r>
            <a:endParaRPr lang="en-US" i="1" dirty="0">
              <a:latin typeface="Helvetica" charset="0"/>
            </a:endParaRPr>
          </a:p>
          <a:p>
            <a:pPr>
              <a:buFont typeface="Monotype Sorts" charset="0"/>
              <a:buNone/>
              <a:tabLst>
                <a:tab pos="1436688" algn="l"/>
                <a:tab pos="2176463" algn="l"/>
              </a:tabLst>
            </a:pPr>
            <a:r>
              <a:rPr lang="en-US" i="1" dirty="0">
                <a:latin typeface="Helvetica" charset="0"/>
              </a:rPr>
              <a:t>	</a:t>
            </a:r>
            <a:r>
              <a:rPr lang="en-US" sz="2000" dirty="0">
                <a:latin typeface="Helvetica" charset="0"/>
              </a:rPr>
              <a:t>is equivalent to the </a:t>
            </a:r>
            <a:r>
              <a:rPr lang="en-US" sz="2000" i="1" dirty="0" err="1">
                <a:latin typeface="Helvetica" charset="0"/>
              </a:rPr>
              <a:t>multiset</a:t>
            </a:r>
            <a:r>
              <a:rPr lang="en-US" sz="2000" dirty="0">
                <a:latin typeface="Helvetica" charset="0"/>
              </a:rPr>
              <a:t> version of the expression:</a:t>
            </a:r>
            <a:endParaRPr lang="en-US" dirty="0">
              <a:latin typeface="Helvetica" charset="0"/>
            </a:endParaRPr>
          </a:p>
          <a:p>
            <a:pPr>
              <a:buFont typeface="Monotype Sorts" charset="0"/>
              <a:buNone/>
              <a:tabLst>
                <a:tab pos="1436688" algn="l"/>
                <a:tab pos="2176463" algn="l"/>
              </a:tabLst>
            </a:pPr>
            <a:r>
              <a:rPr lang="en-US" dirty="0">
                <a:latin typeface="Helvetica" charset="0"/>
              </a:rPr>
              <a:t>		</a:t>
            </a:r>
            <a:endParaRPr lang="en-US" i="1" baseline="-25000" dirty="0">
              <a:latin typeface="Helvetica" charset="0"/>
            </a:endParaRPr>
          </a:p>
        </p:txBody>
      </p:sp>
      <p:graphicFrame>
        <p:nvGraphicFramePr>
          <p:cNvPr id="59395" name="Object 4"/>
          <p:cNvGraphicFramePr>
            <a:graphicFrameLocks noChangeAspect="1"/>
          </p:cNvGraphicFramePr>
          <p:nvPr/>
        </p:nvGraphicFramePr>
        <p:xfrm>
          <a:off x="2682875" y="5108575"/>
          <a:ext cx="36401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2" name="Equation" r:id="rId4" imgW="3022600" imgH="355600" progId="Equation.3">
                  <p:embed/>
                </p:oleObj>
              </mc:Choice>
              <mc:Fallback>
                <p:oleObj name="Equation" r:id="rId4" imgW="30226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5108575"/>
                        <a:ext cx="36401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3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38100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Set Operations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988" y="709339"/>
            <a:ext cx="7661275" cy="511175"/>
          </a:xfrm>
        </p:spPr>
        <p:txBody>
          <a:bodyPr/>
          <a:lstStyle/>
          <a:p>
            <a:pPr marL="0" indent="0" algn="ctr">
              <a:buNone/>
              <a:tabLst>
                <a:tab pos="1481138" algn="l"/>
              </a:tabLst>
            </a:pPr>
            <a:r>
              <a:rPr lang="en-US" sz="2000" b="1" dirty="0">
                <a:solidFill>
                  <a:schemeClr val="tx2"/>
                </a:solidFill>
                <a:latin typeface="Helvetica" charset="0"/>
              </a:rPr>
              <a:t>Find courses that ran in Fall 2009 </a:t>
            </a:r>
            <a:r>
              <a:rPr lang="en-US" sz="2400" b="1" dirty="0">
                <a:solidFill>
                  <a:schemeClr val="tx2"/>
                </a:solidFill>
                <a:latin typeface="Helvetica" charset="0"/>
              </a:rPr>
              <a:t>or</a:t>
            </a:r>
            <a:r>
              <a:rPr lang="en-US" sz="2000" b="1" dirty="0">
                <a:solidFill>
                  <a:schemeClr val="tx2"/>
                </a:solidFill>
                <a:latin typeface="Helvetica" charset="0"/>
              </a:rPr>
              <a:t> in Spring 2010</a:t>
            </a:r>
            <a:endParaRPr lang="en-US" b="1" dirty="0">
              <a:solidFill>
                <a:schemeClr val="tx2"/>
              </a:solidFill>
              <a:latin typeface="Helvetica" charset="0"/>
            </a:endParaRPr>
          </a:p>
        </p:txBody>
      </p:sp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552450" y="4222854"/>
            <a:ext cx="7908611" cy="37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sz="1800" b="1" dirty="0">
                <a:solidFill>
                  <a:srgbClr val="1F497D"/>
                </a:solidFill>
              </a:rPr>
              <a:t>  </a:t>
            </a:r>
            <a:r>
              <a:rPr kumimoji="1" lang="en-US" b="1" dirty="0">
                <a:solidFill>
                  <a:srgbClr val="1F497D"/>
                </a:solidFill>
              </a:rPr>
              <a:t> </a:t>
            </a:r>
            <a:r>
              <a:rPr kumimoji="1" lang="en-US" sz="1800" b="1" dirty="0">
                <a:solidFill>
                  <a:srgbClr val="1F497D"/>
                </a:solidFill>
              </a:rPr>
              <a:t>Find courses that ran in Fall 2009 </a:t>
            </a:r>
            <a:r>
              <a:rPr kumimoji="1" lang="en-US" sz="2000" b="1" dirty="0">
                <a:solidFill>
                  <a:srgbClr val="1F497D"/>
                </a:solidFill>
              </a:rPr>
              <a:t>but not in </a:t>
            </a:r>
            <a:r>
              <a:rPr kumimoji="1" lang="en-US" sz="1800" b="1" dirty="0">
                <a:solidFill>
                  <a:srgbClr val="1F497D"/>
                </a:solidFill>
              </a:rPr>
              <a:t>Spring 2010</a:t>
            </a:r>
            <a:endParaRPr kumimoji="1" lang="en-US" b="1" dirty="0">
              <a:solidFill>
                <a:srgbClr val="1F497D"/>
              </a:solidFill>
            </a:endParaRPr>
          </a:p>
        </p:txBody>
      </p:sp>
      <p:sp>
        <p:nvSpPr>
          <p:cNvPr id="417797" name="Text Box 5"/>
          <p:cNvSpPr txBox="1">
            <a:spLocks noChangeArrowheads="1"/>
          </p:cNvSpPr>
          <p:nvPr/>
        </p:nvSpPr>
        <p:spPr bwMode="auto">
          <a:xfrm>
            <a:off x="609600" y="1191459"/>
            <a:ext cx="8534400" cy="1389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</a:pPr>
            <a:r>
              <a:rPr kumimoji="1" lang="en-US" sz="2000" dirty="0"/>
              <a:t>(</a:t>
            </a:r>
            <a:r>
              <a:rPr kumimoji="1" lang="en-US" sz="2000" b="1" dirty="0"/>
              <a:t>select</a:t>
            </a:r>
            <a:r>
              <a:rPr kumimoji="1" lang="en-US" sz="2000" dirty="0"/>
              <a:t> </a:t>
            </a:r>
            <a:r>
              <a:rPr kumimoji="1" lang="en-US" sz="2000" i="1" dirty="0" err="1"/>
              <a:t>course_id</a:t>
            </a:r>
            <a:r>
              <a:rPr kumimoji="1" lang="en-US" sz="2000" i="1" dirty="0"/>
              <a:t>  </a:t>
            </a:r>
            <a:r>
              <a:rPr kumimoji="1" lang="en-US" sz="2000" b="1" dirty="0"/>
              <a:t>from </a:t>
            </a:r>
            <a:r>
              <a:rPr kumimoji="1" lang="en-US" sz="2000" i="1" dirty="0"/>
              <a:t>section </a:t>
            </a:r>
            <a:r>
              <a:rPr kumimoji="1" lang="en-US" sz="2000" b="1" dirty="0"/>
              <a:t>where </a:t>
            </a:r>
            <a:r>
              <a:rPr kumimoji="1" lang="en-US" sz="2000" i="1" dirty="0" err="1"/>
              <a:t>sem</a:t>
            </a:r>
            <a:r>
              <a:rPr kumimoji="1" lang="en-US" sz="2000" i="1" dirty="0"/>
              <a:t> = </a:t>
            </a:r>
            <a:r>
              <a:rPr kumimoji="1" lang="ja-JP" altLang="en-US" sz="2000" dirty="0"/>
              <a:t>‘</a:t>
            </a:r>
            <a:r>
              <a:rPr kumimoji="1" lang="en-US" altLang="ja-JP" sz="2000" dirty="0"/>
              <a:t>Fall</a:t>
            </a:r>
            <a:r>
              <a:rPr kumimoji="1" lang="ja-JP" altLang="en-US" sz="2000" dirty="0"/>
              <a:t>’</a:t>
            </a:r>
            <a:r>
              <a:rPr kumimoji="1" lang="en-US" altLang="ja-JP" sz="2000" dirty="0"/>
              <a:t> </a:t>
            </a:r>
            <a:r>
              <a:rPr kumimoji="1" lang="en-US" altLang="ja-JP" sz="2000" b="1" dirty="0"/>
              <a:t>and </a:t>
            </a:r>
            <a:r>
              <a:rPr kumimoji="1" lang="en-US" altLang="ja-JP" sz="2000" i="1" dirty="0"/>
              <a:t>year = </a:t>
            </a:r>
            <a:r>
              <a:rPr kumimoji="1" lang="en-US" altLang="ja-JP" sz="2000" dirty="0"/>
              <a:t>2009)</a:t>
            </a:r>
            <a:br>
              <a:rPr kumimoji="1" lang="en-US" altLang="ja-JP" sz="2000" dirty="0"/>
            </a:br>
            <a:r>
              <a:rPr kumimoji="1" lang="en-US" altLang="ja-JP" sz="2000" dirty="0"/>
              <a:t>						 </a:t>
            </a:r>
            <a:r>
              <a:rPr kumimoji="1" lang="en-US" altLang="ja-JP" sz="2000" b="1" dirty="0">
                <a:solidFill>
                  <a:srgbClr val="FF0000"/>
                </a:solidFill>
              </a:rPr>
              <a:t>union</a:t>
            </a:r>
            <a:br>
              <a:rPr kumimoji="1" lang="en-US" altLang="ja-JP" sz="2000" b="1" dirty="0"/>
            </a:br>
            <a:r>
              <a:rPr kumimoji="1" lang="en-US" altLang="ja-JP" sz="2000" dirty="0"/>
              <a:t>(</a:t>
            </a:r>
            <a:r>
              <a:rPr kumimoji="1" lang="en-US" altLang="ja-JP" sz="2000" b="1" dirty="0"/>
              <a:t>select</a:t>
            </a:r>
            <a:r>
              <a:rPr kumimoji="1" lang="en-US" altLang="ja-JP" sz="2000" dirty="0"/>
              <a:t> </a:t>
            </a:r>
            <a:r>
              <a:rPr kumimoji="1" lang="en-US" altLang="ja-JP" sz="2000" i="1" dirty="0" err="1"/>
              <a:t>course_id</a:t>
            </a:r>
            <a:r>
              <a:rPr kumimoji="1" lang="en-US" altLang="ja-JP" sz="2000" i="1" dirty="0"/>
              <a:t>  </a:t>
            </a:r>
            <a:r>
              <a:rPr kumimoji="1" lang="en-US" altLang="ja-JP" sz="2000" b="1" dirty="0"/>
              <a:t>from </a:t>
            </a:r>
            <a:r>
              <a:rPr kumimoji="1" lang="en-US" altLang="ja-JP" sz="2000" i="1" dirty="0"/>
              <a:t>section </a:t>
            </a:r>
            <a:r>
              <a:rPr kumimoji="1" lang="en-US" altLang="ja-JP" sz="2000" b="1" dirty="0"/>
              <a:t>where </a:t>
            </a:r>
            <a:r>
              <a:rPr kumimoji="1" lang="en-US" altLang="ja-JP" sz="2000" i="1" dirty="0" err="1"/>
              <a:t>sem</a:t>
            </a:r>
            <a:r>
              <a:rPr kumimoji="1" lang="en-US" altLang="ja-JP" sz="2000" i="1" dirty="0"/>
              <a:t> = </a:t>
            </a:r>
            <a:r>
              <a:rPr kumimoji="1" lang="ja-JP" altLang="en-US" sz="2000" dirty="0"/>
              <a:t>‘</a:t>
            </a:r>
            <a:r>
              <a:rPr kumimoji="1" lang="en-US" altLang="ja-JP" sz="2000" dirty="0"/>
              <a:t>Spring</a:t>
            </a:r>
            <a:r>
              <a:rPr kumimoji="1" lang="ja-JP" altLang="en-US" sz="2000" dirty="0"/>
              <a:t>’</a:t>
            </a:r>
            <a:r>
              <a:rPr kumimoji="1" lang="en-US" altLang="ja-JP" sz="2000" dirty="0"/>
              <a:t> </a:t>
            </a:r>
            <a:r>
              <a:rPr kumimoji="1" lang="en-US" altLang="ja-JP" sz="2000" b="1" dirty="0"/>
              <a:t>and </a:t>
            </a:r>
            <a:r>
              <a:rPr kumimoji="1" lang="en-US" altLang="ja-JP" sz="2000" i="1" dirty="0"/>
              <a:t>year = </a:t>
            </a:r>
            <a:r>
              <a:rPr kumimoji="1" lang="en-US" altLang="ja-JP" sz="2000" dirty="0"/>
              <a:t>2010)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</a:pPr>
            <a:endParaRPr kumimoji="1" lang="en-US" sz="1800" dirty="0"/>
          </a:p>
        </p:txBody>
      </p:sp>
      <p:sp>
        <p:nvSpPr>
          <p:cNvPr id="61445" name="Text Box 6"/>
          <p:cNvSpPr txBox="1">
            <a:spLocks noChangeArrowheads="1"/>
          </p:cNvSpPr>
          <p:nvPr/>
        </p:nvSpPr>
        <p:spPr bwMode="auto">
          <a:xfrm>
            <a:off x="388937" y="2368131"/>
            <a:ext cx="7680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sz="1800" b="1" dirty="0">
                <a:solidFill>
                  <a:srgbClr val="1F497D"/>
                </a:solidFill>
              </a:rPr>
              <a:t>  Find courses that ran in Fall 2009 </a:t>
            </a:r>
            <a:r>
              <a:rPr kumimoji="1" lang="en-US" sz="2000" b="1" dirty="0">
                <a:solidFill>
                  <a:srgbClr val="1F497D"/>
                </a:solidFill>
              </a:rPr>
              <a:t>and</a:t>
            </a:r>
            <a:r>
              <a:rPr kumimoji="1" lang="en-US" sz="1800" b="1" dirty="0">
                <a:solidFill>
                  <a:srgbClr val="1F497D"/>
                </a:solidFill>
              </a:rPr>
              <a:t> in Spring 2010</a:t>
            </a:r>
            <a:endParaRPr kumimoji="1" lang="en-US" b="1" dirty="0">
              <a:solidFill>
                <a:srgbClr val="1F497D"/>
              </a:solidFill>
            </a:endParaRPr>
          </a:p>
        </p:txBody>
      </p:sp>
      <p:sp>
        <p:nvSpPr>
          <p:cNvPr id="417799" name="Text Box 7"/>
          <p:cNvSpPr txBox="1">
            <a:spLocks noChangeArrowheads="1"/>
          </p:cNvSpPr>
          <p:nvPr/>
        </p:nvSpPr>
        <p:spPr bwMode="auto">
          <a:xfrm>
            <a:off x="579438" y="2917594"/>
            <a:ext cx="856456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</a:pPr>
            <a:r>
              <a:rPr kumimoji="1" lang="en-US" sz="2000" dirty="0"/>
              <a:t>(</a:t>
            </a:r>
            <a:r>
              <a:rPr kumimoji="1" lang="en-US" sz="2000" b="1" dirty="0"/>
              <a:t>select</a:t>
            </a:r>
            <a:r>
              <a:rPr kumimoji="1" lang="en-US" sz="2000" dirty="0"/>
              <a:t> </a:t>
            </a:r>
            <a:r>
              <a:rPr kumimoji="1" lang="en-US" sz="2000" i="1" dirty="0" err="1"/>
              <a:t>course_id</a:t>
            </a:r>
            <a:r>
              <a:rPr kumimoji="1" lang="en-US" sz="2000" i="1" dirty="0"/>
              <a:t> </a:t>
            </a:r>
            <a:r>
              <a:rPr kumimoji="1" lang="en-US" sz="2000" b="1" dirty="0"/>
              <a:t>from </a:t>
            </a:r>
            <a:r>
              <a:rPr kumimoji="1" lang="en-US" sz="2000" i="1" dirty="0"/>
              <a:t>section </a:t>
            </a:r>
            <a:r>
              <a:rPr kumimoji="1" lang="en-US" sz="2000" b="1" dirty="0"/>
              <a:t>where </a:t>
            </a:r>
            <a:r>
              <a:rPr kumimoji="1" lang="en-US" sz="2000" i="1" dirty="0" err="1"/>
              <a:t>sem</a:t>
            </a:r>
            <a:r>
              <a:rPr kumimoji="1" lang="en-US" sz="2000" i="1" dirty="0"/>
              <a:t> = </a:t>
            </a:r>
            <a:r>
              <a:rPr kumimoji="1" lang="ja-JP" altLang="en-US" sz="2000" dirty="0"/>
              <a:t>‘</a:t>
            </a:r>
            <a:r>
              <a:rPr kumimoji="1" lang="en-US" altLang="ja-JP" sz="2000" dirty="0"/>
              <a:t>Fall</a:t>
            </a:r>
            <a:r>
              <a:rPr kumimoji="1" lang="ja-JP" altLang="en-US" sz="2000" dirty="0"/>
              <a:t>’</a:t>
            </a:r>
            <a:r>
              <a:rPr kumimoji="1" lang="en-US" altLang="ja-JP" sz="2000" dirty="0"/>
              <a:t> </a:t>
            </a:r>
            <a:r>
              <a:rPr kumimoji="1" lang="en-US" altLang="ja-JP" sz="2000" b="1" dirty="0"/>
              <a:t>and </a:t>
            </a:r>
            <a:r>
              <a:rPr kumimoji="1" lang="en-US" altLang="ja-JP" sz="2000" i="1" dirty="0"/>
              <a:t>year = </a:t>
            </a:r>
            <a:r>
              <a:rPr kumimoji="1" lang="en-US" altLang="ja-JP" sz="2000" dirty="0"/>
              <a:t>2009)</a:t>
            </a:r>
            <a:br>
              <a:rPr kumimoji="1" lang="en-US" altLang="ja-JP" sz="2000" dirty="0"/>
            </a:br>
            <a:r>
              <a:rPr kumimoji="1" lang="en-US" altLang="ja-JP" sz="2000" dirty="0"/>
              <a:t>						</a:t>
            </a:r>
            <a:r>
              <a:rPr kumimoji="1" lang="en-US" altLang="ja-JP" sz="2000" dirty="0">
                <a:solidFill>
                  <a:srgbClr val="FF0000"/>
                </a:solidFill>
              </a:rPr>
              <a:t> </a:t>
            </a:r>
            <a:r>
              <a:rPr kumimoji="1" lang="en-US" altLang="ja-JP" sz="2000" b="1" dirty="0">
                <a:solidFill>
                  <a:srgbClr val="FF0000"/>
                </a:solidFill>
              </a:rPr>
              <a:t>intersect</a:t>
            </a:r>
            <a:br>
              <a:rPr kumimoji="1" lang="en-US" altLang="ja-JP" sz="2000" b="1" dirty="0"/>
            </a:br>
            <a:r>
              <a:rPr kumimoji="1" lang="en-US" altLang="ja-JP" sz="2000" dirty="0"/>
              <a:t>(</a:t>
            </a:r>
            <a:r>
              <a:rPr kumimoji="1" lang="en-US" altLang="ja-JP" sz="2000" b="1" dirty="0"/>
              <a:t>select</a:t>
            </a:r>
            <a:r>
              <a:rPr kumimoji="1" lang="en-US" altLang="ja-JP" sz="2000" dirty="0"/>
              <a:t> </a:t>
            </a:r>
            <a:r>
              <a:rPr kumimoji="1" lang="en-US" altLang="ja-JP" sz="2000" i="1" dirty="0" err="1"/>
              <a:t>course_id</a:t>
            </a:r>
            <a:r>
              <a:rPr kumimoji="1" lang="en-US" altLang="ja-JP" sz="2000" i="1" dirty="0"/>
              <a:t> </a:t>
            </a:r>
            <a:r>
              <a:rPr kumimoji="1" lang="en-US" altLang="ja-JP" sz="2000" b="1" dirty="0"/>
              <a:t>from </a:t>
            </a:r>
            <a:r>
              <a:rPr kumimoji="1" lang="en-US" altLang="ja-JP" sz="2000" i="1" dirty="0"/>
              <a:t>section </a:t>
            </a:r>
            <a:r>
              <a:rPr kumimoji="1" lang="en-US" altLang="ja-JP" sz="2000" b="1" dirty="0"/>
              <a:t>where </a:t>
            </a:r>
            <a:r>
              <a:rPr kumimoji="1" lang="en-US" altLang="ja-JP" sz="2000" i="1" dirty="0" err="1"/>
              <a:t>sem</a:t>
            </a:r>
            <a:r>
              <a:rPr kumimoji="1" lang="en-US" altLang="ja-JP" sz="2000" i="1" dirty="0"/>
              <a:t> = </a:t>
            </a:r>
            <a:r>
              <a:rPr kumimoji="1" lang="ja-JP" altLang="en-US" sz="2000" dirty="0"/>
              <a:t>‘</a:t>
            </a:r>
            <a:r>
              <a:rPr kumimoji="1" lang="en-US" altLang="ja-JP" sz="2000" dirty="0"/>
              <a:t>Spring</a:t>
            </a:r>
            <a:r>
              <a:rPr kumimoji="1" lang="ja-JP" altLang="en-US" sz="2000" dirty="0"/>
              <a:t>’</a:t>
            </a:r>
            <a:r>
              <a:rPr kumimoji="1" lang="en-US" altLang="ja-JP" sz="2000" dirty="0"/>
              <a:t> </a:t>
            </a:r>
            <a:r>
              <a:rPr kumimoji="1" lang="en-US" altLang="ja-JP" sz="2000" b="1" dirty="0"/>
              <a:t>and </a:t>
            </a:r>
            <a:r>
              <a:rPr kumimoji="1" lang="en-US" altLang="ja-JP" sz="2000" i="1" dirty="0"/>
              <a:t>year = </a:t>
            </a:r>
            <a:r>
              <a:rPr kumimoji="1" lang="en-US" altLang="ja-JP" sz="2000" dirty="0"/>
              <a:t>2010)</a:t>
            </a:r>
            <a:endParaRPr kumimoji="1" lang="en-US" sz="1800" dirty="0"/>
          </a:p>
        </p:txBody>
      </p:sp>
      <p:sp>
        <p:nvSpPr>
          <p:cNvPr id="417800" name="Text Box 8"/>
          <p:cNvSpPr txBox="1">
            <a:spLocks noChangeArrowheads="1"/>
          </p:cNvSpPr>
          <p:nvPr/>
        </p:nvSpPr>
        <p:spPr bwMode="auto">
          <a:xfrm>
            <a:off x="577850" y="4843463"/>
            <a:ext cx="83518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</a:pPr>
            <a:r>
              <a:rPr kumimoji="1" lang="en-US" sz="2000" dirty="0"/>
              <a:t>(</a:t>
            </a:r>
            <a:r>
              <a:rPr kumimoji="1" lang="en-US" sz="2000" b="1" dirty="0"/>
              <a:t>select</a:t>
            </a:r>
            <a:r>
              <a:rPr kumimoji="1" lang="en-US" sz="2000" dirty="0"/>
              <a:t> </a:t>
            </a:r>
            <a:r>
              <a:rPr kumimoji="1" lang="en-US" sz="2000" i="1" dirty="0" err="1"/>
              <a:t>course_id</a:t>
            </a:r>
            <a:r>
              <a:rPr kumimoji="1" lang="en-US" sz="2000" i="1" dirty="0"/>
              <a:t> </a:t>
            </a:r>
            <a:r>
              <a:rPr kumimoji="1" lang="en-US" sz="2000" b="1" dirty="0"/>
              <a:t>from </a:t>
            </a:r>
            <a:r>
              <a:rPr kumimoji="1" lang="en-US" sz="2000" i="1" dirty="0"/>
              <a:t>section </a:t>
            </a:r>
            <a:r>
              <a:rPr kumimoji="1" lang="en-US" sz="2000" b="1" dirty="0"/>
              <a:t>where </a:t>
            </a:r>
            <a:r>
              <a:rPr kumimoji="1" lang="en-US" sz="2000" i="1" dirty="0" err="1"/>
              <a:t>sem</a:t>
            </a:r>
            <a:r>
              <a:rPr kumimoji="1" lang="en-US" sz="2000" i="1" dirty="0"/>
              <a:t> = </a:t>
            </a:r>
            <a:r>
              <a:rPr kumimoji="1" lang="ja-JP" altLang="en-US" sz="2000" dirty="0"/>
              <a:t>‘</a:t>
            </a:r>
            <a:r>
              <a:rPr kumimoji="1" lang="en-US" altLang="ja-JP" sz="2000" dirty="0"/>
              <a:t>Fall</a:t>
            </a:r>
            <a:r>
              <a:rPr kumimoji="1" lang="ja-JP" altLang="en-US" sz="2000" dirty="0"/>
              <a:t>’</a:t>
            </a:r>
            <a:r>
              <a:rPr kumimoji="1" lang="en-US" altLang="ja-JP" sz="2000" dirty="0"/>
              <a:t> </a:t>
            </a:r>
            <a:r>
              <a:rPr kumimoji="1" lang="en-US" altLang="ja-JP" sz="2000" b="1" dirty="0"/>
              <a:t>and </a:t>
            </a:r>
            <a:r>
              <a:rPr kumimoji="1" lang="en-US" altLang="ja-JP" sz="2000" i="1" dirty="0"/>
              <a:t>year = </a:t>
            </a:r>
            <a:r>
              <a:rPr kumimoji="1" lang="en-US" altLang="ja-JP" sz="2000" dirty="0"/>
              <a:t>2009)</a:t>
            </a:r>
            <a:br>
              <a:rPr kumimoji="1" lang="en-US" altLang="ja-JP" sz="2000" dirty="0"/>
            </a:br>
            <a:r>
              <a:rPr kumimoji="1" lang="en-US" altLang="ja-JP" sz="2000" dirty="0"/>
              <a:t>						</a:t>
            </a:r>
            <a:r>
              <a:rPr kumimoji="1" lang="en-US" altLang="ja-JP" sz="2000" dirty="0">
                <a:solidFill>
                  <a:srgbClr val="FF0000"/>
                </a:solidFill>
              </a:rPr>
              <a:t> </a:t>
            </a:r>
            <a:r>
              <a:rPr kumimoji="1" lang="en-US" altLang="ja-JP" sz="2000" b="1" dirty="0">
                <a:solidFill>
                  <a:srgbClr val="FF0000"/>
                </a:solidFill>
              </a:rPr>
              <a:t>except</a:t>
            </a:r>
            <a:br>
              <a:rPr kumimoji="1" lang="en-US" altLang="ja-JP" sz="2000" b="1" dirty="0"/>
            </a:br>
            <a:r>
              <a:rPr kumimoji="1" lang="en-US" altLang="ja-JP" sz="2000" dirty="0"/>
              <a:t>(</a:t>
            </a:r>
            <a:r>
              <a:rPr kumimoji="1" lang="en-US" altLang="ja-JP" sz="2000" b="1" dirty="0"/>
              <a:t>select</a:t>
            </a:r>
            <a:r>
              <a:rPr kumimoji="1" lang="en-US" altLang="ja-JP" sz="2000" dirty="0"/>
              <a:t> </a:t>
            </a:r>
            <a:r>
              <a:rPr kumimoji="1" lang="en-US" altLang="ja-JP" sz="2000" i="1" dirty="0" err="1"/>
              <a:t>course_id</a:t>
            </a:r>
            <a:r>
              <a:rPr kumimoji="1" lang="en-US" altLang="ja-JP" sz="2000" i="1" dirty="0"/>
              <a:t> </a:t>
            </a:r>
            <a:r>
              <a:rPr kumimoji="1" lang="en-US" altLang="ja-JP" sz="2000" b="1" dirty="0"/>
              <a:t>from </a:t>
            </a:r>
            <a:r>
              <a:rPr kumimoji="1" lang="en-US" altLang="ja-JP" sz="2000" i="1" dirty="0"/>
              <a:t>section </a:t>
            </a:r>
            <a:r>
              <a:rPr kumimoji="1" lang="en-US" altLang="ja-JP" sz="2000" b="1" dirty="0"/>
              <a:t>where </a:t>
            </a:r>
            <a:r>
              <a:rPr kumimoji="1" lang="en-US" altLang="ja-JP" sz="2000" i="1" dirty="0" err="1"/>
              <a:t>sem</a:t>
            </a:r>
            <a:r>
              <a:rPr kumimoji="1" lang="en-US" altLang="ja-JP" sz="2000" i="1" dirty="0"/>
              <a:t> = </a:t>
            </a:r>
            <a:r>
              <a:rPr kumimoji="1" lang="ja-JP" altLang="en-US" sz="2000" dirty="0"/>
              <a:t>‘</a:t>
            </a:r>
            <a:r>
              <a:rPr kumimoji="1" lang="en-US" altLang="ja-JP" sz="2000" dirty="0"/>
              <a:t>Spring</a:t>
            </a:r>
            <a:r>
              <a:rPr kumimoji="1" lang="ja-JP" altLang="en-US" sz="2000" dirty="0"/>
              <a:t>’</a:t>
            </a:r>
            <a:r>
              <a:rPr kumimoji="1" lang="en-US" altLang="ja-JP" sz="2000" dirty="0"/>
              <a:t> </a:t>
            </a:r>
            <a:r>
              <a:rPr kumimoji="1" lang="en-US" altLang="ja-JP" sz="2000" b="1" dirty="0"/>
              <a:t>and </a:t>
            </a:r>
            <a:r>
              <a:rPr kumimoji="1" lang="en-US" altLang="ja-JP" sz="2000" i="1" dirty="0"/>
              <a:t>year = </a:t>
            </a:r>
            <a:r>
              <a:rPr kumimoji="1" lang="en-US" altLang="ja-JP" sz="2000" dirty="0"/>
              <a:t>2010)</a:t>
            </a:r>
            <a:endParaRPr kumimoji="1"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7" grpId="0" autoUpdateAnimBg="0"/>
      <p:bldP spid="417799" grpId="0" autoUpdateAnimBg="0"/>
      <p:bldP spid="41780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Set Operations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095375"/>
            <a:ext cx="7661275" cy="4903788"/>
          </a:xfrm>
        </p:spPr>
        <p:txBody>
          <a:bodyPr/>
          <a:lstStyle/>
          <a:p>
            <a:r>
              <a:rPr lang="en-US" sz="2000" dirty="0">
                <a:latin typeface="Helvetica" charset="0"/>
              </a:rPr>
              <a:t>Set operations </a:t>
            </a:r>
            <a:r>
              <a:rPr lang="en-US" sz="2000" b="1" dirty="0">
                <a:solidFill>
                  <a:srgbClr val="000099"/>
                </a:solidFill>
                <a:latin typeface="Helvetica" charset="0"/>
              </a:rPr>
              <a:t>union</a:t>
            </a:r>
            <a:r>
              <a:rPr lang="en-US" sz="2000" b="1" dirty="0">
                <a:latin typeface="Helvetica" charset="0"/>
              </a:rPr>
              <a:t>, </a:t>
            </a:r>
            <a:r>
              <a:rPr lang="en-US" sz="2000" b="1" dirty="0">
                <a:solidFill>
                  <a:srgbClr val="000099"/>
                </a:solidFill>
                <a:latin typeface="Helvetica" charset="0"/>
              </a:rPr>
              <a:t>intersect</a:t>
            </a:r>
            <a:r>
              <a:rPr lang="en-US" sz="2000" b="1" dirty="0">
                <a:latin typeface="Helvetica" charset="0"/>
              </a:rPr>
              <a:t>, </a:t>
            </a:r>
            <a:r>
              <a:rPr lang="en-US" sz="2000" dirty="0">
                <a:latin typeface="Helvetica" charset="0"/>
              </a:rPr>
              <a:t>and </a:t>
            </a:r>
            <a:r>
              <a:rPr lang="en-US" sz="2000" b="1" dirty="0">
                <a:solidFill>
                  <a:srgbClr val="000099"/>
                </a:solidFill>
                <a:latin typeface="Helvetica" charset="0"/>
              </a:rPr>
              <a:t>except</a:t>
            </a:r>
            <a:r>
              <a:rPr lang="en-US" b="1" dirty="0">
                <a:latin typeface="Helvetica" charset="0"/>
              </a:rPr>
              <a:t> </a:t>
            </a:r>
          </a:p>
          <a:p>
            <a:pPr lvl="1"/>
            <a:r>
              <a:rPr lang="en-US" sz="2000" dirty="0">
                <a:latin typeface="Helvetica" charset="0"/>
                <a:sym typeface="Symbol" charset="0"/>
              </a:rPr>
              <a:t>Each of the above operations automatically eliminates duplicates.</a:t>
            </a:r>
            <a:endParaRPr lang="en-US" dirty="0">
              <a:latin typeface="Helvetica" charset="0"/>
              <a:sym typeface="Symbol" charset="0"/>
            </a:endParaRPr>
          </a:p>
          <a:p>
            <a:r>
              <a:rPr lang="en-US" sz="2000" dirty="0">
                <a:latin typeface="Helvetica" charset="0"/>
                <a:sym typeface="Symbol" charset="0"/>
              </a:rPr>
              <a:t>To retain all duplicates use the corresponding </a:t>
            </a:r>
            <a:r>
              <a:rPr lang="en-US" sz="2000" dirty="0" err="1">
                <a:latin typeface="Helvetica" charset="0"/>
                <a:sym typeface="Symbol" charset="0"/>
              </a:rPr>
              <a:t>multiset</a:t>
            </a:r>
            <a:r>
              <a:rPr lang="en-US" sz="2000" dirty="0">
                <a:latin typeface="Helvetica" charset="0"/>
                <a:sym typeface="Symbol" charset="0"/>
              </a:rPr>
              <a:t> versions </a:t>
            </a:r>
            <a:r>
              <a:rPr lang="en-US" sz="2000" b="1" dirty="0">
                <a:solidFill>
                  <a:srgbClr val="000099"/>
                </a:solidFill>
                <a:latin typeface="Helvetica" charset="0"/>
                <a:sym typeface="Symbol" charset="0"/>
              </a:rPr>
              <a:t>union all, intersect all</a:t>
            </a:r>
            <a:r>
              <a:rPr lang="en-US" sz="2000" b="1" dirty="0">
                <a:latin typeface="Helvetica" charset="0"/>
                <a:sym typeface="Symbol" charset="0"/>
              </a:rPr>
              <a:t> </a:t>
            </a:r>
            <a:r>
              <a:rPr lang="en-US" sz="2000" dirty="0">
                <a:latin typeface="Helvetica" charset="0"/>
                <a:sym typeface="Symbol" charset="0"/>
              </a:rPr>
              <a:t>and </a:t>
            </a:r>
            <a:r>
              <a:rPr lang="en-US" sz="2000" b="1" dirty="0">
                <a:solidFill>
                  <a:srgbClr val="000099"/>
                </a:solidFill>
                <a:latin typeface="Helvetica" charset="0"/>
                <a:sym typeface="Symbol" charset="0"/>
              </a:rPr>
              <a:t>except all</a:t>
            </a:r>
            <a:r>
              <a:rPr lang="en-US" sz="2000" b="1" dirty="0">
                <a:latin typeface="Helvetica" charset="0"/>
                <a:sym typeface="Symbol" charset="0"/>
              </a:rPr>
              <a:t>.</a:t>
            </a:r>
            <a:br>
              <a:rPr lang="en-US" sz="2000" b="1" dirty="0">
                <a:latin typeface="Helvetica" charset="0"/>
                <a:sym typeface="Symbol" charset="0"/>
              </a:rPr>
            </a:br>
            <a:br>
              <a:rPr lang="en-US" sz="2000" dirty="0">
                <a:latin typeface="Helvetica" charset="0"/>
                <a:sym typeface="Symbol" charset="0"/>
              </a:rPr>
            </a:br>
            <a:r>
              <a:rPr lang="en-US" sz="2000" dirty="0">
                <a:latin typeface="Helvetica" charset="0"/>
                <a:sym typeface="Symbol" charset="0"/>
              </a:rPr>
              <a:t>Suppose a tuple occurs </a:t>
            </a:r>
            <a:r>
              <a:rPr lang="en-US" sz="2000" i="1" dirty="0">
                <a:solidFill>
                  <a:srgbClr val="FF0000"/>
                </a:solidFill>
                <a:latin typeface="Helvetica" charset="0"/>
                <a:sym typeface="Symbol" charset="0"/>
              </a:rPr>
              <a:t>m</a:t>
            </a:r>
            <a:r>
              <a:rPr lang="en-US" sz="2000" dirty="0">
                <a:latin typeface="Helvetica" charset="0"/>
                <a:sym typeface="Symbol" charset="0"/>
              </a:rPr>
              <a:t> times in </a:t>
            </a:r>
            <a:r>
              <a:rPr lang="en-US" sz="2000" i="1" dirty="0">
                <a:latin typeface="Helvetica" charset="0"/>
                <a:sym typeface="Symbol" charset="0"/>
              </a:rPr>
              <a:t>r</a:t>
            </a:r>
            <a:r>
              <a:rPr lang="en-US" sz="2000" dirty="0">
                <a:latin typeface="Helvetica" charset="0"/>
                <a:sym typeface="Symbol" charset="0"/>
              </a:rPr>
              <a:t> and </a:t>
            </a:r>
            <a:r>
              <a:rPr lang="en-US" sz="2000" i="1" dirty="0">
                <a:solidFill>
                  <a:srgbClr val="FF0000"/>
                </a:solidFill>
                <a:latin typeface="Helvetica" charset="0"/>
                <a:sym typeface="Symbol" charset="0"/>
              </a:rPr>
              <a:t>n</a:t>
            </a:r>
            <a:r>
              <a:rPr lang="en-US" sz="2000" i="1" dirty="0">
                <a:latin typeface="Helvetica" charset="0"/>
                <a:sym typeface="Symbol" charset="0"/>
              </a:rPr>
              <a:t> </a:t>
            </a:r>
            <a:r>
              <a:rPr lang="en-US" sz="2000" dirty="0">
                <a:latin typeface="Helvetica" charset="0"/>
                <a:sym typeface="Symbol" charset="0"/>
              </a:rPr>
              <a:t>times in </a:t>
            </a:r>
            <a:r>
              <a:rPr lang="en-US" sz="2000" i="1" dirty="0">
                <a:latin typeface="Helvetica" charset="0"/>
                <a:sym typeface="Symbol" charset="0"/>
              </a:rPr>
              <a:t>s, </a:t>
            </a:r>
            <a:r>
              <a:rPr lang="en-US" sz="2000" dirty="0">
                <a:latin typeface="Helvetica" charset="0"/>
                <a:sym typeface="Symbol" charset="0"/>
              </a:rPr>
              <a:t>then, it occurs:</a:t>
            </a:r>
            <a:endParaRPr lang="en-US" dirty="0">
              <a:latin typeface="Helvetica" charset="0"/>
              <a:sym typeface="Symbol" charset="0"/>
            </a:endParaRPr>
          </a:p>
          <a:p>
            <a:pPr lvl="1"/>
            <a:r>
              <a:rPr lang="en-US" sz="2000" i="1" dirty="0">
                <a:latin typeface="Helvetica" charset="0"/>
              </a:rPr>
              <a:t>m </a:t>
            </a:r>
            <a:r>
              <a:rPr lang="en-US" sz="2000" i="1" baseline="-25000" dirty="0">
                <a:latin typeface="Helvetica" charset="0"/>
              </a:rPr>
              <a:t> </a:t>
            </a:r>
            <a:r>
              <a:rPr lang="en-US" sz="2000" i="1" dirty="0">
                <a:latin typeface="Helvetica" charset="0"/>
              </a:rPr>
              <a:t>+ n  </a:t>
            </a:r>
            <a:r>
              <a:rPr lang="en-US" sz="2000" dirty="0">
                <a:latin typeface="Helvetica" charset="0"/>
              </a:rPr>
              <a:t>times                 in </a:t>
            </a:r>
            <a:r>
              <a:rPr lang="en-US" sz="2000" i="1" dirty="0">
                <a:latin typeface="Helvetica" charset="0"/>
              </a:rPr>
              <a:t>r </a:t>
            </a:r>
            <a:r>
              <a:rPr lang="en-US" sz="2000" b="1" dirty="0">
                <a:latin typeface="Helvetica" charset="0"/>
              </a:rPr>
              <a:t>union all </a:t>
            </a:r>
            <a:r>
              <a:rPr lang="en-US" sz="2000" i="1" dirty="0">
                <a:latin typeface="Helvetica" charset="0"/>
              </a:rPr>
              <a:t>s</a:t>
            </a:r>
            <a:endParaRPr lang="en-US" i="1" dirty="0">
              <a:latin typeface="Helvetica" charset="0"/>
            </a:endParaRPr>
          </a:p>
          <a:p>
            <a:pPr lvl="1"/>
            <a:r>
              <a:rPr lang="en-US" sz="2000" dirty="0">
                <a:latin typeface="Helvetica" charset="0"/>
              </a:rPr>
              <a:t>min  (</a:t>
            </a:r>
            <a:r>
              <a:rPr lang="en-US" sz="2000" i="1" dirty="0" err="1">
                <a:latin typeface="Helvetica" charset="0"/>
              </a:rPr>
              <a:t>m,n</a:t>
            </a:r>
            <a:r>
              <a:rPr lang="en-US" sz="2000" i="1" dirty="0">
                <a:latin typeface="Helvetica" charset="0"/>
              </a:rPr>
              <a:t>)</a:t>
            </a:r>
            <a:r>
              <a:rPr lang="en-US" sz="2000" dirty="0">
                <a:latin typeface="Helvetica" charset="0"/>
              </a:rPr>
              <a:t> times            in </a:t>
            </a:r>
            <a:r>
              <a:rPr lang="en-US" sz="2000" i="1" dirty="0">
                <a:latin typeface="Helvetica" charset="0"/>
              </a:rPr>
              <a:t>r</a:t>
            </a:r>
            <a:r>
              <a:rPr lang="en-US" sz="2000" dirty="0">
                <a:latin typeface="Helvetica" charset="0"/>
              </a:rPr>
              <a:t> </a:t>
            </a:r>
            <a:r>
              <a:rPr lang="en-US" sz="2000" b="1" dirty="0">
                <a:latin typeface="Helvetica" charset="0"/>
              </a:rPr>
              <a:t>intersect all </a:t>
            </a:r>
            <a:r>
              <a:rPr lang="en-US" sz="2000" i="1" dirty="0">
                <a:latin typeface="Helvetica" charset="0"/>
              </a:rPr>
              <a:t>s</a:t>
            </a:r>
            <a:endParaRPr lang="en-US" i="1" dirty="0">
              <a:latin typeface="Helvetica" charset="0"/>
            </a:endParaRPr>
          </a:p>
          <a:p>
            <a:pPr lvl="1"/>
            <a:r>
              <a:rPr lang="en-US" sz="2000" dirty="0">
                <a:latin typeface="Helvetica" charset="0"/>
              </a:rPr>
              <a:t>max(0, </a:t>
            </a:r>
            <a:r>
              <a:rPr lang="en-US" sz="2000" i="1" dirty="0">
                <a:latin typeface="Helvetica" charset="0"/>
              </a:rPr>
              <a:t>m – n)</a:t>
            </a:r>
            <a:r>
              <a:rPr lang="en-US" sz="2000" dirty="0">
                <a:latin typeface="Helvetica" charset="0"/>
              </a:rPr>
              <a:t>  times     in </a:t>
            </a:r>
            <a:r>
              <a:rPr lang="en-US" sz="2000" i="1" dirty="0">
                <a:latin typeface="Helvetica" charset="0"/>
              </a:rPr>
              <a:t>r</a:t>
            </a:r>
            <a:r>
              <a:rPr lang="en-US" sz="2000" dirty="0">
                <a:latin typeface="Helvetica" charset="0"/>
              </a:rPr>
              <a:t> </a:t>
            </a:r>
            <a:r>
              <a:rPr lang="en-US" sz="2000" b="1" dirty="0">
                <a:latin typeface="Helvetica" charset="0"/>
              </a:rPr>
              <a:t>except all </a:t>
            </a:r>
            <a:r>
              <a:rPr lang="en-US" sz="2000" i="1" dirty="0">
                <a:latin typeface="Helvetica" charset="0"/>
              </a:rPr>
              <a:t>s</a:t>
            </a:r>
            <a:endParaRPr lang="en-US" dirty="0">
              <a:latin typeface="Helvetic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58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Null Values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89850" cy="5156200"/>
          </a:xfrm>
        </p:spPr>
        <p:txBody>
          <a:bodyPr/>
          <a:lstStyle/>
          <a:p>
            <a:r>
              <a:rPr lang="en-US" sz="2000" dirty="0">
                <a:latin typeface="Helvetica" charset="0"/>
              </a:rPr>
              <a:t>It is possible for tuples to have a null value, denoted by </a:t>
            </a:r>
            <a:r>
              <a:rPr lang="en-US" sz="2000" i="1" dirty="0">
                <a:latin typeface="Helvetica" charset="0"/>
              </a:rPr>
              <a:t>null</a:t>
            </a:r>
            <a:r>
              <a:rPr lang="en-US" sz="2000" dirty="0">
                <a:latin typeface="Helvetica" charset="0"/>
              </a:rPr>
              <a:t>, for some of their attributes</a:t>
            </a:r>
            <a:endParaRPr lang="en-US" dirty="0">
              <a:latin typeface="Helvetica" charset="0"/>
            </a:endParaRPr>
          </a:p>
          <a:p>
            <a:r>
              <a:rPr lang="en-US" sz="2000" i="1" dirty="0">
                <a:latin typeface="Helvetica" charset="0"/>
              </a:rPr>
              <a:t>null</a:t>
            </a:r>
            <a:r>
              <a:rPr lang="en-US" sz="2000" dirty="0">
                <a:latin typeface="Helvetica" charset="0"/>
              </a:rPr>
              <a:t> signifies an unknown value or that a value does not exist.</a:t>
            </a:r>
            <a:endParaRPr lang="en-US" dirty="0">
              <a:latin typeface="Helvetica" charset="0"/>
            </a:endParaRPr>
          </a:p>
          <a:p>
            <a:r>
              <a:rPr lang="en-US" sz="2000" dirty="0">
                <a:latin typeface="Helvetica" charset="0"/>
              </a:rPr>
              <a:t>The result of any arithmetic expression involving </a:t>
            </a:r>
            <a:r>
              <a:rPr lang="en-US" sz="2000" i="1" dirty="0">
                <a:latin typeface="Helvetica" charset="0"/>
              </a:rPr>
              <a:t>null</a:t>
            </a:r>
            <a:r>
              <a:rPr lang="en-US" sz="2000" dirty="0">
                <a:latin typeface="Helvetica" charset="0"/>
              </a:rPr>
              <a:t> is </a:t>
            </a:r>
            <a:r>
              <a:rPr lang="en-US" sz="2000" i="1" dirty="0">
                <a:latin typeface="Helvetica" charset="0"/>
              </a:rPr>
              <a:t>null</a:t>
            </a:r>
            <a:endParaRPr lang="en-US" i="1" dirty="0">
              <a:latin typeface="Helvetica" charset="0"/>
            </a:endParaRPr>
          </a:p>
          <a:p>
            <a:pPr lvl="1"/>
            <a:r>
              <a:rPr lang="en-US" sz="2000" dirty="0">
                <a:latin typeface="Helvetica" charset="0"/>
              </a:rPr>
              <a:t>Example:  5 + </a:t>
            </a:r>
            <a:r>
              <a:rPr lang="en-US" sz="2000" i="1" dirty="0">
                <a:latin typeface="Helvetica" charset="0"/>
              </a:rPr>
              <a:t>null</a:t>
            </a:r>
            <a:r>
              <a:rPr lang="en-US" sz="2000" dirty="0">
                <a:latin typeface="Helvetica" charset="0"/>
              </a:rPr>
              <a:t>  returns null</a:t>
            </a:r>
            <a:endParaRPr lang="en-US" dirty="0">
              <a:latin typeface="Helvetica" charset="0"/>
            </a:endParaRPr>
          </a:p>
          <a:p>
            <a:r>
              <a:rPr lang="en-US" sz="2000" dirty="0">
                <a:latin typeface="Helvetica" charset="0"/>
              </a:rPr>
              <a:t>The predicate  </a:t>
            </a:r>
            <a:r>
              <a:rPr lang="en-US" sz="2000" b="1" u="sng" dirty="0">
                <a:latin typeface="Helvetica" charset="0"/>
              </a:rPr>
              <a:t>is null</a:t>
            </a:r>
            <a:r>
              <a:rPr lang="en-US" sz="2000" u="sng" dirty="0">
                <a:latin typeface="Helvetica" charset="0"/>
              </a:rPr>
              <a:t> </a:t>
            </a:r>
            <a:r>
              <a:rPr lang="en-US" sz="2000" dirty="0">
                <a:latin typeface="Helvetica" charset="0"/>
              </a:rPr>
              <a:t>can be used to check for null values.</a:t>
            </a:r>
            <a:endParaRPr lang="en-US" dirty="0">
              <a:latin typeface="Helvetica" charset="0"/>
            </a:endParaRPr>
          </a:p>
          <a:p>
            <a:pPr lvl="1"/>
            <a:r>
              <a:rPr lang="en-US" sz="2000" dirty="0">
                <a:latin typeface="Helvetica" charset="0"/>
              </a:rPr>
              <a:t>Example: Find all instructors whose salary is null</a:t>
            </a:r>
            <a:r>
              <a:rPr lang="en-US" sz="2000" i="1" dirty="0">
                <a:latin typeface="Helvetica" charset="0"/>
              </a:rPr>
              <a:t>.</a:t>
            </a:r>
            <a:endParaRPr lang="en-US" i="1" dirty="0">
              <a:latin typeface="Helvetica" charset="0"/>
            </a:endParaRPr>
          </a:p>
          <a:p>
            <a:pPr>
              <a:buFont typeface="Monotype Sorts" charset="0"/>
              <a:buNone/>
            </a:pPr>
            <a:r>
              <a:rPr lang="en-US" b="1" dirty="0">
                <a:latin typeface="Helvetica" charset="0"/>
              </a:rPr>
              <a:t>		</a:t>
            </a:r>
            <a:r>
              <a:rPr lang="en-US" sz="2000" b="1" dirty="0">
                <a:latin typeface="Helvetica" charset="0"/>
              </a:rPr>
              <a:t>select</a:t>
            </a:r>
            <a:r>
              <a:rPr lang="en-US" sz="2000" i="1" dirty="0">
                <a:latin typeface="Helvetica" charset="0"/>
              </a:rPr>
              <a:t> name</a:t>
            </a:r>
            <a:br>
              <a:rPr lang="en-US" sz="2000" i="1" dirty="0">
                <a:latin typeface="Helvetica" charset="0"/>
              </a:rPr>
            </a:br>
            <a:r>
              <a:rPr lang="en-US" sz="2000" i="1" dirty="0">
                <a:latin typeface="Helvetica" charset="0"/>
              </a:rPr>
              <a:t>	</a:t>
            </a:r>
            <a:r>
              <a:rPr lang="en-US" sz="2000" b="1" dirty="0">
                <a:latin typeface="Helvetica" charset="0"/>
              </a:rPr>
              <a:t>from</a:t>
            </a:r>
            <a:r>
              <a:rPr lang="en-US" sz="2000" i="1" dirty="0">
                <a:latin typeface="Helvetica" charset="0"/>
              </a:rPr>
              <a:t> instructor</a:t>
            </a:r>
            <a:br>
              <a:rPr lang="en-US" sz="2000" i="1" dirty="0">
                <a:latin typeface="Helvetica" charset="0"/>
              </a:rPr>
            </a:br>
            <a:r>
              <a:rPr lang="en-US" sz="2000" i="1" dirty="0">
                <a:latin typeface="Helvetica" charset="0"/>
              </a:rPr>
              <a:t>	</a:t>
            </a:r>
            <a:r>
              <a:rPr lang="en-US" sz="2000" b="1" dirty="0">
                <a:latin typeface="Helvetica" charset="0"/>
              </a:rPr>
              <a:t>where </a:t>
            </a:r>
            <a:r>
              <a:rPr lang="en-US" sz="2000" i="1" dirty="0">
                <a:latin typeface="Helvetica" charset="0"/>
              </a:rPr>
              <a:t>salary </a:t>
            </a:r>
            <a:r>
              <a:rPr lang="en-US" sz="2000" b="1" dirty="0">
                <a:latin typeface="Helvetica" charset="0"/>
              </a:rPr>
              <a:t>is null</a:t>
            </a:r>
            <a:endParaRPr lang="en-US" dirty="0">
              <a:latin typeface="Helvetica" charset="0"/>
            </a:endParaRPr>
          </a:p>
          <a:p>
            <a:pPr lvl="1"/>
            <a:endParaRPr lang="en-US" dirty="0">
              <a:latin typeface="Helvetic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74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26" y="219601"/>
            <a:ext cx="8697712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Null Values and Three Valued Logic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208963" cy="490378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Helvetica" charset="0"/>
              </a:rPr>
              <a:t>Any comparison with </a:t>
            </a:r>
            <a:r>
              <a:rPr lang="en-US" sz="2400" i="1" dirty="0">
                <a:solidFill>
                  <a:schemeClr val="accent2"/>
                </a:solidFill>
                <a:latin typeface="Helvetica" charset="0"/>
              </a:rPr>
              <a:t>null</a:t>
            </a:r>
            <a:r>
              <a:rPr lang="en-US" sz="2400" dirty="0">
                <a:solidFill>
                  <a:schemeClr val="accent2"/>
                </a:solidFill>
                <a:latin typeface="Helvetica" charset="0"/>
              </a:rPr>
              <a:t> returns </a:t>
            </a:r>
            <a:r>
              <a:rPr lang="en-US" sz="2400" i="1" dirty="0">
                <a:solidFill>
                  <a:schemeClr val="accent2"/>
                </a:solidFill>
                <a:latin typeface="Helvetica" charset="0"/>
              </a:rPr>
              <a:t>unknown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  <a:latin typeface="Helvetica" charset="0"/>
              </a:rPr>
              <a:t>Example</a:t>
            </a:r>
            <a:r>
              <a:rPr lang="en-US" sz="2400" i="1" dirty="0">
                <a:solidFill>
                  <a:schemeClr val="accent2"/>
                </a:solidFill>
                <a:latin typeface="Helvetica" charset="0"/>
              </a:rPr>
              <a:t>: 5 &lt; null   or   null &lt;&gt; null    or    null = null</a:t>
            </a:r>
          </a:p>
          <a:p>
            <a:pPr lvl="1"/>
            <a:endParaRPr lang="en-US" sz="2400" i="1" dirty="0">
              <a:solidFill>
                <a:schemeClr val="accent2"/>
              </a:solidFill>
              <a:latin typeface="Helvetica" charset="0"/>
            </a:endParaRPr>
          </a:p>
          <a:p>
            <a:r>
              <a:rPr lang="en-US" sz="2000" dirty="0">
                <a:latin typeface="Helvetica" charset="0"/>
              </a:rPr>
              <a:t>Three-valued logic using the truth value </a:t>
            </a:r>
            <a:r>
              <a:rPr lang="en-US" sz="2000" i="1" dirty="0">
                <a:latin typeface="Helvetica" charset="0"/>
              </a:rPr>
              <a:t>unknown</a:t>
            </a:r>
            <a:r>
              <a:rPr lang="en-US" sz="2000" dirty="0">
                <a:latin typeface="Helvetica" charset="0"/>
              </a:rPr>
              <a:t>:</a:t>
            </a:r>
            <a:endParaRPr lang="en-US" dirty="0">
              <a:latin typeface="Helvetica" charset="0"/>
            </a:endParaRPr>
          </a:p>
          <a:p>
            <a:pPr lvl="1"/>
            <a:r>
              <a:rPr lang="en-US" sz="2000" dirty="0">
                <a:latin typeface="Helvetica" charset="0"/>
              </a:rPr>
              <a:t>OR: (</a:t>
            </a:r>
            <a:r>
              <a:rPr lang="en-US" sz="2000" i="1" dirty="0">
                <a:latin typeface="Helvetica" charset="0"/>
              </a:rPr>
              <a:t>unknown</a:t>
            </a:r>
            <a:r>
              <a:rPr lang="en-US" sz="2000" dirty="0">
                <a:latin typeface="Helvetica" charset="0"/>
              </a:rPr>
              <a:t> </a:t>
            </a:r>
            <a:r>
              <a:rPr lang="en-US" sz="2000" b="1" dirty="0">
                <a:latin typeface="Helvetica" charset="0"/>
              </a:rPr>
              <a:t>or</a:t>
            </a:r>
            <a:r>
              <a:rPr lang="en-US" sz="2000" dirty="0">
                <a:latin typeface="Helvetica" charset="0"/>
              </a:rPr>
              <a:t> </a:t>
            </a:r>
            <a:r>
              <a:rPr lang="en-US" sz="2000" i="1" dirty="0">
                <a:latin typeface="Helvetica" charset="0"/>
              </a:rPr>
              <a:t>true</a:t>
            </a:r>
            <a:r>
              <a:rPr lang="en-US" sz="2000" dirty="0">
                <a:latin typeface="Helvetica" charset="0"/>
              </a:rPr>
              <a:t>)   = </a:t>
            </a:r>
            <a:r>
              <a:rPr lang="en-US" sz="2000" i="1" dirty="0">
                <a:latin typeface="Helvetica" charset="0"/>
              </a:rPr>
              <a:t>true</a:t>
            </a:r>
            <a:r>
              <a:rPr lang="en-US" sz="2000" dirty="0">
                <a:latin typeface="Helvetica" charset="0"/>
              </a:rPr>
              <a:t>,</a:t>
            </a:r>
            <a:br>
              <a:rPr lang="en-US" sz="2000" dirty="0">
                <a:latin typeface="Helvetica" charset="0"/>
              </a:rPr>
            </a:br>
            <a:r>
              <a:rPr lang="en-US" sz="2000" dirty="0">
                <a:latin typeface="Helvetica" charset="0"/>
              </a:rPr>
              <a:t>       (</a:t>
            </a:r>
            <a:r>
              <a:rPr lang="en-US" sz="2000" i="1" dirty="0">
                <a:latin typeface="Helvetica" charset="0"/>
              </a:rPr>
              <a:t>unknown</a:t>
            </a:r>
            <a:r>
              <a:rPr lang="en-US" sz="2000" dirty="0">
                <a:latin typeface="Helvetica" charset="0"/>
              </a:rPr>
              <a:t> </a:t>
            </a:r>
            <a:r>
              <a:rPr lang="en-US" sz="2000" b="1" dirty="0">
                <a:latin typeface="Helvetica" charset="0"/>
              </a:rPr>
              <a:t>or</a:t>
            </a:r>
            <a:r>
              <a:rPr lang="en-US" sz="2000" dirty="0">
                <a:latin typeface="Helvetica" charset="0"/>
              </a:rPr>
              <a:t> </a:t>
            </a:r>
            <a:r>
              <a:rPr lang="en-US" sz="2000" i="1" dirty="0">
                <a:latin typeface="Helvetica" charset="0"/>
              </a:rPr>
              <a:t>false</a:t>
            </a:r>
            <a:r>
              <a:rPr lang="en-US" sz="2000" dirty="0">
                <a:latin typeface="Helvetica" charset="0"/>
              </a:rPr>
              <a:t>)  = </a:t>
            </a:r>
            <a:r>
              <a:rPr lang="en-US" sz="2000" i="1" dirty="0">
                <a:latin typeface="Helvetica" charset="0"/>
              </a:rPr>
              <a:t>unknown</a:t>
            </a:r>
            <a:br>
              <a:rPr lang="en-US" sz="2000" dirty="0">
                <a:latin typeface="Helvetica" charset="0"/>
              </a:rPr>
            </a:br>
            <a:r>
              <a:rPr lang="en-US" sz="2000" dirty="0">
                <a:latin typeface="Helvetica" charset="0"/>
              </a:rPr>
              <a:t>       (</a:t>
            </a:r>
            <a:r>
              <a:rPr lang="en-US" sz="2000" i="1" dirty="0">
                <a:latin typeface="Helvetica" charset="0"/>
              </a:rPr>
              <a:t>unknown </a:t>
            </a:r>
            <a:r>
              <a:rPr lang="en-US" sz="2000" b="1" dirty="0">
                <a:latin typeface="Helvetica" charset="0"/>
              </a:rPr>
              <a:t>or</a:t>
            </a:r>
            <a:r>
              <a:rPr lang="en-US" sz="2000" i="1" dirty="0">
                <a:latin typeface="Helvetica" charset="0"/>
              </a:rPr>
              <a:t> unknown) = unknown</a:t>
            </a:r>
            <a:endParaRPr lang="en-US" i="1" dirty="0">
              <a:latin typeface="Helvetica" charset="0"/>
            </a:endParaRPr>
          </a:p>
          <a:p>
            <a:pPr lvl="1"/>
            <a:r>
              <a:rPr lang="en-US" sz="2000" dirty="0">
                <a:latin typeface="Helvetica" charset="0"/>
              </a:rPr>
              <a:t>AND:</a:t>
            </a:r>
            <a:r>
              <a:rPr lang="en-US" sz="2000" i="1" dirty="0">
                <a:latin typeface="Helvetica" charset="0"/>
              </a:rPr>
              <a:t> (true</a:t>
            </a:r>
            <a:r>
              <a:rPr lang="en-US" sz="2000" b="1" dirty="0">
                <a:latin typeface="Helvetica" charset="0"/>
              </a:rPr>
              <a:t> and </a:t>
            </a:r>
            <a:r>
              <a:rPr lang="en-US" sz="2000" i="1" dirty="0">
                <a:latin typeface="Helvetica" charset="0"/>
              </a:rPr>
              <a:t>unknown)  = unknown,    </a:t>
            </a:r>
            <a:br>
              <a:rPr lang="en-US" sz="2000" i="1" dirty="0">
                <a:latin typeface="Helvetica" charset="0"/>
              </a:rPr>
            </a:br>
            <a:r>
              <a:rPr lang="en-US" sz="2000" i="1" dirty="0">
                <a:latin typeface="Helvetica" charset="0"/>
              </a:rPr>
              <a:t>         (false</a:t>
            </a:r>
            <a:r>
              <a:rPr lang="en-US" sz="2000" b="1" dirty="0">
                <a:latin typeface="Helvetica" charset="0"/>
              </a:rPr>
              <a:t> and </a:t>
            </a:r>
            <a:r>
              <a:rPr lang="en-US" sz="2000" i="1" dirty="0">
                <a:latin typeface="Helvetica" charset="0"/>
              </a:rPr>
              <a:t>unknown) = false,</a:t>
            </a:r>
            <a:br>
              <a:rPr lang="en-US" sz="2000" i="1" dirty="0">
                <a:latin typeface="Helvetica" charset="0"/>
              </a:rPr>
            </a:br>
            <a:r>
              <a:rPr lang="en-US" sz="2000" i="1" dirty="0">
                <a:latin typeface="Helvetica" charset="0"/>
              </a:rPr>
              <a:t>         (unknown </a:t>
            </a:r>
            <a:r>
              <a:rPr lang="en-US" sz="2000" b="1" dirty="0">
                <a:latin typeface="Helvetica" charset="0"/>
              </a:rPr>
              <a:t>and</a:t>
            </a:r>
            <a:r>
              <a:rPr lang="en-US" sz="2000" i="1" dirty="0">
                <a:latin typeface="Helvetica" charset="0"/>
              </a:rPr>
              <a:t> unknown) = unknown</a:t>
            </a:r>
            <a:endParaRPr lang="en-US" i="1" dirty="0">
              <a:latin typeface="Helvetica" charset="0"/>
            </a:endParaRPr>
          </a:p>
          <a:p>
            <a:pPr lvl="1"/>
            <a:r>
              <a:rPr lang="en-US" sz="2000" dirty="0">
                <a:latin typeface="Helvetica" charset="0"/>
              </a:rPr>
              <a:t>NOT</a:t>
            </a:r>
            <a:r>
              <a:rPr lang="en-US" sz="2000" i="1" dirty="0">
                <a:latin typeface="Helvetica" charset="0"/>
              </a:rPr>
              <a:t>:  (</a:t>
            </a:r>
            <a:r>
              <a:rPr lang="en-US" sz="2000" b="1" dirty="0">
                <a:latin typeface="Helvetica" charset="0"/>
              </a:rPr>
              <a:t>not</a:t>
            </a:r>
            <a:r>
              <a:rPr lang="en-US" sz="2000" i="1" dirty="0">
                <a:latin typeface="Helvetica" charset="0"/>
              </a:rPr>
              <a:t> unknown) = unknown</a:t>
            </a:r>
            <a:endParaRPr lang="en-US" i="1" dirty="0">
              <a:latin typeface="Helvetica" charset="0"/>
            </a:endParaRPr>
          </a:p>
          <a:p>
            <a:pPr lvl="1"/>
            <a:r>
              <a:rPr lang="ja-JP" altLang="en-US" sz="2000" dirty="0">
                <a:latin typeface="Helvetica" charset="0"/>
              </a:rPr>
              <a:t>“</a:t>
            </a:r>
            <a:r>
              <a:rPr lang="en-US" altLang="ja-JP" sz="2000" i="1" dirty="0">
                <a:latin typeface="Helvetica" charset="0"/>
              </a:rPr>
              <a:t>P</a:t>
            </a:r>
            <a:r>
              <a:rPr lang="en-US" altLang="ja-JP" sz="2000" b="1" dirty="0">
                <a:latin typeface="Helvetica" charset="0"/>
              </a:rPr>
              <a:t> is unknown</a:t>
            </a:r>
            <a:r>
              <a:rPr lang="ja-JP" altLang="en-US" sz="2000" dirty="0">
                <a:latin typeface="Helvetica" charset="0"/>
              </a:rPr>
              <a:t>”</a:t>
            </a:r>
            <a:r>
              <a:rPr lang="en-US" altLang="ja-JP" sz="2000" b="1" dirty="0">
                <a:latin typeface="Helvetica" charset="0"/>
              </a:rPr>
              <a:t> </a:t>
            </a:r>
            <a:r>
              <a:rPr lang="en-US" altLang="ja-JP" sz="2000" dirty="0">
                <a:latin typeface="Helvetica" charset="0"/>
              </a:rPr>
              <a:t>evaluates to true if predicate </a:t>
            </a:r>
            <a:r>
              <a:rPr lang="en-US" altLang="ja-JP" sz="2000" i="1" dirty="0">
                <a:latin typeface="Helvetica" charset="0"/>
              </a:rPr>
              <a:t>P</a:t>
            </a:r>
            <a:r>
              <a:rPr lang="en-US" altLang="ja-JP" sz="2000" dirty="0">
                <a:latin typeface="Helvetica" charset="0"/>
              </a:rPr>
              <a:t> evaluates to </a:t>
            </a:r>
            <a:r>
              <a:rPr lang="en-US" altLang="ja-JP" sz="2000" i="1" dirty="0">
                <a:latin typeface="Helvetica" charset="0"/>
              </a:rPr>
              <a:t>unknown</a:t>
            </a:r>
            <a:endParaRPr lang="en-US" altLang="ja-JP" i="1" dirty="0">
              <a:latin typeface="Helvetica" charset="0"/>
            </a:endParaRPr>
          </a:p>
          <a:p>
            <a:r>
              <a:rPr lang="en-US" sz="2000" dirty="0">
                <a:latin typeface="Helvetica" charset="0"/>
              </a:rPr>
              <a:t>Result of </a:t>
            </a:r>
            <a:r>
              <a:rPr lang="en-US" sz="2000" b="1" dirty="0">
                <a:latin typeface="Helvetica" charset="0"/>
              </a:rPr>
              <a:t>where </a:t>
            </a:r>
            <a:r>
              <a:rPr lang="en-US" sz="2000" dirty="0">
                <a:latin typeface="Helvetica" charset="0"/>
              </a:rPr>
              <a:t>clause predicate is treated as </a:t>
            </a:r>
            <a:r>
              <a:rPr lang="en-US" sz="2000" i="1" dirty="0">
                <a:latin typeface="Helvetica" charset="0"/>
              </a:rPr>
              <a:t>false </a:t>
            </a:r>
            <a:r>
              <a:rPr lang="en-US" sz="2000" dirty="0">
                <a:latin typeface="Helvetica" charset="0"/>
              </a:rPr>
              <a:t>if it evaluates to </a:t>
            </a:r>
            <a:r>
              <a:rPr lang="en-US" sz="2000" i="1" dirty="0">
                <a:latin typeface="Helvetica" charset="0"/>
              </a:rPr>
              <a:t>unknown</a:t>
            </a:r>
            <a:endParaRPr lang="en-US" dirty="0">
              <a:latin typeface="Helvetic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73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Aggregate Functions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848" y="1951554"/>
            <a:ext cx="7010400" cy="3897312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sz="2000" dirty="0">
                <a:latin typeface="Helvetica" charset="0"/>
              </a:rPr>
              <a:t>These functions operate on the </a:t>
            </a:r>
            <a:r>
              <a:rPr lang="en-US" sz="2000" dirty="0" err="1">
                <a:latin typeface="Helvetica" charset="0"/>
              </a:rPr>
              <a:t>multiset</a:t>
            </a:r>
            <a:r>
              <a:rPr lang="en-US" sz="2000" dirty="0">
                <a:latin typeface="Helvetica" charset="0"/>
              </a:rPr>
              <a:t> of values of a column of a relation, and return a value</a:t>
            </a:r>
            <a:endParaRPr lang="en-US" dirty="0">
              <a:latin typeface="Helvetica" charset="0"/>
            </a:endParaRPr>
          </a:p>
          <a:p>
            <a:pPr>
              <a:buFont typeface="Monotype Sorts" charset="0"/>
              <a:buNone/>
              <a:tabLst>
                <a:tab pos="2222500" algn="l"/>
              </a:tabLst>
            </a:pPr>
            <a:r>
              <a:rPr lang="en-US" dirty="0">
                <a:latin typeface="Helvetica" charset="0"/>
              </a:rPr>
              <a:t>		</a:t>
            </a:r>
            <a:r>
              <a:rPr lang="en-US" sz="2000" b="1" dirty="0" err="1">
                <a:latin typeface="Helvetica" charset="0"/>
              </a:rPr>
              <a:t>avg</a:t>
            </a:r>
            <a:r>
              <a:rPr lang="en-US" sz="2000" b="1" dirty="0">
                <a:latin typeface="Helvetica" charset="0"/>
              </a:rPr>
              <a:t>: </a:t>
            </a:r>
            <a:r>
              <a:rPr lang="en-US" sz="2000" dirty="0">
                <a:latin typeface="Helvetica" charset="0"/>
              </a:rPr>
              <a:t>average value</a:t>
            </a:r>
            <a:br>
              <a:rPr lang="en-US" sz="2000" dirty="0">
                <a:latin typeface="Helvetica" charset="0"/>
              </a:rPr>
            </a:br>
            <a:r>
              <a:rPr lang="en-US" sz="2000" dirty="0">
                <a:latin typeface="Helvetica" charset="0"/>
              </a:rPr>
              <a:t>	</a:t>
            </a:r>
            <a:r>
              <a:rPr lang="en-US" sz="2000" b="1" dirty="0">
                <a:latin typeface="Helvetica" charset="0"/>
              </a:rPr>
              <a:t>min:  </a:t>
            </a:r>
            <a:r>
              <a:rPr lang="en-US" sz="2000" dirty="0">
                <a:latin typeface="Helvetica" charset="0"/>
              </a:rPr>
              <a:t>minimum value</a:t>
            </a:r>
            <a:br>
              <a:rPr lang="en-US" sz="2000" dirty="0">
                <a:latin typeface="Helvetica" charset="0"/>
              </a:rPr>
            </a:br>
            <a:r>
              <a:rPr lang="en-US" sz="2000" dirty="0">
                <a:latin typeface="Helvetica" charset="0"/>
              </a:rPr>
              <a:t>	</a:t>
            </a:r>
            <a:r>
              <a:rPr lang="en-US" sz="2000" b="1" dirty="0">
                <a:latin typeface="Helvetica" charset="0"/>
              </a:rPr>
              <a:t>max:  </a:t>
            </a:r>
            <a:r>
              <a:rPr lang="en-US" sz="2000" dirty="0">
                <a:latin typeface="Helvetica" charset="0"/>
              </a:rPr>
              <a:t>maximum value</a:t>
            </a:r>
            <a:br>
              <a:rPr lang="en-US" sz="2000" dirty="0">
                <a:latin typeface="Helvetica" charset="0"/>
              </a:rPr>
            </a:br>
            <a:r>
              <a:rPr lang="en-US" sz="2000" dirty="0">
                <a:latin typeface="Helvetica" charset="0"/>
              </a:rPr>
              <a:t>	</a:t>
            </a:r>
            <a:r>
              <a:rPr lang="en-US" sz="2000" b="1" dirty="0">
                <a:latin typeface="Helvetica" charset="0"/>
              </a:rPr>
              <a:t>sum:  </a:t>
            </a:r>
            <a:r>
              <a:rPr lang="en-US" sz="2000" dirty="0">
                <a:latin typeface="Helvetica" charset="0"/>
              </a:rPr>
              <a:t>sum of values</a:t>
            </a:r>
            <a:br>
              <a:rPr lang="en-US" sz="2000" dirty="0">
                <a:latin typeface="Helvetica" charset="0"/>
              </a:rPr>
            </a:br>
            <a:r>
              <a:rPr lang="en-US" sz="2000" dirty="0">
                <a:latin typeface="Helvetica" charset="0"/>
              </a:rPr>
              <a:t>	</a:t>
            </a:r>
            <a:r>
              <a:rPr lang="en-US" sz="2000" b="1" dirty="0">
                <a:latin typeface="Helvetica" charset="0"/>
              </a:rPr>
              <a:t>count:  </a:t>
            </a:r>
            <a:r>
              <a:rPr lang="en-US" sz="2000" dirty="0">
                <a:latin typeface="Helvetica" charset="0"/>
              </a:rPr>
              <a:t>number of values</a:t>
            </a:r>
            <a:endParaRPr lang="en-US" dirty="0">
              <a:latin typeface="Helvetic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19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Aggregate Functions (Cont.)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606550"/>
            <a:ext cx="7843837" cy="4749800"/>
          </a:xfrm>
        </p:spPr>
        <p:txBody>
          <a:bodyPr/>
          <a:lstStyle/>
          <a:p>
            <a:pPr>
              <a:lnSpc>
                <a:spcPct val="60000"/>
              </a:lnSpc>
              <a:tabLst>
                <a:tab pos="1711325" algn="l"/>
              </a:tabLst>
            </a:pPr>
            <a:r>
              <a:rPr lang="en-US" sz="2000" dirty="0">
                <a:latin typeface="Helvetica" charset="0"/>
              </a:rPr>
              <a:t>Find the average salary of instructors in the Computer Science department</a:t>
            </a:r>
            <a:r>
              <a:rPr lang="en-US" dirty="0">
                <a:latin typeface="Helvetica" charset="0"/>
              </a:rPr>
              <a:t> </a:t>
            </a:r>
          </a:p>
          <a:p>
            <a:pPr lvl="1">
              <a:tabLst>
                <a:tab pos="1711325" algn="l"/>
              </a:tabLst>
            </a:pPr>
            <a:r>
              <a:rPr lang="en-US" sz="2000" b="1" dirty="0">
                <a:latin typeface="Helvetica" charset="0"/>
              </a:rPr>
              <a:t>select </a:t>
            </a:r>
            <a:r>
              <a:rPr lang="en-US" sz="2000" b="1" dirty="0" err="1">
                <a:latin typeface="Helvetica" charset="0"/>
              </a:rPr>
              <a:t>avg</a:t>
            </a:r>
            <a:r>
              <a:rPr lang="en-US" sz="2000" b="1" dirty="0">
                <a:latin typeface="Helvetica" charset="0"/>
              </a:rPr>
              <a:t> </a:t>
            </a:r>
            <a:r>
              <a:rPr lang="en-US" sz="2000" dirty="0">
                <a:latin typeface="Helvetica" charset="0"/>
              </a:rPr>
              <a:t>(</a:t>
            </a:r>
            <a:r>
              <a:rPr lang="en-US" sz="2000" i="1" dirty="0">
                <a:latin typeface="Helvetica" charset="0"/>
              </a:rPr>
              <a:t>salary</a:t>
            </a:r>
            <a:r>
              <a:rPr lang="en-US" sz="2000" dirty="0">
                <a:latin typeface="Helvetica" charset="0"/>
              </a:rPr>
              <a:t>)</a:t>
            </a:r>
            <a:br>
              <a:rPr lang="en-US" sz="2000" dirty="0">
                <a:latin typeface="Helvetica" charset="0"/>
              </a:rPr>
            </a:br>
            <a:r>
              <a:rPr lang="en-US" sz="2000" b="1" dirty="0">
                <a:latin typeface="Helvetica" charset="0"/>
              </a:rPr>
              <a:t>from </a:t>
            </a:r>
            <a:r>
              <a:rPr lang="en-US" sz="2000" i="1" dirty="0">
                <a:latin typeface="Helvetica" charset="0"/>
              </a:rPr>
              <a:t>instructor</a:t>
            </a:r>
            <a:br>
              <a:rPr lang="en-US" sz="2000" i="1" dirty="0">
                <a:latin typeface="Helvetica" charset="0"/>
              </a:rPr>
            </a:br>
            <a:r>
              <a:rPr lang="en-US" sz="2000" b="1" dirty="0">
                <a:latin typeface="Helvetica" charset="0"/>
              </a:rPr>
              <a:t>where </a:t>
            </a:r>
            <a:r>
              <a:rPr lang="en-US" sz="2000" i="1" dirty="0" err="1">
                <a:latin typeface="Helvetica" charset="0"/>
              </a:rPr>
              <a:t>dept_name</a:t>
            </a:r>
            <a:r>
              <a:rPr lang="en-US" sz="2000" dirty="0">
                <a:latin typeface="Helvetica" charset="0"/>
              </a:rPr>
              <a:t>= </a:t>
            </a:r>
            <a:r>
              <a:rPr lang="ja-JP" altLang="en-US" sz="2000" dirty="0">
                <a:latin typeface="Helvetica" charset="0"/>
              </a:rPr>
              <a:t>’</a:t>
            </a:r>
            <a:r>
              <a:rPr lang="en-US" altLang="ja-JP" sz="2000" dirty="0">
                <a:latin typeface="Helvetica" charset="0"/>
              </a:rPr>
              <a:t>Comp. Sci.</a:t>
            </a:r>
            <a:r>
              <a:rPr lang="ja-JP" altLang="en-US" sz="2000" dirty="0">
                <a:latin typeface="Helvetica" charset="0"/>
              </a:rPr>
              <a:t>’</a:t>
            </a:r>
            <a:r>
              <a:rPr lang="en-US" altLang="ja-JP" sz="2000" dirty="0">
                <a:latin typeface="Helvetica" charset="0"/>
              </a:rPr>
              <a:t>;</a:t>
            </a:r>
            <a:endParaRPr lang="en-US" altLang="ja-JP" dirty="0">
              <a:latin typeface="Helvetica" charset="0"/>
            </a:endParaRPr>
          </a:p>
          <a:p>
            <a:pPr>
              <a:tabLst>
                <a:tab pos="1711325" algn="l"/>
              </a:tabLst>
            </a:pPr>
            <a:r>
              <a:rPr kumimoji="0" lang="en-US" sz="2000" dirty="0">
                <a:latin typeface="Helvetica" charset="0"/>
              </a:rPr>
              <a:t>Find the total number of instructors who teach a course in the Spring 2010 semester</a:t>
            </a:r>
            <a:endParaRPr kumimoji="0" lang="en-US" dirty="0">
              <a:latin typeface="Helvetica" charset="0"/>
            </a:endParaRPr>
          </a:p>
          <a:p>
            <a:pPr lvl="1">
              <a:tabLst>
                <a:tab pos="1711325" algn="l"/>
              </a:tabLst>
            </a:pPr>
            <a:r>
              <a:rPr kumimoji="0" lang="en-US" sz="2000" b="1" dirty="0">
                <a:latin typeface="Helvetica" charset="0"/>
              </a:rPr>
              <a:t>select count </a:t>
            </a:r>
            <a:r>
              <a:rPr kumimoji="0" lang="en-US" sz="2000" dirty="0">
                <a:latin typeface="Helvetica" charset="0"/>
              </a:rPr>
              <a:t>(</a:t>
            </a:r>
            <a:r>
              <a:rPr kumimoji="0" lang="en-US" sz="2000" b="1" dirty="0">
                <a:latin typeface="Helvetica" charset="0"/>
              </a:rPr>
              <a:t>distinct </a:t>
            </a:r>
            <a:r>
              <a:rPr kumimoji="0" lang="en-US" sz="2000" i="1" dirty="0">
                <a:latin typeface="Helvetica" charset="0"/>
              </a:rPr>
              <a:t>ID</a:t>
            </a:r>
            <a:r>
              <a:rPr kumimoji="0" lang="en-US" sz="2000" dirty="0">
                <a:latin typeface="Helvetica" charset="0"/>
              </a:rPr>
              <a:t>)</a:t>
            </a:r>
            <a:br>
              <a:rPr kumimoji="0" lang="en-US" sz="2000" dirty="0">
                <a:latin typeface="Helvetica" charset="0"/>
              </a:rPr>
            </a:br>
            <a:r>
              <a:rPr kumimoji="0" lang="en-US" sz="2000" b="1" dirty="0">
                <a:latin typeface="Helvetica" charset="0"/>
              </a:rPr>
              <a:t>from </a:t>
            </a:r>
            <a:r>
              <a:rPr kumimoji="0" lang="en-US" sz="2000" i="1" dirty="0">
                <a:latin typeface="Helvetica" charset="0"/>
              </a:rPr>
              <a:t>teaches</a:t>
            </a:r>
            <a:br>
              <a:rPr kumimoji="0" lang="en-US" sz="2000" i="1" dirty="0">
                <a:latin typeface="Helvetica" charset="0"/>
              </a:rPr>
            </a:br>
            <a:r>
              <a:rPr kumimoji="0" lang="en-US" sz="2000" b="1" dirty="0">
                <a:latin typeface="Helvetica" charset="0"/>
              </a:rPr>
              <a:t>where </a:t>
            </a:r>
            <a:r>
              <a:rPr kumimoji="0" lang="en-US" sz="2000" i="1" dirty="0">
                <a:latin typeface="Helvetica" charset="0"/>
              </a:rPr>
              <a:t>semester </a:t>
            </a:r>
            <a:r>
              <a:rPr kumimoji="0" lang="en-US" sz="2000" dirty="0">
                <a:latin typeface="Helvetica" charset="0"/>
              </a:rPr>
              <a:t>= </a:t>
            </a:r>
            <a:r>
              <a:rPr kumimoji="0" lang="ja-JP" altLang="en-US" sz="2000" dirty="0">
                <a:latin typeface="Helvetica" charset="0"/>
              </a:rPr>
              <a:t>’</a:t>
            </a:r>
            <a:r>
              <a:rPr kumimoji="0" lang="en-US" altLang="ja-JP" sz="2000" dirty="0">
                <a:latin typeface="Helvetica" charset="0"/>
              </a:rPr>
              <a:t>Spring</a:t>
            </a:r>
            <a:r>
              <a:rPr kumimoji="0" lang="ja-JP" altLang="en-US" sz="2000" dirty="0">
                <a:latin typeface="Helvetica" charset="0"/>
              </a:rPr>
              <a:t>’</a:t>
            </a:r>
            <a:r>
              <a:rPr kumimoji="0" lang="en-US" altLang="ja-JP" sz="2000" dirty="0">
                <a:latin typeface="Helvetica" charset="0"/>
              </a:rPr>
              <a:t> </a:t>
            </a:r>
            <a:r>
              <a:rPr kumimoji="0" lang="en-US" altLang="ja-JP" sz="2000" b="1" dirty="0">
                <a:latin typeface="Helvetica" charset="0"/>
              </a:rPr>
              <a:t>and </a:t>
            </a:r>
            <a:r>
              <a:rPr kumimoji="0" lang="en-US" altLang="ja-JP" sz="2000" i="1" dirty="0">
                <a:latin typeface="Helvetica" charset="0"/>
              </a:rPr>
              <a:t>year </a:t>
            </a:r>
            <a:r>
              <a:rPr kumimoji="0" lang="en-US" altLang="ja-JP" sz="2000" dirty="0">
                <a:latin typeface="Helvetica" charset="0"/>
              </a:rPr>
              <a:t>= 2010</a:t>
            </a:r>
            <a:endParaRPr kumimoji="0" lang="en-US" altLang="ja-JP" dirty="0">
              <a:latin typeface="Helvetica" charset="0"/>
            </a:endParaRPr>
          </a:p>
          <a:p>
            <a:pPr>
              <a:tabLst>
                <a:tab pos="1711325" algn="l"/>
              </a:tabLst>
            </a:pPr>
            <a:r>
              <a:rPr kumimoji="0" lang="en-US" sz="2000" dirty="0">
                <a:latin typeface="Helvetica" charset="0"/>
              </a:rPr>
              <a:t>Find the number of tuples in the </a:t>
            </a:r>
            <a:r>
              <a:rPr kumimoji="0" lang="en-US" sz="2000" i="1" dirty="0">
                <a:latin typeface="Helvetica" charset="0"/>
              </a:rPr>
              <a:t>course </a:t>
            </a:r>
            <a:r>
              <a:rPr kumimoji="0" lang="en-US" sz="2000" dirty="0">
                <a:latin typeface="Helvetica" charset="0"/>
              </a:rPr>
              <a:t>relation</a:t>
            </a:r>
            <a:endParaRPr kumimoji="0" lang="en-US" dirty="0">
              <a:latin typeface="Helvetica" charset="0"/>
            </a:endParaRPr>
          </a:p>
          <a:p>
            <a:pPr lvl="1">
              <a:tabLst>
                <a:tab pos="1711325" algn="l"/>
              </a:tabLst>
            </a:pPr>
            <a:r>
              <a:rPr kumimoji="0" lang="en-US" sz="2000" b="1" dirty="0">
                <a:latin typeface="Helvetica" charset="0"/>
              </a:rPr>
              <a:t>select count </a:t>
            </a:r>
            <a:r>
              <a:rPr kumimoji="0" lang="en-US" sz="2000" dirty="0">
                <a:latin typeface="Helvetica" charset="0"/>
              </a:rPr>
              <a:t>(*)</a:t>
            </a:r>
            <a:br>
              <a:rPr kumimoji="0" lang="en-US" sz="2000" dirty="0">
                <a:latin typeface="Helvetica" charset="0"/>
              </a:rPr>
            </a:br>
            <a:r>
              <a:rPr kumimoji="0" lang="en-US" sz="2000" b="1" dirty="0">
                <a:latin typeface="Helvetica" charset="0"/>
              </a:rPr>
              <a:t>from </a:t>
            </a:r>
            <a:r>
              <a:rPr kumimoji="0" lang="en-US" sz="2000" i="1" dirty="0">
                <a:latin typeface="Helvetica" charset="0"/>
              </a:rPr>
              <a:t>course</a:t>
            </a:r>
            <a:r>
              <a:rPr kumimoji="0" lang="en-US" sz="2000" dirty="0">
                <a:latin typeface="Helvetica" charset="0"/>
              </a:rPr>
              <a:t>;</a:t>
            </a:r>
            <a:endParaRPr kumimoji="0" lang="en-US" dirty="0">
              <a:latin typeface="Helvetica" charset="0"/>
            </a:endParaRPr>
          </a:p>
          <a:p>
            <a:pPr>
              <a:tabLst>
                <a:tab pos="1711325" algn="l"/>
              </a:tabLst>
            </a:pPr>
            <a:endParaRPr kumimoji="0" lang="en-US" dirty="0">
              <a:latin typeface="Helvetica" charset="0"/>
            </a:endParaRPr>
          </a:p>
          <a:p>
            <a:pPr lvl="1">
              <a:tabLst>
                <a:tab pos="1711325" algn="l"/>
              </a:tabLst>
            </a:pPr>
            <a:endParaRPr kumimoji="0" lang="en-US" dirty="0">
              <a:latin typeface="Helvetica" charset="0"/>
            </a:endParaRPr>
          </a:p>
          <a:p>
            <a:pPr>
              <a:tabLst>
                <a:tab pos="1711325" algn="l"/>
              </a:tabLst>
            </a:pPr>
            <a:endParaRPr lang="en-US" dirty="0">
              <a:latin typeface="Helvetica" charset="0"/>
            </a:endParaRP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kumimoji="1" lang="en-US" sz="1800"/>
              <a:t>   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3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History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>
                <a:latin typeface="Helvetica" charset="0"/>
              </a:rPr>
              <a:t>IBM Sequel language developed as part of System R project at the IBM San Jose Research Laboratory</a:t>
            </a:r>
            <a:endParaRPr lang="en-US">
              <a:latin typeface="Helvetica" charset="0"/>
            </a:endParaRPr>
          </a:p>
          <a:p>
            <a:r>
              <a:rPr lang="en-US" sz="2000">
                <a:latin typeface="Helvetica" charset="0"/>
              </a:rPr>
              <a:t>Renamed Structured Query Language (SQL)</a:t>
            </a:r>
            <a:endParaRPr lang="en-US">
              <a:latin typeface="Helvetica" charset="0"/>
            </a:endParaRPr>
          </a:p>
          <a:p>
            <a:r>
              <a:rPr lang="en-US" sz="2000">
                <a:latin typeface="Helvetica" charset="0"/>
              </a:rPr>
              <a:t>ANSI and ISO standard SQL:</a:t>
            </a:r>
            <a:endParaRPr lang="en-US">
              <a:latin typeface="Helvetica" charset="0"/>
            </a:endParaRPr>
          </a:p>
          <a:p>
            <a:pPr lvl="1"/>
            <a:r>
              <a:rPr lang="en-US" sz="2000">
                <a:latin typeface="Helvetica" charset="0"/>
              </a:rPr>
              <a:t>SQL-86, SQL-89</a:t>
            </a:r>
            <a:r>
              <a:rPr lang="en-US">
                <a:latin typeface="Helvetica" charset="0"/>
              </a:rPr>
              <a:t>, </a:t>
            </a:r>
            <a:r>
              <a:rPr lang="en-US" sz="2000">
                <a:latin typeface="Helvetica" charset="0"/>
              </a:rPr>
              <a:t>SQL-92</a:t>
            </a:r>
            <a:r>
              <a:rPr lang="en-US">
                <a:latin typeface="Helvetica" charset="0"/>
              </a:rPr>
              <a:t> </a:t>
            </a:r>
          </a:p>
          <a:p>
            <a:pPr lvl="1"/>
            <a:r>
              <a:rPr lang="en-US" sz="2000">
                <a:latin typeface="Helvetica" charset="0"/>
              </a:rPr>
              <a:t>SQL:1999, SQL:2003, SQL:2008</a:t>
            </a:r>
            <a:endParaRPr lang="en-US">
              <a:latin typeface="Helvetica" charset="0"/>
            </a:endParaRPr>
          </a:p>
          <a:p>
            <a:r>
              <a:rPr lang="en-US" sz="2000">
                <a:latin typeface="Helvetica" charset="0"/>
              </a:rPr>
              <a:t>Commercial systems offer most, if not all, SQL-92 features, plus varying feature sets from later standards and special proprietary features.</a:t>
            </a:r>
            <a:r>
              <a:rPr lang="en-US">
                <a:latin typeface="Helvetica" charset="0"/>
              </a:rPr>
              <a:t>  </a:t>
            </a:r>
          </a:p>
          <a:p>
            <a:pPr lvl="1"/>
            <a:r>
              <a:rPr lang="en-US" sz="2000">
                <a:solidFill>
                  <a:schemeClr val="tx2"/>
                </a:solidFill>
                <a:latin typeface="Helvetica" charset="0"/>
              </a:rPr>
              <a:t>Not all examples here may work on your particular system.</a:t>
            </a:r>
            <a:endParaRPr lang="en-US">
              <a:latin typeface="Helvetic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13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Aggregate Functions – Group By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063" y="1316037"/>
            <a:ext cx="7932737" cy="1614488"/>
          </a:xfrm>
        </p:spPr>
        <p:txBody>
          <a:bodyPr>
            <a:normAutofit lnSpcReduction="10000"/>
          </a:bodyPr>
          <a:lstStyle/>
          <a:p>
            <a:pPr>
              <a:tabLst>
                <a:tab pos="625475" algn="l"/>
              </a:tabLst>
            </a:pPr>
            <a:r>
              <a:rPr lang="en-US" sz="2000" dirty="0">
                <a:latin typeface="Helvetica" charset="0"/>
              </a:rPr>
              <a:t>Find the average salary of instructors in each department</a:t>
            </a:r>
            <a:endParaRPr lang="en-US" dirty="0">
              <a:latin typeface="Helvetica" charset="0"/>
            </a:endParaRPr>
          </a:p>
          <a:p>
            <a:pPr lvl="1">
              <a:tabLst>
                <a:tab pos="625475" algn="l"/>
              </a:tabLst>
            </a:pPr>
            <a:r>
              <a:rPr lang="en-US" sz="2000" b="1" dirty="0">
                <a:latin typeface="Helvetica" charset="0"/>
              </a:rPr>
              <a:t>select </a:t>
            </a:r>
            <a:r>
              <a:rPr lang="en-US" sz="2000" i="1" dirty="0" err="1">
                <a:latin typeface="Helvetica" charset="0"/>
              </a:rPr>
              <a:t>dept_name</a:t>
            </a:r>
            <a:r>
              <a:rPr lang="en-US" sz="2000" dirty="0">
                <a:latin typeface="Helvetica" charset="0"/>
              </a:rPr>
              <a:t>, </a:t>
            </a:r>
            <a:r>
              <a:rPr lang="en-US" sz="2000" b="1" dirty="0" err="1">
                <a:latin typeface="Helvetica" charset="0"/>
              </a:rPr>
              <a:t>avg</a:t>
            </a:r>
            <a:r>
              <a:rPr lang="en-US" sz="2000" b="1" dirty="0">
                <a:latin typeface="Helvetica" charset="0"/>
              </a:rPr>
              <a:t> </a:t>
            </a:r>
            <a:r>
              <a:rPr lang="en-US" sz="2000" dirty="0">
                <a:latin typeface="Helvetica" charset="0"/>
              </a:rPr>
              <a:t>(</a:t>
            </a:r>
            <a:r>
              <a:rPr lang="en-US" sz="2000" i="1" dirty="0">
                <a:latin typeface="Helvetica" charset="0"/>
              </a:rPr>
              <a:t>salary</a:t>
            </a:r>
            <a:r>
              <a:rPr lang="en-US" sz="2000" dirty="0">
                <a:latin typeface="Helvetica" charset="0"/>
              </a:rPr>
              <a:t>)</a:t>
            </a:r>
            <a:br>
              <a:rPr lang="en-US" sz="2000" dirty="0">
                <a:latin typeface="Helvetica" charset="0"/>
              </a:rPr>
            </a:br>
            <a:r>
              <a:rPr lang="en-US" sz="2000" b="1" dirty="0">
                <a:latin typeface="Helvetica" charset="0"/>
              </a:rPr>
              <a:t>from </a:t>
            </a:r>
            <a:r>
              <a:rPr lang="en-US" sz="2000" i="1" dirty="0">
                <a:latin typeface="Helvetica" charset="0"/>
              </a:rPr>
              <a:t>instructor</a:t>
            </a:r>
            <a:br>
              <a:rPr lang="en-US" sz="2000" i="1" dirty="0">
                <a:latin typeface="Helvetica" charset="0"/>
              </a:rPr>
            </a:br>
            <a:r>
              <a:rPr lang="en-US" sz="2000" b="1" dirty="0">
                <a:latin typeface="Helvetica" charset="0"/>
              </a:rPr>
              <a:t>group by </a:t>
            </a:r>
            <a:r>
              <a:rPr lang="en-US" sz="2000" i="1" dirty="0" err="1">
                <a:latin typeface="Helvetica" charset="0"/>
              </a:rPr>
              <a:t>dept_name</a:t>
            </a:r>
            <a:r>
              <a:rPr lang="en-US" sz="2000" dirty="0">
                <a:latin typeface="Helvetica" charset="0"/>
              </a:rPr>
              <a:t>;</a:t>
            </a:r>
            <a:endParaRPr lang="en-US" dirty="0">
              <a:latin typeface="Helvetica" charset="0"/>
            </a:endParaRPr>
          </a:p>
          <a:p>
            <a:pPr lvl="1">
              <a:tabLst>
                <a:tab pos="625475" algn="l"/>
              </a:tabLst>
            </a:pPr>
            <a:r>
              <a:rPr lang="en-US" sz="2000" dirty="0">
                <a:latin typeface="Helvetica" charset="0"/>
              </a:rPr>
              <a:t>Note: departments with no instructor will not appear in result</a:t>
            </a:r>
            <a:endParaRPr lang="en-US" dirty="0">
              <a:latin typeface="Helvetica" charset="0"/>
            </a:endParaRPr>
          </a:p>
          <a:p>
            <a:pPr lvl="1">
              <a:tabLst>
                <a:tab pos="625475" algn="l"/>
              </a:tabLst>
            </a:pPr>
            <a:endParaRPr lang="en-US" dirty="0">
              <a:latin typeface="Helvetica" charset="0"/>
            </a:endParaRPr>
          </a:p>
        </p:txBody>
      </p:sp>
      <p:pic>
        <p:nvPicPr>
          <p:cNvPr id="73731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2930525"/>
            <a:ext cx="4056062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75" y="3535363"/>
            <a:ext cx="3752850" cy="286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57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Aggregation (Cont.)</a:t>
            </a:r>
          </a:p>
        </p:txBody>
      </p:sp>
      <p:sp>
        <p:nvSpPr>
          <p:cNvPr id="432131" name="Text Box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2000" dirty="0">
                <a:latin typeface="Helvetica" charset="0"/>
              </a:rPr>
              <a:t>Attributes in </a:t>
            </a:r>
            <a:r>
              <a:rPr lang="en-US" sz="2000" b="1" dirty="0">
                <a:latin typeface="Helvetica" charset="0"/>
              </a:rPr>
              <a:t>select </a:t>
            </a:r>
            <a:r>
              <a:rPr lang="en-US" sz="2000" dirty="0">
                <a:latin typeface="Helvetica" charset="0"/>
              </a:rPr>
              <a:t>clause outside of aggregate functions must appear in </a:t>
            </a:r>
            <a:r>
              <a:rPr lang="en-US" sz="2000" b="1" dirty="0">
                <a:latin typeface="Helvetica" charset="0"/>
              </a:rPr>
              <a:t>group by</a:t>
            </a:r>
            <a:r>
              <a:rPr lang="en-US" sz="2000" dirty="0">
                <a:latin typeface="Helvetica" charset="0"/>
              </a:rPr>
              <a:t> list</a:t>
            </a:r>
          </a:p>
          <a:p>
            <a:endParaRPr lang="en-US" dirty="0">
              <a:latin typeface="Helvetica" charset="0"/>
            </a:endParaRPr>
          </a:p>
          <a:p>
            <a:pPr lvl="1"/>
            <a:r>
              <a:rPr lang="en-US" sz="2000" dirty="0">
                <a:latin typeface="Helvetica" charset="0"/>
              </a:rPr>
              <a:t>/* erroneous query */</a:t>
            </a:r>
            <a:br>
              <a:rPr lang="en-US" sz="2000" dirty="0">
                <a:latin typeface="Helvetica" charset="0"/>
              </a:rPr>
            </a:br>
            <a:r>
              <a:rPr lang="en-US" sz="2000" b="1" dirty="0">
                <a:latin typeface="Helvetica" charset="0"/>
              </a:rPr>
              <a:t>select </a:t>
            </a:r>
            <a:r>
              <a:rPr lang="en-US" sz="2000" i="1" dirty="0" err="1">
                <a:latin typeface="Helvetica" charset="0"/>
              </a:rPr>
              <a:t>dept_name</a:t>
            </a:r>
            <a:r>
              <a:rPr lang="en-US" sz="2000" dirty="0">
                <a:latin typeface="Helvetica" charset="0"/>
              </a:rPr>
              <a:t>, </a:t>
            </a:r>
            <a:r>
              <a:rPr lang="en-US" sz="2000" i="1" dirty="0">
                <a:solidFill>
                  <a:srgbClr val="FF0000"/>
                </a:solidFill>
                <a:latin typeface="Helvetica" charset="0"/>
              </a:rPr>
              <a:t>ID</a:t>
            </a:r>
            <a:r>
              <a:rPr lang="en-US" sz="2000" dirty="0">
                <a:latin typeface="Helvetica" charset="0"/>
              </a:rPr>
              <a:t>, </a:t>
            </a:r>
            <a:r>
              <a:rPr lang="en-US" sz="2000" b="1" dirty="0" err="1">
                <a:latin typeface="Helvetica" charset="0"/>
              </a:rPr>
              <a:t>avg</a:t>
            </a:r>
            <a:r>
              <a:rPr lang="en-US" sz="2000" b="1" dirty="0">
                <a:latin typeface="Helvetica" charset="0"/>
              </a:rPr>
              <a:t> </a:t>
            </a:r>
            <a:r>
              <a:rPr lang="en-US" sz="2000" dirty="0">
                <a:latin typeface="Helvetica" charset="0"/>
              </a:rPr>
              <a:t>(</a:t>
            </a:r>
            <a:r>
              <a:rPr lang="en-US" sz="2000" i="1" dirty="0">
                <a:latin typeface="Helvetica" charset="0"/>
              </a:rPr>
              <a:t>salary</a:t>
            </a:r>
            <a:r>
              <a:rPr lang="en-US" sz="2000" dirty="0">
                <a:latin typeface="Helvetica" charset="0"/>
              </a:rPr>
              <a:t>)</a:t>
            </a:r>
            <a:br>
              <a:rPr lang="en-US" sz="2000" dirty="0">
                <a:latin typeface="Helvetica" charset="0"/>
              </a:rPr>
            </a:br>
            <a:r>
              <a:rPr lang="en-US" sz="2000" b="1" dirty="0">
                <a:latin typeface="Helvetica" charset="0"/>
              </a:rPr>
              <a:t>from </a:t>
            </a:r>
            <a:r>
              <a:rPr lang="en-US" sz="2000" i="1" dirty="0">
                <a:latin typeface="Helvetica" charset="0"/>
              </a:rPr>
              <a:t>instructor</a:t>
            </a:r>
            <a:br>
              <a:rPr lang="en-US" sz="2000" i="1" dirty="0">
                <a:latin typeface="Helvetica" charset="0"/>
              </a:rPr>
            </a:br>
            <a:r>
              <a:rPr lang="en-US" sz="2000" b="1" dirty="0">
                <a:latin typeface="Helvetica" charset="0"/>
              </a:rPr>
              <a:t>group by </a:t>
            </a:r>
            <a:r>
              <a:rPr lang="en-US" sz="2000" i="1" dirty="0" err="1">
                <a:latin typeface="Helvetica" charset="0"/>
              </a:rPr>
              <a:t>dept_name</a:t>
            </a:r>
            <a:r>
              <a:rPr lang="en-US" sz="2000" dirty="0">
                <a:latin typeface="Helvetica" charset="0"/>
              </a:rPr>
              <a:t>;</a:t>
            </a:r>
            <a:endParaRPr lang="en-US" dirty="0">
              <a:latin typeface="Helvetica" charset="0"/>
            </a:endParaRPr>
          </a:p>
          <a:p>
            <a:pPr lvl="1"/>
            <a:endParaRPr lang="en-US" dirty="0">
              <a:latin typeface="Helvetic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4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30" y="479435"/>
            <a:ext cx="8809164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Aggregate Functions – Having Clause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415324"/>
            <a:ext cx="7661275" cy="773113"/>
          </a:xfrm>
        </p:spPr>
        <p:txBody>
          <a:bodyPr/>
          <a:lstStyle/>
          <a:p>
            <a:pPr marL="0" indent="0">
              <a:buNone/>
              <a:tabLst>
                <a:tab pos="1489075" algn="l"/>
              </a:tabLst>
            </a:pPr>
            <a:r>
              <a:rPr lang="en-US" sz="2000" dirty="0">
                <a:latin typeface="Helvetica" charset="0"/>
              </a:rPr>
              <a:t>Find the names and average salaries of all departments that have an average salary greater than 42000.</a:t>
            </a:r>
            <a:endParaRPr lang="en-US" dirty="0">
              <a:latin typeface="Helvetica" charset="0"/>
            </a:endParaRPr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658813" y="3788637"/>
            <a:ext cx="7842250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</a:pPr>
            <a:r>
              <a:rPr kumimoji="1" lang="en-US" sz="1800">
                <a:solidFill>
                  <a:schemeClr val="tx2"/>
                </a:solidFill>
              </a:rPr>
              <a:t>       </a:t>
            </a:r>
            <a:r>
              <a:rPr kumimoji="1" lang="en-US" sz="2000"/>
              <a:t>Note:  predicates in the </a:t>
            </a:r>
            <a:r>
              <a:rPr kumimoji="1" lang="en-US" sz="2000" b="1"/>
              <a:t>having</a:t>
            </a:r>
            <a:r>
              <a:rPr kumimoji="1" lang="en-US" sz="2000"/>
              <a:t> clause are applied after the </a:t>
            </a:r>
            <a:br>
              <a:rPr kumimoji="1" lang="en-US" sz="2000"/>
            </a:br>
            <a:r>
              <a:rPr kumimoji="1" lang="en-US" sz="2000"/>
              <a:t>                 formation of groups whereas predicates in the </a:t>
            </a:r>
            <a:r>
              <a:rPr kumimoji="1" lang="en-US" sz="2000" b="1"/>
              <a:t>where</a:t>
            </a:r>
            <a:r>
              <a:rPr kumimoji="1" lang="en-US" sz="2000"/>
              <a:t> </a:t>
            </a:r>
            <a:br>
              <a:rPr kumimoji="1" lang="en-US" sz="2000"/>
            </a:br>
            <a:r>
              <a:rPr kumimoji="1" lang="en-US" sz="2000"/>
              <a:t>                 clause are applied before forming groups</a:t>
            </a:r>
            <a:endParaRPr kumimoji="1" lang="en-US" sz="1800"/>
          </a:p>
          <a:p>
            <a:endParaRPr lang="en-US" sz="1800">
              <a:latin typeface="Times New Roman" charset="0"/>
            </a:endParaRPr>
          </a:p>
        </p:txBody>
      </p:sp>
      <p:sp>
        <p:nvSpPr>
          <p:cNvPr id="433157" name="Text Box 5"/>
          <p:cNvSpPr txBox="1">
            <a:spLocks noChangeArrowheads="1"/>
          </p:cNvSpPr>
          <p:nvPr/>
        </p:nvSpPr>
        <p:spPr bwMode="auto">
          <a:xfrm>
            <a:off x="1677988" y="2336074"/>
            <a:ext cx="586105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 b="1" dirty="0"/>
              <a:t>select </a:t>
            </a:r>
            <a:r>
              <a:rPr lang="en-US" sz="2000" i="1" dirty="0" err="1"/>
              <a:t>dept_name</a:t>
            </a:r>
            <a:r>
              <a:rPr lang="en-US" sz="2000" dirty="0"/>
              <a:t>, </a:t>
            </a:r>
            <a:r>
              <a:rPr lang="en-US" sz="2000" b="1" dirty="0" err="1"/>
              <a:t>avg</a:t>
            </a:r>
            <a:r>
              <a:rPr lang="en-US" sz="2000" b="1" dirty="0"/>
              <a:t> </a:t>
            </a:r>
            <a:r>
              <a:rPr lang="en-US" sz="2000" dirty="0"/>
              <a:t>(</a:t>
            </a:r>
            <a:r>
              <a:rPr lang="en-US" sz="2000" i="1" dirty="0"/>
              <a:t>salary</a:t>
            </a:r>
            <a:r>
              <a:rPr lang="en-US" sz="2000" dirty="0"/>
              <a:t>)</a:t>
            </a:r>
          </a:p>
          <a:p>
            <a:r>
              <a:rPr lang="en-US" sz="2000" b="1" dirty="0"/>
              <a:t>from </a:t>
            </a:r>
            <a:r>
              <a:rPr lang="en-US" sz="2000" i="1" dirty="0"/>
              <a:t>instructor</a:t>
            </a:r>
          </a:p>
          <a:p>
            <a:r>
              <a:rPr lang="en-US" sz="2000" b="1" dirty="0"/>
              <a:t>group by </a:t>
            </a:r>
            <a:r>
              <a:rPr lang="en-US" sz="2000" i="1" dirty="0" err="1"/>
              <a:t>dept_name</a:t>
            </a:r>
            <a:endParaRPr lang="en-US" sz="2000" i="1" dirty="0"/>
          </a:p>
          <a:p>
            <a:r>
              <a:rPr lang="en-US" sz="2000" b="1" dirty="0"/>
              <a:t>having </a:t>
            </a:r>
            <a:r>
              <a:rPr lang="en-US" sz="2000" b="1" dirty="0" err="1"/>
              <a:t>avg</a:t>
            </a:r>
            <a:r>
              <a:rPr lang="en-US" sz="2000" b="1" dirty="0"/>
              <a:t> </a:t>
            </a:r>
            <a:r>
              <a:rPr lang="en-US" sz="2000" dirty="0"/>
              <a:t>(</a:t>
            </a:r>
            <a:r>
              <a:rPr lang="en-US" sz="2000" i="1" dirty="0"/>
              <a:t>salary</a:t>
            </a:r>
            <a:r>
              <a:rPr lang="en-US" sz="2000" dirty="0"/>
              <a:t>) &gt; 42000</a:t>
            </a:r>
            <a:r>
              <a:rPr lang="en-US" dirty="0"/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0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6" grpId="0" autoUpdateAnimBg="0"/>
      <p:bldP spid="43315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Null Values and Aggregates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0663" cy="4667250"/>
          </a:xfrm>
        </p:spPr>
        <p:txBody>
          <a:bodyPr/>
          <a:lstStyle/>
          <a:p>
            <a:pPr>
              <a:tabLst>
                <a:tab pos="1830388" algn="l"/>
                <a:tab pos="2232025" algn="l"/>
              </a:tabLst>
            </a:pPr>
            <a:r>
              <a:rPr lang="en-US" sz="2000" dirty="0">
                <a:latin typeface="Helvetica" charset="0"/>
              </a:rPr>
              <a:t>Total all salaries</a:t>
            </a:r>
            <a:endParaRPr lang="en-US" dirty="0">
              <a:latin typeface="Helvetica" charset="0"/>
            </a:endParaRPr>
          </a:p>
          <a:p>
            <a:pPr>
              <a:buFont typeface="Monotype Sorts" charset="0"/>
              <a:buNone/>
              <a:tabLst>
                <a:tab pos="1830388" algn="l"/>
                <a:tab pos="2232025" algn="l"/>
              </a:tabLst>
            </a:pPr>
            <a:r>
              <a:rPr lang="en-US" dirty="0">
                <a:latin typeface="Helvetica" charset="0"/>
              </a:rPr>
              <a:t>		</a:t>
            </a:r>
            <a:r>
              <a:rPr lang="en-US" sz="2000" b="1" dirty="0">
                <a:latin typeface="Helvetica" charset="0"/>
              </a:rPr>
              <a:t>select sum</a:t>
            </a:r>
            <a:r>
              <a:rPr lang="en-US" sz="2000" dirty="0">
                <a:latin typeface="Helvetica" charset="0"/>
              </a:rPr>
              <a:t> (</a:t>
            </a:r>
            <a:r>
              <a:rPr lang="en-US" sz="2000" i="1" dirty="0">
                <a:latin typeface="Helvetica" charset="0"/>
              </a:rPr>
              <a:t>salary </a:t>
            </a:r>
            <a:r>
              <a:rPr lang="en-US" sz="2000" dirty="0">
                <a:latin typeface="Helvetica" charset="0"/>
              </a:rPr>
              <a:t>)</a:t>
            </a:r>
            <a:br>
              <a:rPr lang="en-US" sz="2000" i="1" dirty="0">
                <a:latin typeface="Helvetica" charset="0"/>
              </a:rPr>
            </a:br>
            <a:r>
              <a:rPr lang="en-US" sz="2000" i="1" dirty="0">
                <a:latin typeface="Helvetica" charset="0"/>
              </a:rPr>
              <a:t>	 </a:t>
            </a:r>
            <a:r>
              <a:rPr lang="en-US" sz="2000" b="1" dirty="0">
                <a:latin typeface="Helvetica" charset="0"/>
              </a:rPr>
              <a:t>from</a:t>
            </a:r>
            <a:r>
              <a:rPr lang="en-US" sz="2000" i="1" dirty="0">
                <a:latin typeface="Helvetica" charset="0"/>
              </a:rPr>
              <a:t> instructor</a:t>
            </a:r>
            <a:endParaRPr lang="en-US" dirty="0">
              <a:latin typeface="Helvetica" charset="0"/>
            </a:endParaRP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sz="2000" dirty="0">
                <a:latin typeface="Helvetica" charset="0"/>
              </a:rPr>
              <a:t>Above statement ignores null amounts</a:t>
            </a:r>
            <a:endParaRPr lang="en-US" dirty="0">
              <a:latin typeface="Helvetica" charset="0"/>
            </a:endParaRP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sz="2000" dirty="0">
                <a:latin typeface="Helvetica" charset="0"/>
              </a:rPr>
              <a:t>Result is </a:t>
            </a:r>
            <a:r>
              <a:rPr lang="en-US" sz="2000" i="1" dirty="0">
                <a:latin typeface="Helvetica" charset="0"/>
              </a:rPr>
              <a:t>null</a:t>
            </a:r>
            <a:r>
              <a:rPr lang="en-US" sz="2000" dirty="0">
                <a:latin typeface="Helvetica" charset="0"/>
              </a:rPr>
              <a:t> if there is no non-null amount</a:t>
            </a:r>
            <a:endParaRPr lang="en-US" dirty="0">
              <a:latin typeface="Helvetica" charset="0"/>
            </a:endParaRPr>
          </a:p>
          <a:p>
            <a:pPr>
              <a:tabLst>
                <a:tab pos="1830388" algn="l"/>
                <a:tab pos="2232025" algn="l"/>
              </a:tabLst>
            </a:pPr>
            <a:r>
              <a:rPr lang="en-US" sz="2000" dirty="0">
                <a:latin typeface="Helvetica" charset="0"/>
              </a:rPr>
              <a:t>All aggregate operations except </a:t>
            </a:r>
            <a:r>
              <a:rPr lang="en-US" sz="2000" b="1" dirty="0">
                <a:latin typeface="Helvetica" charset="0"/>
              </a:rPr>
              <a:t>count(*)</a:t>
            </a:r>
            <a:r>
              <a:rPr lang="en-US" sz="2000" dirty="0">
                <a:latin typeface="Helvetica" charset="0"/>
              </a:rPr>
              <a:t> ignore tuples with null values on the aggregated attributes</a:t>
            </a:r>
            <a:endParaRPr lang="en-US" dirty="0">
              <a:latin typeface="Helvetica" charset="0"/>
            </a:endParaRPr>
          </a:p>
          <a:p>
            <a:pPr>
              <a:tabLst>
                <a:tab pos="1830388" algn="l"/>
                <a:tab pos="2232025" algn="l"/>
              </a:tabLst>
            </a:pPr>
            <a:r>
              <a:rPr lang="en-US" sz="2000" dirty="0">
                <a:latin typeface="Helvetica" charset="0"/>
              </a:rPr>
              <a:t>What if collection has only null values?</a:t>
            </a:r>
            <a:endParaRPr lang="en-US" dirty="0">
              <a:latin typeface="Helvetica" charset="0"/>
            </a:endParaRP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sz="2000" dirty="0">
                <a:latin typeface="Helvetica" charset="0"/>
              </a:rPr>
              <a:t>count returns 0</a:t>
            </a:r>
            <a:endParaRPr lang="en-US" dirty="0">
              <a:latin typeface="Helvetica" charset="0"/>
            </a:endParaRP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sz="2000" dirty="0">
                <a:latin typeface="Helvetica" charset="0"/>
              </a:rPr>
              <a:t>all other aggregates return null</a:t>
            </a:r>
            <a:endParaRPr lang="en-US" dirty="0">
              <a:latin typeface="Helvetic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3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Nested Subqueries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733317"/>
            <a:ext cx="7848600" cy="227508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Helvetica" charset="0"/>
              </a:rPr>
              <a:t>SQL provides a mechanism for the nesting of </a:t>
            </a:r>
            <a:r>
              <a:rPr lang="en-US" sz="2400" dirty="0" err="1">
                <a:latin typeface="Helvetica" charset="0"/>
              </a:rPr>
              <a:t>subqueries</a:t>
            </a:r>
            <a:r>
              <a:rPr lang="en-US" sz="2400" dirty="0">
                <a:latin typeface="Helvetica" charset="0"/>
              </a:rPr>
              <a:t>.</a:t>
            </a:r>
          </a:p>
          <a:p>
            <a:r>
              <a:rPr lang="en-US" sz="2400" dirty="0">
                <a:latin typeface="Helvetica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latin typeface="Helvetica" charset="0"/>
              </a:rPr>
              <a:t>subquery</a:t>
            </a:r>
            <a:r>
              <a:rPr lang="en-US" sz="2400" dirty="0">
                <a:latin typeface="Helvetica" charset="0"/>
              </a:rPr>
              <a:t> is a </a:t>
            </a:r>
            <a:r>
              <a:rPr lang="en-US" sz="2400" b="1" dirty="0">
                <a:latin typeface="Helvetica" charset="0"/>
              </a:rPr>
              <a:t>select-from-where</a:t>
            </a:r>
            <a:r>
              <a:rPr lang="en-US" sz="2400" dirty="0">
                <a:latin typeface="Helvetica" charset="0"/>
              </a:rPr>
              <a:t> expression that is nested within another query.</a:t>
            </a:r>
          </a:p>
          <a:p>
            <a:r>
              <a:rPr lang="en-US" sz="2400" dirty="0">
                <a:latin typeface="Helvetica" charset="0"/>
              </a:rPr>
              <a:t>A common use of </a:t>
            </a:r>
            <a:r>
              <a:rPr lang="en-US" sz="2400" dirty="0" err="1">
                <a:latin typeface="Helvetica" charset="0"/>
              </a:rPr>
              <a:t>subqueries</a:t>
            </a:r>
            <a:r>
              <a:rPr lang="en-US" sz="2400" dirty="0">
                <a:latin typeface="Helvetica" charset="0"/>
              </a:rPr>
              <a:t> is to perform tests for set membership, set comparisons, and set cardinality.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69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69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Example Nested Queries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85" y="1253218"/>
            <a:ext cx="7661275" cy="917575"/>
          </a:xfrm>
        </p:spPr>
        <p:txBody>
          <a:bodyPr/>
          <a:lstStyle/>
          <a:p>
            <a:pPr>
              <a:buFont typeface="Wingdings" charset="2"/>
              <a:buChar char="u"/>
              <a:tabLst>
                <a:tab pos="1027113" algn="l"/>
              </a:tabLst>
            </a:pPr>
            <a:r>
              <a:rPr lang="en-US" sz="2000" dirty="0">
                <a:latin typeface="Helvetica" charset="0"/>
              </a:rPr>
              <a:t>Find courses offered in Fall 2009 and in Spring 2010</a:t>
            </a:r>
            <a:endParaRPr lang="en-US" dirty="0">
              <a:latin typeface="Helvetica" charset="0"/>
            </a:endParaRPr>
          </a:p>
        </p:txBody>
      </p:sp>
      <p:sp>
        <p:nvSpPr>
          <p:cNvPr id="82947" name="Text Box 4"/>
          <p:cNvSpPr txBox="1">
            <a:spLocks noChangeArrowheads="1"/>
          </p:cNvSpPr>
          <p:nvPr/>
        </p:nvSpPr>
        <p:spPr bwMode="auto">
          <a:xfrm>
            <a:off x="596397" y="3794125"/>
            <a:ext cx="7688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285750" indent="-285750">
              <a:spcBef>
                <a:spcPct val="35000"/>
              </a:spcBef>
              <a:buClr>
                <a:schemeClr val="tx2"/>
              </a:buClr>
              <a:buSzPct val="90000"/>
              <a:buFont typeface="Wingdings" charset="2"/>
              <a:buChar char="u"/>
            </a:pPr>
            <a:r>
              <a:rPr kumimoji="1" lang="en-US" sz="1800" dirty="0"/>
              <a:t>   </a:t>
            </a:r>
            <a:r>
              <a:rPr kumimoji="1" lang="en-US" sz="2000" dirty="0"/>
              <a:t>Find courses offered in Fall 2009 but not in Spring 2010</a:t>
            </a:r>
            <a:endParaRPr lang="en-US" sz="1800" dirty="0">
              <a:latin typeface="Times New Roman" charset="0"/>
            </a:endParaRPr>
          </a:p>
        </p:txBody>
      </p:sp>
      <p:sp>
        <p:nvSpPr>
          <p:cNvPr id="439301" name="Text Box 5"/>
          <p:cNvSpPr txBox="1">
            <a:spLocks noChangeArrowheads="1"/>
          </p:cNvSpPr>
          <p:nvPr/>
        </p:nvSpPr>
        <p:spPr bwMode="auto">
          <a:xfrm>
            <a:off x="1185863" y="1698625"/>
            <a:ext cx="7440612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 b="1" dirty="0"/>
              <a:t>select distinct </a:t>
            </a:r>
            <a:r>
              <a:rPr lang="en-US" sz="2000" i="1" dirty="0" err="1"/>
              <a:t>course_id</a:t>
            </a:r>
            <a:endParaRPr lang="en-US" sz="1800" i="1" dirty="0"/>
          </a:p>
          <a:p>
            <a:r>
              <a:rPr lang="en-US" sz="2000" b="1" dirty="0"/>
              <a:t>from </a:t>
            </a:r>
            <a:r>
              <a:rPr lang="en-US" sz="2000" i="1" dirty="0"/>
              <a:t>section</a:t>
            </a:r>
            <a:endParaRPr lang="en-US" sz="1800" i="1" dirty="0"/>
          </a:p>
          <a:p>
            <a:r>
              <a:rPr lang="en-US" sz="2000" b="1" dirty="0"/>
              <a:t>where </a:t>
            </a:r>
            <a:r>
              <a:rPr lang="en-US" sz="2000" i="1" dirty="0"/>
              <a:t>semester </a:t>
            </a:r>
            <a:r>
              <a:rPr lang="en-US" sz="2000" dirty="0"/>
              <a:t>= </a:t>
            </a:r>
            <a:r>
              <a:rPr lang="ja-JP" altLang="en-US" sz="2000" dirty="0"/>
              <a:t>’</a:t>
            </a:r>
            <a:r>
              <a:rPr lang="en-US" altLang="ja-JP" sz="2000" dirty="0"/>
              <a:t>Fall</a:t>
            </a:r>
            <a:r>
              <a:rPr lang="ja-JP" altLang="en-US" sz="2000" dirty="0"/>
              <a:t>’</a:t>
            </a:r>
            <a:r>
              <a:rPr lang="en-US" altLang="ja-JP" sz="2000" dirty="0"/>
              <a:t> </a:t>
            </a:r>
            <a:r>
              <a:rPr lang="en-US" altLang="ja-JP" sz="2000" b="1" dirty="0"/>
              <a:t>and </a:t>
            </a:r>
            <a:r>
              <a:rPr lang="en-US" altLang="ja-JP" sz="2000" i="1" dirty="0"/>
              <a:t>year</a:t>
            </a:r>
            <a:r>
              <a:rPr lang="en-US" altLang="ja-JP" sz="2000" dirty="0"/>
              <a:t>= 2009 </a:t>
            </a:r>
            <a:r>
              <a:rPr lang="en-US" altLang="ja-JP" sz="2000" b="1" dirty="0"/>
              <a:t>and </a:t>
            </a:r>
            <a:br>
              <a:rPr lang="en-US" altLang="ja-JP" sz="2000" b="1" dirty="0"/>
            </a:br>
            <a:r>
              <a:rPr lang="en-US" altLang="ja-JP" sz="2000" b="1" dirty="0"/>
              <a:t>           </a:t>
            </a:r>
            <a:r>
              <a:rPr lang="en-US" altLang="ja-JP" sz="2000" i="1" dirty="0" err="1"/>
              <a:t>course_id</a:t>
            </a:r>
            <a:r>
              <a:rPr lang="en-US" altLang="ja-JP" sz="2000" i="1" dirty="0"/>
              <a:t>  </a:t>
            </a:r>
            <a:r>
              <a:rPr lang="en-US" altLang="ja-JP" sz="2000" b="1" dirty="0">
                <a:solidFill>
                  <a:srgbClr val="FF0000"/>
                </a:solidFill>
              </a:rPr>
              <a:t>in</a:t>
            </a:r>
            <a:r>
              <a:rPr lang="en-US" altLang="ja-JP" sz="2000" b="1" dirty="0"/>
              <a:t> </a:t>
            </a:r>
            <a:r>
              <a:rPr lang="en-US" altLang="ja-JP" sz="2000" dirty="0"/>
              <a:t>(</a:t>
            </a:r>
            <a:r>
              <a:rPr lang="en-US" altLang="ja-JP" sz="2000" b="1" dirty="0"/>
              <a:t>select </a:t>
            </a:r>
            <a:r>
              <a:rPr lang="en-US" altLang="ja-JP" sz="2000" i="1" dirty="0" err="1"/>
              <a:t>course_id</a:t>
            </a:r>
            <a:endParaRPr lang="en-US" altLang="ja-JP" sz="1800" i="1" dirty="0"/>
          </a:p>
          <a:p>
            <a:r>
              <a:rPr lang="en-US" sz="1800" b="1" dirty="0"/>
              <a:t>                                 </a:t>
            </a:r>
            <a:r>
              <a:rPr lang="en-US" sz="2000" b="1" dirty="0"/>
              <a:t>from </a:t>
            </a:r>
            <a:r>
              <a:rPr lang="en-US" sz="2000" i="1" dirty="0"/>
              <a:t>section</a:t>
            </a:r>
            <a:endParaRPr lang="en-US" sz="1800" i="1" dirty="0"/>
          </a:p>
          <a:p>
            <a:r>
              <a:rPr lang="en-US" sz="1800" b="1" dirty="0"/>
              <a:t>                                 </a:t>
            </a:r>
            <a:r>
              <a:rPr lang="en-US" sz="2000" b="1" dirty="0"/>
              <a:t>where </a:t>
            </a:r>
            <a:r>
              <a:rPr lang="en-US" sz="2000" i="1" dirty="0"/>
              <a:t>semester </a:t>
            </a:r>
            <a:r>
              <a:rPr lang="en-US" sz="2000" dirty="0"/>
              <a:t>= </a:t>
            </a:r>
            <a:r>
              <a:rPr lang="ja-JP" altLang="en-US" sz="2000" dirty="0"/>
              <a:t>’</a:t>
            </a:r>
            <a:r>
              <a:rPr lang="en-US" altLang="ja-JP" sz="2000" dirty="0"/>
              <a:t>Spring</a:t>
            </a:r>
            <a:r>
              <a:rPr lang="ja-JP" altLang="en-US" sz="2000" dirty="0"/>
              <a:t>’</a:t>
            </a:r>
            <a:r>
              <a:rPr lang="en-US" altLang="ja-JP" sz="2000" dirty="0"/>
              <a:t> </a:t>
            </a:r>
            <a:r>
              <a:rPr lang="en-US" altLang="ja-JP" sz="2000" b="1" dirty="0"/>
              <a:t>and </a:t>
            </a:r>
            <a:r>
              <a:rPr lang="en-US" altLang="ja-JP" sz="2000" i="1" dirty="0"/>
              <a:t>year</a:t>
            </a:r>
            <a:r>
              <a:rPr lang="en-US" altLang="ja-JP" sz="2000" dirty="0"/>
              <a:t>= 2010);</a:t>
            </a:r>
            <a:endParaRPr lang="en-US" sz="1800" dirty="0"/>
          </a:p>
        </p:txBody>
      </p:sp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1069975" y="4211638"/>
            <a:ext cx="777094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 b="1" dirty="0"/>
              <a:t>select distinct </a:t>
            </a:r>
            <a:r>
              <a:rPr lang="en-US" sz="2000" i="1" dirty="0" err="1"/>
              <a:t>course_id</a:t>
            </a:r>
            <a:endParaRPr lang="en-US" sz="1800" i="1" dirty="0"/>
          </a:p>
          <a:p>
            <a:r>
              <a:rPr lang="en-US" sz="2000" b="1" dirty="0"/>
              <a:t>from </a:t>
            </a:r>
            <a:r>
              <a:rPr lang="en-US" sz="2000" i="1" dirty="0"/>
              <a:t>section</a:t>
            </a:r>
            <a:endParaRPr lang="en-US" sz="1800" i="1" dirty="0"/>
          </a:p>
          <a:p>
            <a:r>
              <a:rPr lang="en-US" sz="2000" b="1" dirty="0"/>
              <a:t>where </a:t>
            </a:r>
            <a:r>
              <a:rPr lang="en-US" sz="2000" i="1" dirty="0"/>
              <a:t>semester </a:t>
            </a:r>
            <a:r>
              <a:rPr lang="en-US" sz="2000" dirty="0"/>
              <a:t>= </a:t>
            </a:r>
            <a:r>
              <a:rPr lang="ja-JP" altLang="en-US" sz="2000" dirty="0"/>
              <a:t>’</a:t>
            </a:r>
            <a:r>
              <a:rPr lang="en-US" altLang="ja-JP" sz="2000" dirty="0"/>
              <a:t>Fall</a:t>
            </a:r>
            <a:r>
              <a:rPr lang="ja-JP" altLang="en-US" sz="2000" dirty="0"/>
              <a:t>’</a:t>
            </a:r>
            <a:r>
              <a:rPr lang="en-US" altLang="ja-JP" sz="2000" dirty="0"/>
              <a:t> </a:t>
            </a:r>
            <a:r>
              <a:rPr lang="en-US" altLang="ja-JP" sz="2000" b="1" dirty="0"/>
              <a:t>and </a:t>
            </a:r>
            <a:r>
              <a:rPr lang="en-US" altLang="ja-JP" sz="2000" i="1" dirty="0"/>
              <a:t>year </a:t>
            </a:r>
            <a:r>
              <a:rPr lang="en-US" altLang="ja-JP" sz="2000" dirty="0"/>
              <a:t>= 2009 </a:t>
            </a:r>
            <a:r>
              <a:rPr lang="en-US" altLang="ja-JP" sz="2000" b="1" dirty="0"/>
              <a:t>and </a:t>
            </a:r>
            <a:br>
              <a:rPr lang="en-US" altLang="ja-JP" sz="2000" b="1" dirty="0"/>
            </a:br>
            <a:r>
              <a:rPr lang="en-US" altLang="ja-JP" sz="2000" b="1" dirty="0"/>
              <a:t>           </a:t>
            </a:r>
            <a:r>
              <a:rPr lang="en-US" altLang="ja-JP" sz="2000" i="1" dirty="0" err="1"/>
              <a:t>course_id</a:t>
            </a:r>
            <a:r>
              <a:rPr lang="en-US" altLang="ja-JP" sz="2000" i="1" dirty="0"/>
              <a:t>  </a:t>
            </a:r>
            <a:r>
              <a:rPr lang="en-US" altLang="ja-JP" sz="2000" b="1" dirty="0">
                <a:solidFill>
                  <a:srgbClr val="FF0000"/>
                </a:solidFill>
              </a:rPr>
              <a:t>not in </a:t>
            </a:r>
            <a:r>
              <a:rPr lang="en-US" altLang="ja-JP" sz="2000" dirty="0"/>
              <a:t>(</a:t>
            </a:r>
            <a:r>
              <a:rPr lang="en-US" altLang="ja-JP" sz="2000" b="1" dirty="0"/>
              <a:t>select </a:t>
            </a:r>
            <a:r>
              <a:rPr lang="en-US" altLang="ja-JP" sz="2000" i="1" dirty="0" err="1"/>
              <a:t>course_id</a:t>
            </a:r>
            <a:endParaRPr lang="en-US" altLang="ja-JP" sz="1800" i="1" dirty="0"/>
          </a:p>
          <a:p>
            <a:r>
              <a:rPr lang="en-US" sz="1800" b="1" dirty="0"/>
              <a:t>                                 </a:t>
            </a:r>
            <a:r>
              <a:rPr lang="en-US" sz="2000" b="1" dirty="0"/>
              <a:t>from </a:t>
            </a:r>
            <a:r>
              <a:rPr lang="en-US" sz="2000" i="1" dirty="0"/>
              <a:t>section</a:t>
            </a:r>
            <a:endParaRPr lang="en-US" sz="1800" i="1" dirty="0"/>
          </a:p>
          <a:p>
            <a:r>
              <a:rPr lang="en-US" sz="1800" b="1" dirty="0"/>
              <a:t>                                 </a:t>
            </a:r>
            <a:r>
              <a:rPr lang="en-US" sz="2000" b="1" dirty="0"/>
              <a:t>where </a:t>
            </a:r>
            <a:r>
              <a:rPr lang="en-US" sz="2000" i="1" dirty="0"/>
              <a:t>semester </a:t>
            </a:r>
            <a:r>
              <a:rPr lang="en-US" sz="2000" dirty="0"/>
              <a:t>= </a:t>
            </a:r>
            <a:r>
              <a:rPr lang="ja-JP" altLang="en-US" sz="2000" dirty="0"/>
              <a:t>’</a:t>
            </a:r>
            <a:r>
              <a:rPr lang="en-US" altLang="ja-JP" sz="2000" dirty="0"/>
              <a:t>Spring</a:t>
            </a:r>
            <a:r>
              <a:rPr lang="ja-JP" altLang="en-US" sz="2000" dirty="0"/>
              <a:t>’</a:t>
            </a:r>
            <a:r>
              <a:rPr lang="en-US" altLang="ja-JP" sz="2000" dirty="0"/>
              <a:t> </a:t>
            </a:r>
            <a:r>
              <a:rPr lang="en-US" altLang="ja-JP" sz="2000" b="1" dirty="0"/>
              <a:t>and </a:t>
            </a:r>
            <a:r>
              <a:rPr lang="en-US" altLang="ja-JP" sz="2000" i="1" dirty="0"/>
              <a:t>year</a:t>
            </a:r>
            <a:r>
              <a:rPr lang="en-US" altLang="ja-JP" sz="2000" dirty="0"/>
              <a:t>= 2010);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9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1" grpId="0" autoUpdateAnimBg="0"/>
      <p:bldP spid="43930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Example Query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486694"/>
            <a:ext cx="7661275" cy="760412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sz="2000" dirty="0">
                <a:latin typeface="Helvetica" charset="0"/>
              </a:rPr>
              <a:t>Find the total number of (distinct) students who have taken course sections taught by the instructor with </a:t>
            </a:r>
            <a:r>
              <a:rPr lang="en-US" sz="2000" i="1" dirty="0">
                <a:latin typeface="Helvetica" charset="0"/>
              </a:rPr>
              <a:t>ID </a:t>
            </a:r>
            <a:r>
              <a:rPr lang="en-US" sz="2000" dirty="0">
                <a:latin typeface="Helvetica" charset="0"/>
              </a:rPr>
              <a:t>10101</a:t>
            </a:r>
            <a:endParaRPr lang="en-US" dirty="0">
              <a:latin typeface="Helvetica" charset="0"/>
            </a:endParaRP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i="1" dirty="0">
              <a:latin typeface="Helvetica" charset="0"/>
            </a:endParaRPr>
          </a:p>
        </p:txBody>
      </p:sp>
      <p:sp>
        <p:nvSpPr>
          <p:cNvPr id="84995" name="Text Box 4"/>
          <p:cNvSpPr txBox="1">
            <a:spLocks noChangeArrowheads="1"/>
          </p:cNvSpPr>
          <p:nvPr/>
        </p:nvSpPr>
        <p:spPr bwMode="auto">
          <a:xfrm>
            <a:off x="522288" y="4610100"/>
            <a:ext cx="8277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</a:pPr>
            <a:r>
              <a:rPr kumimoji="1" lang="en-US" sz="1800">
                <a:solidFill>
                  <a:schemeClr val="tx2"/>
                </a:solidFill>
              </a:rPr>
              <a:t>  </a:t>
            </a:r>
            <a:r>
              <a:rPr kumimoji="1" lang="en-US" sz="2000">
                <a:solidFill>
                  <a:schemeClr val="tx2"/>
                </a:solidFill>
              </a:rPr>
              <a:t>Note</a:t>
            </a:r>
            <a:r>
              <a:rPr kumimoji="1" lang="en-US" sz="2000"/>
              <a:t>: Some of these queries can be written in a much simpler manner.  The formulation above is simply to illustrate SQL features.</a:t>
            </a:r>
            <a:endParaRPr kumimoji="1" lang="en-US" sz="1800"/>
          </a:p>
        </p:txBody>
      </p:sp>
      <p:sp>
        <p:nvSpPr>
          <p:cNvPr id="441349" name="Text Box 5"/>
          <p:cNvSpPr txBox="1">
            <a:spLocks noChangeArrowheads="1"/>
          </p:cNvSpPr>
          <p:nvPr/>
        </p:nvSpPr>
        <p:spPr bwMode="auto">
          <a:xfrm>
            <a:off x="1168400" y="2332038"/>
            <a:ext cx="715168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 b="1" dirty="0"/>
              <a:t>select count </a:t>
            </a:r>
            <a:r>
              <a:rPr lang="en-US" sz="2000" dirty="0"/>
              <a:t>(</a:t>
            </a:r>
            <a:r>
              <a:rPr lang="en-US" sz="2000" b="1" dirty="0"/>
              <a:t>distinct </a:t>
            </a:r>
            <a:r>
              <a:rPr lang="en-US" sz="2000" i="1" dirty="0"/>
              <a:t>ID</a:t>
            </a:r>
            <a:r>
              <a:rPr lang="en-US" sz="2000" dirty="0"/>
              <a:t>)</a:t>
            </a:r>
            <a:endParaRPr lang="en-US" dirty="0"/>
          </a:p>
          <a:p>
            <a:r>
              <a:rPr lang="en-US" sz="2000" b="1" dirty="0"/>
              <a:t>from </a:t>
            </a:r>
            <a:r>
              <a:rPr lang="en-US" sz="2000" i="1" dirty="0"/>
              <a:t>takes</a:t>
            </a:r>
            <a:endParaRPr lang="en-US" i="1" dirty="0"/>
          </a:p>
          <a:p>
            <a:r>
              <a:rPr lang="en-US" sz="2000" b="1" dirty="0"/>
              <a:t>where </a:t>
            </a:r>
            <a:r>
              <a:rPr lang="en-US" sz="2000" dirty="0"/>
              <a:t>(</a:t>
            </a:r>
            <a:r>
              <a:rPr lang="en-US" sz="2000" i="1" dirty="0" err="1"/>
              <a:t>course_id</a:t>
            </a:r>
            <a:r>
              <a:rPr lang="en-US" sz="2000" dirty="0"/>
              <a:t>, </a:t>
            </a:r>
            <a:r>
              <a:rPr lang="en-US" sz="2000" i="1" dirty="0" err="1"/>
              <a:t>sec_id</a:t>
            </a:r>
            <a:r>
              <a:rPr lang="en-US" sz="2000" dirty="0"/>
              <a:t>, </a:t>
            </a:r>
            <a:r>
              <a:rPr lang="en-US" sz="2000" i="1" dirty="0"/>
              <a:t>semester</a:t>
            </a:r>
            <a:r>
              <a:rPr lang="en-US" sz="2000" dirty="0"/>
              <a:t>, </a:t>
            </a:r>
            <a:r>
              <a:rPr lang="en-US" sz="2000" i="1" dirty="0"/>
              <a:t>year</a:t>
            </a:r>
            <a:r>
              <a:rPr lang="en-US" sz="2000" dirty="0"/>
              <a:t>) </a:t>
            </a:r>
            <a:r>
              <a:rPr lang="en-US" sz="2000" b="1" dirty="0">
                <a:solidFill>
                  <a:srgbClr val="FF0000"/>
                </a:solidFill>
              </a:rPr>
              <a:t>in</a:t>
            </a:r>
            <a:r>
              <a:rPr lang="en-US" sz="2000" b="1" dirty="0"/>
              <a:t> </a:t>
            </a:r>
            <a:br>
              <a:rPr lang="en-US" sz="2000" b="1" dirty="0"/>
            </a:br>
            <a:r>
              <a:rPr lang="en-US" sz="2000" b="1" dirty="0"/>
              <a:t>                          </a:t>
            </a:r>
            <a:r>
              <a:rPr lang="en-US" sz="2000" dirty="0"/>
              <a:t>(</a:t>
            </a:r>
            <a:r>
              <a:rPr lang="en-US" sz="2000" b="1" dirty="0"/>
              <a:t>select </a:t>
            </a:r>
            <a:r>
              <a:rPr lang="en-US" sz="2000" i="1" dirty="0" err="1"/>
              <a:t>course_id</a:t>
            </a:r>
            <a:r>
              <a:rPr lang="en-US" sz="2000" dirty="0"/>
              <a:t>, </a:t>
            </a:r>
            <a:r>
              <a:rPr lang="en-US" sz="2000" i="1" dirty="0" err="1"/>
              <a:t>sec_id</a:t>
            </a:r>
            <a:r>
              <a:rPr lang="en-US" sz="2000" dirty="0"/>
              <a:t>, </a:t>
            </a:r>
            <a:r>
              <a:rPr lang="en-US" sz="2000" i="1" dirty="0"/>
              <a:t>semester</a:t>
            </a:r>
            <a:r>
              <a:rPr lang="en-US" sz="2000" dirty="0"/>
              <a:t>, </a:t>
            </a:r>
            <a:r>
              <a:rPr lang="en-US" sz="2000" i="1" dirty="0"/>
              <a:t>year</a:t>
            </a:r>
            <a:endParaRPr lang="en-US" i="1" dirty="0"/>
          </a:p>
          <a:p>
            <a:r>
              <a:rPr lang="en-US" b="1" dirty="0"/>
              <a:t>                                 </a:t>
            </a:r>
            <a:r>
              <a:rPr lang="en-US" sz="2000" b="1" dirty="0"/>
              <a:t>from </a:t>
            </a:r>
            <a:r>
              <a:rPr lang="en-US" sz="2000" i="1" dirty="0"/>
              <a:t>teaches</a:t>
            </a:r>
            <a:endParaRPr lang="en-US" i="1" dirty="0"/>
          </a:p>
          <a:p>
            <a:r>
              <a:rPr lang="en-US" b="1" dirty="0"/>
              <a:t>                                 </a:t>
            </a:r>
            <a:r>
              <a:rPr lang="en-US" sz="2000" b="1" dirty="0"/>
              <a:t>where </a:t>
            </a:r>
            <a:r>
              <a:rPr lang="en-US" sz="2000" i="1" dirty="0" err="1"/>
              <a:t>teaches</a:t>
            </a:r>
            <a:r>
              <a:rPr lang="en-US" sz="2000" dirty="0" err="1"/>
              <a:t>.</a:t>
            </a:r>
            <a:r>
              <a:rPr lang="en-US" sz="2000" i="1" dirty="0" err="1"/>
              <a:t>ID</a:t>
            </a:r>
            <a:r>
              <a:rPr lang="en-US" sz="2000" dirty="0"/>
              <a:t>= 10101);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5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952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Set Comparison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766762"/>
          </a:xfrm>
        </p:spPr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 sz="2000">
                <a:latin typeface="Helvetica" charset="0"/>
              </a:rPr>
              <a:t>Find names of instructors with salary greater than that of some (at least one) instructor in the Biology department.</a:t>
            </a:r>
            <a:endParaRPr lang="en-US">
              <a:latin typeface="Helvetica" charset="0"/>
            </a:endParaRPr>
          </a:p>
        </p:txBody>
      </p:sp>
      <p:sp>
        <p:nvSpPr>
          <p:cNvPr id="87043" name="Text Box 4"/>
          <p:cNvSpPr txBox="1">
            <a:spLocks noChangeArrowheads="1"/>
          </p:cNvSpPr>
          <p:nvPr/>
        </p:nvSpPr>
        <p:spPr bwMode="auto">
          <a:xfrm>
            <a:off x="739775" y="3411538"/>
            <a:ext cx="7235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</a:pPr>
            <a:r>
              <a:rPr kumimoji="1" lang="en-US" sz="1800"/>
              <a:t>  </a:t>
            </a:r>
            <a:r>
              <a:rPr kumimoji="1" lang="en-US" sz="2000"/>
              <a:t>Same query using &gt; </a:t>
            </a:r>
            <a:r>
              <a:rPr kumimoji="1" lang="en-US" sz="2000" b="1"/>
              <a:t>some</a:t>
            </a:r>
            <a:r>
              <a:rPr kumimoji="1" lang="en-US" sz="2000"/>
              <a:t> clause</a:t>
            </a:r>
            <a:endParaRPr lang="en-US" sz="1800">
              <a:latin typeface="Times New Roman" charset="0"/>
            </a:endParaRPr>
          </a:p>
        </p:txBody>
      </p:sp>
      <p:sp>
        <p:nvSpPr>
          <p:cNvPr id="443397" name="Text Box 5"/>
          <p:cNvSpPr txBox="1">
            <a:spLocks noChangeArrowheads="1"/>
          </p:cNvSpPr>
          <p:nvPr/>
        </p:nvSpPr>
        <p:spPr bwMode="auto">
          <a:xfrm>
            <a:off x="1528763" y="3951288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 b="1"/>
              <a:t>select </a:t>
            </a:r>
            <a:r>
              <a:rPr lang="en-US" sz="2000" i="1"/>
              <a:t>name</a:t>
            </a:r>
            <a:endParaRPr lang="en-US" i="1"/>
          </a:p>
          <a:p>
            <a:r>
              <a:rPr lang="en-US" sz="2000" b="1"/>
              <a:t>from </a:t>
            </a:r>
            <a:r>
              <a:rPr lang="en-US" sz="2000" i="1"/>
              <a:t>instructor</a:t>
            </a:r>
            <a:endParaRPr lang="en-US" i="1"/>
          </a:p>
          <a:p>
            <a:r>
              <a:rPr lang="en-US" sz="2000" b="1"/>
              <a:t>where </a:t>
            </a:r>
            <a:r>
              <a:rPr lang="en-US" sz="2000" i="1"/>
              <a:t>salary </a:t>
            </a:r>
            <a:r>
              <a:rPr lang="en-US" sz="2000"/>
              <a:t>&gt; </a:t>
            </a:r>
            <a:r>
              <a:rPr lang="en-US" sz="2000" b="1">
                <a:solidFill>
                  <a:srgbClr val="FF0000"/>
                </a:solidFill>
              </a:rPr>
              <a:t>some</a:t>
            </a:r>
            <a:r>
              <a:rPr lang="en-US" sz="2000" b="1"/>
              <a:t> </a:t>
            </a:r>
            <a:r>
              <a:rPr lang="en-US" sz="2000"/>
              <a:t>(</a:t>
            </a:r>
            <a:r>
              <a:rPr lang="en-US" sz="2000" b="1"/>
              <a:t>select </a:t>
            </a:r>
            <a:r>
              <a:rPr lang="en-US" sz="2000" i="1"/>
              <a:t>salary</a:t>
            </a:r>
            <a:endParaRPr lang="en-US" i="1"/>
          </a:p>
          <a:p>
            <a:r>
              <a:rPr lang="en-US" sz="2000" b="1"/>
              <a:t>                                     from </a:t>
            </a:r>
            <a:r>
              <a:rPr lang="en-US" sz="2000" i="1"/>
              <a:t>instructor</a:t>
            </a:r>
            <a:endParaRPr lang="en-US" i="1"/>
          </a:p>
          <a:p>
            <a:r>
              <a:rPr lang="en-US" sz="2000" b="1"/>
              <a:t>                                     where </a:t>
            </a:r>
            <a:r>
              <a:rPr lang="en-US" sz="2000" i="1"/>
              <a:t>dept_name </a:t>
            </a:r>
            <a:r>
              <a:rPr lang="en-US" sz="2000"/>
              <a:t>= </a:t>
            </a:r>
            <a:r>
              <a:rPr lang="ja-JP" altLang="en-US" sz="2000"/>
              <a:t>’</a:t>
            </a:r>
            <a:r>
              <a:rPr lang="en-US" altLang="ja-JP" sz="2000"/>
              <a:t>Biology</a:t>
            </a:r>
            <a:r>
              <a:rPr lang="ja-JP" altLang="en-US" sz="2000"/>
              <a:t>’</a:t>
            </a:r>
            <a:r>
              <a:rPr lang="en-US" altLang="ja-JP" sz="2000"/>
              <a:t>);</a:t>
            </a:r>
            <a:endParaRPr lang="en-US"/>
          </a:p>
        </p:txBody>
      </p:sp>
      <p:sp>
        <p:nvSpPr>
          <p:cNvPr id="443398" name="Text Box 6"/>
          <p:cNvSpPr txBox="1">
            <a:spLocks noChangeArrowheads="1"/>
          </p:cNvSpPr>
          <p:nvPr/>
        </p:nvSpPr>
        <p:spPr bwMode="auto">
          <a:xfrm>
            <a:off x="1570038" y="1957388"/>
            <a:ext cx="6630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 b="1"/>
              <a:t>select distinct </a:t>
            </a:r>
            <a:r>
              <a:rPr lang="en-US" sz="2000" i="1"/>
              <a:t>T</a:t>
            </a:r>
            <a:r>
              <a:rPr lang="en-US" sz="2000"/>
              <a:t>.</a:t>
            </a:r>
            <a:r>
              <a:rPr lang="en-US" sz="2000" i="1"/>
              <a:t>name</a:t>
            </a:r>
            <a:endParaRPr lang="en-US" i="1"/>
          </a:p>
          <a:p>
            <a:r>
              <a:rPr lang="en-US" sz="2000" b="1"/>
              <a:t>from </a:t>
            </a:r>
            <a:r>
              <a:rPr lang="en-US" sz="2000" i="1"/>
              <a:t>instructor </a:t>
            </a:r>
            <a:r>
              <a:rPr lang="en-US" sz="2000" b="1"/>
              <a:t>as </a:t>
            </a:r>
            <a:r>
              <a:rPr lang="en-US" sz="2000" i="1"/>
              <a:t>T</a:t>
            </a:r>
            <a:r>
              <a:rPr lang="en-US" sz="2000"/>
              <a:t>, </a:t>
            </a:r>
            <a:r>
              <a:rPr lang="en-US" sz="2000" i="1"/>
              <a:t>instructor </a:t>
            </a:r>
            <a:r>
              <a:rPr lang="en-US" sz="2000" b="1"/>
              <a:t>as </a:t>
            </a:r>
            <a:r>
              <a:rPr lang="en-US" sz="2000" i="1"/>
              <a:t>S</a:t>
            </a:r>
            <a:endParaRPr lang="en-US" i="1"/>
          </a:p>
          <a:p>
            <a:r>
              <a:rPr lang="en-US" sz="2000" b="1"/>
              <a:t>where </a:t>
            </a:r>
            <a:r>
              <a:rPr lang="en-US" sz="2000" i="1"/>
              <a:t>T.salary </a:t>
            </a:r>
            <a:r>
              <a:rPr lang="en-US" sz="2000"/>
              <a:t>&gt; </a:t>
            </a:r>
            <a:r>
              <a:rPr lang="en-US" sz="2000" i="1"/>
              <a:t>S.salary </a:t>
            </a:r>
            <a:r>
              <a:rPr lang="en-US" sz="2000" b="1"/>
              <a:t>and </a:t>
            </a:r>
            <a:r>
              <a:rPr lang="en-US" sz="2000" i="1"/>
              <a:t>S.dept_name </a:t>
            </a:r>
            <a:r>
              <a:rPr lang="en-US" sz="2000"/>
              <a:t>= </a:t>
            </a:r>
            <a:r>
              <a:rPr lang="ja-JP" altLang="en-US" sz="2000"/>
              <a:t>’</a:t>
            </a:r>
            <a:r>
              <a:rPr lang="en-US" altLang="ja-JP" sz="2000"/>
              <a:t>Biology</a:t>
            </a:r>
            <a:r>
              <a:rPr lang="ja-JP" altLang="en-US" sz="2000"/>
              <a:t>’</a:t>
            </a:r>
            <a:r>
              <a:rPr lang="en-US" altLang="ja-JP" sz="2000"/>
              <a:t>;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2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7" grpId="0" autoUpdateAnimBg="0"/>
      <p:bldP spid="44339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38100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Definition of  Some Clause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6800850" cy="714375"/>
          </a:xfrm>
        </p:spPr>
        <p:txBody>
          <a:bodyPr>
            <a:normAutofit fontScale="62500" lnSpcReduction="20000"/>
          </a:bodyPr>
          <a:lstStyle/>
          <a:p>
            <a:r>
              <a:rPr lang="en-US">
                <a:latin typeface="Helvetica" charset="0"/>
              </a:rPr>
              <a:t>F &lt;comp&gt; </a:t>
            </a:r>
            <a:r>
              <a:rPr lang="en-US" b="1">
                <a:latin typeface="Helvetica" charset="0"/>
              </a:rPr>
              <a:t>some </a:t>
            </a:r>
            <a:r>
              <a:rPr lang="en-US" i="1">
                <a:latin typeface="Helvetica" charset="0"/>
              </a:rPr>
              <a:t>r </a:t>
            </a:r>
            <a:r>
              <a:rPr lang="en-US">
                <a:latin typeface="Helvetica" charset="0"/>
                <a:sym typeface="Symbol" charset="0"/>
              </a:rPr>
              <a:t></a:t>
            </a:r>
            <a:r>
              <a:rPr lang="en-US" i="1">
                <a:latin typeface="Helvetica" charset="0"/>
                <a:sym typeface="Symbol" charset="0"/>
              </a:rPr>
              <a:t>t </a:t>
            </a:r>
            <a:r>
              <a:rPr lang="en-US">
                <a:latin typeface="Helvetica" charset="0"/>
                <a:sym typeface="Symbol" charset="0"/>
              </a:rPr>
              <a:t></a:t>
            </a:r>
            <a:r>
              <a:rPr lang="en-US" i="1">
                <a:latin typeface="Helvetica" charset="0"/>
                <a:sym typeface="Symbol" charset="0"/>
              </a:rPr>
              <a:t>r </a:t>
            </a:r>
            <a:r>
              <a:rPr lang="en-US">
                <a:latin typeface="Helvetica" charset="0"/>
                <a:sym typeface="Symbol" charset="0"/>
              </a:rPr>
              <a:t>such that (F &lt;comp&gt; </a:t>
            </a:r>
            <a:r>
              <a:rPr lang="en-US" i="1">
                <a:latin typeface="Helvetica" charset="0"/>
                <a:sym typeface="Symbol" charset="0"/>
              </a:rPr>
              <a:t>t </a:t>
            </a:r>
            <a:r>
              <a:rPr lang="en-US">
                <a:latin typeface="Helvetica" charset="0"/>
                <a:sym typeface="Symbol" charset="0"/>
              </a:rPr>
              <a:t>)</a:t>
            </a:r>
            <a:br>
              <a:rPr lang="en-US" i="1">
                <a:latin typeface="Helvetica" charset="0"/>
                <a:sym typeface="Symbol" charset="0"/>
              </a:rPr>
            </a:br>
            <a:r>
              <a:rPr lang="en-US">
                <a:latin typeface="Helvetica" charset="0"/>
                <a:sym typeface="Symbol" charset="0"/>
              </a:rPr>
              <a:t>Where &lt;comp&gt; can be:      </a:t>
            </a:r>
            <a:endParaRPr lang="en-US">
              <a:latin typeface="Helvetica" charset="0"/>
            </a:endParaRPr>
          </a:p>
        </p:txBody>
      </p:sp>
      <p:grpSp>
        <p:nvGrpSpPr>
          <p:cNvPr id="89091" name="Group 4"/>
          <p:cNvGrpSpPr>
            <a:grpSpLocks/>
          </p:cNvGrpSpPr>
          <p:nvPr/>
        </p:nvGrpSpPr>
        <p:grpSpPr bwMode="auto">
          <a:xfrm>
            <a:off x="2105025" y="1952625"/>
            <a:ext cx="457200" cy="1066800"/>
            <a:chOff x="2448" y="1296"/>
            <a:chExt cx="288" cy="960"/>
          </a:xfrm>
        </p:grpSpPr>
        <p:sp>
          <p:nvSpPr>
            <p:cNvPr id="89108" name="Rectangle 5"/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charset="0"/>
                </a:rPr>
                <a:t>0</a:t>
              </a:r>
            </a:p>
          </p:txBody>
        </p:sp>
        <p:sp>
          <p:nvSpPr>
            <p:cNvPr id="89109" name="Rectangle 6"/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charset="0"/>
                </a:rPr>
                <a:t>5</a:t>
              </a:r>
            </a:p>
          </p:txBody>
        </p:sp>
        <p:sp>
          <p:nvSpPr>
            <p:cNvPr id="89110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charset="0"/>
                </a:rPr>
                <a:t>6</a:t>
              </a:r>
            </a:p>
          </p:txBody>
        </p:sp>
      </p:grpSp>
      <p:sp>
        <p:nvSpPr>
          <p:cNvPr id="89092" name="Text Box 8"/>
          <p:cNvSpPr txBox="1">
            <a:spLocks noChangeArrowheads="1"/>
          </p:cNvSpPr>
          <p:nvPr/>
        </p:nvSpPr>
        <p:spPr bwMode="auto">
          <a:xfrm>
            <a:off x="830263" y="2257425"/>
            <a:ext cx="1350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(5 &lt; </a:t>
            </a:r>
            <a:r>
              <a:rPr lang="en-US" sz="1800" b="1"/>
              <a:t>some</a:t>
            </a:r>
            <a:endParaRPr lang="en-US" sz="1800"/>
          </a:p>
        </p:txBody>
      </p:sp>
      <p:sp>
        <p:nvSpPr>
          <p:cNvPr id="89093" name="Text Box 9"/>
          <p:cNvSpPr txBox="1">
            <a:spLocks noChangeArrowheads="1"/>
          </p:cNvSpPr>
          <p:nvPr/>
        </p:nvSpPr>
        <p:spPr bwMode="auto">
          <a:xfrm>
            <a:off x="2638425" y="2257425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) = true</a:t>
            </a:r>
          </a:p>
        </p:txBody>
      </p:sp>
      <p:sp>
        <p:nvSpPr>
          <p:cNvPr id="89094" name="Rectangle 10"/>
          <p:cNvSpPr>
            <a:spLocks noChangeArrowheads="1"/>
          </p:cNvSpPr>
          <p:nvPr/>
        </p:nvSpPr>
        <p:spPr bwMode="auto">
          <a:xfrm>
            <a:off x="2105025" y="3171825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0</a:t>
            </a:r>
          </a:p>
        </p:txBody>
      </p:sp>
      <p:sp>
        <p:nvSpPr>
          <p:cNvPr id="89095" name="Rectangle 11"/>
          <p:cNvSpPr>
            <a:spLocks noChangeArrowheads="1"/>
          </p:cNvSpPr>
          <p:nvPr/>
        </p:nvSpPr>
        <p:spPr bwMode="auto">
          <a:xfrm>
            <a:off x="2105025" y="3476625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5</a:t>
            </a:r>
          </a:p>
        </p:txBody>
      </p:sp>
      <p:sp>
        <p:nvSpPr>
          <p:cNvPr id="89096" name="Rectangle 12"/>
          <p:cNvSpPr>
            <a:spLocks noChangeArrowheads="1"/>
          </p:cNvSpPr>
          <p:nvPr/>
        </p:nvSpPr>
        <p:spPr bwMode="auto">
          <a:xfrm>
            <a:off x="2105025" y="393065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0</a:t>
            </a:r>
          </a:p>
        </p:txBody>
      </p:sp>
      <p:sp>
        <p:nvSpPr>
          <p:cNvPr id="89097" name="Text Box 13"/>
          <p:cNvSpPr txBox="1">
            <a:spLocks noChangeArrowheads="1"/>
          </p:cNvSpPr>
          <p:nvPr/>
        </p:nvSpPr>
        <p:spPr bwMode="auto">
          <a:xfrm>
            <a:off x="2638425" y="34163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) = false</a:t>
            </a:r>
          </a:p>
        </p:txBody>
      </p:sp>
      <p:sp>
        <p:nvSpPr>
          <p:cNvPr id="89098" name="Rectangle 14"/>
          <p:cNvSpPr>
            <a:spLocks noChangeArrowheads="1"/>
          </p:cNvSpPr>
          <p:nvPr/>
        </p:nvSpPr>
        <p:spPr bwMode="auto">
          <a:xfrm>
            <a:off x="2105025" y="423545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5</a:t>
            </a:r>
          </a:p>
        </p:txBody>
      </p:sp>
      <p:sp>
        <p:nvSpPr>
          <p:cNvPr id="89099" name="Rectangle 15"/>
          <p:cNvSpPr>
            <a:spLocks noChangeArrowheads="1"/>
          </p:cNvSpPr>
          <p:nvPr/>
        </p:nvSpPr>
        <p:spPr bwMode="auto">
          <a:xfrm>
            <a:off x="2105025" y="47720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0</a:t>
            </a:r>
          </a:p>
        </p:txBody>
      </p:sp>
      <p:sp>
        <p:nvSpPr>
          <p:cNvPr id="89100" name="Rectangle 16"/>
          <p:cNvSpPr>
            <a:spLocks noChangeArrowheads="1"/>
          </p:cNvSpPr>
          <p:nvPr/>
        </p:nvSpPr>
        <p:spPr bwMode="auto">
          <a:xfrm>
            <a:off x="2105025" y="5076825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5</a:t>
            </a:r>
          </a:p>
        </p:txBody>
      </p:sp>
      <p:sp>
        <p:nvSpPr>
          <p:cNvPr id="89101" name="Text Box 17"/>
          <p:cNvSpPr txBox="1">
            <a:spLocks noChangeArrowheads="1"/>
          </p:cNvSpPr>
          <p:nvPr/>
        </p:nvSpPr>
        <p:spPr bwMode="auto">
          <a:xfrm>
            <a:off x="809625" y="5000625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(5 </a:t>
            </a:r>
            <a:r>
              <a:rPr lang="en-US" sz="2400">
                <a:latin typeface="Times New Roman" charset="0"/>
                <a:sym typeface="Symbol" charset="0"/>
              </a:rPr>
              <a:t></a:t>
            </a:r>
            <a:r>
              <a:rPr lang="en-US" sz="1800"/>
              <a:t> </a:t>
            </a:r>
            <a:r>
              <a:rPr lang="en-US" sz="1800" b="1"/>
              <a:t>some</a:t>
            </a:r>
          </a:p>
        </p:txBody>
      </p:sp>
      <p:sp>
        <p:nvSpPr>
          <p:cNvPr id="89102" name="Text Box 18"/>
          <p:cNvSpPr txBox="1">
            <a:spLocks noChangeArrowheads="1"/>
          </p:cNvSpPr>
          <p:nvPr/>
        </p:nvSpPr>
        <p:spPr bwMode="auto">
          <a:xfrm>
            <a:off x="2638425" y="5000625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) = true (since 0 </a:t>
            </a:r>
            <a:r>
              <a:rPr lang="en-US" sz="2400">
                <a:latin typeface="Times New Roman" charset="0"/>
                <a:sym typeface="Symbol" charset="0"/>
              </a:rPr>
              <a:t> </a:t>
            </a:r>
            <a:r>
              <a:rPr lang="en-US" sz="1800">
                <a:sym typeface="Symbol" charset="0"/>
              </a:rPr>
              <a:t>5)</a:t>
            </a:r>
            <a:endParaRPr lang="en-US" sz="2400">
              <a:latin typeface="Times New Roman" charset="0"/>
              <a:sym typeface="Symbol" charset="0"/>
            </a:endParaRPr>
          </a:p>
        </p:txBody>
      </p:sp>
      <p:sp>
        <p:nvSpPr>
          <p:cNvPr id="89103" name="Text Box 19"/>
          <p:cNvSpPr txBox="1">
            <a:spLocks noChangeArrowheads="1"/>
          </p:cNvSpPr>
          <p:nvPr/>
        </p:nvSpPr>
        <p:spPr bwMode="auto">
          <a:xfrm>
            <a:off x="3738563" y="2486025"/>
            <a:ext cx="487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(read:  5 &lt; some tuple in the relation) </a:t>
            </a:r>
          </a:p>
        </p:txBody>
      </p:sp>
      <p:sp>
        <p:nvSpPr>
          <p:cNvPr id="89104" name="Text Box 20"/>
          <p:cNvSpPr txBox="1">
            <a:spLocks noChangeArrowheads="1"/>
          </p:cNvSpPr>
          <p:nvPr/>
        </p:nvSpPr>
        <p:spPr bwMode="auto">
          <a:xfrm>
            <a:off x="844550" y="3402013"/>
            <a:ext cx="1377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(5 &lt; </a:t>
            </a:r>
            <a:r>
              <a:rPr lang="en-US" sz="1800" b="1"/>
              <a:t>some</a:t>
            </a:r>
            <a:endParaRPr lang="en-US" sz="1800"/>
          </a:p>
        </p:txBody>
      </p:sp>
      <p:sp>
        <p:nvSpPr>
          <p:cNvPr id="89105" name="Text Box 21"/>
          <p:cNvSpPr txBox="1">
            <a:spLocks noChangeArrowheads="1"/>
          </p:cNvSpPr>
          <p:nvPr/>
        </p:nvSpPr>
        <p:spPr bwMode="auto">
          <a:xfrm>
            <a:off x="2638425" y="415925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) = true</a:t>
            </a:r>
          </a:p>
        </p:txBody>
      </p:sp>
      <p:sp>
        <p:nvSpPr>
          <p:cNvPr id="89106" name="Text Box 22"/>
          <p:cNvSpPr txBox="1">
            <a:spLocks noChangeArrowheads="1"/>
          </p:cNvSpPr>
          <p:nvPr/>
        </p:nvSpPr>
        <p:spPr bwMode="auto">
          <a:xfrm>
            <a:off x="885825" y="4162425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(5 = </a:t>
            </a:r>
            <a:r>
              <a:rPr lang="en-US" sz="1800" b="1"/>
              <a:t>some</a:t>
            </a:r>
            <a:endParaRPr lang="en-US" sz="1800"/>
          </a:p>
        </p:txBody>
      </p:sp>
      <p:sp>
        <p:nvSpPr>
          <p:cNvPr id="89107" name="Line 24"/>
          <p:cNvSpPr>
            <a:spLocks noChangeShapeType="1"/>
          </p:cNvSpPr>
          <p:nvPr/>
        </p:nvSpPr>
        <p:spPr bwMode="auto">
          <a:xfrm flipH="1">
            <a:off x="2819400" y="5840413"/>
            <a:ext cx="122238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124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Example Query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596231"/>
            <a:ext cx="7661275" cy="976313"/>
          </a:xfrm>
        </p:spPr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sz="2000" dirty="0">
                <a:latin typeface="Helvetica" charset="0"/>
              </a:rPr>
              <a:t>Find the names of all instructors whose salary is greater than the salary of all instructors in the Biology department.</a:t>
            </a:r>
            <a:endParaRPr lang="en-US" dirty="0">
              <a:latin typeface="Helvetica" charset="0"/>
            </a:endParaRPr>
          </a:p>
        </p:txBody>
      </p:sp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1836738" y="2873375"/>
            <a:ext cx="5961062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 b="1" dirty="0"/>
              <a:t>select </a:t>
            </a:r>
            <a:r>
              <a:rPr lang="en-US" sz="2000" i="1" dirty="0"/>
              <a:t>name</a:t>
            </a:r>
            <a:endParaRPr lang="en-US" i="1" dirty="0"/>
          </a:p>
          <a:p>
            <a:r>
              <a:rPr lang="en-US" sz="2000" b="1" dirty="0"/>
              <a:t>from </a:t>
            </a:r>
            <a:r>
              <a:rPr lang="en-US" sz="2000" i="1" dirty="0"/>
              <a:t>instructor</a:t>
            </a:r>
            <a:endParaRPr lang="en-US" i="1" dirty="0"/>
          </a:p>
          <a:p>
            <a:r>
              <a:rPr lang="en-US" sz="2000" b="1" dirty="0"/>
              <a:t>where </a:t>
            </a:r>
            <a:r>
              <a:rPr lang="en-US" sz="2000" i="1" dirty="0"/>
              <a:t>salary </a:t>
            </a:r>
            <a:r>
              <a:rPr lang="en-US" sz="2000" dirty="0"/>
              <a:t>&gt; </a:t>
            </a:r>
            <a:r>
              <a:rPr lang="en-US" sz="2000" b="1" dirty="0">
                <a:solidFill>
                  <a:srgbClr val="FF0000"/>
                </a:solidFill>
              </a:rPr>
              <a:t>all </a:t>
            </a:r>
            <a:r>
              <a:rPr lang="en-US" sz="2000" dirty="0"/>
              <a:t>(</a:t>
            </a:r>
            <a:r>
              <a:rPr lang="en-US" sz="2000" b="1" dirty="0"/>
              <a:t>select </a:t>
            </a:r>
            <a:r>
              <a:rPr lang="en-US" sz="2000" i="1" dirty="0"/>
              <a:t>salary</a:t>
            </a:r>
            <a:endParaRPr lang="en-US" i="1" dirty="0"/>
          </a:p>
          <a:p>
            <a:r>
              <a:rPr lang="en-US" b="1" dirty="0"/>
              <a:t>                                </a:t>
            </a:r>
            <a:r>
              <a:rPr lang="en-US" sz="2000" b="1" dirty="0"/>
              <a:t>from </a:t>
            </a:r>
            <a:r>
              <a:rPr lang="en-US" sz="2000" i="1" dirty="0"/>
              <a:t>instructor</a:t>
            </a:r>
            <a:endParaRPr lang="en-US" i="1" dirty="0"/>
          </a:p>
          <a:p>
            <a:r>
              <a:rPr lang="en-US" b="1" dirty="0"/>
              <a:t>                                </a:t>
            </a:r>
            <a:r>
              <a:rPr lang="en-US" sz="2000" b="1" dirty="0"/>
              <a:t>where </a:t>
            </a:r>
            <a:r>
              <a:rPr lang="en-US" sz="2000" i="1" dirty="0" err="1"/>
              <a:t>dept_name</a:t>
            </a:r>
            <a:r>
              <a:rPr lang="en-US" sz="2000" i="1" dirty="0"/>
              <a:t> </a:t>
            </a:r>
            <a:r>
              <a:rPr lang="en-US" sz="2000" dirty="0"/>
              <a:t>= </a:t>
            </a:r>
            <a:r>
              <a:rPr lang="ja-JP" altLang="en-US" sz="2000" dirty="0"/>
              <a:t>’</a:t>
            </a:r>
            <a:r>
              <a:rPr lang="en-US" altLang="ja-JP" sz="2000" dirty="0"/>
              <a:t>Biology</a:t>
            </a:r>
            <a:r>
              <a:rPr lang="ja-JP" altLang="en-US" sz="2000" dirty="0"/>
              <a:t>’</a:t>
            </a:r>
            <a:r>
              <a:rPr lang="en-US" altLang="ja-JP" sz="2000" dirty="0"/>
              <a:t>);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3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Data Definition Language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68521"/>
            <a:ext cx="7596188" cy="2633663"/>
          </a:xfrm>
        </p:spPr>
        <p:txBody>
          <a:bodyPr/>
          <a:lstStyle/>
          <a:p>
            <a:r>
              <a:rPr lang="en-US" sz="2000" dirty="0">
                <a:latin typeface="Helvetica" charset="0"/>
              </a:rPr>
              <a:t>The schema for each relation.</a:t>
            </a:r>
          </a:p>
          <a:p>
            <a:r>
              <a:rPr lang="en-US" sz="2000" dirty="0">
                <a:latin typeface="Helvetica" charset="0"/>
              </a:rPr>
              <a:t>The domain of values associated with each attribute.</a:t>
            </a:r>
          </a:p>
          <a:p>
            <a:r>
              <a:rPr lang="en-US" sz="2000" dirty="0">
                <a:latin typeface="Helvetica" charset="0"/>
              </a:rPr>
              <a:t>Integrity constraints</a:t>
            </a:r>
          </a:p>
          <a:p>
            <a:r>
              <a:rPr lang="en-US" sz="2000" dirty="0">
                <a:latin typeface="Helvetica" charset="0"/>
              </a:rPr>
              <a:t>And as we will see later, also other information such as </a:t>
            </a:r>
          </a:p>
          <a:p>
            <a:pPr lvl="1"/>
            <a:r>
              <a:rPr lang="en-US" sz="2000" dirty="0">
                <a:latin typeface="Helvetica" charset="0"/>
              </a:rPr>
              <a:t>The set of indices to be maintained for each relation.</a:t>
            </a:r>
          </a:p>
          <a:p>
            <a:pPr lvl="1"/>
            <a:r>
              <a:rPr lang="en-US" sz="2000" dirty="0">
                <a:latin typeface="Helvetica" charset="0"/>
              </a:rPr>
              <a:t>Security and authorization information for each relation.</a:t>
            </a:r>
          </a:p>
          <a:p>
            <a:pPr lvl="1"/>
            <a:r>
              <a:rPr lang="en-US" sz="2000" dirty="0">
                <a:latin typeface="Helvetica" charset="0"/>
              </a:rPr>
              <a:t>The physical storage structure of each relation on disk.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739775" y="1592012"/>
            <a:ext cx="723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/>
              <a:t>The SQL </a:t>
            </a:r>
            <a:r>
              <a:rPr lang="en-US" sz="2000" b="1" dirty="0">
                <a:solidFill>
                  <a:srgbClr val="000099"/>
                </a:solidFill>
              </a:rPr>
              <a:t>data-definition language (DDL)</a:t>
            </a:r>
            <a:r>
              <a:rPr lang="en-US" sz="2000" dirty="0"/>
              <a:t> allows the specification of information about relations, including: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38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Definition of all Clause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4827" y="1471203"/>
            <a:ext cx="6638925" cy="382587"/>
          </a:xfrm>
          <a:noFill/>
        </p:spPr>
        <p:txBody>
          <a:bodyPr lIns="90488" tIns="44450" rIns="90488" bIns="44450">
            <a:normAutofit fontScale="70000" lnSpcReduction="20000"/>
          </a:bodyPr>
          <a:lstStyle/>
          <a:p>
            <a:r>
              <a:rPr lang="en-US" dirty="0">
                <a:latin typeface="Helvetica" charset="0"/>
              </a:rPr>
              <a:t>F &lt;comp&gt; </a:t>
            </a:r>
            <a:r>
              <a:rPr lang="en-US" b="1" dirty="0">
                <a:latin typeface="Helvetica" charset="0"/>
              </a:rPr>
              <a:t>all </a:t>
            </a:r>
            <a:r>
              <a:rPr lang="en-US" i="1" dirty="0">
                <a:latin typeface="Helvetica" charset="0"/>
              </a:rPr>
              <a:t>r </a:t>
            </a:r>
            <a:r>
              <a:rPr lang="en-US" dirty="0">
                <a:latin typeface="Helvetica" charset="0"/>
                <a:sym typeface="Symbol" charset="0"/>
              </a:rPr>
              <a:t></a:t>
            </a:r>
            <a:r>
              <a:rPr lang="en-US" i="1" dirty="0">
                <a:latin typeface="Helvetica" charset="0"/>
                <a:sym typeface="Symbol" charset="0"/>
              </a:rPr>
              <a:t>t </a:t>
            </a:r>
            <a:r>
              <a:rPr lang="en-US" dirty="0">
                <a:latin typeface="Helvetica" charset="0"/>
                <a:sym typeface="Symbol" charset="0"/>
              </a:rPr>
              <a:t></a:t>
            </a:r>
            <a:r>
              <a:rPr lang="en-US" i="1" dirty="0">
                <a:latin typeface="Helvetica" charset="0"/>
                <a:sym typeface="Symbol" charset="0"/>
              </a:rPr>
              <a:t>r</a:t>
            </a:r>
            <a:r>
              <a:rPr lang="en-US" dirty="0">
                <a:latin typeface="Helvetica" charset="0"/>
                <a:sym typeface="Symbol" charset="0"/>
              </a:rPr>
              <a:t> (F &lt;comp&gt; </a:t>
            </a:r>
            <a:r>
              <a:rPr lang="en-US" i="1" dirty="0">
                <a:latin typeface="Helvetica" charset="0"/>
                <a:sym typeface="Symbol" charset="0"/>
              </a:rPr>
              <a:t>t)</a:t>
            </a:r>
            <a:endParaRPr lang="en-US" dirty="0">
              <a:latin typeface="Helvetica" charset="0"/>
            </a:endParaRPr>
          </a:p>
        </p:txBody>
      </p:sp>
      <p:grpSp>
        <p:nvGrpSpPr>
          <p:cNvPr id="93187" name="Group 4"/>
          <p:cNvGrpSpPr>
            <a:grpSpLocks/>
          </p:cNvGrpSpPr>
          <p:nvPr/>
        </p:nvGrpSpPr>
        <p:grpSpPr bwMode="auto">
          <a:xfrm>
            <a:off x="2619375" y="2148480"/>
            <a:ext cx="457200" cy="1066800"/>
            <a:chOff x="2448" y="1296"/>
            <a:chExt cx="288" cy="960"/>
          </a:xfrm>
        </p:grpSpPr>
        <p:sp>
          <p:nvSpPr>
            <p:cNvPr id="93203" name="Rectangle 5"/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charset="0"/>
                </a:rPr>
                <a:t>0</a:t>
              </a:r>
            </a:p>
          </p:txBody>
        </p:sp>
        <p:sp>
          <p:nvSpPr>
            <p:cNvPr id="93204" name="Rectangle 6"/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charset="0"/>
                </a:rPr>
                <a:t>5</a:t>
              </a:r>
            </a:p>
          </p:txBody>
        </p:sp>
        <p:sp>
          <p:nvSpPr>
            <p:cNvPr id="93205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charset="0"/>
                </a:rPr>
                <a:t>6</a:t>
              </a:r>
            </a:p>
          </p:txBody>
        </p:sp>
      </p:grpSp>
      <p:sp>
        <p:nvSpPr>
          <p:cNvPr id="93188" name="Text Box 8"/>
          <p:cNvSpPr txBox="1">
            <a:spLocks noChangeArrowheads="1"/>
          </p:cNvSpPr>
          <p:nvPr/>
        </p:nvSpPr>
        <p:spPr bwMode="auto">
          <a:xfrm>
            <a:off x="1593850" y="245328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(5 &lt; </a:t>
            </a:r>
            <a:r>
              <a:rPr lang="en-US" sz="1800" b="1"/>
              <a:t>all</a:t>
            </a:r>
            <a:endParaRPr lang="en-US" sz="1800"/>
          </a:p>
        </p:txBody>
      </p:sp>
      <p:sp>
        <p:nvSpPr>
          <p:cNvPr id="93189" name="Text Box 9"/>
          <p:cNvSpPr txBox="1">
            <a:spLocks noChangeArrowheads="1"/>
          </p:cNvSpPr>
          <p:nvPr/>
        </p:nvSpPr>
        <p:spPr bwMode="auto">
          <a:xfrm>
            <a:off x="3152775" y="245328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) = false</a:t>
            </a:r>
          </a:p>
        </p:txBody>
      </p:sp>
      <p:sp>
        <p:nvSpPr>
          <p:cNvPr id="93190" name="Rectangle 10"/>
          <p:cNvSpPr>
            <a:spLocks noChangeArrowheads="1"/>
          </p:cNvSpPr>
          <p:nvPr/>
        </p:nvSpPr>
        <p:spPr bwMode="auto">
          <a:xfrm>
            <a:off x="2619375" y="3367680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6</a:t>
            </a:r>
          </a:p>
        </p:txBody>
      </p:sp>
      <p:sp>
        <p:nvSpPr>
          <p:cNvPr id="93191" name="Rectangle 11"/>
          <p:cNvSpPr>
            <a:spLocks noChangeArrowheads="1"/>
          </p:cNvSpPr>
          <p:nvPr/>
        </p:nvSpPr>
        <p:spPr bwMode="auto">
          <a:xfrm>
            <a:off x="2619375" y="3672480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10</a:t>
            </a:r>
          </a:p>
        </p:txBody>
      </p:sp>
      <p:sp>
        <p:nvSpPr>
          <p:cNvPr id="93192" name="Rectangle 12"/>
          <p:cNvSpPr>
            <a:spLocks noChangeArrowheads="1"/>
          </p:cNvSpPr>
          <p:nvPr/>
        </p:nvSpPr>
        <p:spPr bwMode="auto">
          <a:xfrm>
            <a:off x="2619375" y="412650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4</a:t>
            </a:r>
          </a:p>
        </p:txBody>
      </p:sp>
      <p:sp>
        <p:nvSpPr>
          <p:cNvPr id="93193" name="Text Box 13"/>
          <p:cNvSpPr txBox="1">
            <a:spLocks noChangeArrowheads="1"/>
          </p:cNvSpPr>
          <p:nvPr/>
        </p:nvSpPr>
        <p:spPr bwMode="auto">
          <a:xfrm>
            <a:off x="3152775" y="361215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) = true</a:t>
            </a:r>
          </a:p>
        </p:txBody>
      </p:sp>
      <p:sp>
        <p:nvSpPr>
          <p:cNvPr id="93194" name="Rectangle 14"/>
          <p:cNvSpPr>
            <a:spLocks noChangeArrowheads="1"/>
          </p:cNvSpPr>
          <p:nvPr/>
        </p:nvSpPr>
        <p:spPr bwMode="auto">
          <a:xfrm>
            <a:off x="2619375" y="443130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5</a:t>
            </a:r>
          </a:p>
        </p:txBody>
      </p:sp>
      <p:sp>
        <p:nvSpPr>
          <p:cNvPr id="93195" name="Rectangle 15"/>
          <p:cNvSpPr>
            <a:spLocks noChangeArrowheads="1"/>
          </p:cNvSpPr>
          <p:nvPr/>
        </p:nvSpPr>
        <p:spPr bwMode="auto">
          <a:xfrm>
            <a:off x="2619375" y="496788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4</a:t>
            </a:r>
          </a:p>
        </p:txBody>
      </p:sp>
      <p:sp>
        <p:nvSpPr>
          <p:cNvPr id="93196" name="Rectangle 16"/>
          <p:cNvSpPr>
            <a:spLocks noChangeArrowheads="1"/>
          </p:cNvSpPr>
          <p:nvPr/>
        </p:nvSpPr>
        <p:spPr bwMode="auto">
          <a:xfrm>
            <a:off x="2619375" y="5272680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6</a:t>
            </a:r>
          </a:p>
        </p:txBody>
      </p:sp>
      <p:sp>
        <p:nvSpPr>
          <p:cNvPr id="93197" name="Text Box 17"/>
          <p:cNvSpPr txBox="1">
            <a:spLocks noChangeArrowheads="1"/>
          </p:cNvSpPr>
          <p:nvPr/>
        </p:nvSpPr>
        <p:spPr bwMode="auto">
          <a:xfrm>
            <a:off x="1704975" y="519648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(5 </a:t>
            </a:r>
            <a:r>
              <a:rPr lang="en-US" sz="2400">
                <a:latin typeface="Times New Roman" charset="0"/>
                <a:sym typeface="Symbol" charset="0"/>
              </a:rPr>
              <a:t></a:t>
            </a:r>
            <a:r>
              <a:rPr lang="en-US" sz="1800"/>
              <a:t> </a:t>
            </a:r>
            <a:r>
              <a:rPr lang="en-US" sz="1800" b="1"/>
              <a:t>all</a:t>
            </a:r>
          </a:p>
        </p:txBody>
      </p:sp>
      <p:sp>
        <p:nvSpPr>
          <p:cNvPr id="93198" name="Text Box 18"/>
          <p:cNvSpPr txBox="1">
            <a:spLocks noChangeArrowheads="1"/>
          </p:cNvSpPr>
          <p:nvPr/>
        </p:nvSpPr>
        <p:spPr bwMode="auto">
          <a:xfrm>
            <a:off x="3381375" y="519648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 = true (since 5 </a:t>
            </a:r>
            <a:r>
              <a:rPr lang="en-US" sz="2400" dirty="0">
                <a:latin typeface="Times New Roman" charset="0"/>
                <a:sym typeface="Symbol" charset="0"/>
              </a:rPr>
              <a:t> </a:t>
            </a:r>
            <a:r>
              <a:rPr lang="en-US" sz="1800" dirty="0">
                <a:sym typeface="Symbol" charset="0"/>
              </a:rPr>
              <a:t>4 and 5 </a:t>
            </a:r>
            <a:r>
              <a:rPr lang="en-US" sz="2400" dirty="0">
                <a:latin typeface="Times New Roman" charset="0"/>
                <a:sym typeface="Symbol" charset="0"/>
              </a:rPr>
              <a:t></a:t>
            </a:r>
            <a:r>
              <a:rPr lang="en-US" sz="1800" dirty="0">
                <a:sym typeface="Symbol" charset="0"/>
              </a:rPr>
              <a:t> 6)</a:t>
            </a:r>
            <a:endParaRPr lang="en-US" sz="2400" dirty="0">
              <a:latin typeface="Times New Roman" charset="0"/>
              <a:sym typeface="Symbol" charset="0"/>
            </a:endParaRPr>
          </a:p>
        </p:txBody>
      </p:sp>
      <p:sp>
        <p:nvSpPr>
          <p:cNvPr id="93199" name="Text Box 19"/>
          <p:cNvSpPr txBox="1">
            <a:spLocks noChangeArrowheads="1"/>
          </p:cNvSpPr>
          <p:nvPr/>
        </p:nvSpPr>
        <p:spPr bwMode="auto">
          <a:xfrm>
            <a:off x="1651000" y="362485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(5 &lt; </a:t>
            </a:r>
            <a:r>
              <a:rPr lang="en-US" sz="1800" b="1"/>
              <a:t>all</a:t>
            </a:r>
            <a:endParaRPr lang="en-US" sz="1800"/>
          </a:p>
        </p:txBody>
      </p:sp>
      <p:sp>
        <p:nvSpPr>
          <p:cNvPr id="93200" name="Text Box 20"/>
          <p:cNvSpPr txBox="1">
            <a:spLocks noChangeArrowheads="1"/>
          </p:cNvSpPr>
          <p:nvPr/>
        </p:nvSpPr>
        <p:spPr bwMode="auto">
          <a:xfrm>
            <a:off x="3152775" y="435510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) = false</a:t>
            </a:r>
          </a:p>
        </p:txBody>
      </p:sp>
      <p:sp>
        <p:nvSpPr>
          <p:cNvPr id="93201" name="Text Box 21"/>
          <p:cNvSpPr txBox="1">
            <a:spLocks noChangeArrowheads="1"/>
          </p:cNvSpPr>
          <p:nvPr/>
        </p:nvSpPr>
        <p:spPr bwMode="auto">
          <a:xfrm>
            <a:off x="1704975" y="435828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(5 = </a:t>
            </a:r>
            <a:r>
              <a:rPr lang="en-US" sz="1800" b="1"/>
              <a:t>all</a:t>
            </a:r>
            <a:endParaRPr lang="en-US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41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Test for Empty Relations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2525100"/>
            <a:ext cx="7848600" cy="215961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Helvetica" charset="0"/>
              </a:rPr>
              <a:t>The </a:t>
            </a:r>
            <a:r>
              <a:rPr lang="en-US" sz="2800" b="1" dirty="0">
                <a:latin typeface="Helvetica" charset="0"/>
              </a:rPr>
              <a:t>exists</a:t>
            </a:r>
            <a:r>
              <a:rPr lang="en-US" sz="2800" dirty="0">
                <a:latin typeface="Helvetica" charset="0"/>
              </a:rPr>
              <a:t> construct returns the value </a:t>
            </a:r>
            <a:r>
              <a:rPr lang="en-US" sz="2800" b="1" dirty="0">
                <a:latin typeface="Helvetica" charset="0"/>
              </a:rPr>
              <a:t>true</a:t>
            </a:r>
            <a:r>
              <a:rPr lang="en-US" sz="2800" dirty="0">
                <a:latin typeface="Helvetica" charset="0"/>
              </a:rPr>
              <a:t> if the argument </a:t>
            </a:r>
            <a:r>
              <a:rPr lang="en-US" sz="2800" dirty="0" err="1">
                <a:latin typeface="Helvetica" charset="0"/>
              </a:rPr>
              <a:t>subquery</a:t>
            </a:r>
            <a:r>
              <a:rPr lang="en-US" sz="2800" dirty="0">
                <a:latin typeface="Helvetica" charset="0"/>
              </a:rPr>
              <a:t> is nonempty.</a:t>
            </a:r>
          </a:p>
          <a:p>
            <a:r>
              <a:rPr lang="en-US" sz="2800" b="1" dirty="0">
                <a:latin typeface="Helvetica" charset="0"/>
              </a:rPr>
              <a:t>exists </a:t>
            </a:r>
            <a:r>
              <a:rPr lang="en-US" sz="2800" i="1" dirty="0">
                <a:latin typeface="Helvetica" charset="0"/>
              </a:rPr>
              <a:t> r </a:t>
            </a:r>
            <a:r>
              <a:rPr lang="en-US" sz="2800" dirty="0">
                <a:latin typeface="Helvetica" charset="0"/>
                <a:sym typeface="Symbol" charset="0"/>
              </a:rPr>
              <a:t> </a:t>
            </a:r>
            <a:r>
              <a:rPr lang="en-US" sz="2800" i="1" dirty="0">
                <a:latin typeface="Helvetica" charset="0"/>
                <a:sym typeface="Symbol" charset="0"/>
              </a:rPr>
              <a:t>r </a:t>
            </a:r>
            <a:r>
              <a:rPr lang="en-US" sz="2800" dirty="0">
                <a:latin typeface="Helvetica" charset="0"/>
                <a:sym typeface="Symbol" charset="0"/>
              </a:rPr>
              <a:t> </a:t>
            </a:r>
            <a:r>
              <a:rPr lang="en-US" sz="2800" i="1" dirty="0" err="1">
                <a:latin typeface="Helvetica" charset="0"/>
              </a:rPr>
              <a:t>Ø</a:t>
            </a:r>
            <a:endParaRPr lang="en-US" sz="2800" dirty="0">
              <a:latin typeface="Helvetica" charset="0"/>
              <a:sym typeface="Symbol" charset="0"/>
            </a:endParaRPr>
          </a:p>
          <a:p>
            <a:r>
              <a:rPr lang="en-US" sz="2800" b="1" dirty="0">
                <a:latin typeface="Helvetica" charset="0"/>
                <a:sym typeface="Symbol" charset="0"/>
              </a:rPr>
              <a:t>not exists </a:t>
            </a:r>
            <a:r>
              <a:rPr lang="en-US" sz="2800" i="1" dirty="0">
                <a:latin typeface="Helvetica" charset="0"/>
              </a:rPr>
              <a:t>r </a:t>
            </a:r>
            <a:r>
              <a:rPr lang="en-US" sz="2800" dirty="0">
                <a:latin typeface="Helvetica" charset="0"/>
                <a:sym typeface="Symbol" charset="0"/>
              </a:rPr>
              <a:t> </a:t>
            </a:r>
            <a:r>
              <a:rPr lang="en-US" sz="2800" i="1" dirty="0">
                <a:latin typeface="Helvetica" charset="0"/>
                <a:sym typeface="Symbol" charset="0"/>
              </a:rPr>
              <a:t>r </a:t>
            </a:r>
            <a:r>
              <a:rPr lang="en-US" sz="2800" dirty="0">
                <a:latin typeface="Helvetica" charset="0"/>
                <a:sym typeface="Symbol" charset="0"/>
              </a:rPr>
              <a:t>= </a:t>
            </a:r>
            <a:r>
              <a:rPr lang="en-US" sz="2800" i="1" dirty="0" err="1">
                <a:latin typeface="Helvetica" charset="0"/>
              </a:rPr>
              <a:t>Ø</a:t>
            </a:r>
            <a:endParaRPr lang="en-US" sz="2800" i="1" dirty="0">
              <a:latin typeface="Helvetic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57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Correlation Variables</a:t>
            </a:r>
          </a:p>
        </p:txBody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latin typeface="Helvetica" charset="0"/>
              </a:rPr>
              <a:t>Yet another way of specifying the query </a:t>
            </a:r>
            <a:r>
              <a:rPr lang="ja-JP" altLang="en-US" sz="2000" dirty="0">
                <a:latin typeface="Helvetica" charset="0"/>
              </a:rPr>
              <a:t>“</a:t>
            </a:r>
            <a:r>
              <a:rPr lang="en-US" altLang="ja-JP" sz="2000" dirty="0">
                <a:solidFill>
                  <a:srgbClr val="FF0000"/>
                </a:solidFill>
                <a:latin typeface="Helvetica" charset="0"/>
              </a:rPr>
              <a:t>Find all courses taught in both the Fall 2009 semester and in the Spring 2010 semester</a:t>
            </a:r>
            <a:r>
              <a:rPr lang="ja-JP" altLang="en-US" sz="2000" dirty="0">
                <a:latin typeface="Helvetica" charset="0"/>
              </a:rPr>
              <a:t>”</a:t>
            </a:r>
            <a:endParaRPr lang="en-US" altLang="ja-JP" dirty="0">
              <a:latin typeface="Helvetica" charset="0"/>
            </a:endParaRPr>
          </a:p>
          <a:p>
            <a:pPr>
              <a:buFont typeface="Monotype Sorts" charset="0"/>
              <a:buNone/>
            </a:pPr>
            <a:r>
              <a:rPr lang="en-US" b="1" dirty="0">
                <a:latin typeface="Helvetica" charset="0"/>
              </a:rPr>
              <a:t>	  </a:t>
            </a:r>
            <a:r>
              <a:rPr lang="en-US" sz="2000" b="1" dirty="0">
                <a:latin typeface="Helvetica" charset="0"/>
              </a:rPr>
              <a:t>select </a:t>
            </a:r>
            <a:r>
              <a:rPr lang="en-US" sz="2000" i="1" dirty="0" err="1">
                <a:latin typeface="Helvetica" charset="0"/>
              </a:rPr>
              <a:t>course_id</a:t>
            </a:r>
            <a:br>
              <a:rPr lang="en-US" sz="2000" i="1" dirty="0">
                <a:latin typeface="Helvetica" charset="0"/>
              </a:rPr>
            </a:br>
            <a:r>
              <a:rPr lang="en-US" sz="2000" i="1" dirty="0">
                <a:latin typeface="Helvetica" charset="0"/>
              </a:rPr>
              <a:t>   </a:t>
            </a:r>
            <a:r>
              <a:rPr lang="en-US" sz="2000" b="1" dirty="0">
                <a:latin typeface="Helvetica" charset="0"/>
              </a:rPr>
              <a:t>from </a:t>
            </a:r>
            <a:r>
              <a:rPr lang="en-US" sz="2000" i="1" dirty="0">
                <a:latin typeface="Helvetica" charset="0"/>
              </a:rPr>
              <a:t>section </a:t>
            </a:r>
            <a:r>
              <a:rPr lang="en-US" sz="2000" b="1" dirty="0">
                <a:latin typeface="Helvetica" charset="0"/>
              </a:rPr>
              <a:t>as </a:t>
            </a:r>
            <a:r>
              <a:rPr lang="en-US" sz="2000" i="1" dirty="0">
                <a:latin typeface="Helvetica" charset="0"/>
              </a:rPr>
              <a:t>S</a:t>
            </a:r>
            <a:br>
              <a:rPr lang="en-US" sz="2000" i="1" dirty="0">
                <a:latin typeface="Helvetica" charset="0"/>
              </a:rPr>
            </a:br>
            <a:r>
              <a:rPr lang="en-US" sz="2000" i="1" dirty="0">
                <a:latin typeface="Helvetica" charset="0"/>
              </a:rPr>
              <a:t>   </a:t>
            </a:r>
            <a:r>
              <a:rPr lang="en-US" sz="2000" b="1" dirty="0">
                <a:latin typeface="Helvetica" charset="0"/>
              </a:rPr>
              <a:t>where </a:t>
            </a:r>
            <a:r>
              <a:rPr lang="en-US" sz="2000" i="1" dirty="0">
                <a:latin typeface="Helvetica" charset="0"/>
              </a:rPr>
              <a:t>semester </a:t>
            </a:r>
            <a:r>
              <a:rPr lang="en-US" sz="2000" dirty="0">
                <a:latin typeface="Helvetica" charset="0"/>
              </a:rPr>
              <a:t>= </a:t>
            </a:r>
            <a:r>
              <a:rPr lang="ja-JP" altLang="en-US" sz="2000" dirty="0">
                <a:latin typeface="Helvetica" charset="0"/>
              </a:rPr>
              <a:t>’</a:t>
            </a:r>
            <a:r>
              <a:rPr lang="en-US" altLang="ja-JP" sz="2000" dirty="0">
                <a:latin typeface="Helvetica" charset="0"/>
              </a:rPr>
              <a:t>Fall</a:t>
            </a:r>
            <a:r>
              <a:rPr lang="ja-JP" altLang="en-US" sz="2000" dirty="0">
                <a:latin typeface="Helvetica" charset="0"/>
              </a:rPr>
              <a:t>’</a:t>
            </a:r>
            <a:r>
              <a:rPr lang="en-US" altLang="ja-JP" sz="2000" dirty="0">
                <a:latin typeface="Helvetica" charset="0"/>
              </a:rPr>
              <a:t> </a:t>
            </a:r>
            <a:r>
              <a:rPr lang="en-US" altLang="ja-JP" sz="2000" b="1" dirty="0">
                <a:latin typeface="Helvetica" charset="0"/>
              </a:rPr>
              <a:t>and </a:t>
            </a:r>
            <a:r>
              <a:rPr lang="en-US" altLang="ja-JP" sz="2000" i="1" dirty="0">
                <a:latin typeface="Helvetica" charset="0"/>
              </a:rPr>
              <a:t>year</a:t>
            </a:r>
            <a:r>
              <a:rPr lang="en-US" altLang="ja-JP" sz="2000" dirty="0">
                <a:latin typeface="Helvetica" charset="0"/>
              </a:rPr>
              <a:t>= 2009 </a:t>
            </a:r>
            <a:r>
              <a:rPr lang="en-US" altLang="ja-JP" sz="2000" b="1" dirty="0">
                <a:latin typeface="Helvetica" charset="0"/>
              </a:rPr>
              <a:t>and </a:t>
            </a:r>
            <a:br>
              <a:rPr lang="en-US" altLang="ja-JP" sz="2000" b="1" dirty="0">
                <a:latin typeface="Helvetica" charset="0"/>
              </a:rPr>
            </a:br>
            <a:r>
              <a:rPr lang="en-US" altLang="ja-JP" sz="2000" b="1" dirty="0">
                <a:latin typeface="Helvetica" charset="0"/>
              </a:rPr>
              <a:t>               exists </a:t>
            </a:r>
            <a:r>
              <a:rPr lang="en-US" altLang="ja-JP" sz="2000" dirty="0">
                <a:latin typeface="Helvetica" charset="0"/>
              </a:rPr>
              <a:t>(</a:t>
            </a:r>
            <a:r>
              <a:rPr lang="en-US" altLang="ja-JP" sz="2000" b="1" dirty="0">
                <a:latin typeface="Helvetica" charset="0"/>
              </a:rPr>
              <a:t>select </a:t>
            </a:r>
            <a:r>
              <a:rPr lang="en-US" altLang="ja-JP" sz="2000" dirty="0">
                <a:latin typeface="Helvetica" charset="0"/>
              </a:rPr>
              <a:t>*</a:t>
            </a:r>
            <a:br>
              <a:rPr lang="en-US" altLang="ja-JP" sz="2000" dirty="0">
                <a:latin typeface="Helvetica" charset="0"/>
              </a:rPr>
            </a:br>
            <a:r>
              <a:rPr lang="en-US" altLang="ja-JP" sz="2000" dirty="0">
                <a:latin typeface="Helvetica" charset="0"/>
              </a:rPr>
              <a:t>                            </a:t>
            </a:r>
            <a:r>
              <a:rPr lang="en-US" altLang="ja-JP" sz="2000" b="1" dirty="0">
                <a:latin typeface="Helvetica" charset="0"/>
              </a:rPr>
              <a:t>from </a:t>
            </a:r>
            <a:r>
              <a:rPr lang="en-US" altLang="ja-JP" sz="2000" i="1" dirty="0">
                <a:latin typeface="Helvetica" charset="0"/>
              </a:rPr>
              <a:t>section  </a:t>
            </a:r>
            <a:r>
              <a:rPr lang="en-US" altLang="ja-JP" sz="2000" b="1" dirty="0">
                <a:latin typeface="Helvetica" charset="0"/>
              </a:rPr>
              <a:t>as </a:t>
            </a:r>
            <a:r>
              <a:rPr lang="en-US" altLang="ja-JP" sz="2000" i="1" dirty="0">
                <a:latin typeface="Helvetica" charset="0"/>
              </a:rPr>
              <a:t>T</a:t>
            </a:r>
            <a:br>
              <a:rPr lang="en-US" altLang="ja-JP" sz="2000" i="1" dirty="0">
                <a:latin typeface="Helvetica" charset="0"/>
              </a:rPr>
            </a:br>
            <a:r>
              <a:rPr lang="en-US" altLang="ja-JP" sz="2000" i="1" dirty="0">
                <a:latin typeface="Helvetica" charset="0"/>
              </a:rPr>
              <a:t>                            </a:t>
            </a:r>
            <a:r>
              <a:rPr lang="en-US" altLang="ja-JP" sz="2000" b="1" dirty="0">
                <a:latin typeface="Helvetica" charset="0"/>
              </a:rPr>
              <a:t>where </a:t>
            </a:r>
            <a:r>
              <a:rPr lang="en-US" altLang="ja-JP" sz="2000" i="1" dirty="0">
                <a:latin typeface="Helvetica" charset="0"/>
              </a:rPr>
              <a:t>semester </a:t>
            </a:r>
            <a:r>
              <a:rPr lang="en-US" altLang="ja-JP" sz="2000" dirty="0">
                <a:latin typeface="Helvetica" charset="0"/>
              </a:rPr>
              <a:t>= </a:t>
            </a:r>
            <a:r>
              <a:rPr lang="ja-JP" altLang="en-US" sz="2000" dirty="0">
                <a:latin typeface="Helvetica" charset="0"/>
              </a:rPr>
              <a:t>’</a:t>
            </a:r>
            <a:r>
              <a:rPr lang="en-US" altLang="ja-JP" sz="2000" dirty="0">
                <a:latin typeface="Helvetica" charset="0"/>
              </a:rPr>
              <a:t>Spring</a:t>
            </a:r>
            <a:r>
              <a:rPr lang="ja-JP" altLang="en-US" sz="2000" dirty="0">
                <a:latin typeface="Helvetica" charset="0"/>
              </a:rPr>
              <a:t>’</a:t>
            </a:r>
            <a:r>
              <a:rPr lang="en-US" altLang="ja-JP" sz="2000" dirty="0">
                <a:latin typeface="Helvetica" charset="0"/>
              </a:rPr>
              <a:t> </a:t>
            </a:r>
            <a:r>
              <a:rPr lang="en-US" altLang="ja-JP" sz="2000" b="1" dirty="0">
                <a:latin typeface="Helvetica" charset="0"/>
              </a:rPr>
              <a:t>and </a:t>
            </a:r>
            <a:r>
              <a:rPr lang="en-US" altLang="ja-JP" sz="2000" i="1" dirty="0">
                <a:latin typeface="Helvetica" charset="0"/>
              </a:rPr>
              <a:t>year</a:t>
            </a:r>
            <a:r>
              <a:rPr lang="en-US" altLang="ja-JP" sz="2000" dirty="0">
                <a:latin typeface="Helvetica" charset="0"/>
              </a:rPr>
              <a:t>= 2010 </a:t>
            </a:r>
            <a:br>
              <a:rPr lang="en-US" altLang="ja-JP" sz="2000" dirty="0">
                <a:latin typeface="Helvetica" charset="0"/>
              </a:rPr>
            </a:br>
            <a:r>
              <a:rPr lang="en-US" altLang="ja-JP" sz="2000" dirty="0">
                <a:latin typeface="Helvetica" charset="0"/>
              </a:rPr>
              <a:t>                                        </a:t>
            </a:r>
            <a:r>
              <a:rPr lang="en-US" altLang="ja-JP" sz="2000" b="1" dirty="0">
                <a:latin typeface="Helvetica" charset="0"/>
              </a:rPr>
              <a:t>and  </a:t>
            </a:r>
            <a:r>
              <a:rPr lang="en-US" altLang="ja-JP" sz="2000" i="1" dirty="0" err="1">
                <a:solidFill>
                  <a:srgbClr val="FF0000"/>
                </a:solidFill>
                <a:latin typeface="Helvetica" charset="0"/>
              </a:rPr>
              <a:t>S</a:t>
            </a:r>
            <a:r>
              <a:rPr lang="en-US" altLang="ja-JP" sz="2000" dirty="0" err="1">
                <a:solidFill>
                  <a:srgbClr val="FF0000"/>
                </a:solidFill>
                <a:latin typeface="Helvetica" charset="0"/>
              </a:rPr>
              <a:t>.</a:t>
            </a:r>
            <a:r>
              <a:rPr lang="en-US" altLang="ja-JP" sz="2000" i="1" dirty="0" err="1">
                <a:solidFill>
                  <a:srgbClr val="FF0000"/>
                </a:solidFill>
                <a:latin typeface="Helvetica" charset="0"/>
              </a:rPr>
              <a:t>course_id</a:t>
            </a:r>
            <a:r>
              <a:rPr lang="en-US" altLang="ja-JP" sz="2000" i="1" dirty="0">
                <a:solidFill>
                  <a:srgbClr val="FF0000"/>
                </a:solidFill>
                <a:latin typeface="Helvetica" charset="0"/>
              </a:rPr>
              <a:t> </a:t>
            </a:r>
            <a:r>
              <a:rPr lang="en-US" altLang="ja-JP" sz="2000" dirty="0">
                <a:latin typeface="Helvetica" charset="0"/>
              </a:rPr>
              <a:t>= </a:t>
            </a:r>
            <a:r>
              <a:rPr lang="en-US" altLang="ja-JP" sz="2000" i="1" dirty="0" err="1">
                <a:latin typeface="Helvetica" charset="0"/>
              </a:rPr>
              <a:t>T</a:t>
            </a:r>
            <a:r>
              <a:rPr lang="en-US" altLang="ja-JP" sz="2000" dirty="0" err="1">
                <a:latin typeface="Helvetica" charset="0"/>
              </a:rPr>
              <a:t>.</a:t>
            </a:r>
            <a:r>
              <a:rPr lang="en-US" altLang="ja-JP" sz="2000" i="1" dirty="0" err="1">
                <a:latin typeface="Helvetica" charset="0"/>
              </a:rPr>
              <a:t>course_id</a:t>
            </a:r>
            <a:r>
              <a:rPr lang="en-US" altLang="ja-JP" sz="2000" dirty="0">
                <a:latin typeface="Helvetica" charset="0"/>
              </a:rPr>
              <a:t>);</a:t>
            </a:r>
            <a:endParaRPr lang="en-US" altLang="ja-JP" dirty="0">
              <a:latin typeface="Helvetica" charset="0"/>
            </a:endParaRPr>
          </a:p>
          <a:p>
            <a:endParaRPr lang="en-US" sz="2000" b="1" dirty="0">
              <a:solidFill>
                <a:srgbClr val="000099"/>
              </a:solidFill>
              <a:latin typeface="Helvetica" charset="0"/>
            </a:endParaRPr>
          </a:p>
          <a:p>
            <a:r>
              <a:rPr lang="en-US" sz="2000" b="1" dirty="0">
                <a:solidFill>
                  <a:srgbClr val="000099"/>
                </a:solidFill>
                <a:latin typeface="Helvetica" charset="0"/>
              </a:rPr>
              <a:t>Correlated </a:t>
            </a:r>
            <a:r>
              <a:rPr lang="en-US" sz="2000" b="1" dirty="0" err="1">
                <a:solidFill>
                  <a:srgbClr val="000099"/>
                </a:solidFill>
                <a:latin typeface="Helvetica" charset="0"/>
              </a:rPr>
              <a:t>subquery</a:t>
            </a:r>
            <a:endParaRPr lang="en-US" b="1" dirty="0">
              <a:solidFill>
                <a:srgbClr val="000099"/>
              </a:solidFill>
              <a:latin typeface="Helvetica" charset="0"/>
            </a:endParaRPr>
          </a:p>
          <a:p>
            <a:r>
              <a:rPr lang="en-US" sz="2000" b="1" dirty="0">
                <a:solidFill>
                  <a:srgbClr val="000099"/>
                </a:solidFill>
                <a:latin typeface="Helvetica" charset="0"/>
              </a:rPr>
              <a:t>Correlation name</a:t>
            </a:r>
            <a:r>
              <a:rPr lang="en-US" sz="2000" dirty="0">
                <a:latin typeface="Helvetica" charset="0"/>
              </a:rPr>
              <a:t> or </a:t>
            </a:r>
            <a:r>
              <a:rPr lang="en-US" sz="2000" b="1" dirty="0">
                <a:solidFill>
                  <a:srgbClr val="000099"/>
                </a:solidFill>
                <a:latin typeface="Helvetica" charset="0"/>
              </a:rPr>
              <a:t>correlation variable S</a:t>
            </a:r>
            <a:endParaRPr lang="en-US" b="1" dirty="0">
              <a:solidFill>
                <a:srgbClr val="000099"/>
              </a:solidFill>
              <a:latin typeface="Helvetica" charset="0"/>
            </a:endParaRPr>
          </a:p>
          <a:p>
            <a:endParaRPr lang="en-US" dirty="0">
              <a:latin typeface="Helvetic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42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35405" y="2706159"/>
            <a:ext cx="2182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First half of condition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35405" y="3614469"/>
            <a:ext cx="245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Second half of condition</a:t>
            </a:r>
          </a:p>
        </p:txBody>
      </p:sp>
    </p:spTree>
    <p:extLst>
      <p:ext uri="{BB962C8B-B14F-4D97-AF65-F5344CB8AC3E}">
        <p14:creationId xmlns:p14="http://schemas.microsoft.com/office/powerpoint/2010/main" val="16766493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Not Exists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876300"/>
          </a:xfrm>
        </p:spPr>
        <p:txBody>
          <a:bodyPr>
            <a:normAutofit lnSpcReduction="10000"/>
          </a:bodyPr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sz="2000">
                <a:latin typeface="Helvetica" charset="0"/>
              </a:rPr>
              <a:t>Find all</a:t>
            </a:r>
            <a:r>
              <a:rPr lang="en-US">
                <a:latin typeface="Helvetica" charset="0"/>
              </a:rPr>
              <a:t> </a:t>
            </a:r>
            <a:r>
              <a:rPr lang="en-US" sz="2000">
                <a:latin typeface="Helvetica" charset="0"/>
              </a:rPr>
              <a:t>students who</a:t>
            </a:r>
            <a:r>
              <a:rPr lang="en-US">
                <a:latin typeface="Helvetica" charset="0"/>
              </a:rPr>
              <a:t> </a:t>
            </a:r>
            <a:r>
              <a:rPr lang="en-US" sz="2000">
                <a:latin typeface="Helvetica" charset="0"/>
              </a:rPr>
              <a:t>have taken all courses offered in the Biology department.</a:t>
            </a:r>
            <a:endParaRPr lang="en-US">
              <a:latin typeface="Helvetica" charset="0"/>
            </a:endParaRPr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1054100" y="1976438"/>
            <a:ext cx="6653213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kumimoji="1" lang="en-US" sz="2000" b="1" dirty="0"/>
              <a:t>select distinct </a:t>
            </a:r>
            <a:r>
              <a:rPr kumimoji="1" lang="en-US" sz="2000" i="1" dirty="0"/>
              <a:t>S</a:t>
            </a:r>
            <a:r>
              <a:rPr kumimoji="1" lang="en-US" sz="2000" dirty="0"/>
              <a:t>.</a:t>
            </a:r>
            <a:r>
              <a:rPr kumimoji="1" lang="en-US" sz="2000" i="1" dirty="0"/>
              <a:t>ID</a:t>
            </a:r>
            <a:r>
              <a:rPr kumimoji="1" lang="en-US" sz="2000" dirty="0"/>
              <a:t>, </a:t>
            </a:r>
            <a:r>
              <a:rPr kumimoji="1" lang="en-US" sz="2000" i="1" dirty="0" err="1"/>
              <a:t>S</a:t>
            </a:r>
            <a:r>
              <a:rPr kumimoji="1" lang="en-US" sz="2000" dirty="0" err="1"/>
              <a:t>.</a:t>
            </a:r>
            <a:r>
              <a:rPr kumimoji="1" lang="en-US" sz="2000" i="1" dirty="0" err="1"/>
              <a:t>name</a:t>
            </a:r>
            <a:endParaRPr kumimoji="1" lang="en-US" i="1" dirty="0"/>
          </a:p>
          <a:p>
            <a:r>
              <a:rPr kumimoji="1" lang="en-US" sz="2000" b="1" dirty="0"/>
              <a:t>from </a:t>
            </a:r>
            <a:r>
              <a:rPr kumimoji="1" lang="en-US" sz="2000" i="1" dirty="0"/>
              <a:t>student </a:t>
            </a:r>
            <a:r>
              <a:rPr kumimoji="1" lang="en-US" sz="2000" b="1" dirty="0"/>
              <a:t>as  </a:t>
            </a:r>
            <a:r>
              <a:rPr kumimoji="1" lang="en-US" sz="2000" i="1" dirty="0">
                <a:solidFill>
                  <a:srgbClr val="FF0000"/>
                </a:solidFill>
              </a:rPr>
              <a:t>S</a:t>
            </a:r>
            <a:endParaRPr kumimoji="1" lang="en-US" i="1" dirty="0">
              <a:solidFill>
                <a:srgbClr val="FF0000"/>
              </a:solidFill>
            </a:endParaRPr>
          </a:p>
          <a:p>
            <a:r>
              <a:rPr kumimoji="1" lang="en-US" sz="2000" b="1" dirty="0"/>
              <a:t>where not exists </a:t>
            </a:r>
            <a:r>
              <a:rPr kumimoji="1" lang="en-US" sz="2000" dirty="0"/>
              <a:t>( (</a:t>
            </a:r>
            <a:r>
              <a:rPr kumimoji="1" lang="en-US" sz="2000" b="1" dirty="0"/>
              <a:t>select </a:t>
            </a:r>
            <a:r>
              <a:rPr kumimoji="1" lang="en-US" sz="2000" i="1" dirty="0" err="1"/>
              <a:t>course_id</a:t>
            </a:r>
            <a:endParaRPr kumimoji="1" lang="en-US" i="1" dirty="0"/>
          </a:p>
          <a:p>
            <a:r>
              <a:rPr kumimoji="1" lang="en-US" b="1" dirty="0"/>
              <a:t>                                 </a:t>
            </a:r>
            <a:r>
              <a:rPr kumimoji="1" lang="en-US" sz="2000" b="1" dirty="0"/>
              <a:t>from </a:t>
            </a:r>
            <a:r>
              <a:rPr kumimoji="1" lang="en-US" sz="2000" i="1" dirty="0"/>
              <a:t>course</a:t>
            </a:r>
            <a:endParaRPr kumimoji="1" lang="en-US" i="1" dirty="0"/>
          </a:p>
          <a:p>
            <a:r>
              <a:rPr kumimoji="1" lang="en-US" b="1" dirty="0"/>
              <a:t>                                 </a:t>
            </a:r>
            <a:r>
              <a:rPr kumimoji="1" lang="en-US" sz="2000" b="1" dirty="0"/>
              <a:t>where </a:t>
            </a:r>
            <a:r>
              <a:rPr kumimoji="1" lang="en-US" sz="2000" i="1" dirty="0" err="1"/>
              <a:t>dept_name</a:t>
            </a:r>
            <a:r>
              <a:rPr kumimoji="1" lang="en-US" sz="2000" i="1" dirty="0"/>
              <a:t> </a:t>
            </a:r>
            <a:r>
              <a:rPr kumimoji="1" lang="en-US" sz="2000" dirty="0"/>
              <a:t>= </a:t>
            </a:r>
            <a:r>
              <a:rPr kumimoji="1" lang="ja-JP" altLang="en-US" sz="2000" dirty="0"/>
              <a:t>’</a:t>
            </a:r>
            <a:r>
              <a:rPr kumimoji="1" lang="en-US" altLang="ja-JP" sz="2000" dirty="0"/>
              <a:t>Biology</a:t>
            </a:r>
            <a:r>
              <a:rPr kumimoji="1" lang="ja-JP" altLang="en-US" sz="2000" dirty="0"/>
              <a:t>’</a:t>
            </a:r>
            <a:r>
              <a:rPr kumimoji="1" lang="en-US" altLang="ja-JP" sz="2000" dirty="0"/>
              <a:t>)</a:t>
            </a:r>
            <a:endParaRPr kumimoji="1" lang="en-US" altLang="ja-JP" dirty="0"/>
          </a:p>
          <a:p>
            <a:r>
              <a:rPr kumimoji="1" lang="en-US" b="1" dirty="0"/>
              <a:t>                               </a:t>
            </a:r>
            <a:r>
              <a:rPr kumimoji="1" lang="en-US" sz="2000" b="1" dirty="0"/>
              <a:t>except</a:t>
            </a:r>
            <a:endParaRPr kumimoji="1" lang="en-US" b="1" dirty="0"/>
          </a:p>
          <a:p>
            <a:r>
              <a:rPr kumimoji="1" lang="en-US" dirty="0"/>
              <a:t>                                 </a:t>
            </a:r>
            <a:r>
              <a:rPr kumimoji="1" lang="en-US" sz="2000" dirty="0"/>
              <a:t>(</a:t>
            </a:r>
            <a:r>
              <a:rPr kumimoji="1" lang="en-US" sz="2000" b="1" dirty="0"/>
              <a:t>select </a:t>
            </a:r>
            <a:r>
              <a:rPr kumimoji="1" lang="en-US" sz="2000" i="1" dirty="0" err="1"/>
              <a:t>T</a:t>
            </a:r>
            <a:r>
              <a:rPr kumimoji="1" lang="en-US" sz="2000" dirty="0" err="1"/>
              <a:t>.</a:t>
            </a:r>
            <a:r>
              <a:rPr kumimoji="1" lang="en-US" sz="2000" i="1" dirty="0" err="1"/>
              <a:t>course_id</a:t>
            </a:r>
            <a:endParaRPr kumimoji="1" lang="en-US" i="1" dirty="0"/>
          </a:p>
          <a:p>
            <a:r>
              <a:rPr kumimoji="1" lang="en-US" b="1" dirty="0"/>
              <a:t>                                   </a:t>
            </a:r>
            <a:r>
              <a:rPr kumimoji="1" lang="en-US" sz="2000" b="1" dirty="0"/>
              <a:t>from </a:t>
            </a:r>
            <a:r>
              <a:rPr kumimoji="1" lang="en-US" sz="2000" i="1" dirty="0"/>
              <a:t>takes  </a:t>
            </a:r>
            <a:r>
              <a:rPr kumimoji="1" lang="en-US" sz="2000" b="1" dirty="0"/>
              <a:t>as </a:t>
            </a:r>
            <a:r>
              <a:rPr kumimoji="1" lang="en-US" sz="2000" i="1" dirty="0"/>
              <a:t>T</a:t>
            </a:r>
            <a:endParaRPr kumimoji="1" lang="en-US" i="1" dirty="0"/>
          </a:p>
          <a:p>
            <a:r>
              <a:rPr kumimoji="1" lang="en-US" b="1" dirty="0"/>
              <a:t>                                   </a:t>
            </a:r>
            <a:r>
              <a:rPr kumimoji="1" lang="en-US" sz="2000" b="1" dirty="0"/>
              <a:t>where  </a:t>
            </a:r>
            <a:r>
              <a:rPr kumimoji="1" lang="en-US" sz="2000" i="1" dirty="0">
                <a:solidFill>
                  <a:srgbClr val="FF0000"/>
                </a:solidFill>
              </a:rPr>
              <a:t>S</a:t>
            </a:r>
            <a:r>
              <a:rPr kumimoji="1" lang="en-US" sz="2000" dirty="0"/>
              <a:t>.</a:t>
            </a:r>
            <a:r>
              <a:rPr kumimoji="1" lang="en-US" sz="2000" i="1" dirty="0"/>
              <a:t>ID </a:t>
            </a:r>
            <a:r>
              <a:rPr kumimoji="1" lang="en-US" sz="2000" dirty="0"/>
              <a:t>= </a:t>
            </a:r>
            <a:r>
              <a:rPr kumimoji="1" lang="en-US" sz="2000" i="1" dirty="0"/>
              <a:t>T</a:t>
            </a:r>
            <a:r>
              <a:rPr kumimoji="1" lang="en-US" sz="2000" dirty="0"/>
              <a:t>.</a:t>
            </a:r>
            <a:r>
              <a:rPr kumimoji="1" lang="en-US" sz="2000" i="1" dirty="0"/>
              <a:t>ID</a:t>
            </a:r>
            <a:r>
              <a:rPr kumimoji="1" lang="en-US" sz="2000" dirty="0"/>
              <a:t>));</a:t>
            </a:r>
            <a:endParaRPr kumimoji="1" lang="en-US" dirty="0"/>
          </a:p>
        </p:txBody>
      </p:sp>
      <p:sp>
        <p:nvSpPr>
          <p:cNvPr id="98308" name="Text Box 5"/>
          <p:cNvSpPr txBox="1">
            <a:spLocks noChangeArrowheads="1"/>
          </p:cNvSpPr>
          <p:nvPr/>
        </p:nvSpPr>
        <p:spPr bwMode="auto">
          <a:xfrm>
            <a:off x="2324428" y="5457642"/>
            <a:ext cx="4160113" cy="89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35000"/>
              </a:spcBef>
              <a:buClr>
                <a:srgbClr val="000099"/>
              </a:buClr>
              <a:buSzPct val="90000"/>
              <a:buFont typeface="Monotype Sorts" charset="0"/>
              <a:buChar char="n"/>
            </a:pPr>
            <a:r>
              <a:rPr kumimoji="1" lang="en-US" sz="1800" dirty="0"/>
              <a:t>   </a:t>
            </a:r>
            <a:r>
              <a:rPr kumimoji="1" lang="en-US" sz="2000" dirty="0"/>
              <a:t>Note that </a:t>
            </a:r>
            <a:r>
              <a:rPr kumimoji="1" lang="en-US" sz="2000" i="1" dirty="0"/>
              <a:t>X – Y = </a:t>
            </a:r>
            <a:r>
              <a:rPr kumimoji="1" lang="en-US" sz="2000" i="1" dirty="0" err="1"/>
              <a:t>Ø</a:t>
            </a:r>
            <a:r>
              <a:rPr kumimoji="1" lang="en-US" sz="2000" i="1" dirty="0"/>
              <a:t>   </a:t>
            </a:r>
            <a:r>
              <a:rPr kumimoji="1" lang="en-US" sz="2000" dirty="0">
                <a:sym typeface="Symbol" charset="0"/>
              </a:rPr>
              <a:t>   </a:t>
            </a:r>
            <a:r>
              <a:rPr kumimoji="1" lang="en-US" sz="2000" i="1" dirty="0">
                <a:sym typeface="Symbol" charset="0"/>
              </a:rPr>
              <a:t>X</a:t>
            </a:r>
            <a:r>
              <a:rPr kumimoji="1" lang="en-US" sz="2000" dirty="0">
                <a:sym typeface="Symbol" charset="0"/>
              </a:rPr>
              <a:t> </a:t>
            </a:r>
            <a:r>
              <a:rPr kumimoji="1" lang="en-US" sz="2000" i="1" dirty="0">
                <a:sym typeface="Symbol" charset="0"/>
              </a:rPr>
              <a:t>Y</a:t>
            </a:r>
            <a:endParaRPr kumimoji="1" lang="en-US" sz="1800" i="1" dirty="0">
              <a:sym typeface="Symbol" charset="0"/>
            </a:endParaRPr>
          </a:p>
          <a:p>
            <a:pPr>
              <a:spcBef>
                <a:spcPct val="35000"/>
              </a:spcBef>
              <a:buClr>
                <a:srgbClr val="000099"/>
              </a:buClr>
              <a:buSzPct val="90000"/>
            </a:pPr>
            <a:endParaRPr lang="en-US" sz="2400" dirty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43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4646" y="3228194"/>
            <a:ext cx="2155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All Biology Courses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89411" y="4221589"/>
            <a:ext cx="194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Courses taken by </a:t>
            </a:r>
            <a:r>
              <a:rPr lang="en-US" dirty="0"/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81925" y="3714566"/>
            <a:ext cx="404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2400" dirty="0">
                <a:sym typeface="Symbol" charset="0"/>
              </a:rPr>
              <a:t>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061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Domain Types in SQL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417638"/>
            <a:ext cx="8221663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99"/>
                </a:solidFill>
                <a:latin typeface="Helvetica" charset="0"/>
              </a:rPr>
              <a:t>char(n).</a:t>
            </a:r>
            <a:r>
              <a:rPr lang="en-US" sz="2000" dirty="0">
                <a:latin typeface="Helvetica" charset="0"/>
              </a:rPr>
              <a:t>  Fixed length character string, with user-specified length </a:t>
            </a:r>
            <a:r>
              <a:rPr lang="en-US" sz="2000" i="1" dirty="0">
                <a:latin typeface="Helvetica" charset="0"/>
              </a:rPr>
              <a:t>n.</a:t>
            </a:r>
            <a:endParaRPr lang="en-US" dirty="0">
              <a:latin typeface="Helvetica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err="1">
                <a:solidFill>
                  <a:srgbClr val="000099"/>
                </a:solidFill>
                <a:latin typeface="Helvetica" charset="0"/>
              </a:rPr>
              <a:t>varchar</a:t>
            </a:r>
            <a:r>
              <a:rPr lang="en-US" sz="2000" b="1" dirty="0">
                <a:solidFill>
                  <a:srgbClr val="000099"/>
                </a:solidFill>
                <a:latin typeface="Helvetica" charset="0"/>
              </a:rPr>
              <a:t>(n).</a:t>
            </a:r>
            <a:r>
              <a:rPr lang="en-US" sz="2000" b="1" dirty="0">
                <a:latin typeface="Helvetica" charset="0"/>
              </a:rPr>
              <a:t> </a:t>
            </a:r>
            <a:r>
              <a:rPr lang="en-US" sz="2000" dirty="0">
                <a:latin typeface="Helvetica" charset="0"/>
              </a:rPr>
              <a:t> Variable length character strings, with user-specified maximum length </a:t>
            </a:r>
            <a:r>
              <a:rPr lang="en-US" sz="2000" i="1" dirty="0">
                <a:latin typeface="Helvetica" charset="0"/>
              </a:rPr>
              <a:t>n.</a:t>
            </a:r>
            <a:endParaRPr lang="en-US" i="1" dirty="0">
              <a:latin typeface="Helvetica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99"/>
                </a:solidFill>
                <a:latin typeface="Helvetica" charset="0"/>
              </a:rPr>
              <a:t>int.</a:t>
            </a:r>
            <a:r>
              <a:rPr lang="en-US" sz="2000" b="1" dirty="0">
                <a:latin typeface="Helvetica" charset="0"/>
              </a:rPr>
              <a:t>  </a:t>
            </a:r>
            <a:r>
              <a:rPr lang="en-US" sz="2000" dirty="0">
                <a:latin typeface="Helvetica" charset="0"/>
              </a:rPr>
              <a:t>Integer (a finite subset of the integers that is machine-dependent).</a:t>
            </a:r>
            <a:endParaRPr lang="en-US" dirty="0">
              <a:latin typeface="Helvetica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err="1">
                <a:solidFill>
                  <a:srgbClr val="000099"/>
                </a:solidFill>
                <a:latin typeface="Helvetica" charset="0"/>
              </a:rPr>
              <a:t>smallint</a:t>
            </a:r>
            <a:r>
              <a:rPr lang="en-US" sz="2000" b="1" dirty="0">
                <a:solidFill>
                  <a:srgbClr val="000099"/>
                </a:solidFill>
                <a:latin typeface="Helvetica" charset="0"/>
              </a:rPr>
              <a:t>.</a:t>
            </a:r>
            <a:r>
              <a:rPr lang="en-US" sz="2000" dirty="0">
                <a:latin typeface="Helvetica" charset="0"/>
              </a:rPr>
              <a:t>  Small integer (a machine-dependent subset of the integer domain type).</a:t>
            </a:r>
            <a:endParaRPr lang="en-US" dirty="0">
              <a:latin typeface="Helvetica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99"/>
                </a:solidFill>
                <a:latin typeface="Helvetica" charset="0"/>
              </a:rPr>
              <a:t>numeric(</a:t>
            </a:r>
            <a:r>
              <a:rPr lang="en-US" sz="2000" b="1" dirty="0" err="1">
                <a:solidFill>
                  <a:srgbClr val="000099"/>
                </a:solidFill>
                <a:latin typeface="Helvetica" charset="0"/>
              </a:rPr>
              <a:t>p,d</a:t>
            </a:r>
            <a:r>
              <a:rPr lang="en-US" sz="2000" b="1" dirty="0">
                <a:solidFill>
                  <a:srgbClr val="000099"/>
                </a:solidFill>
                <a:latin typeface="Helvetica" charset="0"/>
              </a:rPr>
              <a:t>).</a:t>
            </a:r>
            <a:r>
              <a:rPr lang="en-US" sz="2000" dirty="0">
                <a:latin typeface="Helvetica" charset="0"/>
              </a:rPr>
              <a:t>  Fixed point number, with user-specified precision of </a:t>
            </a:r>
            <a:r>
              <a:rPr lang="en-US" sz="2000" i="1" dirty="0">
                <a:latin typeface="Helvetica" charset="0"/>
              </a:rPr>
              <a:t>p</a:t>
            </a:r>
            <a:r>
              <a:rPr lang="en-US" sz="2000" dirty="0">
                <a:latin typeface="Helvetica" charset="0"/>
              </a:rPr>
              <a:t> digits, with </a:t>
            </a:r>
            <a:r>
              <a:rPr lang="en-US" sz="2000" i="1" dirty="0">
                <a:latin typeface="Helvetica" charset="0"/>
              </a:rPr>
              <a:t>n</a:t>
            </a:r>
            <a:r>
              <a:rPr lang="en-US" sz="2000" dirty="0">
                <a:latin typeface="Helvetica" charset="0"/>
              </a:rPr>
              <a:t> digits to the right of decimal point.</a:t>
            </a:r>
            <a:r>
              <a:rPr lang="en-US" dirty="0">
                <a:latin typeface="Helvetica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99"/>
                </a:solidFill>
                <a:latin typeface="Helvetica" charset="0"/>
              </a:rPr>
              <a:t>real, double precision.</a:t>
            </a:r>
            <a:r>
              <a:rPr lang="en-US" sz="2000" dirty="0">
                <a:latin typeface="Helvetica" charset="0"/>
              </a:rPr>
              <a:t>  Floating point and double-precision floating point numbers, with machine-dependent precision.</a:t>
            </a:r>
            <a:endParaRPr lang="en-US" dirty="0">
              <a:latin typeface="Helvetica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99"/>
                </a:solidFill>
                <a:latin typeface="Helvetica" charset="0"/>
              </a:rPr>
              <a:t>float(n).</a:t>
            </a:r>
            <a:r>
              <a:rPr lang="en-US" sz="2000" dirty="0">
                <a:latin typeface="Helvetica" charset="0"/>
              </a:rPr>
              <a:t>  Floating point number, with user-specified precision of at least </a:t>
            </a:r>
            <a:r>
              <a:rPr lang="en-US" sz="2000" i="1" dirty="0">
                <a:latin typeface="Helvetica" charset="0"/>
              </a:rPr>
              <a:t>n</a:t>
            </a:r>
            <a:r>
              <a:rPr lang="en-US" sz="2000" dirty="0">
                <a:latin typeface="Helvetica" charset="0"/>
              </a:rPr>
              <a:t> digits.</a:t>
            </a:r>
            <a:endParaRPr lang="en-US" dirty="0">
              <a:latin typeface="Helvetica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dirty="0">
              <a:latin typeface="Helvetica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b="1" dirty="0">
              <a:latin typeface="Helvetic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0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Create Table Construct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5" y="1127125"/>
            <a:ext cx="8229600" cy="52276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sz="2000">
                <a:latin typeface="Helvetica" charset="0"/>
              </a:rPr>
              <a:t>An SQL relation is defined using the</a:t>
            </a:r>
            <a:r>
              <a:rPr lang="en-US" sz="2000">
                <a:latin typeface="Helvetica" charset="0"/>
              </a:rPr>
              <a:t> </a:t>
            </a:r>
            <a:r>
              <a:rPr lang="en-US" sz="2000" b="1">
                <a:solidFill>
                  <a:srgbClr val="000099"/>
                </a:solidFill>
                <a:latin typeface="Helvetica" charset="0"/>
              </a:rPr>
              <a:t>create table</a:t>
            </a:r>
            <a:r>
              <a:rPr lang="en-US" sz="2000" b="1">
                <a:latin typeface="Helvetica" charset="0"/>
              </a:rPr>
              <a:t> </a:t>
            </a:r>
            <a:r>
              <a:rPr kumimoji="0" lang="en-US" sz="2000">
                <a:latin typeface="Helvetica" charset="0"/>
              </a:rPr>
              <a:t>command</a:t>
            </a:r>
            <a:r>
              <a:rPr lang="en-US" sz="2000">
                <a:latin typeface="Helvetica" charset="0"/>
              </a:rPr>
              <a:t>:</a:t>
            </a:r>
            <a:endParaRPr lang="en-US">
              <a:latin typeface="Helvetica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>
                <a:latin typeface="Helvetica" charset="0"/>
              </a:rPr>
              <a:t>		</a:t>
            </a:r>
            <a:r>
              <a:rPr lang="en-US" sz="2000" b="1">
                <a:latin typeface="Helvetica" charset="0"/>
              </a:rPr>
              <a:t>create table </a:t>
            </a:r>
            <a:r>
              <a:rPr lang="en-US" sz="2000" i="1">
                <a:latin typeface="Helvetica" charset="0"/>
              </a:rPr>
              <a:t>r </a:t>
            </a:r>
            <a:r>
              <a:rPr lang="en-US" sz="2000">
                <a:latin typeface="Helvetica" charset="0"/>
              </a:rPr>
              <a:t>(</a:t>
            </a:r>
            <a:r>
              <a:rPr lang="en-US" sz="2000" i="1">
                <a:latin typeface="Helvetica" charset="0"/>
              </a:rPr>
              <a:t>A</a:t>
            </a:r>
            <a:r>
              <a:rPr lang="en-US" sz="2000" baseline="-25000">
                <a:latin typeface="Helvetica" charset="0"/>
              </a:rPr>
              <a:t>1</a:t>
            </a:r>
            <a:r>
              <a:rPr lang="en-US" sz="2000">
                <a:latin typeface="Helvetica" charset="0"/>
              </a:rPr>
              <a:t> </a:t>
            </a:r>
            <a:r>
              <a:rPr lang="en-US" sz="2000" i="1">
                <a:latin typeface="Helvetica" charset="0"/>
              </a:rPr>
              <a:t>D</a:t>
            </a:r>
            <a:r>
              <a:rPr lang="en-US" sz="2000" baseline="-25000">
                <a:latin typeface="Helvetica" charset="0"/>
              </a:rPr>
              <a:t>1</a:t>
            </a:r>
            <a:r>
              <a:rPr lang="en-US" sz="2000">
                <a:latin typeface="Helvetica" charset="0"/>
              </a:rPr>
              <a:t>, </a:t>
            </a:r>
            <a:r>
              <a:rPr lang="en-US" sz="2000" i="1">
                <a:latin typeface="Helvetica" charset="0"/>
              </a:rPr>
              <a:t>A</a:t>
            </a:r>
            <a:r>
              <a:rPr lang="en-US" sz="2000" baseline="-25000">
                <a:latin typeface="Helvetica" charset="0"/>
              </a:rPr>
              <a:t>2</a:t>
            </a:r>
            <a:r>
              <a:rPr lang="en-US" sz="2000">
                <a:latin typeface="Helvetica" charset="0"/>
              </a:rPr>
              <a:t> </a:t>
            </a:r>
            <a:r>
              <a:rPr lang="en-US" sz="2000" i="1">
                <a:latin typeface="Helvetica" charset="0"/>
              </a:rPr>
              <a:t>D</a:t>
            </a:r>
            <a:r>
              <a:rPr lang="en-US" sz="2000" baseline="-25000">
                <a:latin typeface="Helvetica" charset="0"/>
              </a:rPr>
              <a:t>2</a:t>
            </a:r>
            <a:r>
              <a:rPr lang="en-US" sz="2000">
                <a:latin typeface="Helvetica" charset="0"/>
              </a:rPr>
              <a:t>, ..., </a:t>
            </a:r>
            <a:r>
              <a:rPr lang="en-US" sz="2000" i="1">
                <a:latin typeface="Helvetica" charset="0"/>
              </a:rPr>
              <a:t>A</a:t>
            </a:r>
            <a:r>
              <a:rPr lang="en-US" sz="2000" i="1" baseline="-25000">
                <a:latin typeface="Helvetica" charset="0"/>
              </a:rPr>
              <a:t>n</a:t>
            </a:r>
            <a:r>
              <a:rPr lang="en-US" sz="2000" i="1">
                <a:latin typeface="Helvetica" charset="0"/>
              </a:rPr>
              <a:t> D</a:t>
            </a:r>
            <a:r>
              <a:rPr lang="en-US" sz="2000" i="1" baseline="-25000">
                <a:latin typeface="Helvetica" charset="0"/>
              </a:rPr>
              <a:t>n</a:t>
            </a:r>
            <a:r>
              <a:rPr lang="en-US" sz="2000" i="1">
                <a:latin typeface="Helvetica" charset="0"/>
              </a:rPr>
              <a:t>,</a:t>
            </a:r>
            <a:br>
              <a:rPr lang="en-US" sz="2000" i="1">
                <a:latin typeface="Helvetica" charset="0"/>
              </a:rPr>
            </a:br>
            <a:r>
              <a:rPr lang="en-US" sz="2000" i="1">
                <a:latin typeface="Helvetica" charset="0"/>
              </a:rPr>
              <a:t>			</a:t>
            </a:r>
            <a:r>
              <a:rPr lang="en-US" sz="2000">
                <a:latin typeface="Helvetica" charset="0"/>
              </a:rPr>
              <a:t>(integrity-constraint</a:t>
            </a:r>
            <a:r>
              <a:rPr lang="en-US" sz="2000" baseline="-25000">
                <a:latin typeface="Helvetica" charset="0"/>
              </a:rPr>
              <a:t>1</a:t>
            </a:r>
            <a:r>
              <a:rPr lang="en-US" sz="2000">
                <a:latin typeface="Helvetica" charset="0"/>
              </a:rPr>
              <a:t>),</a:t>
            </a:r>
            <a:br>
              <a:rPr lang="en-US" sz="2000">
                <a:latin typeface="Helvetica" charset="0"/>
              </a:rPr>
            </a:br>
            <a:r>
              <a:rPr lang="en-US" sz="2000">
                <a:latin typeface="Helvetica" charset="0"/>
              </a:rPr>
              <a:t>			...,</a:t>
            </a:r>
            <a:br>
              <a:rPr lang="en-US" sz="2000">
                <a:latin typeface="Helvetica" charset="0"/>
              </a:rPr>
            </a:br>
            <a:r>
              <a:rPr lang="en-US" sz="2000">
                <a:latin typeface="Helvetica" charset="0"/>
              </a:rPr>
              <a:t>			(integrity-constraint</a:t>
            </a:r>
            <a:r>
              <a:rPr lang="en-US" sz="2000" baseline="-25000">
                <a:latin typeface="Helvetica" charset="0"/>
              </a:rPr>
              <a:t>k</a:t>
            </a:r>
            <a:r>
              <a:rPr lang="en-US" sz="2000">
                <a:latin typeface="Helvetica" charset="0"/>
              </a:rPr>
              <a:t>))</a:t>
            </a:r>
            <a:endParaRPr lang="en-US">
              <a:latin typeface="Helvetica" charset="0"/>
            </a:endParaRPr>
          </a:p>
          <a:p>
            <a:pPr lvl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sz="2000" i="1">
                <a:latin typeface="Helvetica" charset="0"/>
              </a:rPr>
              <a:t>r</a:t>
            </a:r>
            <a:r>
              <a:rPr lang="en-US" sz="2000">
                <a:latin typeface="Helvetica" charset="0"/>
              </a:rPr>
              <a:t> is the name of the relation</a:t>
            </a:r>
            <a:endParaRPr lang="en-US">
              <a:latin typeface="Helvetica" charset="0"/>
            </a:endParaRPr>
          </a:p>
          <a:p>
            <a:pPr lvl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sz="2000">
                <a:latin typeface="Helvetica" charset="0"/>
              </a:rPr>
              <a:t>each </a:t>
            </a:r>
            <a:r>
              <a:rPr lang="en-US" sz="2000" i="1">
                <a:latin typeface="Helvetica" charset="0"/>
              </a:rPr>
              <a:t>A</a:t>
            </a:r>
            <a:r>
              <a:rPr lang="en-US" sz="2000" i="1" baseline="-25000">
                <a:latin typeface="Helvetica" charset="0"/>
              </a:rPr>
              <a:t>i</a:t>
            </a:r>
            <a:r>
              <a:rPr lang="en-US" sz="2000">
                <a:latin typeface="Helvetica" charset="0"/>
              </a:rPr>
              <a:t> is an attribute name in the schema of relation </a:t>
            </a:r>
            <a:r>
              <a:rPr lang="en-US" sz="2000" i="1">
                <a:latin typeface="Helvetica" charset="0"/>
              </a:rPr>
              <a:t>r</a:t>
            </a:r>
            <a:endParaRPr lang="en-US" i="1">
              <a:latin typeface="Helvetica" charset="0"/>
            </a:endParaRPr>
          </a:p>
          <a:p>
            <a:pPr lvl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sz="2000" i="1">
                <a:latin typeface="Helvetica" charset="0"/>
              </a:rPr>
              <a:t>D</a:t>
            </a:r>
            <a:r>
              <a:rPr lang="en-US" sz="2000" i="1" baseline="-25000">
                <a:latin typeface="Helvetica" charset="0"/>
              </a:rPr>
              <a:t>i</a:t>
            </a:r>
            <a:r>
              <a:rPr lang="en-US" sz="2000">
                <a:latin typeface="Helvetica" charset="0"/>
              </a:rPr>
              <a:t> is the data type of values in the domain of attribute </a:t>
            </a:r>
            <a:r>
              <a:rPr lang="en-US" sz="2000" i="1">
                <a:latin typeface="Helvetica" charset="0"/>
              </a:rPr>
              <a:t>A</a:t>
            </a:r>
            <a:r>
              <a:rPr lang="en-US" sz="2000" i="1" baseline="-25000">
                <a:latin typeface="Helvetica" charset="0"/>
              </a:rPr>
              <a:t>i</a:t>
            </a:r>
            <a:endParaRPr lang="en-US">
              <a:latin typeface="Helvetica" charset="0"/>
            </a:endParaRPr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sz="2000">
                <a:latin typeface="Helvetica" charset="0"/>
              </a:rPr>
              <a:t>Example</a:t>
            </a:r>
            <a:r>
              <a:rPr lang="en-US" sz="2000">
                <a:latin typeface="Helvetica" charset="0"/>
              </a:rPr>
              <a:t>:</a:t>
            </a:r>
            <a:endParaRPr lang="en-US">
              <a:latin typeface="Helvetica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>
                <a:latin typeface="Helvetica" charset="0"/>
              </a:rPr>
              <a:t>		 </a:t>
            </a:r>
            <a:r>
              <a:rPr lang="en-US" sz="2000" b="1">
                <a:latin typeface="Helvetica" charset="0"/>
              </a:rPr>
              <a:t>create table</a:t>
            </a:r>
            <a:r>
              <a:rPr lang="en-US" sz="2000">
                <a:latin typeface="Helvetica" charset="0"/>
              </a:rPr>
              <a:t> </a:t>
            </a:r>
            <a:r>
              <a:rPr lang="en-US" sz="2000" i="1">
                <a:latin typeface="Helvetica" charset="0"/>
              </a:rPr>
              <a:t>instructor</a:t>
            </a:r>
            <a:r>
              <a:rPr lang="en-US" sz="2000">
                <a:latin typeface="Helvetica" charset="0"/>
              </a:rPr>
              <a:t> (</a:t>
            </a:r>
            <a:br>
              <a:rPr lang="en-US" sz="2000">
                <a:latin typeface="Helvetica" charset="0"/>
              </a:rPr>
            </a:br>
            <a:r>
              <a:rPr lang="en-US" sz="2000">
                <a:latin typeface="Helvetica" charset="0"/>
              </a:rPr>
              <a:t>                             </a:t>
            </a:r>
            <a:r>
              <a:rPr lang="en-US" sz="2000" i="1">
                <a:latin typeface="Helvetica" charset="0"/>
              </a:rPr>
              <a:t>ID</a:t>
            </a:r>
            <a:r>
              <a:rPr lang="en-US" sz="2000">
                <a:latin typeface="Helvetica" charset="0"/>
              </a:rPr>
              <a:t>                </a:t>
            </a:r>
            <a:r>
              <a:rPr lang="en-US" sz="2000" b="1">
                <a:latin typeface="Helvetica" charset="0"/>
              </a:rPr>
              <a:t>char</a:t>
            </a:r>
            <a:r>
              <a:rPr lang="en-US" sz="2000">
                <a:latin typeface="Helvetica" charset="0"/>
              </a:rPr>
              <a:t>(5),</a:t>
            </a:r>
            <a:br>
              <a:rPr lang="en-US" sz="2000">
                <a:latin typeface="Helvetica" charset="0"/>
              </a:rPr>
            </a:br>
            <a:r>
              <a:rPr lang="en-US" sz="2000">
                <a:latin typeface="Helvetica" charset="0"/>
              </a:rPr>
              <a:t>                             </a:t>
            </a:r>
            <a:r>
              <a:rPr lang="en-US" sz="2000" i="1">
                <a:latin typeface="Helvetica" charset="0"/>
              </a:rPr>
              <a:t>name           </a:t>
            </a:r>
            <a:r>
              <a:rPr lang="en-US" sz="2000" b="1">
                <a:latin typeface="Helvetica" charset="0"/>
              </a:rPr>
              <a:t>varchar</a:t>
            </a:r>
            <a:r>
              <a:rPr lang="en-US" sz="2000">
                <a:latin typeface="Helvetica" charset="0"/>
              </a:rPr>
              <a:t>(20) </a:t>
            </a:r>
            <a:r>
              <a:rPr lang="en-US" sz="2000" b="1">
                <a:latin typeface="Helvetica" charset="0"/>
              </a:rPr>
              <a:t>not null,</a:t>
            </a:r>
            <a:br>
              <a:rPr lang="en-US" sz="2000" b="1" i="1">
                <a:latin typeface="Helvetica" charset="0"/>
              </a:rPr>
            </a:br>
            <a:r>
              <a:rPr lang="en-US" sz="2000" b="1" i="1">
                <a:latin typeface="Helvetica" charset="0"/>
              </a:rPr>
              <a:t>                             </a:t>
            </a:r>
            <a:r>
              <a:rPr lang="en-US" sz="2000" i="1">
                <a:latin typeface="Helvetica" charset="0"/>
              </a:rPr>
              <a:t>dept_name  </a:t>
            </a:r>
            <a:r>
              <a:rPr lang="en-US" sz="2000" b="1">
                <a:latin typeface="Helvetica" charset="0"/>
              </a:rPr>
              <a:t>varchar</a:t>
            </a:r>
            <a:r>
              <a:rPr lang="en-US" sz="2000">
                <a:latin typeface="Helvetica" charset="0"/>
              </a:rPr>
              <a:t>(20),</a:t>
            </a:r>
            <a:br>
              <a:rPr lang="en-US" sz="2000">
                <a:latin typeface="Helvetica" charset="0"/>
              </a:rPr>
            </a:br>
            <a:r>
              <a:rPr lang="en-US" sz="2000">
                <a:latin typeface="Helvetica" charset="0"/>
              </a:rPr>
              <a:t>                             </a:t>
            </a:r>
            <a:r>
              <a:rPr lang="en-US" sz="2000" i="1">
                <a:latin typeface="Helvetica" charset="0"/>
              </a:rPr>
              <a:t>salary</a:t>
            </a:r>
            <a:r>
              <a:rPr lang="en-US" sz="2000">
                <a:latin typeface="Helvetica" charset="0"/>
              </a:rPr>
              <a:t>           </a:t>
            </a:r>
            <a:r>
              <a:rPr lang="en-US" sz="2000" b="1">
                <a:latin typeface="Helvetica" charset="0"/>
              </a:rPr>
              <a:t>numeric</a:t>
            </a:r>
            <a:r>
              <a:rPr lang="en-US" sz="2000">
                <a:latin typeface="Helvetica" charset="0"/>
              </a:rPr>
              <a:t>(8,2))</a:t>
            </a:r>
            <a:endParaRPr lang="en-US">
              <a:latin typeface="Helvetica" charset="0"/>
            </a:endParaRPr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sz="2000" b="1">
                <a:latin typeface="Helvetica" charset="0"/>
              </a:rPr>
              <a:t>insert into </a:t>
            </a:r>
            <a:r>
              <a:rPr lang="en-US" sz="2000" i="1">
                <a:latin typeface="Helvetica" charset="0"/>
              </a:rPr>
              <a:t>instructor  </a:t>
            </a:r>
            <a:r>
              <a:rPr lang="en-US" sz="2000" b="1">
                <a:latin typeface="Helvetica" charset="0"/>
              </a:rPr>
              <a:t>values </a:t>
            </a:r>
            <a:r>
              <a:rPr lang="en-US" sz="2000">
                <a:latin typeface="Helvetica" charset="0"/>
              </a:rPr>
              <a:t>(</a:t>
            </a:r>
            <a:r>
              <a:rPr lang="ja-JP" altLang="en-US" sz="2000">
                <a:latin typeface="Helvetica" charset="0"/>
              </a:rPr>
              <a:t>‘</a:t>
            </a:r>
            <a:r>
              <a:rPr lang="en-US" altLang="ja-JP" sz="2000">
                <a:latin typeface="Helvetica" charset="0"/>
              </a:rPr>
              <a:t>10211</a:t>
            </a:r>
            <a:r>
              <a:rPr lang="ja-JP" altLang="en-US" sz="2000">
                <a:latin typeface="Helvetica" charset="0"/>
              </a:rPr>
              <a:t>’</a:t>
            </a:r>
            <a:r>
              <a:rPr lang="en-US" altLang="ja-JP" sz="2000">
                <a:latin typeface="Helvetica" charset="0"/>
              </a:rPr>
              <a:t>, </a:t>
            </a:r>
            <a:r>
              <a:rPr lang="ja-JP" altLang="en-US" sz="2000">
                <a:latin typeface="Helvetica" charset="0"/>
              </a:rPr>
              <a:t>’</a:t>
            </a:r>
            <a:r>
              <a:rPr lang="en-US" altLang="ja-JP" sz="2000">
                <a:latin typeface="Helvetica" charset="0"/>
              </a:rPr>
              <a:t>Smith</a:t>
            </a:r>
            <a:r>
              <a:rPr lang="ja-JP" altLang="en-US" sz="2000">
                <a:latin typeface="Helvetica" charset="0"/>
              </a:rPr>
              <a:t>’</a:t>
            </a:r>
            <a:r>
              <a:rPr lang="en-US" altLang="ja-JP" sz="2000">
                <a:latin typeface="Helvetica" charset="0"/>
              </a:rPr>
              <a:t>, </a:t>
            </a:r>
            <a:r>
              <a:rPr lang="ja-JP" altLang="en-US" sz="2000">
                <a:latin typeface="Helvetica" charset="0"/>
              </a:rPr>
              <a:t>’</a:t>
            </a:r>
            <a:r>
              <a:rPr lang="en-US" altLang="ja-JP" sz="2000">
                <a:latin typeface="Helvetica" charset="0"/>
              </a:rPr>
              <a:t>Biology</a:t>
            </a:r>
            <a:r>
              <a:rPr lang="ja-JP" altLang="en-US" sz="2000">
                <a:latin typeface="Helvetica" charset="0"/>
              </a:rPr>
              <a:t>’</a:t>
            </a:r>
            <a:r>
              <a:rPr lang="en-US" altLang="ja-JP" sz="2000">
                <a:latin typeface="Helvetica" charset="0"/>
              </a:rPr>
              <a:t>, 66000);</a:t>
            </a:r>
            <a:endParaRPr lang="en-US" altLang="ja-JP">
              <a:latin typeface="Helvetica" charset="0"/>
            </a:endParaRPr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sz="2000" b="1">
                <a:latin typeface="Helvetica" charset="0"/>
              </a:rPr>
              <a:t>insert into </a:t>
            </a:r>
            <a:r>
              <a:rPr lang="en-US" sz="2000" i="1">
                <a:latin typeface="Helvetica" charset="0"/>
              </a:rPr>
              <a:t>instructor  </a:t>
            </a:r>
            <a:r>
              <a:rPr lang="en-US" sz="2000" b="1">
                <a:latin typeface="Helvetica" charset="0"/>
              </a:rPr>
              <a:t>values </a:t>
            </a:r>
            <a:r>
              <a:rPr lang="en-US" sz="2000">
                <a:latin typeface="Helvetica" charset="0"/>
              </a:rPr>
              <a:t>(</a:t>
            </a:r>
            <a:r>
              <a:rPr lang="ja-JP" altLang="en-US" sz="2000">
                <a:latin typeface="Helvetica" charset="0"/>
              </a:rPr>
              <a:t>‘</a:t>
            </a:r>
            <a:r>
              <a:rPr lang="en-US" altLang="ja-JP" sz="2000">
                <a:latin typeface="Helvetica" charset="0"/>
              </a:rPr>
              <a:t>10211</a:t>
            </a:r>
            <a:r>
              <a:rPr lang="ja-JP" altLang="en-US" sz="2000">
                <a:latin typeface="Helvetica" charset="0"/>
              </a:rPr>
              <a:t>’</a:t>
            </a:r>
            <a:r>
              <a:rPr lang="en-US" altLang="ja-JP" sz="2000">
                <a:latin typeface="Helvetica" charset="0"/>
              </a:rPr>
              <a:t>, null, </a:t>
            </a:r>
            <a:r>
              <a:rPr lang="ja-JP" altLang="en-US" sz="2000">
                <a:latin typeface="Helvetica" charset="0"/>
              </a:rPr>
              <a:t>’</a:t>
            </a:r>
            <a:r>
              <a:rPr lang="en-US" altLang="ja-JP" sz="2000">
                <a:latin typeface="Helvetica" charset="0"/>
              </a:rPr>
              <a:t>Biology</a:t>
            </a:r>
            <a:r>
              <a:rPr lang="ja-JP" altLang="en-US" sz="2000">
                <a:latin typeface="Helvetica" charset="0"/>
              </a:rPr>
              <a:t>’</a:t>
            </a:r>
            <a:r>
              <a:rPr lang="en-US" altLang="ja-JP" sz="2000">
                <a:latin typeface="Helvetica" charset="0"/>
              </a:rPr>
              <a:t>, 66000);</a:t>
            </a:r>
            <a:endParaRPr lang="en-US" altLang="ja-JP">
              <a:latin typeface="Helvetica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>
              <a:latin typeface="Helvetica" charset="0"/>
            </a:endParaRPr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endParaRPr lang="en-US">
              <a:latin typeface="Helvetic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4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61750" y="590906"/>
            <a:ext cx="6395636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Integrity Constraints in Create Table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913" y="1435139"/>
            <a:ext cx="6638925" cy="1254125"/>
          </a:xfrm>
        </p:spPr>
        <p:txBody>
          <a:bodyPr/>
          <a:lstStyle/>
          <a:p>
            <a:r>
              <a:rPr lang="en-US" sz="2000" b="1" dirty="0">
                <a:latin typeface="Helvetica" charset="0"/>
              </a:rPr>
              <a:t>not null</a:t>
            </a:r>
            <a:endParaRPr lang="en-US" b="1" dirty="0">
              <a:latin typeface="Helvetica" charset="0"/>
            </a:endParaRPr>
          </a:p>
          <a:p>
            <a:r>
              <a:rPr lang="en-US" sz="2000" b="1" dirty="0">
                <a:latin typeface="Helvetica" charset="0"/>
              </a:rPr>
              <a:t>primary key</a:t>
            </a:r>
            <a:r>
              <a:rPr lang="en-US" sz="2000" dirty="0">
                <a:latin typeface="Helvetica" charset="0"/>
              </a:rPr>
              <a:t> (</a:t>
            </a:r>
            <a:r>
              <a:rPr lang="en-US" sz="2000" i="1" dirty="0">
                <a:latin typeface="Helvetica" charset="0"/>
              </a:rPr>
              <a:t>A</a:t>
            </a:r>
            <a:r>
              <a:rPr lang="en-US" sz="2000" baseline="-25000" dirty="0">
                <a:latin typeface="Helvetica" charset="0"/>
              </a:rPr>
              <a:t>1</a:t>
            </a:r>
            <a:r>
              <a:rPr lang="en-US" sz="2000" dirty="0">
                <a:latin typeface="Helvetica" charset="0"/>
              </a:rPr>
              <a:t>, ..., </a:t>
            </a:r>
            <a:r>
              <a:rPr lang="en-US" sz="2000" i="1" dirty="0">
                <a:latin typeface="Helvetica" charset="0"/>
              </a:rPr>
              <a:t>A</a:t>
            </a:r>
            <a:r>
              <a:rPr lang="en-US" sz="2000" i="1" baseline="-25000" dirty="0">
                <a:latin typeface="Helvetica" charset="0"/>
              </a:rPr>
              <a:t>n </a:t>
            </a:r>
            <a:r>
              <a:rPr lang="en-US" sz="2000" dirty="0">
                <a:latin typeface="Helvetica" charset="0"/>
              </a:rPr>
              <a:t>)</a:t>
            </a:r>
            <a:endParaRPr lang="en-US" dirty="0">
              <a:latin typeface="Helvetica" charset="0"/>
            </a:endParaRPr>
          </a:p>
          <a:p>
            <a:r>
              <a:rPr lang="en-US" sz="2000" b="1" dirty="0">
                <a:latin typeface="Helvetica" charset="0"/>
              </a:rPr>
              <a:t>foreign key </a:t>
            </a:r>
            <a:r>
              <a:rPr lang="en-US" sz="2000" dirty="0">
                <a:latin typeface="Helvetica" charset="0"/>
              </a:rPr>
              <a:t>(</a:t>
            </a:r>
            <a:r>
              <a:rPr lang="en-US" sz="2000" i="1" dirty="0">
                <a:latin typeface="Helvetica" charset="0"/>
              </a:rPr>
              <a:t>A</a:t>
            </a:r>
            <a:r>
              <a:rPr lang="en-US" sz="2000" baseline="-25000" dirty="0">
                <a:latin typeface="Helvetica" charset="0"/>
              </a:rPr>
              <a:t>m</a:t>
            </a:r>
            <a:r>
              <a:rPr lang="en-US" sz="2000" dirty="0">
                <a:latin typeface="Helvetica" charset="0"/>
              </a:rPr>
              <a:t>, ..., </a:t>
            </a:r>
            <a:r>
              <a:rPr lang="en-US" sz="2000" i="1" dirty="0">
                <a:latin typeface="Helvetica" charset="0"/>
              </a:rPr>
              <a:t>A</a:t>
            </a:r>
            <a:r>
              <a:rPr lang="en-US" sz="2000" i="1" baseline="-25000" dirty="0">
                <a:latin typeface="Helvetica" charset="0"/>
              </a:rPr>
              <a:t>n </a:t>
            </a:r>
            <a:r>
              <a:rPr lang="en-US" sz="2000" dirty="0">
                <a:latin typeface="Helvetica" charset="0"/>
              </a:rPr>
              <a:t>) </a:t>
            </a:r>
            <a:r>
              <a:rPr lang="en-US" sz="2000" b="1" dirty="0">
                <a:latin typeface="Helvetica" charset="0"/>
              </a:rPr>
              <a:t>references </a:t>
            </a:r>
            <a:r>
              <a:rPr lang="en-US" sz="2000" i="1" dirty="0">
                <a:latin typeface="Helvetica" charset="0"/>
              </a:rPr>
              <a:t>r</a:t>
            </a:r>
            <a:endParaRPr lang="en-US" dirty="0">
              <a:latin typeface="Helvetica" charset="0"/>
            </a:endParaRP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771525" y="2904032"/>
            <a:ext cx="8372475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2000" dirty="0"/>
              <a:t>Example:  Declare</a:t>
            </a:r>
            <a:r>
              <a:rPr lang="en-US" sz="1800" dirty="0"/>
              <a:t> </a:t>
            </a:r>
            <a:r>
              <a:rPr lang="en-US" sz="2000" i="1" dirty="0"/>
              <a:t>ID</a:t>
            </a:r>
            <a:r>
              <a:rPr lang="en-US" sz="1800" dirty="0"/>
              <a:t> </a:t>
            </a:r>
            <a:r>
              <a:rPr lang="en-US" sz="2000" dirty="0"/>
              <a:t>as the primary key for</a:t>
            </a:r>
            <a:r>
              <a:rPr lang="en-US" sz="1800" dirty="0"/>
              <a:t> </a:t>
            </a:r>
            <a:r>
              <a:rPr lang="en-US" sz="1800" i="1" dirty="0"/>
              <a:t>instructor</a:t>
            </a:r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2000" dirty="0"/>
              <a:t>.</a:t>
            </a:r>
            <a:endParaRPr lang="en-US" sz="1800" b="1" dirty="0"/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1800" dirty="0"/>
              <a:t>	</a:t>
            </a:r>
            <a:r>
              <a:rPr kumimoji="1" lang="en-US" sz="1800" b="1" dirty="0"/>
              <a:t>create table</a:t>
            </a:r>
            <a:r>
              <a:rPr kumimoji="1" lang="en-US" sz="1800" dirty="0"/>
              <a:t> </a:t>
            </a:r>
            <a:r>
              <a:rPr kumimoji="1" lang="en-US" sz="1800" i="1" dirty="0"/>
              <a:t>instructor</a:t>
            </a:r>
            <a:r>
              <a:rPr kumimoji="1" lang="en-US" sz="1800" dirty="0"/>
              <a:t> (</a:t>
            </a:r>
            <a:br>
              <a:rPr kumimoji="1" lang="en-US" sz="1800" dirty="0"/>
            </a:br>
            <a:r>
              <a:rPr kumimoji="1" lang="en-US" sz="1800" dirty="0"/>
              <a:t>                             </a:t>
            </a:r>
            <a:r>
              <a:rPr kumimoji="1" lang="en-US" sz="1800" i="1" dirty="0"/>
              <a:t>ID</a:t>
            </a:r>
            <a:r>
              <a:rPr kumimoji="1" lang="en-US" sz="1800" dirty="0"/>
              <a:t>                </a:t>
            </a:r>
            <a:r>
              <a:rPr kumimoji="1" lang="en-US" sz="1800" b="1" dirty="0"/>
              <a:t>char</a:t>
            </a:r>
            <a:r>
              <a:rPr kumimoji="1" lang="en-US" sz="1800" dirty="0"/>
              <a:t>(5),</a:t>
            </a:r>
            <a:br>
              <a:rPr kumimoji="1" lang="en-US" sz="1800" dirty="0"/>
            </a:br>
            <a:r>
              <a:rPr kumimoji="1" lang="en-US" sz="1800" dirty="0"/>
              <a:t>                             </a:t>
            </a:r>
            <a:r>
              <a:rPr kumimoji="1" lang="en-US" sz="1800" i="1" dirty="0"/>
              <a:t>name           </a:t>
            </a:r>
            <a:r>
              <a:rPr kumimoji="1" lang="en-US" sz="1800" b="1" dirty="0" err="1"/>
              <a:t>varchar</a:t>
            </a:r>
            <a:r>
              <a:rPr kumimoji="1" lang="en-US" sz="1800" dirty="0"/>
              <a:t>(20) </a:t>
            </a:r>
            <a:r>
              <a:rPr kumimoji="1" lang="en-US" sz="1800" b="1" dirty="0"/>
              <a:t>not null,</a:t>
            </a:r>
            <a:br>
              <a:rPr kumimoji="1" lang="en-US" sz="1800" b="1" i="1" dirty="0"/>
            </a:br>
            <a:r>
              <a:rPr kumimoji="1" lang="en-US" sz="1800" b="1" i="1" dirty="0"/>
              <a:t>                             </a:t>
            </a:r>
            <a:r>
              <a:rPr kumimoji="1" lang="en-US" sz="1800" i="1" dirty="0" err="1"/>
              <a:t>dept_name</a:t>
            </a:r>
            <a:r>
              <a:rPr kumimoji="1" lang="en-US" sz="1800" i="1" dirty="0"/>
              <a:t>  </a:t>
            </a:r>
            <a:r>
              <a:rPr kumimoji="1" lang="en-US" sz="1800" b="1" dirty="0" err="1"/>
              <a:t>varchar</a:t>
            </a:r>
            <a:r>
              <a:rPr kumimoji="1" lang="en-US" sz="1800" dirty="0"/>
              <a:t>(20),</a:t>
            </a:r>
            <a:br>
              <a:rPr kumimoji="1" lang="en-US" sz="1800" dirty="0"/>
            </a:br>
            <a:r>
              <a:rPr kumimoji="1" lang="en-US" sz="1800" dirty="0"/>
              <a:t>                             </a:t>
            </a:r>
            <a:r>
              <a:rPr kumimoji="1" lang="en-US" sz="1800" i="1" dirty="0"/>
              <a:t>salary</a:t>
            </a:r>
            <a:r>
              <a:rPr kumimoji="1" lang="en-US" sz="1800" dirty="0"/>
              <a:t>           </a:t>
            </a:r>
            <a:r>
              <a:rPr kumimoji="1" lang="en-US" sz="1800" b="1" dirty="0"/>
              <a:t>numeric</a:t>
            </a:r>
            <a:r>
              <a:rPr kumimoji="1" lang="en-US" sz="1800" dirty="0"/>
              <a:t>(8,2),</a:t>
            </a:r>
            <a:br>
              <a:rPr kumimoji="1" lang="en-US" sz="1800" dirty="0"/>
            </a:br>
            <a:r>
              <a:rPr kumimoji="1" lang="en-US" sz="1800" dirty="0"/>
              <a:t>                             </a:t>
            </a:r>
            <a:r>
              <a:rPr lang="en-US" sz="2000" b="1" dirty="0"/>
              <a:t>primary key </a:t>
            </a:r>
            <a:r>
              <a:rPr kumimoji="1" lang="en-US" sz="2000" dirty="0"/>
              <a:t>(</a:t>
            </a:r>
            <a:r>
              <a:rPr lang="en-US" sz="2000" i="1" dirty="0"/>
              <a:t>ID</a:t>
            </a:r>
            <a:r>
              <a:rPr kumimoji="1" lang="en-US" sz="2000" dirty="0"/>
              <a:t>),</a:t>
            </a:r>
            <a:br>
              <a:rPr kumimoji="1" lang="en-US" sz="2000" dirty="0"/>
            </a:br>
            <a:r>
              <a:rPr kumimoji="1" lang="en-US" sz="2000" dirty="0"/>
              <a:t>                          </a:t>
            </a:r>
            <a:r>
              <a:rPr kumimoji="1" lang="en-US" sz="2000" b="1" dirty="0"/>
              <a:t>foreign key </a:t>
            </a:r>
            <a:r>
              <a:rPr kumimoji="1" lang="en-US" sz="2000" i="1" dirty="0"/>
              <a:t>(</a:t>
            </a:r>
            <a:r>
              <a:rPr kumimoji="1" lang="en-US" sz="2000" i="1" dirty="0" err="1"/>
              <a:t>dept_name</a:t>
            </a:r>
            <a:r>
              <a:rPr kumimoji="1" lang="en-US" sz="2000" dirty="0"/>
              <a:t>) </a:t>
            </a:r>
            <a:r>
              <a:rPr kumimoji="1" lang="en-US" sz="2000" b="1" dirty="0"/>
              <a:t>references </a:t>
            </a:r>
            <a:r>
              <a:rPr kumimoji="1" lang="en-US" sz="2000" i="1" dirty="0"/>
              <a:t>department</a:t>
            </a:r>
            <a:r>
              <a:rPr lang="en-US" sz="2000" i="1" dirty="0"/>
              <a:t>)</a:t>
            </a:r>
            <a:endParaRPr lang="en-US" sz="1800" i="1" dirty="0"/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604838" y="5670881"/>
            <a:ext cx="81740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0"/>
              <a:buNone/>
            </a:pPr>
            <a:r>
              <a:rPr kumimoji="1" lang="en-US" sz="2000" b="1" dirty="0"/>
              <a:t>primary key </a:t>
            </a:r>
            <a:r>
              <a:rPr kumimoji="1" lang="en-US" sz="2000" dirty="0"/>
              <a:t>declaration on an attribute automatically ensures</a:t>
            </a:r>
            <a:r>
              <a:rPr kumimoji="1" lang="en-US" sz="1800" b="1" dirty="0"/>
              <a:t> </a:t>
            </a:r>
            <a:r>
              <a:rPr kumimoji="1" lang="en-US" sz="2000" b="1" dirty="0"/>
              <a:t>not null</a:t>
            </a:r>
            <a:endParaRPr kumimoji="1" lang="en-US" sz="1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28437" y="2016086"/>
            <a:ext cx="2570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Helvetica" charset="0"/>
              </a:rPr>
              <a:t>A</a:t>
            </a:r>
            <a:r>
              <a:rPr lang="en-US" baseline="-25000" dirty="0">
                <a:solidFill>
                  <a:srgbClr val="FF0000"/>
                </a:solidFill>
                <a:latin typeface="Helvetica" charset="0"/>
              </a:rPr>
              <a:t>m</a:t>
            </a:r>
            <a:r>
              <a:rPr lang="en-US" dirty="0">
                <a:solidFill>
                  <a:srgbClr val="FF0000"/>
                </a:solidFill>
                <a:latin typeface="Helvetica" charset="0"/>
              </a:rPr>
              <a:t>, ..., </a:t>
            </a:r>
            <a:r>
              <a:rPr lang="en-US" i="1" dirty="0">
                <a:solidFill>
                  <a:srgbClr val="FF0000"/>
                </a:solidFill>
                <a:latin typeface="Helvetica" charset="0"/>
              </a:rPr>
              <a:t>A</a:t>
            </a:r>
            <a:r>
              <a:rPr lang="en-US" i="1" baseline="-25000" dirty="0">
                <a:solidFill>
                  <a:srgbClr val="FF0000"/>
                </a:solidFill>
                <a:latin typeface="Helvetica" charset="0"/>
              </a:rPr>
              <a:t>n </a:t>
            </a:r>
            <a:r>
              <a:rPr lang="en-US" dirty="0">
                <a:solidFill>
                  <a:srgbClr val="FF0000"/>
                </a:solidFill>
                <a:latin typeface="Helvetica" charset="0"/>
              </a:rPr>
              <a:t>) drawn from</a:t>
            </a:r>
          </a:p>
          <a:p>
            <a:r>
              <a:rPr lang="en-US" dirty="0">
                <a:solidFill>
                  <a:srgbClr val="FF0000"/>
                </a:solidFill>
                <a:latin typeface="Helvetica" charset="0"/>
              </a:rPr>
              <a:t>primary key of 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13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Basic Query Structure 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366571"/>
            <a:ext cx="7640638" cy="4881562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sz="2000" dirty="0">
                <a:latin typeface="Helvetica" charset="0"/>
              </a:rPr>
              <a:t>The SQL </a:t>
            </a:r>
            <a:r>
              <a:rPr lang="en-US" sz="2000" b="1" dirty="0">
                <a:solidFill>
                  <a:srgbClr val="000099"/>
                </a:solidFill>
                <a:latin typeface="Helvetica" charset="0"/>
              </a:rPr>
              <a:t>data-manipulation language (DML)</a:t>
            </a:r>
            <a:r>
              <a:rPr lang="en-US" sz="2000" dirty="0">
                <a:latin typeface="Helvetica" charset="0"/>
              </a:rPr>
              <a:t> provides the ability to query information, and insert, delete and update tuples</a:t>
            </a:r>
          </a:p>
          <a:p>
            <a:pPr>
              <a:tabLst>
                <a:tab pos="2055813" algn="l"/>
              </a:tabLst>
            </a:pPr>
            <a:r>
              <a:rPr lang="en-US" sz="2000" dirty="0">
                <a:latin typeface="Helvetica" charset="0"/>
              </a:rPr>
              <a:t>A typical SQL query has the form:</a:t>
            </a:r>
            <a:br>
              <a:rPr lang="en-US" sz="2000" dirty="0">
                <a:latin typeface="Helvetica" charset="0"/>
              </a:rPr>
            </a:br>
            <a:br>
              <a:rPr lang="en-US" sz="2000" dirty="0">
                <a:latin typeface="Helvetica" charset="0"/>
              </a:rPr>
            </a:br>
            <a:r>
              <a:rPr lang="en-US" sz="2000" dirty="0">
                <a:latin typeface="Helvetica" charset="0"/>
              </a:rPr>
              <a:t>	</a:t>
            </a:r>
            <a:r>
              <a:rPr lang="en-US" sz="2000" b="1" dirty="0">
                <a:latin typeface="Helvetica" charset="0"/>
              </a:rPr>
              <a:t>select </a:t>
            </a:r>
            <a:r>
              <a:rPr lang="en-US" sz="2000" i="1" dirty="0">
                <a:latin typeface="Helvetica" charset="0"/>
              </a:rPr>
              <a:t>A</a:t>
            </a:r>
            <a:r>
              <a:rPr lang="en-US" sz="2000" baseline="-25000" dirty="0">
                <a:latin typeface="Helvetica" charset="0"/>
              </a:rPr>
              <a:t>1</a:t>
            </a:r>
            <a:r>
              <a:rPr lang="en-US" sz="2000" dirty="0">
                <a:latin typeface="Helvetica" charset="0"/>
              </a:rPr>
              <a:t>, </a:t>
            </a:r>
            <a:r>
              <a:rPr lang="en-US" sz="2000" i="1" dirty="0">
                <a:latin typeface="Helvetica" charset="0"/>
              </a:rPr>
              <a:t>A</a:t>
            </a:r>
            <a:r>
              <a:rPr lang="en-US" sz="2000" baseline="-25000" dirty="0">
                <a:latin typeface="Helvetica" charset="0"/>
              </a:rPr>
              <a:t>2</a:t>
            </a:r>
            <a:r>
              <a:rPr lang="en-US" sz="2000" dirty="0">
                <a:latin typeface="Helvetica" charset="0"/>
              </a:rPr>
              <a:t>, ..., </a:t>
            </a:r>
            <a:r>
              <a:rPr lang="en-US" sz="2000" i="1" dirty="0">
                <a:latin typeface="Helvetica" charset="0"/>
              </a:rPr>
              <a:t>A</a:t>
            </a:r>
            <a:r>
              <a:rPr lang="en-US" sz="2000" i="1" baseline="-25000" dirty="0">
                <a:latin typeface="Helvetica" charset="0"/>
              </a:rPr>
              <a:t>n</a:t>
            </a:r>
            <a:br>
              <a:rPr lang="en-US" sz="2000" dirty="0">
                <a:latin typeface="Helvetica" charset="0"/>
              </a:rPr>
            </a:br>
            <a:r>
              <a:rPr lang="en-US" sz="2000" dirty="0">
                <a:latin typeface="Helvetica" charset="0"/>
              </a:rPr>
              <a:t>	</a:t>
            </a:r>
            <a:r>
              <a:rPr lang="en-US" sz="2000" b="1" dirty="0">
                <a:latin typeface="Helvetica" charset="0"/>
              </a:rPr>
              <a:t>from</a:t>
            </a:r>
            <a:r>
              <a:rPr lang="en-US" sz="2000" dirty="0">
                <a:latin typeface="Helvetica" charset="0"/>
              </a:rPr>
              <a:t> </a:t>
            </a:r>
            <a:r>
              <a:rPr lang="en-US" sz="2000" i="1" dirty="0">
                <a:latin typeface="Helvetica" charset="0"/>
              </a:rPr>
              <a:t>r</a:t>
            </a:r>
            <a:r>
              <a:rPr lang="en-US" sz="2000" baseline="-25000" dirty="0">
                <a:latin typeface="Helvetica" charset="0"/>
              </a:rPr>
              <a:t>1</a:t>
            </a:r>
            <a:r>
              <a:rPr lang="en-US" sz="2000" dirty="0">
                <a:latin typeface="Helvetica" charset="0"/>
              </a:rPr>
              <a:t>, </a:t>
            </a:r>
            <a:r>
              <a:rPr lang="en-US" sz="2000" i="1" dirty="0">
                <a:latin typeface="Helvetica" charset="0"/>
              </a:rPr>
              <a:t>r</a:t>
            </a:r>
            <a:r>
              <a:rPr lang="en-US" sz="2000" baseline="-25000" dirty="0">
                <a:latin typeface="Helvetica" charset="0"/>
              </a:rPr>
              <a:t>2</a:t>
            </a:r>
            <a:r>
              <a:rPr lang="en-US" sz="2000" dirty="0">
                <a:latin typeface="Helvetica" charset="0"/>
              </a:rPr>
              <a:t>, ..., </a:t>
            </a:r>
            <a:r>
              <a:rPr lang="en-US" sz="2000" i="1" dirty="0" err="1">
                <a:latin typeface="Helvetica" charset="0"/>
              </a:rPr>
              <a:t>r</a:t>
            </a:r>
            <a:r>
              <a:rPr lang="en-US" sz="2000" i="1" baseline="-25000" dirty="0" err="1">
                <a:latin typeface="Helvetica" charset="0"/>
              </a:rPr>
              <a:t>m</a:t>
            </a:r>
            <a:br>
              <a:rPr lang="en-US" sz="2000" dirty="0">
                <a:latin typeface="Helvetica" charset="0"/>
              </a:rPr>
            </a:br>
            <a:r>
              <a:rPr lang="en-US" sz="2000" dirty="0">
                <a:latin typeface="Helvetica" charset="0"/>
              </a:rPr>
              <a:t>	</a:t>
            </a:r>
            <a:r>
              <a:rPr lang="en-US" sz="2000" b="1" dirty="0">
                <a:latin typeface="Helvetica" charset="0"/>
              </a:rPr>
              <a:t>where </a:t>
            </a:r>
            <a:r>
              <a:rPr lang="en-US" sz="2000" i="1" dirty="0">
                <a:latin typeface="Helvetica" charset="0"/>
              </a:rPr>
              <a:t>P</a:t>
            </a:r>
            <a:br>
              <a:rPr lang="en-US" i="1" dirty="0">
                <a:latin typeface="Helvetica" charset="0"/>
              </a:rPr>
            </a:br>
            <a:endParaRPr lang="en-US" dirty="0">
              <a:latin typeface="Helvetica" charset="0"/>
            </a:endParaRPr>
          </a:p>
          <a:p>
            <a:pPr lvl="1">
              <a:buSzPct val="90000"/>
              <a:tabLst>
                <a:tab pos="2055813" algn="l"/>
              </a:tabLst>
            </a:pPr>
            <a:r>
              <a:rPr lang="en-US" sz="2000" i="1" dirty="0">
                <a:latin typeface="Helvetica" charset="0"/>
              </a:rPr>
              <a:t>A</a:t>
            </a:r>
            <a:r>
              <a:rPr lang="en-US" sz="2000" i="1" baseline="-25000" dirty="0">
                <a:latin typeface="Helvetica" charset="0"/>
              </a:rPr>
              <a:t>I  </a:t>
            </a:r>
            <a:r>
              <a:rPr lang="en-US" sz="2000" dirty="0">
                <a:latin typeface="Helvetica" charset="0"/>
              </a:rPr>
              <a:t>represents an attribute</a:t>
            </a:r>
            <a:endParaRPr lang="en-US" dirty="0">
              <a:latin typeface="Helvetica" charset="0"/>
            </a:endParaRPr>
          </a:p>
          <a:p>
            <a:pPr lvl="1">
              <a:buSzPct val="90000"/>
              <a:tabLst>
                <a:tab pos="2055813" algn="l"/>
              </a:tabLst>
            </a:pPr>
            <a:r>
              <a:rPr lang="en-US" sz="2000" i="1" dirty="0" err="1">
                <a:latin typeface="Helvetica" charset="0"/>
              </a:rPr>
              <a:t>r</a:t>
            </a:r>
            <a:r>
              <a:rPr lang="en-US" sz="2000" i="1" baseline="-25000" dirty="0" err="1">
                <a:latin typeface="Helvetica" charset="0"/>
              </a:rPr>
              <a:t>i</a:t>
            </a:r>
            <a:r>
              <a:rPr lang="en-US" sz="2000" i="1" dirty="0">
                <a:latin typeface="Helvetica" charset="0"/>
              </a:rPr>
              <a:t>   </a:t>
            </a:r>
            <a:r>
              <a:rPr lang="en-US" sz="2000" dirty="0">
                <a:latin typeface="Helvetica" charset="0"/>
              </a:rPr>
              <a:t>represents a relation</a:t>
            </a:r>
          </a:p>
          <a:p>
            <a:pPr lvl="1">
              <a:buSzPct val="90000"/>
              <a:tabLst>
                <a:tab pos="2055813" algn="l"/>
              </a:tabLst>
            </a:pPr>
            <a:r>
              <a:rPr lang="en-US" sz="2000" i="1" dirty="0">
                <a:latin typeface="Helvetica" charset="0"/>
              </a:rPr>
              <a:t>P</a:t>
            </a:r>
            <a:r>
              <a:rPr lang="en-US" sz="2000" dirty="0">
                <a:latin typeface="Helvetica" charset="0"/>
              </a:rPr>
              <a:t> is a predicate.</a:t>
            </a:r>
            <a:endParaRPr lang="en-US" dirty="0">
              <a:latin typeface="Helvetica" charset="0"/>
            </a:endParaRPr>
          </a:p>
          <a:p>
            <a:pPr>
              <a:tabLst>
                <a:tab pos="2055813" algn="l"/>
              </a:tabLst>
            </a:pPr>
            <a:r>
              <a:rPr lang="en-US" sz="2000" dirty="0">
                <a:latin typeface="Helvetica" charset="0"/>
              </a:rPr>
              <a:t>The result of an SQL query is a relation.</a:t>
            </a:r>
            <a:endParaRPr lang="en-US" dirty="0">
              <a:latin typeface="Helvetic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1750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+mj-cs"/>
              </a:rPr>
              <a:t>The select Clause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271443"/>
            <a:ext cx="8066088" cy="5165725"/>
          </a:xfrm>
          <a:noFill/>
        </p:spPr>
        <p:txBody>
          <a:bodyPr lIns="90488" tIns="44450" rIns="90488" bIns="44450">
            <a:normAutofit lnSpcReduction="10000"/>
          </a:bodyPr>
          <a:lstStyle/>
          <a:p>
            <a:pPr>
              <a:tabLst>
                <a:tab pos="2055813" algn="l"/>
              </a:tabLst>
            </a:pPr>
            <a:r>
              <a:rPr lang="en-US" sz="2600" dirty="0">
                <a:latin typeface="Helvetica" charset="0"/>
              </a:rPr>
              <a:t>The </a:t>
            </a:r>
            <a:r>
              <a:rPr lang="en-US" sz="2600" b="1" dirty="0">
                <a:latin typeface="Helvetica" charset="0"/>
              </a:rPr>
              <a:t>select</a:t>
            </a:r>
            <a:r>
              <a:rPr lang="en-US" sz="2600" dirty="0">
                <a:latin typeface="Helvetica" charset="0"/>
              </a:rPr>
              <a:t> clause lists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sz="2600" dirty="0">
                <a:latin typeface="Helvetica" charset="0"/>
              </a:rPr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sz="2600" dirty="0">
                <a:latin typeface="Helvetica" charset="0"/>
              </a:rPr>
              <a:t>Example: find the names of all instructors:</a:t>
            </a:r>
            <a:br>
              <a:rPr lang="en-US" sz="2600" dirty="0">
                <a:latin typeface="Helvetica" charset="0"/>
              </a:rPr>
            </a:br>
            <a:r>
              <a:rPr lang="en-US" sz="2600" dirty="0">
                <a:latin typeface="Helvetica" charset="0"/>
              </a:rPr>
              <a:t>		</a:t>
            </a:r>
            <a:r>
              <a:rPr lang="en-US" sz="2600" b="1" dirty="0">
                <a:latin typeface="Helvetica" charset="0"/>
              </a:rPr>
              <a:t>select </a:t>
            </a:r>
            <a:r>
              <a:rPr lang="en-US" sz="2600" i="1" dirty="0">
                <a:latin typeface="Helvetica" charset="0"/>
              </a:rPr>
              <a:t>name</a:t>
            </a:r>
            <a:br>
              <a:rPr lang="en-US" sz="2600" dirty="0">
                <a:latin typeface="Helvetica" charset="0"/>
              </a:rPr>
            </a:br>
            <a:r>
              <a:rPr lang="en-US" sz="2600" dirty="0">
                <a:latin typeface="Helvetica" charset="0"/>
              </a:rPr>
              <a:t>		</a:t>
            </a:r>
            <a:r>
              <a:rPr lang="en-US" sz="2600" b="1" dirty="0">
                <a:latin typeface="Helvetica" charset="0"/>
              </a:rPr>
              <a:t>from </a:t>
            </a:r>
            <a:r>
              <a:rPr lang="en-US" sz="2600" i="1" dirty="0">
                <a:latin typeface="Helvetica" charset="0"/>
              </a:rPr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sz="2600" dirty="0">
                <a:latin typeface="Helvetica" charset="0"/>
              </a:rPr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 sz="2600" dirty="0">
                <a:latin typeface="Helvetica" charset="0"/>
              </a:rPr>
              <a:t>E.g.   </a:t>
            </a:r>
            <a:r>
              <a:rPr lang="en-US" sz="2600" i="1" dirty="0">
                <a:latin typeface="Helvetica" charset="0"/>
              </a:rPr>
              <a:t>Name</a:t>
            </a:r>
            <a:r>
              <a:rPr lang="en-US" sz="2600" dirty="0">
                <a:latin typeface="Helvetica" charset="0"/>
              </a:rPr>
              <a:t> ≡ </a:t>
            </a:r>
            <a:r>
              <a:rPr lang="en-US" sz="2600" i="1" dirty="0">
                <a:latin typeface="Helvetica" charset="0"/>
              </a:rPr>
              <a:t>NAME</a:t>
            </a:r>
            <a:r>
              <a:rPr lang="en-US" sz="2600" dirty="0">
                <a:latin typeface="Helvetica" charset="0"/>
              </a:rPr>
              <a:t> ≡ </a:t>
            </a:r>
            <a:r>
              <a:rPr lang="en-US" sz="2600" i="1" dirty="0">
                <a:latin typeface="Helvetica" charset="0"/>
              </a:rPr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 sz="2600" dirty="0">
                <a:latin typeface="Helvetica" charset="0"/>
              </a:rPr>
              <a:t>Some people </a:t>
            </a:r>
            <a:r>
              <a:rPr lang="en-US" dirty="0">
                <a:latin typeface="Helvetica" charset="0"/>
              </a:rPr>
              <a:t>use upper case wherever we use bold font.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8F55-EB7D-5D4C-9410-4ED55BC03B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3355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13528</TotalTime>
  <Words>2052</Words>
  <Application>Microsoft Macintosh PowerPoint</Application>
  <PresentationFormat>全屏显示(4:3)</PresentationFormat>
  <Paragraphs>430</Paragraphs>
  <Slides>43</Slides>
  <Notes>38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Arial</vt:lpstr>
      <vt:lpstr>Calibri</vt:lpstr>
      <vt:lpstr>Century Gothic</vt:lpstr>
      <vt:lpstr>Helvetica</vt:lpstr>
      <vt:lpstr>Monotype Sorts</vt:lpstr>
      <vt:lpstr>Symbol</vt:lpstr>
      <vt:lpstr>Times New Roman</vt:lpstr>
      <vt:lpstr>Wingdings</vt:lpstr>
      <vt:lpstr>Office Theme</vt:lpstr>
      <vt:lpstr>Equation</vt:lpstr>
      <vt:lpstr>Introduction to SQL</vt:lpstr>
      <vt:lpstr>Chapter 3:  Introduction to SQL</vt:lpstr>
      <vt:lpstr>History</vt:lpstr>
      <vt:lpstr>Data Definition Language</vt:lpstr>
      <vt:lpstr>Domain Types in SQL</vt:lpstr>
      <vt:lpstr>Create Table Construct</vt:lpstr>
      <vt:lpstr>Integrity Constraints in Create Table</vt:lpstr>
      <vt:lpstr>Basic Query Structure </vt:lpstr>
      <vt:lpstr>The select Clause</vt:lpstr>
      <vt:lpstr>The select Clause (Cont.)</vt:lpstr>
      <vt:lpstr>The select Clause (Cont.)</vt:lpstr>
      <vt:lpstr>The Where Clause</vt:lpstr>
      <vt:lpstr>The from Clause</vt:lpstr>
      <vt:lpstr>Cartesian Product:  instructor X teaches</vt:lpstr>
      <vt:lpstr>Joins</vt:lpstr>
      <vt:lpstr>Natural Join</vt:lpstr>
      <vt:lpstr>The Rename Operation</vt:lpstr>
      <vt:lpstr>String Operations</vt:lpstr>
      <vt:lpstr>String Operations (Cont.)</vt:lpstr>
      <vt:lpstr>Ordering the Display of Tuples</vt:lpstr>
      <vt:lpstr>Where Clause Predicates</vt:lpstr>
      <vt:lpstr>Duplicates</vt:lpstr>
      <vt:lpstr>Duplicates (Cont.)</vt:lpstr>
      <vt:lpstr>Set Operations</vt:lpstr>
      <vt:lpstr>Set Operations</vt:lpstr>
      <vt:lpstr>Null Values</vt:lpstr>
      <vt:lpstr>Null Values and Three Valued Logic</vt:lpstr>
      <vt:lpstr>Aggregate Functions</vt:lpstr>
      <vt:lpstr>Aggregate Functions (Cont.)</vt:lpstr>
      <vt:lpstr>Aggregate Functions – Group By</vt:lpstr>
      <vt:lpstr>Aggregation (Cont.)</vt:lpstr>
      <vt:lpstr>Aggregate Functions – Having Clause</vt:lpstr>
      <vt:lpstr>Null Values and Aggregates</vt:lpstr>
      <vt:lpstr>Nested Subqueries</vt:lpstr>
      <vt:lpstr>Example Nested Queries</vt:lpstr>
      <vt:lpstr>Example Query</vt:lpstr>
      <vt:lpstr>Set Comparison</vt:lpstr>
      <vt:lpstr>Definition of  Some Clause</vt:lpstr>
      <vt:lpstr>Example Query</vt:lpstr>
      <vt:lpstr>Definition of all Clause</vt:lpstr>
      <vt:lpstr>Test for Empty Relations</vt:lpstr>
      <vt:lpstr>Correlation Variables</vt:lpstr>
      <vt:lpstr>Not Exists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</dc:title>
  <dc:creator>Stanley Zdonik</dc:creator>
  <cp:lastModifiedBy>Xu, Ming</cp:lastModifiedBy>
  <cp:revision>59</cp:revision>
  <dcterms:created xsi:type="dcterms:W3CDTF">2014-09-25T02:28:35Z</dcterms:created>
  <dcterms:modified xsi:type="dcterms:W3CDTF">2019-10-01T01:14:35Z</dcterms:modified>
</cp:coreProperties>
</file>