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5" r:id="rId5"/>
    <p:sldId id="260" r:id="rId6"/>
    <p:sldId id="264" r:id="rId7"/>
    <p:sldId id="285" r:id="rId8"/>
    <p:sldId id="311" r:id="rId9"/>
    <p:sldId id="269" r:id="rId10"/>
    <p:sldId id="263" r:id="rId11"/>
    <p:sldId id="284" r:id="rId12"/>
    <p:sldId id="274" r:id="rId13"/>
    <p:sldId id="282" r:id="rId14"/>
    <p:sldId id="313" r:id="rId15"/>
    <p:sldId id="312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0D987-87C4-4754-8075-B2E0C123DB6C}" type="datetimeFigureOut">
              <a:rPr lang="zh-CN" altLang="en-US" smtClean="0"/>
              <a:t>2020-10-03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FA4DA-1B47-4534-8B99-D93658C5A3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129/5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42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17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  <a:t>2020-10-03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  <a:t>2020-10-03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  <a:t>2020-10-03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  <a:t>2020-10-03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  <a:t>2020-10-03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  <a:t>2020-10-03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  <a:t>2020-10-03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  <a:t>2020-10-03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  <a:t>2020-10-03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  <a:t>2020-10-03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  <a:t>2020-10-03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2101-7C05-4E55-ACCA-89CAC02E0F96}" type="datetimeFigureOut">
              <a:rPr lang="zh-CN" altLang="en-US" smtClean="0"/>
              <a:t>2020-10-03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A747-E311-4052-9755-07F0662A90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40" y="1869017"/>
            <a:ext cx="12192000" cy="243764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32152" y="4413122"/>
            <a:ext cx="9059848" cy="5409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3911269" y="4386247"/>
            <a:ext cx="8090231" cy="553959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组长：杨训迪 组员：丁颖 肖成文 周雨佳</a:t>
            </a:r>
          </a:p>
        </p:txBody>
      </p:sp>
      <p:grpSp>
        <p:nvGrpSpPr>
          <p:cNvPr id="10" name="Group 91"/>
          <p:cNvGrpSpPr/>
          <p:nvPr/>
        </p:nvGrpSpPr>
        <p:grpSpPr bwMode="auto">
          <a:xfrm>
            <a:off x="3146439" y="4433815"/>
            <a:ext cx="520736" cy="791219"/>
            <a:chOff x="936" y="1480"/>
            <a:chExt cx="1589" cy="2415"/>
          </a:xfrm>
        </p:grpSpPr>
        <p:grpSp>
          <p:nvGrpSpPr>
            <p:cNvPr id="11" name="组合 33"/>
            <p:cNvGrpSpPr/>
            <p:nvPr/>
          </p:nvGrpSpPr>
          <p:grpSpPr bwMode="auto">
            <a:xfrm>
              <a:off x="985" y="1582"/>
              <a:ext cx="1441" cy="2313"/>
              <a:chOff x="1754168" y="3653262"/>
              <a:chExt cx="1857599" cy="2987139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4000" dirty="0">
                  <a:latin typeface="印品黑体" panose="00000500000000000000" pitchFamily="2" charset="-122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4000" dirty="0">
                  <a:solidFill>
                    <a:srgbClr val="0087CF"/>
                  </a:solidFill>
                  <a:latin typeface="印品黑体" panose="00000500000000000000" pitchFamily="2" charset="-122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318103" y="4093188"/>
                <a:ext cx="726661" cy="2547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3600" b="1" dirty="0">
                  <a:solidFill>
                    <a:srgbClr val="CA0098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2" name="组合 4"/>
            <p:cNvGrpSpPr/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4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5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pic>
        <p:nvPicPr>
          <p:cNvPr id="20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052" y="4681041"/>
            <a:ext cx="1967059" cy="47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1"/>
          <p:cNvSpPr txBox="1"/>
          <p:nvPr/>
        </p:nvSpPr>
        <p:spPr>
          <a:xfrm>
            <a:off x="1880404" y="2758565"/>
            <a:ext cx="9427676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小学期硬件类实践第</a:t>
            </a:r>
            <a:r>
              <a:rPr lang="en-US" altLang="zh-CN" sz="4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2</a:t>
            </a:r>
            <a:r>
              <a:rPr lang="zh-CN" altLang="en-US" sz="4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组汇报</a:t>
            </a:r>
            <a:r>
              <a:rPr lang="zh-CN" altLang="en-US" sz="4800" b="1" dirty="0" smtClean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演示</a:t>
            </a:r>
            <a:endParaRPr lang="zh-CN" altLang="en-US" sz="48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3667176" y="5001763"/>
            <a:ext cx="516186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XX</a:t>
            </a:r>
            <a:r>
              <a:rPr lang="zh-CN" altLang="en-US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学院</a:t>
            </a:r>
            <a:r>
              <a:rPr lang="en-US" altLang="zh-CN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XX</a:t>
            </a:r>
            <a:r>
              <a:rPr lang="zh-CN" altLang="en-US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系</a:t>
            </a:r>
            <a:r>
              <a:rPr lang="en-US" altLang="zh-CN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</a:t>
            </a:r>
            <a:r>
              <a:rPr lang="zh-CN" altLang="en-US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年级</a:t>
            </a:r>
            <a:r>
              <a:rPr lang="en-US" altLang="zh-CN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XX</a:t>
            </a:r>
            <a:r>
              <a:rPr lang="zh-CN" altLang="en-US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班        专业：土木工程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3602346" y="5412133"/>
            <a:ext cx="500878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答辩人：毕业啦                      导师：星教授</a:t>
            </a:r>
          </a:p>
        </p:txBody>
      </p:sp>
      <p:pic>
        <p:nvPicPr>
          <p:cNvPr id="3" name="图片 2" descr="Bi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00" y="159385"/>
            <a:ext cx="1701165" cy="17094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83557" y="3647176"/>
            <a:ext cx="412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印品黑体" panose="00000500000000000000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ea typeface="印品黑体" panose="00000500000000000000"/>
              </a:rPr>
              <a:t>汇编及接口控制器设计</a:t>
            </a:r>
            <a:endParaRPr lang="zh-CN" altLang="en-US" sz="2400" b="1" dirty="0">
              <a:solidFill>
                <a:schemeClr val="bg1"/>
              </a:solidFill>
              <a:ea typeface="印品黑体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833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333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833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33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98 -0.00533 L 0.63229 -0.004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6" y="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63411 0.00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2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333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833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333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21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实验简述</a:t>
            </a:r>
          </a:p>
        </p:txBody>
      </p:sp>
      <p:sp>
        <p:nvSpPr>
          <p:cNvPr id="7" name="TextBox 35"/>
          <p:cNvSpPr txBox="1"/>
          <p:nvPr/>
        </p:nvSpPr>
        <p:spPr>
          <a:xfrm>
            <a:off x="3187889" y="322924"/>
            <a:ext cx="2925801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 smtClean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汇编测试程序包含指令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原创设计师QQ598969553      _4"/>
          <p:cNvSpPr/>
          <p:nvPr/>
        </p:nvSpPr>
        <p:spPr>
          <a:xfrm>
            <a:off x="8433877" y="1376615"/>
            <a:ext cx="2126450" cy="1313289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  <a:miter lim="800000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atin typeface="印品黑体" panose="00000500000000000000" pitchFamily="2" charset="-122"/>
              <a:ea typeface="造字工房悦黑（非商用）常规体"/>
            </a:endParaRPr>
          </a:p>
        </p:txBody>
      </p:sp>
      <p:sp>
        <p:nvSpPr>
          <p:cNvPr id="10" name="原创设计师QQ598969553      _5"/>
          <p:cNvSpPr/>
          <p:nvPr/>
        </p:nvSpPr>
        <p:spPr>
          <a:xfrm>
            <a:off x="3313173" y="1263154"/>
            <a:ext cx="2126450" cy="1313289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  <a:miter lim="800000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atin typeface="印品黑体" panose="00000500000000000000" pitchFamily="2" charset="-122"/>
              <a:ea typeface="造字工房悦黑（非商用）常规体"/>
            </a:endParaRPr>
          </a:p>
        </p:txBody>
      </p:sp>
      <p:sp>
        <p:nvSpPr>
          <p:cNvPr id="12" name="TextBox 106"/>
          <p:cNvSpPr txBox="1"/>
          <p:nvPr/>
        </p:nvSpPr>
        <p:spPr>
          <a:xfrm>
            <a:off x="3498972" y="1473645"/>
            <a:ext cx="1876083" cy="97256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ADD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ADDU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ADDI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ADDIU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SUB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SUBU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SLT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SLTI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SLTU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SLTIU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CLZ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CLO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TextBox 109"/>
          <p:cNvSpPr txBox="1"/>
          <p:nvPr/>
        </p:nvSpPr>
        <p:spPr>
          <a:xfrm>
            <a:off x="8611225" y="1764997"/>
            <a:ext cx="2005218" cy="51949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SLL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SLLV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SRL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SRLV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SRA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SRAV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" name="原创设计师QQ598969553      _8"/>
          <p:cNvGrpSpPr/>
          <p:nvPr/>
        </p:nvGrpSpPr>
        <p:grpSpPr>
          <a:xfrm>
            <a:off x="1540018" y="1173794"/>
            <a:ext cx="1449197" cy="1413099"/>
            <a:chOff x="2201071" y="3406041"/>
            <a:chExt cx="1805286" cy="1805938"/>
          </a:xfrm>
        </p:grpSpPr>
        <p:grpSp>
          <p:nvGrpSpPr>
            <p:cNvPr id="18" name="组合 17"/>
            <p:cNvGrpSpPr/>
            <p:nvPr/>
          </p:nvGrpSpPr>
          <p:grpSpPr>
            <a:xfrm>
              <a:off x="2201071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2" name="同心圆 6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solidFill>
                      <a:schemeClr val="tx1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9" name="TextBox 69"/>
            <p:cNvSpPr txBox="1"/>
            <p:nvPr/>
          </p:nvSpPr>
          <p:spPr>
            <a:xfrm>
              <a:off x="2605507" y="4166474"/>
              <a:ext cx="1094384" cy="3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算术运算</a:t>
              </a:r>
              <a:endParaRPr lang="en-US" altLang="zh-CN" sz="135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4" name="原创设计师QQ598969553      _9"/>
          <p:cNvGrpSpPr/>
          <p:nvPr/>
        </p:nvGrpSpPr>
        <p:grpSpPr>
          <a:xfrm>
            <a:off x="6735975" y="1239175"/>
            <a:ext cx="1449197" cy="1413099"/>
            <a:chOff x="4811090" y="3406041"/>
            <a:chExt cx="1805286" cy="1805938"/>
          </a:xfrm>
        </p:grpSpPr>
        <p:grpSp>
          <p:nvGrpSpPr>
            <p:cNvPr id="25" name="组合 24"/>
            <p:cNvGrpSpPr/>
            <p:nvPr/>
          </p:nvGrpSpPr>
          <p:grpSpPr>
            <a:xfrm>
              <a:off x="481109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9" name="同心圆 8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solidFill>
                      <a:schemeClr val="tx1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sp>
            <p:nvSpPr>
              <p:cNvPr id="28" name="椭圆 27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26" name="TextBox 117"/>
            <p:cNvSpPr txBox="1"/>
            <p:nvPr/>
          </p:nvSpPr>
          <p:spPr>
            <a:xfrm>
              <a:off x="5423393" y="4112818"/>
              <a:ext cx="1023614" cy="34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移位</a:t>
              </a:r>
              <a:endParaRPr lang="en-US" altLang="zh-CN" sz="135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31" name="原创设计师QQ598969553      _10"/>
          <p:cNvSpPr/>
          <p:nvPr/>
        </p:nvSpPr>
        <p:spPr>
          <a:xfrm>
            <a:off x="8433877" y="3293579"/>
            <a:ext cx="2126450" cy="1313289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  <a:miter lim="800000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atin typeface="印品黑体" panose="00000500000000000000" pitchFamily="2" charset="-122"/>
              <a:ea typeface="造字工房悦黑（非商用）常规体"/>
            </a:endParaRPr>
          </a:p>
        </p:txBody>
      </p:sp>
      <p:sp>
        <p:nvSpPr>
          <p:cNvPr id="32" name="原创设计师QQ598969553      _11"/>
          <p:cNvSpPr/>
          <p:nvPr/>
        </p:nvSpPr>
        <p:spPr>
          <a:xfrm>
            <a:off x="3313173" y="3145756"/>
            <a:ext cx="2126450" cy="1313289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  <a:miter lim="800000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atin typeface="印品黑体" panose="00000500000000000000" pitchFamily="2" charset="-122"/>
              <a:ea typeface="造字工房悦黑（非商用）常规体"/>
            </a:endParaRPr>
          </a:p>
        </p:txBody>
      </p:sp>
      <p:sp>
        <p:nvSpPr>
          <p:cNvPr id="34" name="TextBox 58"/>
          <p:cNvSpPr txBox="1"/>
          <p:nvPr/>
        </p:nvSpPr>
        <p:spPr>
          <a:xfrm>
            <a:off x="3434405" y="3521262"/>
            <a:ext cx="2005218" cy="51949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AND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ANDI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NOR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LUI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OR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ORI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XOR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XORI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7" name="TextBox 66"/>
          <p:cNvSpPr txBox="1"/>
          <p:nvPr/>
        </p:nvSpPr>
        <p:spPr>
          <a:xfrm>
            <a:off x="8611225" y="3608618"/>
            <a:ext cx="2005218" cy="51949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BEQ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BNE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BGTZ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BLEZ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BGEZ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BLTZ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J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JAL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JR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39" name="原创设计师QQ598969553      _14"/>
          <p:cNvGrpSpPr/>
          <p:nvPr/>
        </p:nvGrpSpPr>
        <p:grpSpPr>
          <a:xfrm>
            <a:off x="1540018" y="3056396"/>
            <a:ext cx="1449197" cy="1413099"/>
            <a:chOff x="2201071" y="3406041"/>
            <a:chExt cx="1805286" cy="1805938"/>
          </a:xfrm>
        </p:grpSpPr>
        <p:grpSp>
          <p:nvGrpSpPr>
            <p:cNvPr id="40" name="组合 39"/>
            <p:cNvGrpSpPr/>
            <p:nvPr/>
          </p:nvGrpSpPr>
          <p:grpSpPr>
            <a:xfrm>
              <a:off x="2201071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4" name="同心圆 8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solidFill>
                      <a:schemeClr val="tx1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sp>
            <p:nvSpPr>
              <p:cNvPr id="43" name="椭圆 4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41" name="TextBox 76"/>
            <p:cNvSpPr txBox="1"/>
            <p:nvPr/>
          </p:nvSpPr>
          <p:spPr>
            <a:xfrm>
              <a:off x="2605507" y="4175082"/>
              <a:ext cx="1205758" cy="3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逻辑运算</a:t>
              </a:r>
            </a:p>
          </p:txBody>
        </p:sp>
      </p:grpSp>
      <p:grpSp>
        <p:nvGrpSpPr>
          <p:cNvPr id="46" name="原创设计师QQ598969553      _15"/>
          <p:cNvGrpSpPr/>
          <p:nvPr/>
        </p:nvGrpSpPr>
        <p:grpSpPr>
          <a:xfrm>
            <a:off x="6735975" y="3121777"/>
            <a:ext cx="1449197" cy="1413099"/>
            <a:chOff x="4811090" y="3406041"/>
            <a:chExt cx="1805286" cy="1805938"/>
          </a:xfrm>
        </p:grpSpPr>
        <p:grpSp>
          <p:nvGrpSpPr>
            <p:cNvPr id="47" name="组合 46"/>
            <p:cNvGrpSpPr/>
            <p:nvPr/>
          </p:nvGrpSpPr>
          <p:grpSpPr>
            <a:xfrm>
              <a:off x="481109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51" name="同心圆 9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solidFill>
                      <a:schemeClr val="tx1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48" name="TextBox 89"/>
            <p:cNvSpPr txBox="1"/>
            <p:nvPr/>
          </p:nvSpPr>
          <p:spPr>
            <a:xfrm>
              <a:off x="5188907" y="4138807"/>
              <a:ext cx="1142979" cy="3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分支跳转</a:t>
              </a:r>
              <a:endParaRPr lang="en-US" altLang="zh-CN" sz="135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34" name="原创设计师QQ598969553      _11"/>
          <p:cNvSpPr/>
          <p:nvPr/>
        </p:nvSpPr>
        <p:spPr>
          <a:xfrm>
            <a:off x="3313173" y="5016923"/>
            <a:ext cx="2126450" cy="1313289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  <a:miter lim="800000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atin typeface="印品黑体" panose="00000500000000000000" pitchFamily="2" charset="-122"/>
              <a:ea typeface="造字工房悦黑（非商用）常规体"/>
            </a:endParaRPr>
          </a:p>
        </p:txBody>
      </p:sp>
      <p:sp>
        <p:nvSpPr>
          <p:cNvPr id="136" name="TextBox 58"/>
          <p:cNvSpPr txBox="1"/>
          <p:nvPr/>
        </p:nvSpPr>
        <p:spPr>
          <a:xfrm>
            <a:off x="3444196" y="5523851"/>
            <a:ext cx="2005218" cy="29943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LB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LH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LW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SB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SH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SW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41" name="原创设计师QQ598969553      _14"/>
          <p:cNvGrpSpPr/>
          <p:nvPr/>
        </p:nvGrpSpPr>
        <p:grpSpPr>
          <a:xfrm>
            <a:off x="1540018" y="4927563"/>
            <a:ext cx="1449197" cy="1413099"/>
            <a:chOff x="2201071" y="3406041"/>
            <a:chExt cx="1805286" cy="1805938"/>
          </a:xfrm>
        </p:grpSpPr>
        <p:grpSp>
          <p:nvGrpSpPr>
            <p:cNvPr id="142" name="组合 141"/>
            <p:cNvGrpSpPr/>
            <p:nvPr/>
          </p:nvGrpSpPr>
          <p:grpSpPr>
            <a:xfrm>
              <a:off x="2201071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44" name="组合 14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46" name="同心圆 8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solidFill>
                      <a:schemeClr val="tx1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sp>
            <p:nvSpPr>
              <p:cNvPr id="145" name="椭圆 144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43" name="TextBox 76"/>
            <p:cNvSpPr txBox="1"/>
            <p:nvPr/>
          </p:nvSpPr>
          <p:spPr>
            <a:xfrm>
              <a:off x="2767003" y="4146707"/>
              <a:ext cx="1023614" cy="3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访存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汇编测试</a:t>
            </a: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265168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全覆盖汇编测试代码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177487" y="1329762"/>
            <a:ext cx="9794240" cy="1860795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TextBox 42"/>
          <p:cNvSpPr txBox="1"/>
          <p:nvPr/>
        </p:nvSpPr>
        <p:spPr>
          <a:xfrm>
            <a:off x="1401007" y="1654386"/>
            <a:ext cx="9337040" cy="13111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该测试代码的主要功能是：不使用乘除法指令的前提下，对输入的参数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进行除法运算并得到运算后的商和余数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初步设定被除数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a=129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，除数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b=5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127263" y="127034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" name="矩形 93"/>
          <p:cNvSpPr/>
          <p:nvPr/>
        </p:nvSpPr>
        <p:spPr>
          <a:xfrm rot="10800000">
            <a:off x="10640568" y="28656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Freeform 5"/>
          <p:cNvSpPr/>
          <p:nvPr/>
        </p:nvSpPr>
        <p:spPr bwMode="auto">
          <a:xfrm>
            <a:off x="1873303" y="3946019"/>
            <a:ext cx="1981723" cy="17563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1A3F6C"/>
          </a:soli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accent1">
                <a:lumMod val="50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" name="Freeform 5"/>
          <p:cNvSpPr/>
          <p:nvPr/>
        </p:nvSpPr>
        <p:spPr bwMode="auto">
          <a:xfrm>
            <a:off x="1981130" y="4041585"/>
            <a:ext cx="1766068" cy="156525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01600" dist="50800" dir="2700000" algn="tl" rotWithShape="0">
              <a:schemeClr val="accent1">
                <a:lumMod val="50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63500" h="190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3972411" y="3946019"/>
            <a:ext cx="1981723" cy="17563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1A3F6C"/>
          </a:soli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accent2">
                <a:lumMod val="50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4080238" y="4041585"/>
            <a:ext cx="1766068" cy="156525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01600" dist="50800" dir="2700000" algn="tl" rotWithShape="0">
              <a:schemeClr val="accent2">
                <a:lumMod val="50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63500" h="190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/>
        </p:nvSpPr>
        <p:spPr bwMode="auto">
          <a:xfrm>
            <a:off x="6074607" y="3946018"/>
            <a:ext cx="1981723" cy="17563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1A3F6C"/>
          </a:soli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accent3">
                <a:lumMod val="50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8" name="Freeform 5"/>
          <p:cNvSpPr/>
          <p:nvPr/>
        </p:nvSpPr>
        <p:spPr bwMode="auto">
          <a:xfrm>
            <a:off x="6212791" y="4041585"/>
            <a:ext cx="1766068" cy="156525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01600" dist="50800" dir="2700000" algn="tl" rotWithShape="0">
              <a:schemeClr val="accent3">
                <a:lumMod val="50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63500" h="190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1191" y="4708825"/>
            <a:ext cx="369012" cy="46166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</a:t>
            </a:r>
            <a:endParaRPr lang="zh-CN" altLang="en-US" sz="135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67647" y="4708825"/>
            <a:ext cx="1659429" cy="46166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quotient</a:t>
            </a:r>
            <a:endParaRPr lang="zh-CN" altLang="en-US" sz="135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80301" y="4708825"/>
            <a:ext cx="369012" cy="46166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</a:t>
            </a:r>
            <a:endParaRPr lang="zh-CN" altLang="en-US" sz="135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8" name="Freeform 5"/>
          <p:cNvSpPr/>
          <p:nvPr/>
        </p:nvSpPr>
        <p:spPr bwMode="auto">
          <a:xfrm>
            <a:off x="8224315" y="3946018"/>
            <a:ext cx="1981723" cy="17563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1A3F6C"/>
          </a:soli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accent3">
                <a:lumMod val="50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9" name="Freeform 5"/>
          <p:cNvSpPr/>
          <p:nvPr/>
        </p:nvSpPr>
        <p:spPr bwMode="auto">
          <a:xfrm>
            <a:off x="8332141" y="4041584"/>
            <a:ext cx="1766068" cy="156525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01600" dist="50800" dir="2700000" algn="tl" rotWithShape="0">
              <a:schemeClr val="accent3">
                <a:lumMod val="50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63500" h="190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571342" y="4708824"/>
            <a:ext cx="1290738" cy="46166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remain</a:t>
            </a:r>
            <a:endParaRPr lang="zh-CN" altLang="en-US" sz="135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07103" y="4135121"/>
            <a:ext cx="94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余数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6612566" y="4125776"/>
            <a:ext cx="94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商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4495165" y="4135121"/>
            <a:ext cx="94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参数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2383767" y="4125775"/>
            <a:ext cx="94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参数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66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A3F6C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7" name="任意多边形 6"/>
          <p:cNvSpPr/>
          <p:nvPr/>
        </p:nvSpPr>
        <p:spPr>
          <a:xfrm>
            <a:off x="-118833" y="-570590"/>
            <a:ext cx="2837789" cy="8001905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01461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55887" y="2092177"/>
            <a:ext cx="4805036" cy="132343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8000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04</a:t>
            </a:r>
            <a:endParaRPr lang="zh-CN" altLang="en-US" sz="8000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65855" y="3777734"/>
            <a:ext cx="331487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实验结果</a:t>
            </a:r>
            <a:endParaRPr lang="en-US" altLang="zh-CN" sz="2665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10824" y="2608393"/>
            <a:ext cx="691416" cy="471003"/>
            <a:chOff x="4895160" y="4287159"/>
            <a:chExt cx="571418" cy="389258"/>
          </a:xfrm>
          <a:solidFill>
            <a:srgbClr val="1A3F6C"/>
          </a:solidFill>
        </p:grpSpPr>
        <p:sp>
          <p:nvSpPr>
            <p:cNvPr id="13" name="Freeform 327"/>
            <p:cNvSpPr>
              <a:spLocks noEditPoints="1"/>
            </p:cNvSpPr>
            <p:nvPr/>
          </p:nvSpPr>
          <p:spPr bwMode="auto">
            <a:xfrm>
              <a:off x="4895160" y="4287159"/>
              <a:ext cx="438051" cy="389258"/>
            </a:xfrm>
            <a:custGeom>
              <a:avLst/>
              <a:gdLst>
                <a:gd name="T0" fmla="*/ 166 w 171"/>
                <a:gd name="T1" fmla="*/ 0 h 152"/>
                <a:gd name="T2" fmla="*/ 5 w 171"/>
                <a:gd name="T3" fmla="*/ 0 h 152"/>
                <a:gd name="T4" fmla="*/ 0 w 171"/>
                <a:gd name="T5" fmla="*/ 5 h 152"/>
                <a:gd name="T6" fmla="*/ 0 w 171"/>
                <a:gd name="T7" fmla="*/ 146 h 152"/>
                <a:gd name="T8" fmla="*/ 5 w 171"/>
                <a:gd name="T9" fmla="*/ 152 h 152"/>
                <a:gd name="T10" fmla="*/ 166 w 171"/>
                <a:gd name="T11" fmla="*/ 152 h 152"/>
                <a:gd name="T12" fmla="*/ 171 w 171"/>
                <a:gd name="T13" fmla="*/ 146 h 152"/>
                <a:gd name="T14" fmla="*/ 171 w 171"/>
                <a:gd name="T15" fmla="*/ 5 h 152"/>
                <a:gd name="T16" fmla="*/ 166 w 171"/>
                <a:gd name="T17" fmla="*/ 0 h 152"/>
                <a:gd name="T18" fmla="*/ 132 w 171"/>
                <a:gd name="T19" fmla="*/ 12 h 152"/>
                <a:gd name="T20" fmla="*/ 139 w 171"/>
                <a:gd name="T21" fmla="*/ 19 h 152"/>
                <a:gd name="T22" fmla="*/ 132 w 171"/>
                <a:gd name="T23" fmla="*/ 26 h 152"/>
                <a:gd name="T24" fmla="*/ 124 w 171"/>
                <a:gd name="T25" fmla="*/ 19 h 152"/>
                <a:gd name="T26" fmla="*/ 132 w 171"/>
                <a:gd name="T27" fmla="*/ 12 h 152"/>
                <a:gd name="T28" fmla="*/ 110 w 171"/>
                <a:gd name="T29" fmla="*/ 12 h 152"/>
                <a:gd name="T30" fmla="*/ 118 w 171"/>
                <a:gd name="T31" fmla="*/ 19 h 152"/>
                <a:gd name="T32" fmla="*/ 110 w 171"/>
                <a:gd name="T33" fmla="*/ 26 h 152"/>
                <a:gd name="T34" fmla="*/ 103 w 171"/>
                <a:gd name="T35" fmla="*/ 19 h 152"/>
                <a:gd name="T36" fmla="*/ 110 w 171"/>
                <a:gd name="T37" fmla="*/ 12 h 152"/>
                <a:gd name="T38" fmla="*/ 160 w 171"/>
                <a:gd name="T39" fmla="*/ 141 h 152"/>
                <a:gd name="T40" fmla="*/ 11 w 171"/>
                <a:gd name="T41" fmla="*/ 141 h 152"/>
                <a:gd name="T42" fmla="*/ 11 w 171"/>
                <a:gd name="T43" fmla="*/ 38 h 152"/>
                <a:gd name="T44" fmla="*/ 160 w 171"/>
                <a:gd name="T45" fmla="*/ 38 h 152"/>
                <a:gd name="T46" fmla="*/ 160 w 171"/>
                <a:gd name="T47" fmla="*/ 141 h 152"/>
                <a:gd name="T48" fmla="*/ 153 w 171"/>
                <a:gd name="T49" fmla="*/ 26 h 152"/>
                <a:gd name="T50" fmla="*/ 146 w 171"/>
                <a:gd name="T51" fmla="*/ 19 h 152"/>
                <a:gd name="T52" fmla="*/ 153 w 171"/>
                <a:gd name="T53" fmla="*/ 12 h 152"/>
                <a:gd name="T54" fmla="*/ 160 w 171"/>
                <a:gd name="T55" fmla="*/ 19 h 152"/>
                <a:gd name="T56" fmla="*/ 153 w 171"/>
                <a:gd name="T57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52">
                  <a:moveTo>
                    <a:pt x="16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9"/>
                    <a:pt x="2" y="152"/>
                    <a:pt x="5" y="152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49"/>
                    <a:pt x="171" y="146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2"/>
                    <a:pt x="169" y="0"/>
                    <a:pt x="166" y="0"/>
                  </a:cubicBezTo>
                  <a:close/>
                  <a:moveTo>
                    <a:pt x="132" y="12"/>
                  </a:moveTo>
                  <a:cubicBezTo>
                    <a:pt x="136" y="12"/>
                    <a:pt x="139" y="15"/>
                    <a:pt x="139" y="19"/>
                  </a:cubicBezTo>
                  <a:cubicBezTo>
                    <a:pt x="139" y="23"/>
                    <a:pt x="136" y="26"/>
                    <a:pt x="132" y="26"/>
                  </a:cubicBezTo>
                  <a:cubicBezTo>
                    <a:pt x="128" y="26"/>
                    <a:pt x="124" y="23"/>
                    <a:pt x="124" y="19"/>
                  </a:cubicBezTo>
                  <a:cubicBezTo>
                    <a:pt x="124" y="15"/>
                    <a:pt x="128" y="12"/>
                    <a:pt x="132" y="12"/>
                  </a:cubicBezTo>
                  <a:close/>
                  <a:moveTo>
                    <a:pt x="110" y="12"/>
                  </a:moveTo>
                  <a:cubicBezTo>
                    <a:pt x="114" y="12"/>
                    <a:pt x="118" y="15"/>
                    <a:pt x="118" y="19"/>
                  </a:cubicBezTo>
                  <a:cubicBezTo>
                    <a:pt x="118" y="23"/>
                    <a:pt x="114" y="26"/>
                    <a:pt x="110" y="26"/>
                  </a:cubicBezTo>
                  <a:cubicBezTo>
                    <a:pt x="106" y="26"/>
                    <a:pt x="103" y="23"/>
                    <a:pt x="103" y="19"/>
                  </a:cubicBezTo>
                  <a:cubicBezTo>
                    <a:pt x="103" y="15"/>
                    <a:pt x="106" y="12"/>
                    <a:pt x="110" y="12"/>
                  </a:cubicBezTo>
                  <a:close/>
                  <a:moveTo>
                    <a:pt x="160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lnTo>
                    <a:pt x="160" y="141"/>
                  </a:lnTo>
                  <a:close/>
                  <a:moveTo>
                    <a:pt x="153" y="26"/>
                  </a:moveTo>
                  <a:cubicBezTo>
                    <a:pt x="149" y="26"/>
                    <a:pt x="146" y="23"/>
                    <a:pt x="146" y="19"/>
                  </a:cubicBezTo>
                  <a:cubicBezTo>
                    <a:pt x="146" y="15"/>
                    <a:pt x="149" y="12"/>
                    <a:pt x="153" y="12"/>
                  </a:cubicBezTo>
                  <a:cubicBezTo>
                    <a:pt x="157" y="12"/>
                    <a:pt x="160" y="15"/>
                    <a:pt x="160" y="19"/>
                  </a:cubicBezTo>
                  <a:cubicBezTo>
                    <a:pt x="160" y="23"/>
                    <a:pt x="157" y="26"/>
                    <a:pt x="1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4" name="Rectangle 328"/>
            <p:cNvSpPr>
              <a:spLocks noChangeArrowheads="1"/>
            </p:cNvSpPr>
            <p:nvPr/>
          </p:nvSpPr>
          <p:spPr bwMode="auto">
            <a:xfrm>
              <a:off x="4953712" y="4417273"/>
              <a:ext cx="315527" cy="5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5" name="Rectangle 329"/>
            <p:cNvSpPr>
              <a:spLocks noChangeArrowheads="1"/>
            </p:cNvSpPr>
            <p:nvPr/>
          </p:nvSpPr>
          <p:spPr bwMode="auto">
            <a:xfrm>
              <a:off x="4953712" y="4501847"/>
              <a:ext cx="99754" cy="105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6" name="Rectangle 330"/>
            <p:cNvSpPr>
              <a:spLocks noChangeArrowheads="1"/>
            </p:cNvSpPr>
            <p:nvPr/>
          </p:nvSpPr>
          <p:spPr bwMode="auto">
            <a:xfrm>
              <a:off x="5071899" y="4505100"/>
              <a:ext cx="107344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7" name="Rectangle 331"/>
            <p:cNvSpPr>
              <a:spLocks noChangeArrowheads="1"/>
            </p:cNvSpPr>
            <p:nvPr/>
          </p:nvSpPr>
          <p:spPr bwMode="auto">
            <a:xfrm>
              <a:off x="5071899" y="4548471"/>
              <a:ext cx="107344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8" name="Rectangle 332"/>
            <p:cNvSpPr>
              <a:spLocks noChangeArrowheads="1"/>
            </p:cNvSpPr>
            <p:nvPr/>
          </p:nvSpPr>
          <p:spPr bwMode="auto">
            <a:xfrm>
              <a:off x="5071899" y="4589674"/>
              <a:ext cx="107344" cy="151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9" name="Freeform 333"/>
            <p:cNvSpPr/>
            <p:nvPr/>
          </p:nvSpPr>
          <p:spPr bwMode="auto">
            <a:xfrm>
              <a:off x="5225867" y="4569073"/>
              <a:ext cx="40119" cy="41203"/>
            </a:xfrm>
            <a:custGeom>
              <a:avLst/>
              <a:gdLst>
                <a:gd name="T0" fmla="*/ 11 w 37"/>
                <a:gd name="T1" fmla="*/ 0 h 38"/>
                <a:gd name="T2" fmla="*/ 11 w 37"/>
                <a:gd name="T3" fmla="*/ 2 h 38"/>
                <a:gd name="T4" fmla="*/ 0 w 37"/>
                <a:gd name="T5" fmla="*/ 38 h 38"/>
                <a:gd name="T6" fmla="*/ 35 w 37"/>
                <a:gd name="T7" fmla="*/ 26 h 38"/>
                <a:gd name="T8" fmla="*/ 37 w 37"/>
                <a:gd name="T9" fmla="*/ 26 h 38"/>
                <a:gd name="T10" fmla="*/ 11 w 37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">
                  <a:moveTo>
                    <a:pt x="11" y="0"/>
                  </a:moveTo>
                  <a:lnTo>
                    <a:pt x="11" y="2"/>
                  </a:lnTo>
                  <a:lnTo>
                    <a:pt x="0" y="38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0" name="Freeform 334"/>
            <p:cNvSpPr/>
            <p:nvPr/>
          </p:nvSpPr>
          <p:spPr bwMode="auto">
            <a:xfrm>
              <a:off x="5389594" y="4366311"/>
              <a:ext cx="76984" cy="79153"/>
            </a:xfrm>
            <a:custGeom>
              <a:avLst/>
              <a:gdLst>
                <a:gd name="T0" fmla="*/ 23 w 30"/>
                <a:gd name="T1" fmla="*/ 31 h 31"/>
                <a:gd name="T2" fmla="*/ 28 w 30"/>
                <a:gd name="T3" fmla="*/ 25 h 31"/>
                <a:gd name="T4" fmla="*/ 28 w 30"/>
                <a:gd name="T5" fmla="*/ 18 h 31"/>
                <a:gd name="T6" fmla="*/ 13 w 30"/>
                <a:gd name="T7" fmla="*/ 2 h 31"/>
                <a:gd name="T8" fmla="*/ 6 w 30"/>
                <a:gd name="T9" fmla="*/ 2 h 31"/>
                <a:gd name="T10" fmla="*/ 0 w 30"/>
                <a:gd name="T11" fmla="*/ 8 h 31"/>
                <a:gd name="T12" fmla="*/ 23 w 30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1">
                  <a:moveTo>
                    <a:pt x="23" y="31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0" y="23"/>
                    <a:pt x="30" y="20"/>
                    <a:pt x="28" y="18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0"/>
                    <a:pt x="8" y="0"/>
                    <a:pt x="6" y="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2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1" name="Freeform 335"/>
            <p:cNvSpPr/>
            <p:nvPr/>
          </p:nvSpPr>
          <p:spPr bwMode="auto">
            <a:xfrm>
              <a:off x="5258396" y="4394503"/>
              <a:ext cx="182160" cy="182160"/>
            </a:xfrm>
            <a:custGeom>
              <a:avLst/>
              <a:gdLst>
                <a:gd name="T0" fmla="*/ 49 w 71"/>
                <a:gd name="T1" fmla="*/ 0 h 71"/>
                <a:gd name="T2" fmla="*/ 48 w 71"/>
                <a:gd name="T3" fmla="*/ 0 h 71"/>
                <a:gd name="T4" fmla="*/ 2 w 71"/>
                <a:gd name="T5" fmla="*/ 47 h 71"/>
                <a:gd name="T6" fmla="*/ 2 w 71"/>
                <a:gd name="T7" fmla="*/ 54 h 71"/>
                <a:gd name="T8" fmla="*/ 2 w 71"/>
                <a:gd name="T9" fmla="*/ 55 h 71"/>
                <a:gd name="T10" fmla="*/ 8 w 71"/>
                <a:gd name="T11" fmla="*/ 56 h 71"/>
                <a:gd name="T12" fmla="*/ 9 w 71"/>
                <a:gd name="T13" fmla="*/ 62 h 71"/>
                <a:gd name="T14" fmla="*/ 9 w 71"/>
                <a:gd name="T15" fmla="*/ 62 h 71"/>
                <a:gd name="T16" fmla="*/ 15 w 71"/>
                <a:gd name="T17" fmla="*/ 63 h 71"/>
                <a:gd name="T18" fmla="*/ 16 w 71"/>
                <a:gd name="T19" fmla="*/ 69 h 71"/>
                <a:gd name="T20" fmla="*/ 17 w 71"/>
                <a:gd name="T21" fmla="*/ 69 h 71"/>
                <a:gd name="T22" fmla="*/ 24 w 71"/>
                <a:gd name="T23" fmla="*/ 69 h 71"/>
                <a:gd name="T24" fmla="*/ 71 w 71"/>
                <a:gd name="T25" fmla="*/ 23 h 71"/>
                <a:gd name="T26" fmla="*/ 71 w 71"/>
                <a:gd name="T27" fmla="*/ 22 h 71"/>
                <a:gd name="T28" fmla="*/ 49 w 71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49" y="0"/>
                  </a:moveTo>
                  <a:cubicBezTo>
                    <a:pt x="49" y="0"/>
                    <a:pt x="48" y="0"/>
                    <a:pt x="48" y="0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9"/>
                    <a:pt x="0" y="52"/>
                    <a:pt x="2" y="54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4" y="56"/>
                    <a:pt x="6" y="57"/>
                    <a:pt x="8" y="56"/>
                  </a:cubicBezTo>
                  <a:cubicBezTo>
                    <a:pt x="7" y="58"/>
                    <a:pt x="7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1" y="64"/>
                    <a:pt x="13" y="64"/>
                    <a:pt x="15" y="63"/>
                  </a:cubicBezTo>
                  <a:cubicBezTo>
                    <a:pt x="14" y="65"/>
                    <a:pt x="15" y="67"/>
                    <a:pt x="16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9" y="71"/>
                    <a:pt x="22" y="71"/>
                    <a:pt x="24" y="69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71" y="22"/>
                    <a:pt x="71" y="22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实验</a:t>
            </a:r>
            <a:r>
              <a:rPr lang="zh-CN" altLang="en-US" sz="2665" spc="400" dirty="0" smtClean="0">
                <a:latin typeface="印品黑体" panose="00000500000000000000" pitchFamily="2" charset="-122"/>
                <a:ea typeface="印品黑体" panose="00000500000000000000" pitchFamily="2" charset="-122"/>
              </a:rPr>
              <a:t>结果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汇编结果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7010" y="1016720"/>
            <a:ext cx="10193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我们对上述41条指令分别进行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了一系列相应的仿真测试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下图是上述的除法全覆盖汇编测试的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仿真波形图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被除数和除数分别被保存在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$a0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$a1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寄存器中，值分别为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0x81=129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0x5=5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商和余数分别被保存在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$v0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$v1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寄存器中，值分别为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0x19=25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0x4=4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69" y="2666329"/>
            <a:ext cx="6525661" cy="3730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60" spc="400" dirty="0" smtClean="0"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实验结果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汇编</a:t>
            </a:r>
            <a:r>
              <a:rPr lang="zh-CN" altLang="en-US" sz="2135" dirty="0" smtClean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结果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4a0550e081ae33d4bec527c27c7e6f5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67990" y="2468880"/>
            <a:ext cx="6096000" cy="345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1741" y="1126942"/>
            <a:ext cx="1019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这里我们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利用的是上述的一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个指令覆盖面相对较广的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例子，来进行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下板演示；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数码管前四位显示【商】，后四位显示【余数】（按16进制进行显示）</a:t>
            </a:r>
          </a:p>
        </p:txBody>
      </p:sp>
    </p:spTree>
    <p:extLst>
      <p:ext uri="{BB962C8B-B14F-4D97-AF65-F5344CB8AC3E}">
        <p14:creationId xmlns:p14="http://schemas.microsoft.com/office/powerpoint/2010/main" val="384508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60" spc="400" dirty="0" smtClean="0"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实验结果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23412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35" dirty="0" smtClean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VGA</a:t>
            </a:r>
            <a:r>
              <a:rPr lang="zh-CN" altLang="en-US" sz="2135" dirty="0" smtClean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结果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06b41dc995af33ecd1e38a40c0c9636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90671" y="2088046"/>
            <a:ext cx="7410657" cy="419937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1741" y="1126942"/>
            <a:ext cx="1019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下面的视频是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VGA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演示结果，具体实现了色块的循环移动。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1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0419" y="1128545"/>
            <a:ext cx="2493904" cy="249390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361596" y="4388268"/>
            <a:ext cx="903568" cy="903568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31865" y="676908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93914" y="3555823"/>
            <a:ext cx="401413" cy="40141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19617" y="1754637"/>
            <a:ext cx="831871" cy="83187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74586" y="4486485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6293" y="5798678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6046381" y="14064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65732" y="6014569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58535" y="4164626"/>
            <a:ext cx="1099479" cy="109947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26" name="TextBox 80"/>
          <p:cNvSpPr txBox="1"/>
          <p:nvPr/>
        </p:nvSpPr>
        <p:spPr>
          <a:xfrm>
            <a:off x="2449425" y="2040758"/>
            <a:ext cx="226669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THANKS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7" name="TextBox 82"/>
          <p:cNvSpPr txBox="1"/>
          <p:nvPr/>
        </p:nvSpPr>
        <p:spPr>
          <a:xfrm>
            <a:off x="8208235" y="4258701"/>
            <a:ext cx="3332964" cy="1979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135" dirty="0">
                <a:latin typeface="印品黑体" panose="00000500000000000000" pitchFamily="2" charset="-122"/>
                <a:ea typeface="印品黑体" panose="00000500000000000000" pitchFamily="2" charset="-122"/>
              </a:rPr>
              <a:t>演示完毕</a:t>
            </a:r>
            <a:endParaRPr lang="en-US" altLang="zh-CN" sz="6135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6135" dirty="0">
                <a:latin typeface="印品黑体" panose="00000500000000000000" pitchFamily="2" charset="-122"/>
                <a:ea typeface="印品黑体" panose="00000500000000000000" pitchFamily="2" charset="-122"/>
              </a:rPr>
              <a:t>感谢观看</a:t>
            </a:r>
            <a:endParaRPr lang="en-US" altLang="zh-CN" sz="6135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899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-3.7037E-6 L -2.08333E-7 -0.07222 " pathEditMode="relative" rAng="0" ptsTypes="AA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6" grpId="0"/>
      <p:bldP spid="26" grpId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18833" y="0"/>
            <a:ext cx="2837789" cy="6858000"/>
          </a:xfrm>
          <a:custGeom>
            <a:avLst/>
            <a:gdLst>
              <a:gd name="connsiteX0" fmla="*/ 0 w 2837789"/>
              <a:gd name="connsiteY0" fmla="*/ 0 h 6858000"/>
              <a:gd name="connsiteX1" fmla="*/ 537934 w 2837789"/>
              <a:gd name="connsiteY1" fmla="*/ 0 h 6858000"/>
              <a:gd name="connsiteX2" fmla="*/ 704850 w 2837789"/>
              <a:gd name="connsiteY2" fmla="*/ 0 h 6858000"/>
              <a:gd name="connsiteX3" fmla="*/ 2837789 w 2837789"/>
              <a:gd name="connsiteY3" fmla="*/ 0 h 6858000"/>
              <a:gd name="connsiteX4" fmla="*/ 2837789 w 2837789"/>
              <a:gd name="connsiteY4" fmla="*/ 395378 h 6858000"/>
              <a:gd name="connsiteX5" fmla="*/ 2618085 w 2837789"/>
              <a:gd name="connsiteY5" fmla="*/ 417526 h 6858000"/>
              <a:gd name="connsiteX6" fmla="*/ 1747634 w 2837789"/>
              <a:gd name="connsiteY6" fmla="*/ 1485534 h 6858000"/>
              <a:gd name="connsiteX7" fmla="*/ 2618085 w 2837789"/>
              <a:gd name="connsiteY7" fmla="*/ 2553542 h 6858000"/>
              <a:gd name="connsiteX8" fmla="*/ 2837789 w 2837789"/>
              <a:gd name="connsiteY8" fmla="*/ 2575690 h 6858000"/>
              <a:gd name="connsiteX9" fmla="*/ 2837789 w 2837789"/>
              <a:gd name="connsiteY9" fmla="*/ 6858000 h 6858000"/>
              <a:gd name="connsiteX10" fmla="*/ 704850 w 2837789"/>
              <a:gd name="connsiteY10" fmla="*/ 6858000 h 6858000"/>
              <a:gd name="connsiteX11" fmla="*/ 537934 w 2837789"/>
              <a:gd name="connsiteY11" fmla="*/ 6858000 h 6858000"/>
              <a:gd name="connsiteX12" fmla="*/ 0 w 283778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7789" h="6858000">
                <a:moveTo>
                  <a:pt x="0" y="0"/>
                </a:moveTo>
                <a:lnTo>
                  <a:pt x="537934" y="0"/>
                </a:lnTo>
                <a:lnTo>
                  <a:pt x="704850" y="0"/>
                </a:lnTo>
                <a:lnTo>
                  <a:pt x="2837789" y="0"/>
                </a:lnTo>
                <a:lnTo>
                  <a:pt x="2837789" y="395378"/>
                </a:lnTo>
                <a:lnTo>
                  <a:pt x="2618085" y="417526"/>
                </a:lnTo>
                <a:cubicBezTo>
                  <a:pt x="2121320" y="519179"/>
                  <a:pt x="1747634" y="958717"/>
                  <a:pt x="1747634" y="1485534"/>
                </a:cubicBezTo>
                <a:cubicBezTo>
                  <a:pt x="1747634" y="2012352"/>
                  <a:pt x="2121320" y="2451889"/>
                  <a:pt x="2618085" y="2553542"/>
                </a:cubicBezTo>
                <a:lnTo>
                  <a:pt x="2837789" y="2575690"/>
                </a:lnTo>
                <a:lnTo>
                  <a:pt x="2837789" y="6858000"/>
                </a:lnTo>
                <a:lnTo>
                  <a:pt x="704850" y="6858000"/>
                </a:lnTo>
                <a:lnTo>
                  <a:pt x="5379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6670" y="293248"/>
            <a:ext cx="2384573" cy="2384573"/>
            <a:chOff x="4240335" y="3008435"/>
            <a:chExt cx="3711332" cy="3711332"/>
          </a:xfrm>
        </p:grpSpPr>
        <p:sp>
          <p:nvSpPr>
            <p:cNvPr id="6" name="椭圆 5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8" name="椭圆 7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A3F6C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3770101" y="1203314"/>
            <a:ext cx="4239532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CONTENTS 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1824012" y="1107598"/>
            <a:ext cx="1692445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目录</a:t>
            </a:r>
          </a:p>
        </p:txBody>
      </p:sp>
      <p:sp>
        <p:nvSpPr>
          <p:cNvPr id="12" name="文本框 17"/>
          <p:cNvSpPr txBox="1"/>
          <p:nvPr/>
        </p:nvSpPr>
        <p:spPr>
          <a:xfrm>
            <a:off x="3716147" y="2385489"/>
            <a:ext cx="820663" cy="6667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37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  <a:endParaRPr lang="zh-CN" altLang="en-US" sz="37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文本框 18"/>
          <p:cNvSpPr txBox="1"/>
          <p:nvPr/>
        </p:nvSpPr>
        <p:spPr>
          <a:xfrm>
            <a:off x="3674926" y="3311103"/>
            <a:ext cx="861884" cy="6667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37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  <a:endParaRPr lang="zh-CN" altLang="en-US" sz="37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3674926" y="4236718"/>
            <a:ext cx="861884" cy="6667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37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  <a:endParaRPr lang="zh-CN" altLang="en-US" sz="37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4607109" y="2446988"/>
            <a:ext cx="2983834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实验简述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文本框 22"/>
          <p:cNvSpPr txBox="1"/>
          <p:nvPr/>
        </p:nvSpPr>
        <p:spPr>
          <a:xfrm>
            <a:off x="4607109" y="3371539"/>
            <a:ext cx="277896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VGA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设计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过程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8" name="文本框 23"/>
          <p:cNvSpPr txBox="1"/>
          <p:nvPr/>
        </p:nvSpPr>
        <p:spPr>
          <a:xfrm>
            <a:off x="4607109" y="4298233"/>
            <a:ext cx="277896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实验结果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82107" y="3025078"/>
            <a:ext cx="4263844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982107" y="3949671"/>
            <a:ext cx="4263844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982107" y="4870048"/>
            <a:ext cx="4263844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875328" y="1972517"/>
            <a:ext cx="4856297" cy="609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5" name="文本框 19"/>
          <p:cNvSpPr txBox="1"/>
          <p:nvPr/>
        </p:nvSpPr>
        <p:spPr>
          <a:xfrm>
            <a:off x="3716147" y="5144516"/>
            <a:ext cx="861884" cy="6667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37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  <a:endParaRPr lang="zh-CN" altLang="en-US" sz="37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6" name="文本框 23"/>
          <p:cNvSpPr txBox="1"/>
          <p:nvPr/>
        </p:nvSpPr>
        <p:spPr>
          <a:xfrm>
            <a:off x="4648330" y="5206031"/>
            <a:ext cx="277896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实验结果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23328" y="5777846"/>
            <a:ext cx="4263844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6" grpId="0"/>
          <p:bldP spid="17" grpId="0"/>
          <p:bldP spid="18" grpId="0"/>
          <p:bldP spid="20" grpId="0" animBg="1"/>
          <p:bldP spid="21" grpId="0" animBg="1"/>
          <p:bldP spid="22" grpId="0" animBg="1"/>
          <p:bldP spid="24" grpId="0" animBg="1"/>
          <p:bldP spid="25" grpId="0"/>
          <p:bldP spid="26" grpId="0"/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6" grpId="0"/>
          <p:bldP spid="17" grpId="0"/>
          <p:bldP spid="18" grpId="0"/>
          <p:bldP spid="20" grpId="0" animBg="1"/>
          <p:bldP spid="21" grpId="0" animBg="1"/>
          <p:bldP spid="22" grpId="0" animBg="1"/>
          <p:bldP spid="24" grpId="0" animBg="1"/>
          <p:bldP spid="25" grpId="0"/>
          <p:bldP spid="26" grpId="0"/>
          <p:bldP spid="2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6670" y="1666124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A3F6C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9" name="任意多边形 8"/>
          <p:cNvSpPr/>
          <p:nvPr/>
        </p:nvSpPr>
        <p:spPr>
          <a:xfrm>
            <a:off x="-118833" y="-570590"/>
            <a:ext cx="2837789" cy="8001905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1461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5887" y="2092178"/>
            <a:ext cx="5432230" cy="14465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8800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01</a:t>
            </a:r>
            <a:endParaRPr lang="zh-CN" altLang="en-US" sz="8800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5855" y="3777734"/>
            <a:ext cx="3314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实验简述</a:t>
            </a:r>
            <a:endParaRPr lang="en-US" altLang="zh-CN" sz="2665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3901718" y="4510789"/>
            <a:ext cx="6937973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本次实验实现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VGA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外设接口设计以及汇编测试程序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382728" y="2490050"/>
            <a:ext cx="702937" cy="707692"/>
            <a:chOff x="5042691" y="2273920"/>
            <a:chExt cx="702937" cy="707692"/>
          </a:xfrm>
          <a:solidFill>
            <a:srgbClr val="1A3F6C"/>
          </a:solidFill>
        </p:grpSpPr>
        <p:sp>
          <p:nvSpPr>
            <p:cNvPr id="15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实验简述</a:t>
            </a: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功能实现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56307" y="2784978"/>
            <a:ext cx="1897933" cy="1897933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52381" y="3497111"/>
            <a:ext cx="1631384" cy="491373"/>
            <a:chOff x="3838575" y="2712368"/>
            <a:chExt cx="1604974" cy="36853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718375" y="1892829"/>
            <a:ext cx="3795144" cy="37951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64478" y="2186534"/>
            <a:ext cx="831871" cy="83187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3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zh-CN" altLang="en-US" sz="3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57242" y="4077264"/>
            <a:ext cx="831871" cy="83187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3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2</a:t>
              </a:r>
              <a:endParaRPr lang="zh-CN" altLang="en-US" sz="3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28" name="TextBox 20"/>
          <p:cNvSpPr txBox="1"/>
          <p:nvPr/>
        </p:nvSpPr>
        <p:spPr>
          <a:xfrm>
            <a:off x="1325979" y="3208151"/>
            <a:ext cx="958596" cy="1148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735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功能</a:t>
            </a:r>
            <a:endParaRPr lang="en-US" altLang="zh-CN" sz="3735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ctr"/>
            <a:r>
              <a:rPr lang="zh-CN" altLang="en-US" sz="3735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</a:t>
            </a:r>
          </a:p>
        </p:txBody>
      </p:sp>
      <p:sp>
        <p:nvSpPr>
          <p:cNvPr id="30" name="TextBox 22"/>
          <p:cNvSpPr txBox="1"/>
          <p:nvPr/>
        </p:nvSpPr>
        <p:spPr>
          <a:xfrm>
            <a:off x="7887558" y="2464039"/>
            <a:ext cx="3803373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VGA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的外设接口设计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7887558" y="4186594"/>
            <a:ext cx="41838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了一系列覆盖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所有指令集合的汇编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测试。（本次汇报中以一个全覆盖测试程序为例）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4466802" y="3336165"/>
            <a:ext cx="2336148" cy="11193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865" dirty="0">
                <a:latin typeface="印品黑体" panose="00000500000000000000" pitchFamily="2" charset="-122"/>
                <a:ea typeface="印品黑体" panose="00000500000000000000" pitchFamily="2" charset="-122"/>
              </a:rPr>
              <a:t>本</a:t>
            </a:r>
            <a:r>
              <a:rPr lang="zh-CN" altLang="en-US" sz="1865" dirty="0" smtClean="0">
                <a:latin typeface="印品黑体" panose="00000500000000000000" pitchFamily="2" charset="-122"/>
                <a:ea typeface="印品黑体" panose="00000500000000000000" pitchFamily="2" charset="-122"/>
              </a:rPr>
              <a:t>次汇编与接口控制器实验</a:t>
            </a:r>
            <a:r>
              <a:rPr lang="zh-CN" altLang="en-US" sz="1865" dirty="0">
                <a:latin typeface="印品黑体" panose="00000500000000000000" pitchFamily="2" charset="-122"/>
                <a:ea typeface="印品黑体" panose="00000500000000000000" pitchFamily="2" charset="-122"/>
              </a:rPr>
              <a:t>主要实现</a:t>
            </a:r>
            <a:r>
              <a:rPr lang="zh-CN" altLang="en-US" sz="1865" dirty="0" smtClean="0">
                <a:latin typeface="印品黑体" panose="00000500000000000000" pitchFamily="2" charset="-122"/>
                <a:ea typeface="印品黑体" panose="00000500000000000000" pitchFamily="2" charset="-122"/>
              </a:rPr>
              <a:t>了</a:t>
            </a:r>
            <a:r>
              <a:rPr lang="en-US" altLang="zh-CN" sz="1865" dirty="0" smtClean="0">
                <a:latin typeface="印品黑体" panose="00000500000000000000" pitchFamily="2" charset="-122"/>
                <a:ea typeface="印品黑体" panose="00000500000000000000" pitchFamily="2" charset="-122"/>
              </a:rPr>
              <a:t>2</a:t>
            </a:r>
            <a:r>
              <a:rPr lang="zh-CN" altLang="en-US" sz="1865" dirty="0" smtClean="0">
                <a:latin typeface="印品黑体" panose="00000500000000000000" pitchFamily="2" charset="-122"/>
                <a:ea typeface="印品黑体" panose="00000500000000000000" pitchFamily="2" charset="-122"/>
              </a:rPr>
              <a:t>个</a:t>
            </a:r>
            <a:r>
              <a:rPr lang="zh-CN" altLang="en-US" sz="1865" dirty="0">
                <a:latin typeface="印品黑体" panose="00000500000000000000" pitchFamily="2" charset="-122"/>
                <a:ea typeface="印品黑体" panose="00000500000000000000" pitchFamily="2" charset="-122"/>
              </a:rPr>
              <a:t>功能</a:t>
            </a:r>
            <a:endParaRPr lang="en-US" altLang="zh-CN" sz="1865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实验简述</a:t>
            </a: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小组分工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067248" y="2025731"/>
            <a:ext cx="3401761" cy="700296"/>
            <a:chOff x="828467" y="1326148"/>
            <a:chExt cx="2551321" cy="525222"/>
          </a:xfrm>
        </p:grpSpPr>
        <p:sp>
          <p:nvSpPr>
            <p:cNvPr id="10" name="圆角矩形 9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67248" y="4192525"/>
            <a:ext cx="3401761" cy="700296"/>
            <a:chOff x="828467" y="1326148"/>
            <a:chExt cx="2551321" cy="525222"/>
          </a:xfrm>
        </p:grpSpPr>
        <p:sp>
          <p:nvSpPr>
            <p:cNvPr id="13" name="圆角矩形 12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681329" y="2075943"/>
            <a:ext cx="3401761" cy="700296"/>
            <a:chOff x="828467" y="1326148"/>
            <a:chExt cx="2551321" cy="525222"/>
          </a:xfrm>
        </p:grpSpPr>
        <p:sp>
          <p:nvSpPr>
            <p:cNvPr id="19" name="圆角矩形 18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81329" y="4161458"/>
            <a:ext cx="3401761" cy="700296"/>
            <a:chOff x="828467" y="1326148"/>
            <a:chExt cx="2551321" cy="525222"/>
          </a:xfrm>
        </p:grpSpPr>
        <p:sp>
          <p:nvSpPr>
            <p:cNvPr id="22" name="圆角矩形 21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32703" y="2199468"/>
            <a:ext cx="2691712" cy="2691712"/>
            <a:chOff x="2193191" y="1899415"/>
            <a:chExt cx="2421376" cy="2421376"/>
          </a:xfrm>
          <a:effectLst/>
        </p:grpSpPr>
        <p:sp>
          <p:nvSpPr>
            <p:cNvPr id="28" name="椭圆 27"/>
            <p:cNvSpPr/>
            <p:nvPr/>
          </p:nvSpPr>
          <p:spPr>
            <a:xfrm>
              <a:off x="2193191" y="1899415"/>
              <a:ext cx="2421376" cy="2421376"/>
            </a:xfrm>
            <a:prstGeom prst="ellipse">
              <a:avLst/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accent3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345502" y="2051726"/>
              <a:ext cx="2116756" cy="21167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165100" dist="88900" dir="2700000" algn="tl" rotWithShape="0">
                <a:schemeClr val="accent3">
                  <a:lumMod val="50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82550" h="317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30" name="Text Placeholder 12"/>
          <p:cNvSpPr txBox="1"/>
          <p:nvPr/>
        </p:nvSpPr>
        <p:spPr>
          <a:xfrm>
            <a:off x="1462005" y="2183840"/>
            <a:ext cx="2612245" cy="38290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杨训迪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1" name="Text Placeholder 12"/>
          <p:cNvSpPr txBox="1"/>
          <p:nvPr/>
        </p:nvSpPr>
        <p:spPr>
          <a:xfrm>
            <a:off x="1505110" y="4355961"/>
            <a:ext cx="2612245" cy="38290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肖成文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3" name="Text Placeholder 12"/>
          <p:cNvSpPr txBox="1"/>
          <p:nvPr/>
        </p:nvSpPr>
        <p:spPr>
          <a:xfrm>
            <a:off x="8037150" y="2242530"/>
            <a:ext cx="2612245" cy="38290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丁颖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8076086" y="4325481"/>
            <a:ext cx="2612245" cy="38290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周雨佳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65405" y="2980055"/>
            <a:ext cx="4667250" cy="76771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41条指令的数据通路和控制逻辑的设计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跳转模块，控制模块，存储模块的verilog编写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代码整合，top文件，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41条指令的单条测试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soc文件，数据存储器IP核(未完成)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7905271" y="2884911"/>
            <a:ext cx="3142300" cy="46861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Vga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mips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vga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与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cpu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接口对接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0" name="Text Placeholder 12"/>
          <p:cNvSpPr txBox="1"/>
          <p:nvPr/>
        </p:nvSpPr>
        <p:spPr>
          <a:xfrm>
            <a:off x="7905271" y="5122452"/>
            <a:ext cx="3142300" cy="92824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41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条指令汇编测试代码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编写及测试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CP0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实现异常和中断处理（未整合）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制作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70029" y="3291757"/>
            <a:ext cx="2017059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小组分工</a:t>
            </a:r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06FC3D60-822D-453F-86F6-42E957E8D602}"/>
              </a:ext>
            </a:extLst>
          </p:cNvPr>
          <p:cNvSpPr txBox="1"/>
          <p:nvPr/>
        </p:nvSpPr>
        <p:spPr>
          <a:xfrm>
            <a:off x="65405" y="5278278"/>
            <a:ext cx="4667250" cy="98021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冒险处理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的数据通路和控制逻辑的设计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与实现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寄存器堆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模块，ALU模块的verilog编写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冒险处理板块功能的测试，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41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条指令的综合测试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     及相关结果的数码管显示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6670" y="1666124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A3F6C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9" name="任意多边形 8"/>
          <p:cNvSpPr/>
          <p:nvPr/>
        </p:nvSpPr>
        <p:spPr>
          <a:xfrm>
            <a:off x="-118833" y="-570590"/>
            <a:ext cx="2837789" cy="8001905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1461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5886" y="2092178"/>
            <a:ext cx="5218539" cy="14465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8800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02</a:t>
            </a:r>
            <a:endParaRPr lang="zh-CN" altLang="en-US" sz="8800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5855" y="3777734"/>
            <a:ext cx="3314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VGA</a:t>
            </a: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设计</a:t>
            </a:r>
            <a:endParaRPr lang="en-US" altLang="zh-CN" sz="2665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396168" y="2575928"/>
            <a:ext cx="645573" cy="535933"/>
            <a:chOff x="3132963" y="3140191"/>
            <a:chExt cx="645573" cy="535933"/>
          </a:xfrm>
          <a:solidFill>
            <a:srgbClr val="1A3F6C"/>
          </a:solidFill>
        </p:grpSpPr>
        <p:sp>
          <p:nvSpPr>
            <p:cNvPr id="15" name="Freeform 226"/>
            <p:cNvSpPr/>
            <p:nvPr/>
          </p:nvSpPr>
          <p:spPr bwMode="auto">
            <a:xfrm>
              <a:off x="3421629" y="3217854"/>
              <a:ext cx="356907" cy="392027"/>
            </a:xfrm>
            <a:custGeom>
              <a:avLst/>
              <a:gdLst>
                <a:gd name="T0" fmla="*/ 0 w 529"/>
                <a:gd name="T1" fmla="*/ 0 h 581"/>
                <a:gd name="T2" fmla="*/ 2 w 529"/>
                <a:gd name="T3" fmla="*/ 11 h 581"/>
                <a:gd name="T4" fmla="*/ 25 w 529"/>
                <a:gd name="T5" fmla="*/ 56 h 581"/>
                <a:gd name="T6" fmla="*/ 473 w 529"/>
                <a:gd name="T7" fmla="*/ 56 h 581"/>
                <a:gd name="T8" fmla="*/ 473 w 529"/>
                <a:gd name="T9" fmla="*/ 525 h 581"/>
                <a:gd name="T10" fmla="*/ 127 w 529"/>
                <a:gd name="T11" fmla="*/ 525 h 581"/>
                <a:gd name="T12" fmla="*/ 127 w 529"/>
                <a:gd name="T13" fmla="*/ 581 h 581"/>
                <a:gd name="T14" fmla="*/ 529 w 529"/>
                <a:gd name="T15" fmla="*/ 581 h 581"/>
                <a:gd name="T16" fmla="*/ 529 w 529"/>
                <a:gd name="T17" fmla="*/ 0 h 581"/>
                <a:gd name="T18" fmla="*/ 0 w 529"/>
                <a:gd name="T19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581">
                  <a:moveTo>
                    <a:pt x="0" y="0"/>
                  </a:moveTo>
                  <a:cubicBezTo>
                    <a:pt x="1" y="4"/>
                    <a:pt x="2" y="7"/>
                    <a:pt x="2" y="11"/>
                  </a:cubicBezTo>
                  <a:cubicBezTo>
                    <a:pt x="14" y="22"/>
                    <a:pt x="22" y="38"/>
                    <a:pt x="25" y="56"/>
                  </a:cubicBezTo>
                  <a:cubicBezTo>
                    <a:pt x="473" y="56"/>
                    <a:pt x="473" y="56"/>
                    <a:pt x="473" y="56"/>
                  </a:cubicBezTo>
                  <a:cubicBezTo>
                    <a:pt x="473" y="525"/>
                    <a:pt x="473" y="525"/>
                    <a:pt x="473" y="525"/>
                  </a:cubicBezTo>
                  <a:cubicBezTo>
                    <a:pt x="127" y="525"/>
                    <a:pt x="127" y="525"/>
                    <a:pt x="127" y="525"/>
                  </a:cubicBezTo>
                  <a:cubicBezTo>
                    <a:pt x="127" y="581"/>
                    <a:pt x="127" y="581"/>
                    <a:pt x="127" y="581"/>
                  </a:cubicBezTo>
                  <a:cubicBezTo>
                    <a:pt x="529" y="581"/>
                    <a:pt x="529" y="581"/>
                    <a:pt x="529" y="581"/>
                  </a:cubicBezTo>
                  <a:cubicBezTo>
                    <a:pt x="529" y="0"/>
                    <a:pt x="529" y="0"/>
                    <a:pt x="5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6" name="Freeform 227"/>
            <p:cNvSpPr/>
            <p:nvPr/>
          </p:nvSpPr>
          <p:spPr bwMode="auto">
            <a:xfrm>
              <a:off x="3198348" y="3140191"/>
              <a:ext cx="224709" cy="247551"/>
            </a:xfrm>
            <a:custGeom>
              <a:avLst/>
              <a:gdLst>
                <a:gd name="T0" fmla="*/ 45 w 333"/>
                <a:gd name="T1" fmla="*/ 243 h 367"/>
                <a:gd name="T2" fmla="*/ 170 w 333"/>
                <a:gd name="T3" fmla="*/ 367 h 367"/>
                <a:gd name="T4" fmla="*/ 289 w 333"/>
                <a:gd name="T5" fmla="*/ 243 h 367"/>
                <a:gd name="T6" fmla="*/ 326 w 333"/>
                <a:gd name="T7" fmla="*/ 203 h 367"/>
                <a:gd name="T8" fmla="*/ 306 w 333"/>
                <a:gd name="T9" fmla="*/ 142 h 367"/>
                <a:gd name="T10" fmla="*/ 166 w 333"/>
                <a:gd name="T11" fmla="*/ 0 h 367"/>
                <a:gd name="T12" fmla="*/ 26 w 333"/>
                <a:gd name="T13" fmla="*/ 142 h 367"/>
                <a:gd name="T14" fmla="*/ 7 w 333"/>
                <a:gd name="T15" fmla="*/ 203 h 367"/>
                <a:gd name="T16" fmla="*/ 45 w 333"/>
                <a:gd name="T17" fmla="*/ 24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67">
                  <a:moveTo>
                    <a:pt x="45" y="243"/>
                  </a:moveTo>
                  <a:cubicBezTo>
                    <a:pt x="71" y="308"/>
                    <a:pt x="118" y="367"/>
                    <a:pt x="170" y="367"/>
                  </a:cubicBezTo>
                  <a:cubicBezTo>
                    <a:pt x="222" y="367"/>
                    <a:pt x="266" y="308"/>
                    <a:pt x="289" y="243"/>
                  </a:cubicBezTo>
                  <a:cubicBezTo>
                    <a:pt x="305" y="242"/>
                    <a:pt x="320" y="226"/>
                    <a:pt x="326" y="203"/>
                  </a:cubicBezTo>
                  <a:cubicBezTo>
                    <a:pt x="333" y="176"/>
                    <a:pt x="324" y="149"/>
                    <a:pt x="306" y="142"/>
                  </a:cubicBezTo>
                  <a:cubicBezTo>
                    <a:pt x="302" y="63"/>
                    <a:pt x="241" y="0"/>
                    <a:pt x="166" y="0"/>
                  </a:cubicBezTo>
                  <a:cubicBezTo>
                    <a:pt x="92" y="0"/>
                    <a:pt x="31" y="63"/>
                    <a:pt x="26" y="142"/>
                  </a:cubicBezTo>
                  <a:cubicBezTo>
                    <a:pt x="9" y="149"/>
                    <a:pt x="0" y="176"/>
                    <a:pt x="7" y="203"/>
                  </a:cubicBezTo>
                  <a:cubicBezTo>
                    <a:pt x="13" y="227"/>
                    <a:pt x="29" y="243"/>
                    <a:pt x="45" y="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7" name="Freeform 228"/>
            <p:cNvSpPr/>
            <p:nvPr/>
          </p:nvSpPr>
          <p:spPr bwMode="auto">
            <a:xfrm>
              <a:off x="3481875" y="3306367"/>
              <a:ext cx="233275" cy="180738"/>
            </a:xfrm>
            <a:custGeom>
              <a:avLst/>
              <a:gdLst>
                <a:gd name="T0" fmla="*/ 41 w 346"/>
                <a:gd name="T1" fmla="*/ 111 h 268"/>
                <a:gd name="T2" fmla="*/ 0 w 346"/>
                <a:gd name="T3" fmla="*/ 151 h 268"/>
                <a:gd name="T4" fmla="*/ 90 w 346"/>
                <a:gd name="T5" fmla="*/ 268 h 268"/>
                <a:gd name="T6" fmla="*/ 254 w 346"/>
                <a:gd name="T7" fmla="*/ 125 h 268"/>
                <a:gd name="T8" fmla="*/ 284 w 346"/>
                <a:gd name="T9" fmla="*/ 158 h 268"/>
                <a:gd name="T10" fmla="*/ 346 w 346"/>
                <a:gd name="T11" fmla="*/ 0 h 268"/>
                <a:gd name="T12" fmla="*/ 184 w 346"/>
                <a:gd name="T13" fmla="*/ 50 h 268"/>
                <a:gd name="T14" fmla="*/ 218 w 346"/>
                <a:gd name="T15" fmla="*/ 87 h 268"/>
                <a:gd name="T16" fmla="*/ 99 w 346"/>
                <a:gd name="T17" fmla="*/ 190 h 268"/>
                <a:gd name="T18" fmla="*/ 41 w 346"/>
                <a:gd name="T19" fmla="*/ 11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268">
                  <a:moveTo>
                    <a:pt x="41" y="11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2" y="165"/>
                    <a:pt x="90" y="268"/>
                    <a:pt x="90" y="268"/>
                  </a:cubicBezTo>
                  <a:cubicBezTo>
                    <a:pt x="254" y="125"/>
                    <a:pt x="254" y="125"/>
                    <a:pt x="254" y="125"/>
                  </a:cubicBezTo>
                  <a:cubicBezTo>
                    <a:pt x="284" y="158"/>
                    <a:pt x="284" y="158"/>
                    <a:pt x="284" y="158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84" y="50"/>
                    <a:pt x="184" y="50"/>
                    <a:pt x="184" y="50"/>
                  </a:cubicBezTo>
                  <a:cubicBezTo>
                    <a:pt x="218" y="87"/>
                    <a:pt x="218" y="87"/>
                    <a:pt x="218" y="87"/>
                  </a:cubicBezTo>
                  <a:cubicBezTo>
                    <a:pt x="99" y="190"/>
                    <a:pt x="99" y="190"/>
                    <a:pt x="99" y="190"/>
                  </a:cubicBezTo>
                  <a:lnTo>
                    <a:pt x="41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8" name="Freeform 229"/>
            <p:cNvSpPr/>
            <p:nvPr/>
          </p:nvSpPr>
          <p:spPr bwMode="auto">
            <a:xfrm>
              <a:off x="3132963" y="3377178"/>
              <a:ext cx="355480" cy="298946"/>
            </a:xfrm>
            <a:custGeom>
              <a:avLst/>
              <a:gdLst>
                <a:gd name="T0" fmla="*/ 407 w 527"/>
                <a:gd name="T1" fmla="*/ 0 h 443"/>
                <a:gd name="T2" fmla="*/ 294 w 527"/>
                <a:gd name="T3" fmla="*/ 190 h 443"/>
                <a:gd name="T4" fmla="*/ 280 w 527"/>
                <a:gd name="T5" fmla="*/ 105 h 443"/>
                <a:gd name="T6" fmla="*/ 295 w 527"/>
                <a:gd name="T7" fmla="*/ 77 h 443"/>
                <a:gd name="T8" fmla="*/ 263 w 527"/>
                <a:gd name="T9" fmla="*/ 44 h 443"/>
                <a:gd name="T10" fmla="*/ 230 w 527"/>
                <a:gd name="T11" fmla="*/ 77 h 443"/>
                <a:gd name="T12" fmla="*/ 246 w 527"/>
                <a:gd name="T13" fmla="*/ 105 h 443"/>
                <a:gd name="T14" fmla="*/ 232 w 527"/>
                <a:gd name="T15" fmla="*/ 189 h 443"/>
                <a:gd name="T16" fmla="*/ 120 w 527"/>
                <a:gd name="T17" fmla="*/ 0 h 443"/>
                <a:gd name="T18" fmla="*/ 2 w 527"/>
                <a:gd name="T19" fmla="*/ 125 h 443"/>
                <a:gd name="T20" fmla="*/ 0 w 527"/>
                <a:gd name="T21" fmla="*/ 125 h 443"/>
                <a:gd name="T22" fmla="*/ 0 w 527"/>
                <a:gd name="T23" fmla="*/ 402 h 443"/>
                <a:gd name="T24" fmla="*/ 1 w 527"/>
                <a:gd name="T25" fmla="*/ 402 h 443"/>
                <a:gd name="T26" fmla="*/ 263 w 527"/>
                <a:gd name="T27" fmla="*/ 443 h 443"/>
                <a:gd name="T28" fmla="*/ 526 w 527"/>
                <a:gd name="T29" fmla="*/ 402 h 443"/>
                <a:gd name="T30" fmla="*/ 527 w 527"/>
                <a:gd name="T31" fmla="*/ 402 h 443"/>
                <a:gd name="T32" fmla="*/ 527 w 527"/>
                <a:gd name="T33" fmla="*/ 125 h 443"/>
                <a:gd name="T34" fmla="*/ 525 w 527"/>
                <a:gd name="T35" fmla="*/ 125 h 443"/>
                <a:gd name="T36" fmla="*/ 407 w 527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7" h="443">
                  <a:moveTo>
                    <a:pt x="407" y="0"/>
                  </a:moveTo>
                  <a:cubicBezTo>
                    <a:pt x="294" y="190"/>
                    <a:pt x="294" y="190"/>
                    <a:pt x="294" y="190"/>
                  </a:cubicBezTo>
                  <a:cubicBezTo>
                    <a:pt x="280" y="105"/>
                    <a:pt x="280" y="105"/>
                    <a:pt x="280" y="105"/>
                  </a:cubicBezTo>
                  <a:cubicBezTo>
                    <a:pt x="289" y="99"/>
                    <a:pt x="295" y="89"/>
                    <a:pt x="295" y="77"/>
                  </a:cubicBezTo>
                  <a:cubicBezTo>
                    <a:pt x="295" y="59"/>
                    <a:pt x="281" y="44"/>
                    <a:pt x="263" y="44"/>
                  </a:cubicBezTo>
                  <a:cubicBezTo>
                    <a:pt x="245" y="44"/>
                    <a:pt x="230" y="59"/>
                    <a:pt x="230" y="77"/>
                  </a:cubicBezTo>
                  <a:cubicBezTo>
                    <a:pt x="230" y="89"/>
                    <a:pt x="237" y="99"/>
                    <a:pt x="246" y="105"/>
                  </a:cubicBezTo>
                  <a:cubicBezTo>
                    <a:pt x="232" y="189"/>
                    <a:pt x="232" y="189"/>
                    <a:pt x="232" y="189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6" y="27"/>
                    <a:pt x="12" y="72"/>
                    <a:pt x="2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1" y="402"/>
                    <a:pt x="1" y="402"/>
                    <a:pt x="1" y="402"/>
                  </a:cubicBezTo>
                  <a:cubicBezTo>
                    <a:pt x="14" y="425"/>
                    <a:pt x="126" y="443"/>
                    <a:pt x="263" y="443"/>
                  </a:cubicBezTo>
                  <a:cubicBezTo>
                    <a:pt x="401" y="443"/>
                    <a:pt x="513" y="425"/>
                    <a:pt x="526" y="402"/>
                  </a:cubicBezTo>
                  <a:cubicBezTo>
                    <a:pt x="527" y="402"/>
                    <a:pt x="527" y="402"/>
                    <a:pt x="527" y="402"/>
                  </a:cubicBezTo>
                  <a:cubicBezTo>
                    <a:pt x="527" y="125"/>
                    <a:pt x="527" y="125"/>
                    <a:pt x="527" y="125"/>
                  </a:cubicBezTo>
                  <a:cubicBezTo>
                    <a:pt x="525" y="125"/>
                    <a:pt x="525" y="125"/>
                    <a:pt x="525" y="125"/>
                  </a:cubicBezTo>
                  <a:cubicBezTo>
                    <a:pt x="515" y="72"/>
                    <a:pt x="471" y="27"/>
                    <a:pt x="4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9" name="Freeform 230"/>
            <p:cNvSpPr/>
            <p:nvPr/>
          </p:nvSpPr>
          <p:spPr bwMode="auto">
            <a:xfrm>
              <a:off x="3598655" y="3487105"/>
              <a:ext cx="54536" cy="68241"/>
            </a:xfrm>
            <a:custGeom>
              <a:avLst/>
              <a:gdLst>
                <a:gd name="T0" fmla="*/ 0 w 81"/>
                <a:gd name="T1" fmla="*/ 0 h 101"/>
                <a:gd name="T2" fmla="*/ 0 w 81"/>
                <a:gd name="T3" fmla="*/ 55 h 101"/>
                <a:gd name="T4" fmla="*/ 40 w 81"/>
                <a:gd name="T5" fmla="*/ 101 h 101"/>
                <a:gd name="T6" fmla="*/ 81 w 81"/>
                <a:gd name="T7" fmla="*/ 56 h 101"/>
                <a:gd name="T8" fmla="*/ 81 w 81"/>
                <a:gd name="T9" fmla="*/ 0 h 101"/>
                <a:gd name="T10" fmla="*/ 59 w 81"/>
                <a:gd name="T11" fmla="*/ 0 h 101"/>
                <a:gd name="T12" fmla="*/ 59 w 81"/>
                <a:gd name="T13" fmla="*/ 57 h 101"/>
                <a:gd name="T14" fmla="*/ 40 w 81"/>
                <a:gd name="T15" fmla="*/ 83 h 101"/>
                <a:gd name="T16" fmla="*/ 22 w 81"/>
                <a:gd name="T17" fmla="*/ 57 h 101"/>
                <a:gd name="T18" fmla="*/ 22 w 81"/>
                <a:gd name="T19" fmla="*/ 0 h 101"/>
                <a:gd name="T20" fmla="*/ 0 w 81"/>
                <a:gd name="T2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1">
                  <a:moveTo>
                    <a:pt x="0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87"/>
                    <a:pt x="15" y="101"/>
                    <a:pt x="40" y="101"/>
                  </a:cubicBezTo>
                  <a:cubicBezTo>
                    <a:pt x="65" y="101"/>
                    <a:pt x="81" y="86"/>
                    <a:pt x="81" y="5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75"/>
                    <a:pt x="52" y="83"/>
                    <a:pt x="40" y="83"/>
                  </a:cubicBezTo>
                  <a:cubicBezTo>
                    <a:pt x="29" y="83"/>
                    <a:pt x="22" y="74"/>
                    <a:pt x="22" y="57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0" name="Freeform 231"/>
            <p:cNvSpPr>
              <a:spLocks noEditPoints="1"/>
            </p:cNvSpPr>
            <p:nvPr/>
          </p:nvSpPr>
          <p:spPr bwMode="auto">
            <a:xfrm>
              <a:off x="3666040" y="3486534"/>
              <a:ext cx="47968" cy="67384"/>
            </a:xfrm>
            <a:custGeom>
              <a:avLst/>
              <a:gdLst>
                <a:gd name="T0" fmla="*/ 31 w 71"/>
                <a:gd name="T1" fmla="*/ 0 h 100"/>
                <a:gd name="T2" fmla="*/ 0 w 71"/>
                <a:gd name="T3" fmla="*/ 2 h 100"/>
                <a:gd name="T4" fmla="*/ 0 w 71"/>
                <a:gd name="T5" fmla="*/ 100 h 100"/>
                <a:gd name="T6" fmla="*/ 23 w 71"/>
                <a:gd name="T7" fmla="*/ 100 h 100"/>
                <a:gd name="T8" fmla="*/ 23 w 71"/>
                <a:gd name="T9" fmla="*/ 65 h 100"/>
                <a:gd name="T10" fmla="*/ 30 w 71"/>
                <a:gd name="T11" fmla="*/ 65 h 100"/>
                <a:gd name="T12" fmla="*/ 62 w 71"/>
                <a:gd name="T13" fmla="*/ 55 h 100"/>
                <a:gd name="T14" fmla="*/ 71 w 71"/>
                <a:gd name="T15" fmla="*/ 31 h 100"/>
                <a:gd name="T16" fmla="*/ 61 w 71"/>
                <a:gd name="T17" fmla="*/ 8 h 100"/>
                <a:gd name="T18" fmla="*/ 31 w 71"/>
                <a:gd name="T19" fmla="*/ 0 h 100"/>
                <a:gd name="T20" fmla="*/ 30 w 71"/>
                <a:gd name="T21" fmla="*/ 48 h 100"/>
                <a:gd name="T22" fmla="*/ 23 w 71"/>
                <a:gd name="T23" fmla="*/ 47 h 100"/>
                <a:gd name="T24" fmla="*/ 23 w 71"/>
                <a:gd name="T25" fmla="*/ 18 h 100"/>
                <a:gd name="T26" fmla="*/ 32 w 71"/>
                <a:gd name="T27" fmla="*/ 17 h 100"/>
                <a:gd name="T28" fmla="*/ 49 w 71"/>
                <a:gd name="T29" fmla="*/ 32 h 100"/>
                <a:gd name="T30" fmla="*/ 30 w 71"/>
                <a:gd name="T31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100">
                  <a:moveTo>
                    <a:pt x="31" y="0"/>
                  </a:moveTo>
                  <a:cubicBezTo>
                    <a:pt x="17" y="0"/>
                    <a:pt x="7" y="1"/>
                    <a:pt x="0" y="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5" y="65"/>
                    <a:pt x="27" y="65"/>
                    <a:pt x="30" y="65"/>
                  </a:cubicBezTo>
                  <a:cubicBezTo>
                    <a:pt x="43" y="65"/>
                    <a:pt x="55" y="62"/>
                    <a:pt x="62" y="55"/>
                  </a:cubicBezTo>
                  <a:cubicBezTo>
                    <a:pt x="68" y="49"/>
                    <a:pt x="71" y="41"/>
                    <a:pt x="71" y="31"/>
                  </a:cubicBezTo>
                  <a:cubicBezTo>
                    <a:pt x="71" y="22"/>
                    <a:pt x="67" y="13"/>
                    <a:pt x="61" y="8"/>
                  </a:cubicBezTo>
                  <a:cubicBezTo>
                    <a:pt x="54" y="3"/>
                    <a:pt x="44" y="0"/>
                    <a:pt x="31" y="0"/>
                  </a:cubicBezTo>
                  <a:close/>
                  <a:moveTo>
                    <a:pt x="30" y="48"/>
                  </a:moveTo>
                  <a:cubicBezTo>
                    <a:pt x="27" y="48"/>
                    <a:pt x="24" y="48"/>
                    <a:pt x="23" y="4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8"/>
                    <a:pt x="27" y="17"/>
                    <a:pt x="32" y="17"/>
                  </a:cubicBezTo>
                  <a:cubicBezTo>
                    <a:pt x="43" y="17"/>
                    <a:pt x="49" y="23"/>
                    <a:pt x="49" y="32"/>
                  </a:cubicBezTo>
                  <a:cubicBezTo>
                    <a:pt x="49" y="42"/>
                    <a:pt x="42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39579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660" spc="400" dirty="0" err="1" smtClean="0"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Vga</a:t>
            </a:r>
            <a:r>
              <a:rPr lang="zh-CN" altLang="en-US" sz="2660" spc="400" dirty="0"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设计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 smtClean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设计原理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814010" y="959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0" y="1284013"/>
            <a:ext cx="5543102" cy="22132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08" y="3767099"/>
            <a:ext cx="4802056" cy="22506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73793"/>
            <a:ext cx="4802056" cy="2309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39579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660" spc="400" dirty="0" smtClean="0"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VGA</a:t>
            </a:r>
            <a:r>
              <a:rPr lang="zh-CN" altLang="en-US" sz="2660" spc="400" dirty="0" smtClean="0"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设计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设计</a:t>
            </a:r>
            <a:r>
              <a:rPr lang="zh-CN" altLang="en-US" sz="2135" dirty="0" smtClean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代码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0" y="2179951"/>
            <a:ext cx="4502245" cy="3418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207" y="1227469"/>
            <a:ext cx="4320914" cy="49686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08" y="4211425"/>
            <a:ext cx="2712955" cy="92972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80678" y="16677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规定色块形状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32378" y="38420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规定色块移动</a:t>
            </a:r>
          </a:p>
        </p:txBody>
      </p:sp>
    </p:spTree>
    <p:extLst>
      <p:ext uri="{BB962C8B-B14F-4D97-AF65-F5344CB8AC3E}">
        <p14:creationId xmlns:p14="http://schemas.microsoft.com/office/powerpoint/2010/main" val="20888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66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A3F6C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7" name="任意多边形 6"/>
          <p:cNvSpPr/>
          <p:nvPr/>
        </p:nvSpPr>
        <p:spPr>
          <a:xfrm>
            <a:off x="-118833" y="-570590"/>
            <a:ext cx="2837789" cy="8001905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01461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55887" y="2092178"/>
            <a:ext cx="5367626" cy="14465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8800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03</a:t>
            </a:r>
            <a:endParaRPr lang="zh-CN" altLang="en-US" sz="8800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65855" y="3777734"/>
            <a:ext cx="3314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汇编</a:t>
            </a:r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设计</a:t>
            </a:r>
            <a:endParaRPr lang="en-US" altLang="zh-CN" sz="2665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3901718" y="4510789"/>
            <a:ext cx="6937973" cy="423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以一个全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覆盖汇编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测试为例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81696" y="2554697"/>
            <a:ext cx="674521" cy="578395"/>
            <a:chOff x="3546346" y="2339026"/>
            <a:chExt cx="897787" cy="769842"/>
          </a:xfrm>
          <a:solidFill>
            <a:srgbClr val="1A3F6C"/>
          </a:solidFill>
        </p:grpSpPr>
        <p:sp>
          <p:nvSpPr>
            <p:cNvPr id="13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5" name="Freeform 229"/>
            <p:cNvSpPr/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6" name="Freeform 230"/>
            <p:cNvSpPr/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7" name="Freeform 231"/>
            <p:cNvSpPr/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8" name="Freeform 232"/>
            <p:cNvSpPr/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9" name="Freeform 233"/>
            <p:cNvSpPr/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600</Words>
  <Application>Microsoft Office PowerPoint</Application>
  <PresentationFormat>宽屏</PresentationFormat>
  <Paragraphs>117</Paragraphs>
  <Slides>16</Slides>
  <Notes>16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方正超粗黑简体</vt:lpstr>
      <vt:lpstr>宋体</vt:lpstr>
      <vt:lpstr>印品黑体</vt:lpstr>
      <vt:lpstr>造字工房悦黑（非商用）常规体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 Kayla</dc:creator>
  <cp:lastModifiedBy>KK Kayla</cp:lastModifiedBy>
  <cp:revision>64</cp:revision>
  <dcterms:created xsi:type="dcterms:W3CDTF">2020-09-23T16:29:00Z</dcterms:created>
  <dcterms:modified xsi:type="dcterms:W3CDTF">2020-10-03T08:10:34Z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