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5" r:id="rId7"/>
    <p:sldId id="260" r:id="rId8"/>
    <p:sldId id="263" r:id="rId9"/>
    <p:sldId id="281" r:id="rId10"/>
    <p:sldId id="264" r:id="rId11"/>
    <p:sldId id="278" r:id="rId12"/>
    <p:sldId id="300" r:id="rId13"/>
    <p:sldId id="287" r:id="rId14"/>
    <p:sldId id="301" r:id="rId15"/>
    <p:sldId id="302" r:id="rId16"/>
    <p:sldId id="306" r:id="rId17"/>
    <p:sldId id="307" r:id="rId18"/>
    <p:sldId id="308" r:id="rId19"/>
    <p:sldId id="309" r:id="rId20"/>
    <p:sldId id="288" r:id="rId21"/>
    <p:sldId id="312" r:id="rId22"/>
    <p:sldId id="313" r:id="rId23"/>
    <p:sldId id="289" r:id="rId24"/>
    <p:sldId id="314" r:id="rId25"/>
    <p:sldId id="290" r:id="rId26"/>
    <p:sldId id="315" r:id="rId27"/>
    <p:sldId id="291" r:id="rId28"/>
    <p:sldId id="311" r:id="rId29"/>
    <p:sldId id="318" r:id="rId30"/>
    <p:sldId id="319" r:id="rId31"/>
    <p:sldId id="269" r:id="rId32"/>
    <p:sldId id="284" r:id="rId33"/>
    <p:sldId id="274" r:id="rId34"/>
    <p:sldId id="282" r:id="rId35"/>
    <p:sldId id="28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0D987-87C4-4754-8075-B2E0C123DB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FA4DA-1B47-4534-8B99-D93658C5A3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129/5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B6A24-00E0-4DF0-99BB-272C5A438F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2101-7C05-4E55-ACCA-89CAC02E0F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A747-E311-4052-9755-07F0662A90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2101-7C05-4E55-ACCA-89CAC02E0F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A747-E311-4052-9755-07F0662A90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2101-7C05-4E55-ACCA-89CAC02E0F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A747-E311-4052-9755-07F0662A90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2101-7C05-4E55-ACCA-89CAC02E0F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A747-E311-4052-9755-07F0662A90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2101-7C05-4E55-ACCA-89CAC02E0F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A747-E311-4052-9755-07F0662A90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2101-7C05-4E55-ACCA-89CAC02E0F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A747-E311-4052-9755-07F0662A90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2101-7C05-4E55-ACCA-89CAC02E0F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A747-E311-4052-9755-07F0662A90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2101-7C05-4E55-ACCA-89CAC02E0F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A747-E311-4052-9755-07F0662A90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2101-7C05-4E55-ACCA-89CAC02E0F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A747-E311-4052-9755-07F0662A90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2101-7C05-4E55-ACCA-89CAC02E0F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A747-E311-4052-9755-07F0662A90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2101-7C05-4E55-ACCA-89CAC02E0F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A747-E311-4052-9755-07F0662A90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32101-7C05-4E55-ACCA-89CAC02E0F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5A747-E311-4052-9755-07F0662A90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40" y="1869017"/>
            <a:ext cx="12192000" cy="243764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132152" y="4413122"/>
            <a:ext cx="9059848" cy="54092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3911269" y="4386247"/>
            <a:ext cx="8090231" cy="553959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印品黑体" panose="00000500000000000000" pitchFamily="2" charset="-122"/>
                <a:ea typeface="印品黑体" panose="00000500000000000000" pitchFamily="2" charset="-122"/>
              </a:rPr>
              <a:t>组长：杨训迪 组员：丁颖 肖成文 周雨佳</a:t>
            </a:r>
            <a:endParaRPr lang="zh-CN" altLang="en-US" sz="28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0" name="Group 91"/>
          <p:cNvGrpSpPr/>
          <p:nvPr/>
        </p:nvGrpSpPr>
        <p:grpSpPr bwMode="auto">
          <a:xfrm>
            <a:off x="3146439" y="4433815"/>
            <a:ext cx="520736" cy="791219"/>
            <a:chOff x="936" y="1480"/>
            <a:chExt cx="1589" cy="2415"/>
          </a:xfrm>
        </p:grpSpPr>
        <p:grpSp>
          <p:nvGrpSpPr>
            <p:cNvPr id="11" name="组合 33"/>
            <p:cNvGrpSpPr/>
            <p:nvPr/>
          </p:nvGrpSpPr>
          <p:grpSpPr bwMode="auto">
            <a:xfrm>
              <a:off x="985" y="1582"/>
              <a:ext cx="1441" cy="2313"/>
              <a:chOff x="1754168" y="3653262"/>
              <a:chExt cx="1857599" cy="2987139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4000" dirty="0">
                  <a:latin typeface="印品黑体" panose="00000500000000000000" pitchFamily="2" charset="-122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4000" dirty="0">
                  <a:solidFill>
                    <a:srgbClr val="0087CF"/>
                  </a:solidFill>
                  <a:latin typeface="印品黑体" panose="00000500000000000000" pitchFamily="2" charset="-122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318103" y="4093188"/>
                <a:ext cx="726661" cy="2547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3600" b="1" dirty="0">
                  <a:solidFill>
                    <a:srgbClr val="CA0098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grpSp>
          <p:nvGrpSpPr>
            <p:cNvPr id="12" name="组合 4"/>
            <p:cNvGrpSpPr/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prstClr val="white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4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prstClr val="white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15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prstClr val="white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pic>
        <p:nvPicPr>
          <p:cNvPr id="20" name="Picture 6" descr="D:\360data\重要数据\桌面\未标题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052" y="4681041"/>
            <a:ext cx="1967059" cy="471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1"/>
          <p:cNvSpPr txBox="1"/>
          <p:nvPr/>
        </p:nvSpPr>
        <p:spPr>
          <a:xfrm>
            <a:off x="1880404" y="2758565"/>
            <a:ext cx="9427676" cy="861736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小学期硬件类实践第</a:t>
            </a:r>
            <a:r>
              <a:rPr lang="en-US" altLang="zh-CN" sz="48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2</a:t>
            </a:r>
            <a:r>
              <a:rPr lang="zh-CN" altLang="en-US" sz="48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组汇报演示</a:t>
            </a:r>
            <a:endParaRPr lang="zh-CN" altLang="en-US" sz="4800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3" name="TextBox 4"/>
          <p:cNvSpPr txBox="1"/>
          <p:nvPr/>
        </p:nvSpPr>
        <p:spPr>
          <a:xfrm>
            <a:off x="3667176" y="5001763"/>
            <a:ext cx="5161865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65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XX</a:t>
            </a:r>
            <a:r>
              <a:rPr lang="zh-CN" altLang="en-US" sz="1865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学院</a:t>
            </a:r>
            <a:r>
              <a:rPr lang="en-US" altLang="zh-CN" sz="1865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XX</a:t>
            </a:r>
            <a:r>
              <a:rPr lang="zh-CN" altLang="en-US" sz="1865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系</a:t>
            </a:r>
            <a:r>
              <a:rPr lang="en-US" altLang="zh-CN" sz="1865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X</a:t>
            </a:r>
            <a:r>
              <a:rPr lang="zh-CN" altLang="en-US" sz="1865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年级</a:t>
            </a:r>
            <a:r>
              <a:rPr lang="en-US" altLang="zh-CN" sz="1865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XX</a:t>
            </a:r>
            <a:r>
              <a:rPr lang="zh-CN" altLang="en-US" sz="1865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班        专业：土木工程</a:t>
            </a:r>
            <a:endParaRPr lang="zh-CN" altLang="en-US" sz="1865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3602346" y="5412133"/>
            <a:ext cx="5008788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65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 答辩人：毕业啦                      导师：星教授</a:t>
            </a:r>
            <a:endParaRPr lang="zh-CN" altLang="en-US" sz="1865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pic>
        <p:nvPicPr>
          <p:cNvPr id="3" name="图片 2" descr="Bi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100" y="159385"/>
            <a:ext cx="1701165" cy="170942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7583557" y="3647176"/>
            <a:ext cx="4129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ea typeface="印品黑体" panose="00000500000000000000"/>
              </a:rPr>
              <a:t>——</a:t>
            </a:r>
            <a:r>
              <a:rPr lang="zh-CN" altLang="en-US" sz="2400" b="1" dirty="0">
                <a:solidFill>
                  <a:schemeClr val="bg1"/>
                </a:solidFill>
                <a:ea typeface="印品黑体" panose="00000500000000000000"/>
              </a:rPr>
              <a:t>五</a:t>
            </a:r>
            <a:r>
              <a:rPr lang="zh-CN" altLang="en-US" sz="2400" b="1" dirty="0" smtClean="0">
                <a:solidFill>
                  <a:schemeClr val="bg1"/>
                </a:solidFill>
                <a:ea typeface="印品黑体" panose="00000500000000000000"/>
              </a:rPr>
              <a:t>级流水线</a:t>
            </a:r>
            <a:r>
              <a:rPr lang="en-US" altLang="zh-CN" sz="2400" b="1" dirty="0" smtClean="0">
                <a:solidFill>
                  <a:schemeClr val="bg1"/>
                </a:solidFill>
                <a:ea typeface="印品黑体" panose="00000500000000000000"/>
              </a:rPr>
              <a:t>CPU</a:t>
            </a:r>
            <a:r>
              <a:rPr lang="zh-CN" altLang="en-US" sz="2400" b="1" dirty="0" smtClean="0">
                <a:solidFill>
                  <a:schemeClr val="bg1"/>
                </a:solidFill>
                <a:ea typeface="印品黑体" panose="00000500000000000000"/>
              </a:rPr>
              <a:t>设计</a:t>
            </a:r>
            <a:endParaRPr lang="zh-CN" altLang="en-US" sz="2400" b="1" dirty="0">
              <a:solidFill>
                <a:schemeClr val="bg1"/>
              </a:solidFill>
              <a:ea typeface="印品黑体" panose="0000050000000000000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23333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833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333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833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333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98 -0.00533 L 0.63229 -0.004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6" y="4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0.63411 0.0046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06" y="23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333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833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333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/>
      <p:bldP spid="21" grpId="0"/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11943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spc="400" dirty="0">
                <a:latin typeface="印品黑体" panose="00000500000000000000" pitchFamily="2" charset="-122"/>
                <a:ea typeface="印品黑体" panose="00000500000000000000" pitchFamily="2" charset="-122"/>
              </a:rPr>
              <a:t>设计过程</a:t>
            </a:r>
            <a:endParaRPr lang="zh-CN" altLang="en-US" sz="2665" spc="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" name="TextBox 35"/>
          <p:cNvSpPr txBox="1"/>
          <p:nvPr/>
        </p:nvSpPr>
        <p:spPr>
          <a:xfrm>
            <a:off x="3187889" y="357181"/>
            <a:ext cx="128112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取指阶段</a:t>
            </a:r>
            <a:endParaRPr lang="zh-CN" altLang="en-US" sz="21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76171" y="384399"/>
            <a:ext cx="0" cy="278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60" y="1270000"/>
            <a:ext cx="3707765" cy="501840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985" y="4510405"/>
            <a:ext cx="5099050" cy="1778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110" y="514985"/>
            <a:ext cx="4368800" cy="332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11943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spc="400" dirty="0">
                <a:latin typeface="印品黑体" panose="00000500000000000000" pitchFamily="2" charset="-122"/>
                <a:ea typeface="印品黑体" panose="00000500000000000000" pitchFamily="2" charset="-122"/>
              </a:rPr>
              <a:t>设计过程</a:t>
            </a:r>
            <a:endParaRPr lang="zh-CN" altLang="en-US" sz="2665" spc="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" name="TextBox 35"/>
          <p:cNvSpPr txBox="1"/>
          <p:nvPr/>
        </p:nvSpPr>
        <p:spPr>
          <a:xfrm>
            <a:off x="3187889" y="357181"/>
            <a:ext cx="2011513" cy="420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译码</a:t>
            </a:r>
            <a:r>
              <a:rPr lang="en-US" altLang="zh-CN" sz="21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/</a:t>
            </a:r>
            <a:r>
              <a:rPr lang="zh-CN" altLang="en-US" sz="21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分析阶段</a:t>
            </a:r>
            <a:endParaRPr lang="zh-CN" altLang="en-US" sz="21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76171" y="384399"/>
            <a:ext cx="0" cy="278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391478" y="2087738"/>
            <a:ext cx="2682524" cy="26825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1635960" y="459708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139640" y="4762286"/>
            <a:ext cx="183185" cy="18318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371244" y="4502792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14925" y="4664937"/>
            <a:ext cx="183185" cy="18318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269590" y="4345345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659922" y="4403068"/>
            <a:ext cx="183185" cy="18318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709216" y="4578305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197059" y="4096780"/>
            <a:ext cx="222965" cy="22296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923861" y="4253752"/>
            <a:ext cx="183185" cy="18318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9" name="TextBox 41"/>
          <p:cNvSpPr txBox="1"/>
          <p:nvPr/>
        </p:nvSpPr>
        <p:spPr>
          <a:xfrm>
            <a:off x="1525905" y="3157855"/>
            <a:ext cx="2414270" cy="86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译码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/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分析阶段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主要模块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4978167" y="5703233"/>
            <a:ext cx="6233743" cy="615425"/>
            <a:chOff x="5024054" y="2753793"/>
            <a:chExt cx="6233743" cy="615425"/>
          </a:xfrm>
        </p:grpSpPr>
        <p:grpSp>
          <p:nvGrpSpPr>
            <p:cNvPr id="52" name="组合 51"/>
            <p:cNvGrpSpPr/>
            <p:nvPr/>
          </p:nvGrpSpPr>
          <p:grpSpPr>
            <a:xfrm>
              <a:off x="5024054" y="2753793"/>
              <a:ext cx="6233743" cy="615425"/>
              <a:chOff x="5024054" y="2753793"/>
              <a:chExt cx="6233743" cy="615425"/>
            </a:xfrm>
          </p:grpSpPr>
          <p:sp>
            <p:nvSpPr>
              <p:cNvPr id="21" name="TextBox 14"/>
              <p:cNvSpPr txBox="1"/>
              <p:nvPr/>
            </p:nvSpPr>
            <p:spPr>
              <a:xfrm>
                <a:off x="6649285" y="2753793"/>
                <a:ext cx="4608512" cy="615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300"/>
                  </a:lnSpc>
                  <a:defRPr sz="1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335" dirty="0"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实现译码与执行阶段之间的寄存器，将译码的结果在下一个时钟周期传递到访存阶段。</a:t>
                </a:r>
                <a:endParaRPr lang="en-US" altLang="zh-CN" sz="1335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>
                <a:off x="5307621" y="3142790"/>
                <a:ext cx="1056117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椭圆 33"/>
              <p:cNvSpPr/>
              <p:nvPr/>
            </p:nvSpPr>
            <p:spPr>
              <a:xfrm>
                <a:off x="5024054" y="2954363"/>
                <a:ext cx="366369" cy="366369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outerShdw blurRad="254000" dist="127000" dir="8100000" algn="tr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7</a:t>
                </a:r>
                <a:endParaRPr lang="zh-CN" altLang="en-US" sz="2400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5308516" y="2772318"/>
              <a:ext cx="1056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Id_ex</a:t>
              </a:r>
              <a:endParaRPr lang="en-US" altLang="zh-CN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990676" y="2852526"/>
            <a:ext cx="6230124" cy="573179"/>
            <a:chOff x="5027673" y="3617360"/>
            <a:chExt cx="6230124" cy="573179"/>
          </a:xfrm>
        </p:grpSpPr>
        <p:grpSp>
          <p:nvGrpSpPr>
            <p:cNvPr id="53" name="组合 52"/>
            <p:cNvGrpSpPr/>
            <p:nvPr/>
          </p:nvGrpSpPr>
          <p:grpSpPr>
            <a:xfrm>
              <a:off x="5027673" y="3813701"/>
              <a:ext cx="6230124" cy="376838"/>
              <a:chOff x="5027673" y="3616397"/>
              <a:chExt cx="6230124" cy="376838"/>
            </a:xfrm>
          </p:grpSpPr>
          <p:sp>
            <p:nvSpPr>
              <p:cNvPr id="41" name="TextBox 17"/>
              <p:cNvSpPr txBox="1"/>
              <p:nvPr/>
            </p:nvSpPr>
            <p:spPr>
              <a:xfrm>
                <a:off x="6649285" y="3616397"/>
                <a:ext cx="4608512" cy="2811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300"/>
                  </a:lnSpc>
                  <a:defRPr sz="1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330" dirty="0"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得到跳转目标</a:t>
                </a:r>
                <a:r>
                  <a:rPr lang="en-US" altLang="zh-CN" sz="1330" dirty="0"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PC</a:t>
                </a:r>
                <a:endParaRPr lang="en-US" altLang="zh-CN" sz="1330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>
                <a:off x="5311492" y="3807428"/>
                <a:ext cx="1056117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椭圆 44"/>
              <p:cNvSpPr/>
              <p:nvPr/>
            </p:nvSpPr>
            <p:spPr>
              <a:xfrm>
                <a:off x="5027673" y="3626866"/>
                <a:ext cx="366369" cy="366369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outerShdw blurRad="254000" dist="127000" dir="8100000" algn="tr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3</a:t>
                </a:r>
                <a:endParaRPr lang="zh-CN" altLang="en-US" sz="2400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5444741" y="3617360"/>
              <a:ext cx="973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Br_unit</a:t>
              </a:r>
              <a:endParaRPr lang="zh-CN" altLang="en-US" dirty="0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984770" y="2146104"/>
            <a:ext cx="6231585" cy="567433"/>
            <a:chOff x="5026212" y="4095253"/>
            <a:chExt cx="6231585" cy="567433"/>
          </a:xfrm>
        </p:grpSpPr>
        <p:grpSp>
          <p:nvGrpSpPr>
            <p:cNvPr id="54" name="组合 53"/>
            <p:cNvGrpSpPr/>
            <p:nvPr/>
          </p:nvGrpSpPr>
          <p:grpSpPr>
            <a:xfrm>
              <a:off x="5026212" y="4255476"/>
              <a:ext cx="6231585" cy="407210"/>
              <a:chOff x="5026212" y="4255476"/>
              <a:chExt cx="6231585" cy="407210"/>
            </a:xfrm>
          </p:grpSpPr>
          <p:sp>
            <p:nvSpPr>
              <p:cNvPr id="43" name="TextBox 20"/>
              <p:cNvSpPr txBox="1"/>
              <p:nvPr/>
            </p:nvSpPr>
            <p:spPr>
              <a:xfrm>
                <a:off x="6649285" y="4255476"/>
                <a:ext cx="4608512" cy="2811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300"/>
                  </a:lnSpc>
                  <a:defRPr sz="1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330" dirty="0"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判断分支跳转是否成功</a:t>
                </a:r>
                <a:endParaRPr lang="en-US" altLang="zh-CN" sz="1330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5311492" y="4479502"/>
                <a:ext cx="1056117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椭圆 45"/>
              <p:cNvSpPr/>
              <p:nvPr/>
            </p:nvSpPr>
            <p:spPr>
              <a:xfrm>
                <a:off x="5026212" y="4296317"/>
                <a:ext cx="366369" cy="366369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outerShdw blurRad="254000" dist="127000" dir="8100000" algn="tr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2</a:t>
                </a:r>
                <a:endParaRPr lang="zh-CN" altLang="en-US" sz="2400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5283723" y="4095253"/>
              <a:ext cx="1336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Beq_judge</a:t>
              </a:r>
              <a:endParaRPr lang="zh-CN" altLang="en-US" dirty="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983498" y="4944851"/>
            <a:ext cx="6228721" cy="552454"/>
            <a:chOff x="5024054" y="4738390"/>
            <a:chExt cx="6228721" cy="552454"/>
          </a:xfrm>
        </p:grpSpPr>
        <p:grpSp>
          <p:nvGrpSpPr>
            <p:cNvPr id="55" name="组合 54"/>
            <p:cNvGrpSpPr/>
            <p:nvPr/>
          </p:nvGrpSpPr>
          <p:grpSpPr>
            <a:xfrm>
              <a:off x="5024054" y="4924475"/>
              <a:ext cx="6228721" cy="366369"/>
              <a:chOff x="5024054" y="4924475"/>
              <a:chExt cx="6228721" cy="366369"/>
            </a:xfrm>
          </p:grpSpPr>
          <p:sp>
            <p:nvSpPr>
              <p:cNvPr id="48" name="TextBox 23"/>
              <p:cNvSpPr txBox="1"/>
              <p:nvPr/>
            </p:nvSpPr>
            <p:spPr>
              <a:xfrm>
                <a:off x="6644263" y="4936392"/>
                <a:ext cx="4608512" cy="2811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300"/>
                  </a:lnSpc>
                  <a:defRPr sz="1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330" dirty="0"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立即数的相关处理</a:t>
                </a:r>
                <a:endParaRPr lang="en-US" altLang="zh-CN" sz="1330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>
                <a:off x="5306100" y="5110058"/>
                <a:ext cx="1056117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椭圆 49"/>
              <p:cNvSpPr/>
              <p:nvPr/>
            </p:nvSpPr>
            <p:spPr>
              <a:xfrm>
                <a:off x="5024054" y="4924475"/>
                <a:ext cx="366369" cy="366369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outerShdw blurRad="254000" dist="127000" dir="8100000" algn="tr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6</a:t>
                </a:r>
                <a:endParaRPr lang="en-US" altLang="zh-CN" sz="2400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59" name="文本框 58"/>
            <p:cNvSpPr txBox="1"/>
            <p:nvPr/>
          </p:nvSpPr>
          <p:spPr>
            <a:xfrm>
              <a:off x="5198679" y="4738390"/>
              <a:ext cx="1682115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/>
                <a:t>Sign_extension</a:t>
              </a:r>
              <a:endParaRPr lang="zh-CN" altLang="en-US" sz="1600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983498" y="4251994"/>
            <a:ext cx="6228721" cy="552454"/>
            <a:chOff x="5024054" y="4738390"/>
            <a:chExt cx="6228721" cy="552454"/>
          </a:xfrm>
        </p:grpSpPr>
        <p:grpSp>
          <p:nvGrpSpPr>
            <p:cNvPr id="62" name="组合 61"/>
            <p:cNvGrpSpPr/>
            <p:nvPr/>
          </p:nvGrpSpPr>
          <p:grpSpPr>
            <a:xfrm>
              <a:off x="5024054" y="4924475"/>
              <a:ext cx="6228721" cy="366369"/>
              <a:chOff x="5024054" y="4924475"/>
              <a:chExt cx="6228721" cy="366369"/>
            </a:xfrm>
          </p:grpSpPr>
          <p:sp>
            <p:nvSpPr>
              <p:cNvPr id="64" name="TextBox 23"/>
              <p:cNvSpPr txBox="1"/>
              <p:nvPr/>
            </p:nvSpPr>
            <p:spPr>
              <a:xfrm>
                <a:off x="6644263" y="4924475"/>
                <a:ext cx="4608512" cy="2811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300"/>
                  </a:lnSpc>
                  <a:defRPr sz="1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330" dirty="0"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寄存器堆</a:t>
                </a:r>
                <a:endParaRPr lang="en-US" altLang="zh-CN" sz="1330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>
                <a:off x="5306100" y="5110058"/>
                <a:ext cx="1056117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椭圆 65"/>
              <p:cNvSpPr/>
              <p:nvPr/>
            </p:nvSpPr>
            <p:spPr>
              <a:xfrm>
                <a:off x="5024054" y="4924475"/>
                <a:ext cx="366369" cy="366369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outerShdw blurRad="254000" dist="127000" dir="8100000" algn="tr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5</a:t>
                </a:r>
                <a:endParaRPr lang="zh-CN" altLang="en-US" sz="2400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63" name="文本框 62"/>
            <p:cNvSpPr txBox="1"/>
            <p:nvPr/>
          </p:nvSpPr>
          <p:spPr>
            <a:xfrm>
              <a:off x="5198692" y="4738390"/>
              <a:ext cx="1476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err="1"/>
                <a:t>Reg_file</a:t>
              </a:r>
              <a:endParaRPr lang="zh-CN" altLang="en-US" sz="16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984708" y="1395281"/>
            <a:ext cx="6232282" cy="563543"/>
            <a:chOff x="5025515" y="2087738"/>
            <a:chExt cx="6232282" cy="563543"/>
          </a:xfrm>
        </p:grpSpPr>
        <p:sp>
          <p:nvSpPr>
            <p:cNvPr id="19" name="TextBox 11"/>
            <p:cNvSpPr txBox="1"/>
            <p:nvPr/>
          </p:nvSpPr>
          <p:spPr>
            <a:xfrm>
              <a:off x="6649285" y="2245815"/>
              <a:ext cx="4608512" cy="3077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335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实现取指与译码之间的寄存器并实现译码功能。</a:t>
              </a:r>
              <a:endParaRPr lang="en-US" altLang="zh-CN" sz="1335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307621" y="2468098"/>
              <a:ext cx="1056117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5025515" y="2284912"/>
              <a:ext cx="366369" cy="366369"/>
            </a:xfrm>
            <a:prstGeom prst="ellipse">
              <a:avLst/>
            </a:prstGeom>
            <a:solidFill>
              <a:srgbClr val="1A3F6C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1</a:t>
              </a:r>
              <a:endParaRPr lang="en-US" altLang="zh-CN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07621" y="2087738"/>
              <a:ext cx="1056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If_id</a:t>
              </a:r>
              <a:endParaRPr lang="en-US" altLang="zh-CN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983429" y="3534002"/>
            <a:ext cx="6232282" cy="563543"/>
            <a:chOff x="4894474" y="3004229"/>
            <a:chExt cx="6232282" cy="563543"/>
          </a:xfrm>
        </p:grpSpPr>
        <p:sp>
          <p:nvSpPr>
            <p:cNvPr id="29" name="TextBox 11"/>
            <p:cNvSpPr txBox="1"/>
            <p:nvPr/>
          </p:nvSpPr>
          <p:spPr>
            <a:xfrm>
              <a:off x="6518244" y="3141380"/>
              <a:ext cx="4608512" cy="3381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控制单元，提供控制信号</a:t>
              </a:r>
              <a:endParaRPr lang="en-US" altLang="zh-CN" sz="16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5176580" y="3384589"/>
              <a:ext cx="1056117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>
              <a:off x="4894474" y="3201403"/>
              <a:ext cx="366369" cy="366369"/>
            </a:xfrm>
            <a:prstGeom prst="ellipse">
              <a:avLst/>
            </a:prstGeom>
            <a:solidFill>
              <a:srgbClr val="1A3F6C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4</a:t>
              </a:r>
              <a:endParaRPr lang="en-US" altLang="zh-CN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257669" y="3004229"/>
              <a:ext cx="975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Ctrl</a:t>
              </a:r>
              <a:endParaRPr lang="en-US" altLang="zh-CN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11943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spc="400" dirty="0">
                <a:latin typeface="印品黑体" panose="00000500000000000000" pitchFamily="2" charset="-122"/>
                <a:ea typeface="印品黑体" panose="00000500000000000000" pitchFamily="2" charset="-122"/>
              </a:rPr>
              <a:t>设计过程</a:t>
            </a:r>
            <a:endParaRPr lang="zh-CN" altLang="en-US" sz="2665" spc="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" name="TextBox 35"/>
          <p:cNvSpPr txBox="1"/>
          <p:nvPr/>
        </p:nvSpPr>
        <p:spPr>
          <a:xfrm>
            <a:off x="3187889" y="357181"/>
            <a:ext cx="1949450" cy="4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1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译码/分析阶段</a:t>
            </a:r>
            <a:endParaRPr lang="zh-CN" altLang="en-US" sz="21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76171" y="384399"/>
            <a:ext cx="0" cy="278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7588" y="1082226"/>
            <a:ext cx="6232282" cy="563543"/>
            <a:chOff x="5025515" y="2087738"/>
            <a:chExt cx="6232282" cy="563543"/>
          </a:xfrm>
        </p:grpSpPr>
        <p:sp>
          <p:nvSpPr>
            <p:cNvPr id="19" name="TextBox 11"/>
            <p:cNvSpPr txBox="1"/>
            <p:nvPr/>
          </p:nvSpPr>
          <p:spPr>
            <a:xfrm>
              <a:off x="6649285" y="2245815"/>
              <a:ext cx="4608512" cy="3077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335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实现取指与译码之间的寄存器并实现译码功能。</a:t>
              </a:r>
              <a:endParaRPr lang="en-US" altLang="zh-CN" sz="1335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307621" y="2468098"/>
              <a:ext cx="1056117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5025515" y="2284912"/>
              <a:ext cx="366369" cy="366369"/>
            </a:xfrm>
            <a:prstGeom prst="ellipse">
              <a:avLst/>
            </a:prstGeom>
            <a:solidFill>
              <a:srgbClr val="1A3F6C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1</a:t>
              </a:r>
              <a:endParaRPr lang="en-US" altLang="zh-CN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07621" y="2087738"/>
              <a:ext cx="1056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If_id</a:t>
              </a:r>
              <a:endParaRPr lang="en-US" altLang="zh-CN" dirty="0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9800" y="0"/>
            <a:ext cx="3286760" cy="683704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9450"/>
            <a:ext cx="5586730" cy="142113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4110"/>
            <a:ext cx="4768850" cy="78105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991860" y="2220595"/>
            <a:ext cx="1379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</a:t>
            </a:r>
            <a:r>
              <a:rPr lang="zh-CN" altLang="en-US"/>
              <a:t>类型指令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056630" y="3674110"/>
            <a:ext cx="1379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</a:t>
            </a:r>
            <a:r>
              <a:rPr lang="zh-CN" altLang="en-US"/>
              <a:t>类型指令</a:t>
            </a:r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9485"/>
            <a:ext cx="4775200" cy="76835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6056630" y="4969510"/>
            <a:ext cx="1379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</a:t>
            </a:r>
            <a:r>
              <a:rPr lang="zh-CN" altLang="en-US" dirty="0"/>
              <a:t>类型指令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11943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spc="400" dirty="0">
                <a:latin typeface="印品黑体" panose="00000500000000000000" pitchFamily="2" charset="-122"/>
                <a:ea typeface="印品黑体" panose="00000500000000000000" pitchFamily="2" charset="-122"/>
              </a:rPr>
              <a:t>设计过程</a:t>
            </a:r>
            <a:endParaRPr lang="zh-CN" altLang="en-US" sz="2665" spc="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" name="TextBox 35"/>
          <p:cNvSpPr txBox="1"/>
          <p:nvPr/>
        </p:nvSpPr>
        <p:spPr>
          <a:xfrm>
            <a:off x="3187889" y="357181"/>
            <a:ext cx="1949450" cy="4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1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译码/分析阶段</a:t>
            </a:r>
            <a:endParaRPr lang="zh-CN" altLang="en-US" sz="21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76171" y="384399"/>
            <a:ext cx="0" cy="278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7588" y="1082226"/>
            <a:ext cx="6232282" cy="563543"/>
            <a:chOff x="5025515" y="2087738"/>
            <a:chExt cx="6232282" cy="563543"/>
          </a:xfrm>
        </p:grpSpPr>
        <p:sp>
          <p:nvSpPr>
            <p:cNvPr id="19" name="TextBox 11"/>
            <p:cNvSpPr txBox="1"/>
            <p:nvPr/>
          </p:nvSpPr>
          <p:spPr>
            <a:xfrm>
              <a:off x="6649285" y="2245815"/>
              <a:ext cx="4608512" cy="3077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335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实现取指与译码之间的寄存器并实现译码功能。</a:t>
              </a:r>
              <a:endParaRPr lang="en-US" altLang="zh-CN" sz="1335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307621" y="2468098"/>
              <a:ext cx="1056117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5025515" y="2284912"/>
              <a:ext cx="366369" cy="366369"/>
            </a:xfrm>
            <a:prstGeom prst="ellipse">
              <a:avLst/>
            </a:prstGeom>
            <a:solidFill>
              <a:srgbClr val="1A3F6C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1</a:t>
              </a:r>
              <a:endParaRPr lang="en-US" altLang="zh-CN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07621" y="2087738"/>
              <a:ext cx="1056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If_id</a:t>
              </a:r>
              <a:endParaRPr lang="en-US" altLang="zh-CN" dirty="0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9800" y="0"/>
            <a:ext cx="3286760" cy="68370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7847" t="7967" r="4747" b="-7967"/>
          <a:stretch>
            <a:fillRect/>
          </a:stretch>
        </p:blipFill>
        <p:spPr>
          <a:xfrm>
            <a:off x="0" y="2366010"/>
            <a:ext cx="5309870" cy="11163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66790" y="2598420"/>
            <a:ext cx="1379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BLTZ</a:t>
            </a:r>
            <a:r>
              <a:rPr lang="zh-CN" altLang="en-US"/>
              <a:t>指令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" y="4155440"/>
            <a:ext cx="5185410" cy="9036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66790" y="4310380"/>
            <a:ext cx="1379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BGETZ</a:t>
            </a:r>
            <a:r>
              <a:rPr lang="zh-CN" altLang="en-US"/>
              <a:t>指令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11943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spc="400" dirty="0">
                <a:latin typeface="印品黑体" panose="00000500000000000000" pitchFamily="2" charset="-122"/>
                <a:ea typeface="印品黑体" panose="00000500000000000000" pitchFamily="2" charset="-122"/>
              </a:rPr>
              <a:t>设计过程</a:t>
            </a:r>
            <a:endParaRPr lang="zh-CN" altLang="en-US" sz="2665" spc="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" name="TextBox 35"/>
          <p:cNvSpPr txBox="1"/>
          <p:nvPr/>
        </p:nvSpPr>
        <p:spPr>
          <a:xfrm>
            <a:off x="3187889" y="357181"/>
            <a:ext cx="1949450" cy="4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1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译码/分析阶段</a:t>
            </a:r>
            <a:endParaRPr lang="zh-CN" altLang="en-US" sz="21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76171" y="384399"/>
            <a:ext cx="0" cy="278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25306" y="1741911"/>
            <a:ext cx="6230124" cy="573179"/>
            <a:chOff x="5027673" y="3617360"/>
            <a:chExt cx="6230124" cy="573179"/>
          </a:xfrm>
        </p:grpSpPr>
        <p:grpSp>
          <p:nvGrpSpPr>
            <p:cNvPr id="14" name="组合 13"/>
            <p:cNvGrpSpPr/>
            <p:nvPr/>
          </p:nvGrpSpPr>
          <p:grpSpPr>
            <a:xfrm>
              <a:off x="5027673" y="3813701"/>
              <a:ext cx="6230124" cy="376838"/>
              <a:chOff x="5027673" y="3616397"/>
              <a:chExt cx="6230124" cy="376838"/>
            </a:xfrm>
          </p:grpSpPr>
          <p:sp>
            <p:nvSpPr>
              <p:cNvPr id="15" name="TextBox 17"/>
              <p:cNvSpPr txBox="1"/>
              <p:nvPr/>
            </p:nvSpPr>
            <p:spPr>
              <a:xfrm>
                <a:off x="6649285" y="3616397"/>
                <a:ext cx="4608512" cy="2811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300"/>
                  </a:lnSpc>
                  <a:defRPr sz="1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330" dirty="0"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得到跳转目标</a:t>
                </a:r>
                <a:r>
                  <a:rPr lang="en-US" altLang="zh-CN" sz="1330" dirty="0"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PC</a:t>
                </a:r>
                <a:endParaRPr lang="en-US" altLang="zh-CN" sz="1330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>
                <a:off x="5311492" y="3807428"/>
                <a:ext cx="1056117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椭圆 16"/>
              <p:cNvSpPr/>
              <p:nvPr/>
            </p:nvSpPr>
            <p:spPr>
              <a:xfrm>
                <a:off x="5027673" y="3626866"/>
                <a:ext cx="366369" cy="366369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outerShdw blurRad="254000" dist="127000" dir="8100000" algn="tr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3</a:t>
                </a:r>
                <a:endParaRPr lang="zh-CN" altLang="en-US" sz="2400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5444741" y="3617360"/>
              <a:ext cx="973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Br_unit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19400" y="1035489"/>
            <a:ext cx="6231585" cy="567433"/>
            <a:chOff x="5026212" y="4095253"/>
            <a:chExt cx="6231585" cy="567433"/>
          </a:xfrm>
        </p:grpSpPr>
        <p:grpSp>
          <p:nvGrpSpPr>
            <p:cNvPr id="22" name="组合 21"/>
            <p:cNvGrpSpPr/>
            <p:nvPr/>
          </p:nvGrpSpPr>
          <p:grpSpPr>
            <a:xfrm>
              <a:off x="5026212" y="4255476"/>
              <a:ext cx="6231585" cy="407210"/>
              <a:chOff x="5026212" y="4255476"/>
              <a:chExt cx="6231585" cy="407210"/>
            </a:xfrm>
          </p:grpSpPr>
          <p:sp>
            <p:nvSpPr>
              <p:cNvPr id="24" name="TextBox 20"/>
              <p:cNvSpPr txBox="1"/>
              <p:nvPr/>
            </p:nvSpPr>
            <p:spPr>
              <a:xfrm>
                <a:off x="6649285" y="4255476"/>
                <a:ext cx="4608512" cy="2811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300"/>
                  </a:lnSpc>
                  <a:defRPr sz="1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330" dirty="0"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判断分支跳转是否成功</a:t>
                </a:r>
                <a:endParaRPr lang="en-US" altLang="zh-CN" sz="1330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>
                <a:off x="5311492" y="4479502"/>
                <a:ext cx="1056117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椭圆 26"/>
              <p:cNvSpPr/>
              <p:nvPr/>
            </p:nvSpPr>
            <p:spPr>
              <a:xfrm>
                <a:off x="5026212" y="4296317"/>
                <a:ext cx="366369" cy="366369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outerShdw blurRad="254000" dist="127000" dir="8100000" algn="tr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2</a:t>
                </a:r>
                <a:endParaRPr lang="zh-CN" altLang="en-US" sz="2400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5283723" y="4095253"/>
              <a:ext cx="1336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Beq_judge</a:t>
              </a:r>
              <a:endParaRPr lang="zh-CN" altLang="en-US" dirty="0"/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594610"/>
            <a:ext cx="6299200" cy="29718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530" y="904240"/>
            <a:ext cx="5086350" cy="120713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830" y="2594610"/>
            <a:ext cx="5050790" cy="3813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11943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spc="400" dirty="0">
                <a:latin typeface="印品黑体" panose="00000500000000000000" pitchFamily="2" charset="-122"/>
                <a:ea typeface="印品黑体" panose="00000500000000000000" pitchFamily="2" charset="-122"/>
              </a:rPr>
              <a:t>设计过程</a:t>
            </a:r>
            <a:endParaRPr lang="zh-CN" altLang="en-US" sz="2665" spc="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" name="TextBox 35"/>
          <p:cNvSpPr txBox="1"/>
          <p:nvPr/>
        </p:nvSpPr>
        <p:spPr>
          <a:xfrm>
            <a:off x="3187889" y="357181"/>
            <a:ext cx="1949450" cy="4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1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译码/分析阶段</a:t>
            </a:r>
            <a:endParaRPr lang="zh-CN" altLang="en-US" sz="21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76171" y="384399"/>
            <a:ext cx="0" cy="278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62509" y="1270227"/>
            <a:ext cx="6232282" cy="563543"/>
            <a:chOff x="4894474" y="3004229"/>
            <a:chExt cx="6232282" cy="563543"/>
          </a:xfrm>
        </p:grpSpPr>
        <p:sp>
          <p:nvSpPr>
            <p:cNvPr id="10" name="TextBox 11"/>
            <p:cNvSpPr txBox="1"/>
            <p:nvPr/>
          </p:nvSpPr>
          <p:spPr>
            <a:xfrm>
              <a:off x="6518244" y="3141380"/>
              <a:ext cx="4608512" cy="3381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控制单元，提供控制信号</a:t>
              </a:r>
              <a:endParaRPr lang="en-US" altLang="zh-CN" sz="16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176580" y="3384589"/>
              <a:ext cx="1056117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894474" y="3201403"/>
              <a:ext cx="366369" cy="366369"/>
            </a:xfrm>
            <a:prstGeom prst="ellipse">
              <a:avLst/>
            </a:prstGeom>
            <a:solidFill>
              <a:srgbClr val="1A3F6C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4</a:t>
              </a:r>
              <a:endParaRPr lang="en-US" altLang="zh-CN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257669" y="3004229"/>
              <a:ext cx="975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Ctrl</a:t>
              </a:r>
              <a:endParaRPr lang="en-US" altLang="zh-CN" dirty="0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6780" y="2294255"/>
            <a:ext cx="7708900" cy="3822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11943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spc="400" dirty="0">
                <a:latin typeface="印品黑体" panose="00000500000000000000" pitchFamily="2" charset="-122"/>
                <a:ea typeface="印品黑体" panose="00000500000000000000" pitchFamily="2" charset="-122"/>
              </a:rPr>
              <a:t>设计过程</a:t>
            </a:r>
            <a:endParaRPr lang="zh-CN" altLang="en-US" sz="2665" spc="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" name="TextBox 35"/>
          <p:cNvSpPr txBox="1"/>
          <p:nvPr/>
        </p:nvSpPr>
        <p:spPr>
          <a:xfrm>
            <a:off x="3187889" y="357181"/>
            <a:ext cx="1949450" cy="4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译码/分析阶段</a:t>
            </a:r>
            <a:endParaRPr lang="zh-CN" altLang="en-US" sz="21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76171" y="384399"/>
            <a:ext cx="0" cy="278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62509" y="1270227"/>
            <a:ext cx="6232282" cy="563543"/>
            <a:chOff x="4894474" y="3004229"/>
            <a:chExt cx="6232282" cy="563543"/>
          </a:xfrm>
        </p:grpSpPr>
        <p:sp>
          <p:nvSpPr>
            <p:cNvPr id="10" name="TextBox 11"/>
            <p:cNvSpPr txBox="1"/>
            <p:nvPr/>
          </p:nvSpPr>
          <p:spPr>
            <a:xfrm>
              <a:off x="6518244" y="3141380"/>
              <a:ext cx="4608512" cy="3381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控制单元，提供控制信号</a:t>
              </a:r>
              <a:endParaRPr lang="en-US" altLang="zh-CN" sz="16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176580" y="3384589"/>
              <a:ext cx="1056117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894474" y="3201403"/>
              <a:ext cx="366369" cy="366369"/>
            </a:xfrm>
            <a:prstGeom prst="ellipse">
              <a:avLst/>
            </a:prstGeom>
            <a:solidFill>
              <a:srgbClr val="1A3F6C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4</a:t>
              </a:r>
              <a:endParaRPr lang="en-US" altLang="zh-CN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257669" y="3004229"/>
              <a:ext cx="975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Ctrl</a:t>
              </a:r>
              <a:endParaRPr lang="en-US" altLang="zh-CN" dirty="0"/>
            </a:p>
          </p:txBody>
        </p:sp>
      </p:grpSp>
      <p:graphicFrame>
        <p:nvGraphicFramePr>
          <p:cNvPr id="2" name="表格 1"/>
          <p:cNvGraphicFramePr/>
          <p:nvPr/>
        </p:nvGraphicFramePr>
        <p:xfrm>
          <a:off x="2750185" y="1871980"/>
          <a:ext cx="1976120" cy="596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120"/>
              </a:tblGrid>
              <a:tr h="5962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</a:rPr>
                        <a:t>ctrl_reg_waddr</a:t>
                      </a:r>
                      <a:endParaRPr lang="en-US" altLang="en-US" sz="1800" b="0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A3A3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2749550" y="2833370"/>
          <a:ext cx="1976400" cy="5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00"/>
              </a:tblGrid>
              <a:tr h="597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</a:rPr>
                        <a:t>ctrl_beq_z</a:t>
                      </a:r>
                      <a:endParaRPr lang="en-US" altLang="en-US" sz="1800" b="0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A3A3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/>
          <p:nvPr/>
        </p:nvGraphicFramePr>
        <p:xfrm>
          <a:off x="2749233" y="3533140"/>
          <a:ext cx="1976400" cy="59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00"/>
              </a:tblGrid>
              <a:tr h="5975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</a:rPr>
                        <a:t>ctrl_beq</a:t>
                      </a:r>
                      <a:endParaRPr lang="en-US" altLang="en-US" sz="1800" b="0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A3A3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/>
        </p:nvGraphicFramePr>
        <p:xfrm>
          <a:off x="2750185" y="4243070"/>
          <a:ext cx="1976400" cy="5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00"/>
              </a:tblGrid>
              <a:tr h="597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</a:rPr>
                        <a:t>ctrl_br</a:t>
                      </a:r>
                      <a:endParaRPr lang="en-US" altLang="en-US" sz="1800" b="0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A3A3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/>
        </p:nvGraphicFramePr>
        <p:xfrm>
          <a:off x="2750185" y="5318760"/>
          <a:ext cx="1976400" cy="59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00"/>
              </a:tblGrid>
              <a:tr h="5975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</a:rPr>
                        <a:t>ctrl_imm_sign</a:t>
                      </a:r>
                      <a:endParaRPr lang="en-US" altLang="en-US" sz="1800" b="0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A3A3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/>
        </p:nvGraphicFramePr>
        <p:xfrm>
          <a:off x="2750185" y="6087110"/>
          <a:ext cx="1976400" cy="5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00"/>
              </a:tblGrid>
              <a:tr h="597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</a:rPr>
                        <a:t>ctrl_bhw</a:t>
                      </a:r>
                      <a:endParaRPr lang="en-US" altLang="en-US" sz="1800" b="0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A3A3A"/>
                    </a:solidFill>
                  </a:tcPr>
                </a:tc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320665" y="1871980"/>
            <a:ext cx="5281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rt：001  rd：010   31：100  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320665" y="2947670"/>
            <a:ext cx="6348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BGTZ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：0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 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BLEZ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：010  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BGEZ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：100  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BLTZ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1000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320665" y="3587115"/>
            <a:ext cx="5281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rs ==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rt：1  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rs != rt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320665" y="4074795"/>
            <a:ext cx="67798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BEQ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BNE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BGTZ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BLEZ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BGEZ/BLTZ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00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J:0010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JAL:0100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JR:1000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06390" y="5517515"/>
            <a:ext cx="59289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有符号扩展：00  移位取数：10   无符号扩展：10  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320665" y="6285865"/>
            <a:ext cx="5281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字：00  半字：0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字节：10  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" name="左大括号 29"/>
          <p:cNvSpPr/>
          <p:nvPr/>
        </p:nvSpPr>
        <p:spPr>
          <a:xfrm>
            <a:off x="2261870" y="2994660"/>
            <a:ext cx="409575" cy="1584325"/>
          </a:xfrm>
          <a:prstGeom prst="leftBrace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2385" y="3648075"/>
            <a:ext cx="202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控制指令跳转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11943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spc="400" dirty="0">
                <a:latin typeface="印品黑体" panose="00000500000000000000" pitchFamily="2" charset="-122"/>
                <a:ea typeface="印品黑体" panose="00000500000000000000" pitchFamily="2" charset="-122"/>
              </a:rPr>
              <a:t>设计过程</a:t>
            </a:r>
            <a:endParaRPr lang="zh-CN" altLang="en-US" sz="2665" spc="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" name="TextBox 35"/>
          <p:cNvSpPr txBox="1"/>
          <p:nvPr/>
        </p:nvSpPr>
        <p:spPr>
          <a:xfrm>
            <a:off x="3187889" y="357181"/>
            <a:ext cx="1949450" cy="4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1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译码/分析阶段</a:t>
            </a:r>
            <a:endParaRPr lang="zh-CN" altLang="en-US" sz="21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76171" y="384399"/>
            <a:ext cx="0" cy="278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>
          <a:xfrm>
            <a:off x="129558" y="1255429"/>
            <a:ext cx="6228721" cy="552454"/>
            <a:chOff x="5024054" y="4738390"/>
            <a:chExt cx="6228721" cy="552454"/>
          </a:xfrm>
        </p:grpSpPr>
        <p:grpSp>
          <p:nvGrpSpPr>
            <p:cNvPr id="62" name="组合 61"/>
            <p:cNvGrpSpPr/>
            <p:nvPr/>
          </p:nvGrpSpPr>
          <p:grpSpPr>
            <a:xfrm>
              <a:off x="5024054" y="4924475"/>
              <a:ext cx="6228721" cy="366369"/>
              <a:chOff x="5024054" y="4924475"/>
              <a:chExt cx="6228721" cy="366369"/>
            </a:xfrm>
          </p:grpSpPr>
          <p:sp>
            <p:nvSpPr>
              <p:cNvPr id="64" name="TextBox 23"/>
              <p:cNvSpPr txBox="1"/>
              <p:nvPr/>
            </p:nvSpPr>
            <p:spPr>
              <a:xfrm>
                <a:off x="6644263" y="4924475"/>
                <a:ext cx="4608512" cy="2811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300"/>
                  </a:lnSpc>
                  <a:defRPr sz="1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330" dirty="0"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寄存器堆</a:t>
                </a:r>
                <a:endParaRPr lang="en-US" altLang="zh-CN" sz="1330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>
                <a:off x="5306100" y="5110058"/>
                <a:ext cx="1056117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椭圆 65"/>
              <p:cNvSpPr/>
              <p:nvPr/>
            </p:nvSpPr>
            <p:spPr>
              <a:xfrm>
                <a:off x="5024054" y="4924475"/>
                <a:ext cx="366369" cy="366369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outerShdw blurRad="254000" dist="127000" dir="8100000" algn="tr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5</a:t>
                </a:r>
                <a:endParaRPr lang="zh-CN" altLang="en-US" sz="2400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63" name="文本框 62"/>
            <p:cNvSpPr txBox="1"/>
            <p:nvPr/>
          </p:nvSpPr>
          <p:spPr>
            <a:xfrm>
              <a:off x="5198692" y="4738390"/>
              <a:ext cx="1476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err="1"/>
                <a:t>Reg_file</a:t>
              </a:r>
              <a:endParaRPr lang="zh-CN" altLang="en-US" sz="1600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" y="2553335"/>
            <a:ext cx="4032250" cy="306705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5894070" y="830580"/>
            <a:ext cx="0" cy="6122670"/>
          </a:xfrm>
          <a:prstGeom prst="line">
            <a:avLst/>
          </a:prstGeom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6169043" y="1255501"/>
            <a:ext cx="6228721" cy="552454"/>
            <a:chOff x="5024054" y="4738390"/>
            <a:chExt cx="6228721" cy="552454"/>
          </a:xfrm>
        </p:grpSpPr>
        <p:grpSp>
          <p:nvGrpSpPr>
            <p:cNvPr id="55" name="组合 54"/>
            <p:cNvGrpSpPr/>
            <p:nvPr/>
          </p:nvGrpSpPr>
          <p:grpSpPr>
            <a:xfrm>
              <a:off x="5024054" y="4924475"/>
              <a:ext cx="6228721" cy="366369"/>
              <a:chOff x="5024054" y="4924475"/>
              <a:chExt cx="6228721" cy="366369"/>
            </a:xfrm>
          </p:grpSpPr>
          <p:sp>
            <p:nvSpPr>
              <p:cNvPr id="48" name="TextBox 23"/>
              <p:cNvSpPr txBox="1"/>
              <p:nvPr/>
            </p:nvSpPr>
            <p:spPr>
              <a:xfrm>
                <a:off x="6644263" y="4936392"/>
                <a:ext cx="4608512" cy="2811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300"/>
                  </a:lnSpc>
                  <a:defRPr sz="1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330" dirty="0"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立即数的相关处理</a:t>
                </a:r>
                <a:endParaRPr lang="en-US" altLang="zh-CN" sz="1330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>
                <a:off x="5306100" y="5110058"/>
                <a:ext cx="1056117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椭圆 49"/>
              <p:cNvSpPr/>
              <p:nvPr/>
            </p:nvSpPr>
            <p:spPr>
              <a:xfrm>
                <a:off x="5024054" y="4924475"/>
                <a:ext cx="366369" cy="366369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outerShdw blurRad="254000" dist="127000" dir="8100000" algn="tr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6</a:t>
                </a:r>
                <a:endParaRPr lang="en-US" altLang="zh-CN" sz="2400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59" name="文本框 58"/>
            <p:cNvSpPr txBox="1"/>
            <p:nvPr/>
          </p:nvSpPr>
          <p:spPr>
            <a:xfrm>
              <a:off x="5198679" y="4738390"/>
              <a:ext cx="1682115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/>
                <a:t>Sign_extension</a:t>
              </a:r>
              <a:endParaRPr lang="zh-CN" altLang="en-US" sz="1600" dirty="0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025" y="2637155"/>
            <a:ext cx="5657215" cy="9334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495" y="4430395"/>
            <a:ext cx="6010910" cy="71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11943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spc="400" dirty="0">
                <a:latin typeface="印品黑体" panose="00000500000000000000" pitchFamily="2" charset="-122"/>
                <a:ea typeface="印品黑体" panose="00000500000000000000" pitchFamily="2" charset="-122"/>
              </a:rPr>
              <a:t>设计过程</a:t>
            </a:r>
            <a:endParaRPr lang="zh-CN" altLang="en-US" sz="2665" spc="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" name="TextBox 35"/>
          <p:cNvSpPr txBox="1"/>
          <p:nvPr/>
        </p:nvSpPr>
        <p:spPr>
          <a:xfrm>
            <a:off x="3187889" y="357181"/>
            <a:ext cx="128112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执行阶段</a:t>
            </a:r>
            <a:endParaRPr lang="zh-CN" altLang="en-US" sz="21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76171" y="384399"/>
            <a:ext cx="0" cy="278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391478" y="2087738"/>
            <a:ext cx="2682524" cy="26825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1635960" y="459708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139640" y="4762286"/>
            <a:ext cx="183185" cy="18318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371244" y="4502792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14925" y="4664937"/>
            <a:ext cx="183185" cy="18318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269590" y="4345345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659922" y="4403068"/>
            <a:ext cx="183185" cy="18318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709216" y="4578305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197059" y="4096780"/>
            <a:ext cx="222965" cy="22296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923861" y="4253752"/>
            <a:ext cx="183185" cy="18318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9" name="TextBox 41"/>
          <p:cNvSpPr txBox="1"/>
          <p:nvPr/>
        </p:nvSpPr>
        <p:spPr>
          <a:xfrm>
            <a:off x="1767841" y="3052504"/>
            <a:ext cx="194137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执行阶段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主要模块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847539" y="2770732"/>
            <a:ext cx="6228841" cy="563543"/>
            <a:chOff x="4894474" y="3004229"/>
            <a:chExt cx="6228841" cy="563543"/>
          </a:xfrm>
        </p:grpSpPr>
        <p:sp>
          <p:nvSpPr>
            <p:cNvPr id="19" name="TextBox 11"/>
            <p:cNvSpPr txBox="1"/>
            <p:nvPr/>
          </p:nvSpPr>
          <p:spPr>
            <a:xfrm>
              <a:off x="6514803" y="3116916"/>
              <a:ext cx="460851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算术逻辑单元，实现算数运算和逻辑运算操作</a:t>
              </a:r>
              <a:endParaRPr lang="en-US" altLang="zh-CN" sz="16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176580" y="3384589"/>
              <a:ext cx="1056117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4894474" y="3201403"/>
              <a:ext cx="366369" cy="366369"/>
            </a:xfrm>
            <a:prstGeom prst="ellipse">
              <a:avLst/>
            </a:prstGeom>
            <a:solidFill>
              <a:srgbClr val="1A3F6C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1</a:t>
              </a:r>
              <a:endParaRPr lang="zh-CN" altLang="en-US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257669" y="3004229"/>
              <a:ext cx="975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Alu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847539" y="3612244"/>
            <a:ext cx="6228841" cy="707501"/>
            <a:chOff x="4894474" y="2926264"/>
            <a:chExt cx="6228841" cy="707501"/>
          </a:xfrm>
        </p:grpSpPr>
        <p:sp>
          <p:nvSpPr>
            <p:cNvPr id="42" name="TextBox 11"/>
            <p:cNvSpPr txBox="1"/>
            <p:nvPr/>
          </p:nvSpPr>
          <p:spPr>
            <a:xfrm>
              <a:off x="6514803" y="2926264"/>
              <a:ext cx="4608512" cy="7075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实现执行与访存阶段之间的寄存器，将执行结果在下一个时钟周期传递到访存阶段</a:t>
              </a:r>
              <a:endParaRPr lang="en-US" altLang="zh-CN" sz="16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5176580" y="3384589"/>
              <a:ext cx="1056117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4894474" y="3201403"/>
              <a:ext cx="366369" cy="366369"/>
            </a:xfrm>
            <a:prstGeom prst="ellipse">
              <a:avLst/>
            </a:prstGeom>
            <a:solidFill>
              <a:srgbClr val="1A3F6C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2</a:t>
              </a:r>
              <a:endParaRPr lang="zh-CN" altLang="en-US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257669" y="3004229"/>
              <a:ext cx="1092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Ex_mem</a:t>
              </a:r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857115" y="4669790"/>
            <a:ext cx="8437245" cy="641407"/>
            <a:chOff x="4894474" y="2926264"/>
            <a:chExt cx="7267528" cy="641508"/>
          </a:xfrm>
        </p:grpSpPr>
        <p:sp>
          <p:nvSpPr>
            <p:cNvPr id="21" name="TextBox 11"/>
            <p:cNvSpPr txBox="1"/>
            <p:nvPr/>
          </p:nvSpPr>
          <p:spPr>
            <a:xfrm>
              <a:off x="6875582" y="2926264"/>
              <a:ext cx="5286420" cy="3689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获取存入数据的寄存器地址来源</a:t>
              </a:r>
              <a:endParaRPr lang="zh-CN" altLang="en-US" sz="16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5176580" y="3384589"/>
              <a:ext cx="1056117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4894474" y="3201403"/>
              <a:ext cx="366369" cy="366369"/>
            </a:xfrm>
            <a:prstGeom prst="ellipse">
              <a:avLst/>
            </a:prstGeom>
            <a:solidFill>
              <a:srgbClr val="1A3F6C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3</a:t>
              </a:r>
              <a:endParaRPr lang="en-US" altLang="zh-CN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257694" y="3004369"/>
              <a:ext cx="1993265" cy="368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 err="1"/>
                <a:t>mux_reg_waddr</a:t>
              </a:r>
              <a:endParaRPr lang="en-US" altLang="zh-CN" dirty="0" err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11943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spc="400" dirty="0">
                <a:latin typeface="印品黑体" panose="00000500000000000000" pitchFamily="2" charset="-122"/>
                <a:ea typeface="印品黑体" panose="00000500000000000000" pitchFamily="2" charset="-122"/>
              </a:rPr>
              <a:t>设计过程</a:t>
            </a:r>
            <a:endParaRPr lang="zh-CN" altLang="en-US" sz="2665" spc="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" name="TextBox 35"/>
          <p:cNvSpPr txBox="1"/>
          <p:nvPr/>
        </p:nvSpPr>
        <p:spPr>
          <a:xfrm>
            <a:off x="3187889" y="357181"/>
            <a:ext cx="1270000" cy="4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执行阶段</a:t>
            </a:r>
            <a:endParaRPr lang="zh-CN" altLang="en-US" sz="21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76171" y="384399"/>
            <a:ext cx="0" cy="278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107264" y="1229587"/>
            <a:ext cx="6228841" cy="563543"/>
            <a:chOff x="4894474" y="3004229"/>
            <a:chExt cx="6228841" cy="563543"/>
          </a:xfrm>
        </p:grpSpPr>
        <p:sp>
          <p:nvSpPr>
            <p:cNvPr id="2" name="TextBox 11"/>
            <p:cNvSpPr txBox="1"/>
            <p:nvPr/>
          </p:nvSpPr>
          <p:spPr>
            <a:xfrm>
              <a:off x="6514803" y="3116916"/>
              <a:ext cx="460851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算术逻辑单元，实现算数运算和逻辑运算操作</a:t>
              </a:r>
              <a:endParaRPr lang="en-US" altLang="zh-CN" sz="16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5176580" y="3384589"/>
              <a:ext cx="1056117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4894474" y="3201403"/>
              <a:ext cx="366369" cy="366369"/>
            </a:xfrm>
            <a:prstGeom prst="ellipse">
              <a:avLst/>
            </a:prstGeom>
            <a:solidFill>
              <a:srgbClr val="1A3F6C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1</a:t>
              </a:r>
              <a:endParaRPr lang="zh-CN" altLang="en-US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257669" y="3004229"/>
              <a:ext cx="975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Alu</a:t>
              </a:r>
              <a:endParaRPr lang="zh-CN" altLang="en-US" dirty="0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2425065"/>
            <a:ext cx="4540250" cy="28244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390" y="2425065"/>
            <a:ext cx="6457950" cy="2749550"/>
          </a:xfrm>
          <a:prstGeom prst="rect">
            <a:avLst/>
          </a:prstGeom>
        </p:spPr>
      </p:pic>
      <p:graphicFrame>
        <p:nvGraphicFramePr>
          <p:cNvPr id="16" name="表格 15"/>
          <p:cNvGraphicFramePr/>
          <p:nvPr/>
        </p:nvGraphicFramePr>
        <p:xfrm>
          <a:off x="7323455" y="1827530"/>
          <a:ext cx="1976400" cy="5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00"/>
              </a:tblGrid>
              <a:tr h="597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</a:rPr>
                        <a:t>ctrl_alu_op</a:t>
                      </a:r>
                      <a:endParaRPr lang="en-US" altLang="en-US" sz="1800" b="0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A3A3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118833" y="0"/>
            <a:ext cx="2837789" cy="6858000"/>
          </a:xfrm>
          <a:custGeom>
            <a:avLst/>
            <a:gdLst>
              <a:gd name="connsiteX0" fmla="*/ 0 w 2837789"/>
              <a:gd name="connsiteY0" fmla="*/ 0 h 6858000"/>
              <a:gd name="connsiteX1" fmla="*/ 537934 w 2837789"/>
              <a:gd name="connsiteY1" fmla="*/ 0 h 6858000"/>
              <a:gd name="connsiteX2" fmla="*/ 704850 w 2837789"/>
              <a:gd name="connsiteY2" fmla="*/ 0 h 6858000"/>
              <a:gd name="connsiteX3" fmla="*/ 2837789 w 2837789"/>
              <a:gd name="connsiteY3" fmla="*/ 0 h 6858000"/>
              <a:gd name="connsiteX4" fmla="*/ 2837789 w 2837789"/>
              <a:gd name="connsiteY4" fmla="*/ 395378 h 6858000"/>
              <a:gd name="connsiteX5" fmla="*/ 2618085 w 2837789"/>
              <a:gd name="connsiteY5" fmla="*/ 417526 h 6858000"/>
              <a:gd name="connsiteX6" fmla="*/ 1747634 w 2837789"/>
              <a:gd name="connsiteY6" fmla="*/ 1485534 h 6858000"/>
              <a:gd name="connsiteX7" fmla="*/ 2618085 w 2837789"/>
              <a:gd name="connsiteY7" fmla="*/ 2553542 h 6858000"/>
              <a:gd name="connsiteX8" fmla="*/ 2837789 w 2837789"/>
              <a:gd name="connsiteY8" fmla="*/ 2575690 h 6858000"/>
              <a:gd name="connsiteX9" fmla="*/ 2837789 w 2837789"/>
              <a:gd name="connsiteY9" fmla="*/ 6858000 h 6858000"/>
              <a:gd name="connsiteX10" fmla="*/ 704850 w 2837789"/>
              <a:gd name="connsiteY10" fmla="*/ 6858000 h 6858000"/>
              <a:gd name="connsiteX11" fmla="*/ 537934 w 2837789"/>
              <a:gd name="connsiteY11" fmla="*/ 6858000 h 6858000"/>
              <a:gd name="connsiteX12" fmla="*/ 0 w 2837789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37789" h="6858000">
                <a:moveTo>
                  <a:pt x="0" y="0"/>
                </a:moveTo>
                <a:lnTo>
                  <a:pt x="537934" y="0"/>
                </a:lnTo>
                <a:lnTo>
                  <a:pt x="704850" y="0"/>
                </a:lnTo>
                <a:lnTo>
                  <a:pt x="2837789" y="0"/>
                </a:lnTo>
                <a:lnTo>
                  <a:pt x="2837789" y="395378"/>
                </a:lnTo>
                <a:lnTo>
                  <a:pt x="2618085" y="417526"/>
                </a:lnTo>
                <a:cubicBezTo>
                  <a:pt x="2121320" y="519179"/>
                  <a:pt x="1747634" y="958717"/>
                  <a:pt x="1747634" y="1485534"/>
                </a:cubicBezTo>
                <a:cubicBezTo>
                  <a:pt x="1747634" y="2012352"/>
                  <a:pt x="2121320" y="2451889"/>
                  <a:pt x="2618085" y="2553542"/>
                </a:cubicBezTo>
                <a:lnTo>
                  <a:pt x="2837789" y="2575690"/>
                </a:lnTo>
                <a:lnTo>
                  <a:pt x="2837789" y="6858000"/>
                </a:lnTo>
                <a:lnTo>
                  <a:pt x="704850" y="6858000"/>
                </a:lnTo>
                <a:lnTo>
                  <a:pt x="5379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A3F6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526670" y="293248"/>
            <a:ext cx="2384573" cy="2384573"/>
            <a:chOff x="4240335" y="3008435"/>
            <a:chExt cx="3711332" cy="3711332"/>
          </a:xfrm>
        </p:grpSpPr>
        <p:sp>
          <p:nvSpPr>
            <p:cNvPr id="6" name="椭圆 5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24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8" name="椭圆 7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1A3F6C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sp>
        <p:nvSpPr>
          <p:cNvPr id="10" name="文本框 9"/>
          <p:cNvSpPr txBox="1"/>
          <p:nvPr/>
        </p:nvSpPr>
        <p:spPr>
          <a:xfrm>
            <a:off x="3770101" y="1203314"/>
            <a:ext cx="4239532" cy="7078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CONTENTS 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1" name="文本框 14"/>
          <p:cNvSpPr txBox="1"/>
          <p:nvPr/>
        </p:nvSpPr>
        <p:spPr>
          <a:xfrm>
            <a:off x="1824012" y="1107598"/>
            <a:ext cx="1692445" cy="7078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目录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" name="文本框 17"/>
          <p:cNvSpPr txBox="1"/>
          <p:nvPr/>
        </p:nvSpPr>
        <p:spPr>
          <a:xfrm>
            <a:off x="3609369" y="2644926"/>
            <a:ext cx="820663" cy="6667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rgbClr val="01B3C5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37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01</a:t>
            </a:r>
            <a:endParaRPr lang="zh-CN" altLang="en-US" sz="37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3" name="文本框 18"/>
          <p:cNvSpPr txBox="1"/>
          <p:nvPr/>
        </p:nvSpPr>
        <p:spPr>
          <a:xfrm>
            <a:off x="3568148" y="3570540"/>
            <a:ext cx="861884" cy="6667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rgbClr val="01B3C5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37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02</a:t>
            </a:r>
            <a:endParaRPr lang="zh-CN" altLang="en-US" sz="37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4" name="文本框 19"/>
          <p:cNvSpPr txBox="1"/>
          <p:nvPr/>
        </p:nvSpPr>
        <p:spPr>
          <a:xfrm>
            <a:off x="3568148" y="4496155"/>
            <a:ext cx="861884" cy="6667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rgbClr val="01B3C5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37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03</a:t>
            </a:r>
            <a:endParaRPr lang="zh-CN" altLang="en-US" sz="37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" name="文本框 20"/>
          <p:cNvSpPr txBox="1"/>
          <p:nvPr/>
        </p:nvSpPr>
        <p:spPr>
          <a:xfrm>
            <a:off x="3609369" y="5350047"/>
            <a:ext cx="820663" cy="6667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rgbClr val="01B3C5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sz="37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04</a:t>
            </a:r>
            <a:endParaRPr lang="zh-CN" altLang="en-US" sz="37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" name="文本框 21"/>
          <p:cNvSpPr txBox="1"/>
          <p:nvPr/>
        </p:nvSpPr>
        <p:spPr>
          <a:xfrm>
            <a:off x="4500331" y="2706425"/>
            <a:ext cx="2983834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实验简述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" name="文本框 22"/>
          <p:cNvSpPr txBox="1"/>
          <p:nvPr/>
        </p:nvSpPr>
        <p:spPr>
          <a:xfrm>
            <a:off x="4500331" y="3630976"/>
            <a:ext cx="2778965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设计过程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8" name="文本框 23"/>
          <p:cNvSpPr txBox="1"/>
          <p:nvPr/>
        </p:nvSpPr>
        <p:spPr>
          <a:xfrm>
            <a:off x="4500331" y="4557670"/>
            <a:ext cx="2778965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汇编测试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9" name="文本框 24"/>
          <p:cNvSpPr txBox="1"/>
          <p:nvPr/>
        </p:nvSpPr>
        <p:spPr>
          <a:xfrm>
            <a:off x="4500331" y="5411562"/>
            <a:ext cx="2778965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实验结果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875329" y="3284515"/>
            <a:ext cx="4263844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24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875329" y="4209108"/>
            <a:ext cx="4263844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24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875329" y="5129485"/>
            <a:ext cx="4263844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24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875329" y="5983039"/>
            <a:ext cx="4263844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24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875328" y="1972517"/>
            <a:ext cx="4856297" cy="609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24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accel="6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2" presetID="2" presetClass="entr" presetSubtype="4" accel="6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5" presetID="2" presetClass="entr" presetSubtype="4" accel="6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8" presetID="2" presetClass="entr" presetSubtype="4" accel="6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 animBg="1"/>
          <p:bldP spid="21" grpId="0" animBg="1"/>
          <p:bldP spid="22" grpId="0" animBg="1"/>
          <p:bldP spid="23" grpId="0" animBg="1"/>
          <p:bldP spid="2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accel="6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2" presetID="2" presetClass="entr" presetSubtype="4" accel="6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5" presetID="2" presetClass="entr" presetSubtype="4" accel="6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8" presetID="2" presetClass="entr" presetSubtype="4" accel="6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 animBg="1"/>
          <p:bldP spid="21" grpId="0" animBg="1"/>
          <p:bldP spid="22" grpId="0" animBg="1"/>
          <p:bldP spid="23" grpId="0" animBg="1"/>
          <p:bldP spid="24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11943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spc="400" dirty="0">
                <a:latin typeface="印品黑体" panose="00000500000000000000" pitchFamily="2" charset="-122"/>
                <a:ea typeface="印品黑体" panose="00000500000000000000" pitchFamily="2" charset="-122"/>
              </a:rPr>
              <a:t>设计过程</a:t>
            </a:r>
            <a:endParaRPr lang="zh-CN" altLang="en-US" sz="2665" spc="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" name="TextBox 35"/>
          <p:cNvSpPr txBox="1"/>
          <p:nvPr/>
        </p:nvSpPr>
        <p:spPr>
          <a:xfrm>
            <a:off x="3187889" y="357181"/>
            <a:ext cx="1270000" cy="4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执行阶段</a:t>
            </a:r>
            <a:endParaRPr lang="zh-CN" altLang="en-US" sz="21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76171" y="384399"/>
            <a:ext cx="0" cy="278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107315" y="1120140"/>
            <a:ext cx="8437245" cy="641407"/>
            <a:chOff x="4894474" y="2926264"/>
            <a:chExt cx="7267528" cy="641508"/>
          </a:xfrm>
        </p:grpSpPr>
        <p:sp>
          <p:nvSpPr>
            <p:cNvPr id="42" name="TextBox 11"/>
            <p:cNvSpPr txBox="1"/>
            <p:nvPr/>
          </p:nvSpPr>
          <p:spPr>
            <a:xfrm>
              <a:off x="6875582" y="2926264"/>
              <a:ext cx="5286420" cy="3689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获取存入数据的寄存器地址来源</a:t>
              </a:r>
              <a:endParaRPr lang="zh-CN" altLang="en-US" sz="16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5176580" y="3384589"/>
              <a:ext cx="1056117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4894474" y="3201403"/>
              <a:ext cx="366369" cy="366369"/>
            </a:xfrm>
            <a:prstGeom prst="ellipse">
              <a:avLst/>
            </a:prstGeom>
            <a:solidFill>
              <a:srgbClr val="1A3F6C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3</a:t>
              </a:r>
              <a:endParaRPr lang="en-US" altLang="zh-CN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257694" y="3004369"/>
              <a:ext cx="1993265" cy="368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 err="1"/>
                <a:t>mux_reg_waddr</a:t>
              </a:r>
              <a:endParaRPr lang="en-US" altLang="zh-CN" dirty="0" err="1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255" y="3019425"/>
            <a:ext cx="5869940" cy="10998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919085" y="2716530"/>
            <a:ext cx="21024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JAL</a:t>
            </a:r>
            <a:r>
              <a:rPr lang="zh-CN" altLang="en-US"/>
              <a:t>指令：</a:t>
            </a:r>
            <a:endParaRPr lang="zh-CN" altLang="en-US"/>
          </a:p>
          <a:p>
            <a:r>
              <a:rPr lang="zh-CN" altLang="en-US"/>
              <a:t>将跳转指令后面第二条指令的地址作为返回地址写入</a:t>
            </a:r>
            <a:r>
              <a:rPr lang="en-US" altLang="zh-CN"/>
              <a:t>31</a:t>
            </a:r>
            <a:r>
              <a:rPr lang="zh-CN" altLang="en-US"/>
              <a:t>号寄存器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11943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spc="400" dirty="0">
                <a:latin typeface="印品黑体" panose="00000500000000000000" pitchFamily="2" charset="-122"/>
                <a:ea typeface="印品黑体" panose="00000500000000000000" pitchFamily="2" charset="-122"/>
              </a:rPr>
              <a:t>设计过程</a:t>
            </a:r>
            <a:endParaRPr lang="zh-CN" altLang="en-US" sz="2665" spc="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" name="TextBox 35"/>
          <p:cNvSpPr txBox="1"/>
          <p:nvPr/>
        </p:nvSpPr>
        <p:spPr>
          <a:xfrm>
            <a:off x="3187889" y="357181"/>
            <a:ext cx="128112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访存阶段</a:t>
            </a:r>
            <a:endParaRPr lang="zh-CN" altLang="en-US" sz="21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76171" y="384399"/>
            <a:ext cx="0" cy="278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391478" y="2087738"/>
            <a:ext cx="2682524" cy="26825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1635960" y="459708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139640" y="4762286"/>
            <a:ext cx="183185" cy="18318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371244" y="4502792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14925" y="4664937"/>
            <a:ext cx="183185" cy="18318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269590" y="4345345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659922" y="4403068"/>
            <a:ext cx="183185" cy="18318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709216" y="4578305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197059" y="4096780"/>
            <a:ext cx="222965" cy="22296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923861" y="4253752"/>
            <a:ext cx="183185" cy="18318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9" name="TextBox 41"/>
          <p:cNvSpPr txBox="1"/>
          <p:nvPr/>
        </p:nvSpPr>
        <p:spPr>
          <a:xfrm>
            <a:off x="1732949" y="3113321"/>
            <a:ext cx="194137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访存阶段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主要模块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847539" y="3197452"/>
            <a:ext cx="6228841" cy="563543"/>
            <a:chOff x="4894474" y="3004229"/>
            <a:chExt cx="6228841" cy="563543"/>
          </a:xfrm>
        </p:grpSpPr>
        <p:sp>
          <p:nvSpPr>
            <p:cNvPr id="49" name="TextBox 11"/>
            <p:cNvSpPr txBox="1"/>
            <p:nvPr/>
          </p:nvSpPr>
          <p:spPr>
            <a:xfrm>
              <a:off x="6514803" y="3116916"/>
              <a:ext cx="4608512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数据存储器</a:t>
              </a:r>
              <a:endParaRPr lang="en-US" altLang="zh-CN" sz="16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5176580" y="3384589"/>
              <a:ext cx="1056117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/>
            <p:cNvSpPr/>
            <p:nvPr/>
          </p:nvSpPr>
          <p:spPr>
            <a:xfrm>
              <a:off x="4894474" y="3201403"/>
              <a:ext cx="366369" cy="366369"/>
            </a:xfrm>
            <a:prstGeom prst="ellipse">
              <a:avLst/>
            </a:prstGeom>
            <a:solidFill>
              <a:srgbClr val="1A3F6C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1</a:t>
              </a:r>
              <a:endParaRPr lang="zh-CN" altLang="en-US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257669" y="3004229"/>
              <a:ext cx="1257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Data_mem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11943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spc="400" dirty="0">
                <a:latin typeface="印品黑体" panose="00000500000000000000" pitchFamily="2" charset="-122"/>
                <a:ea typeface="印品黑体" panose="00000500000000000000" pitchFamily="2" charset="-122"/>
              </a:rPr>
              <a:t>设计过程</a:t>
            </a:r>
            <a:endParaRPr lang="zh-CN" altLang="en-US" sz="2665" spc="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" name="TextBox 35"/>
          <p:cNvSpPr txBox="1"/>
          <p:nvPr/>
        </p:nvSpPr>
        <p:spPr>
          <a:xfrm>
            <a:off x="3187889" y="357181"/>
            <a:ext cx="1270000" cy="4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访存阶段</a:t>
            </a:r>
            <a:endParaRPr lang="zh-CN" altLang="en-US" sz="21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76171" y="384399"/>
            <a:ext cx="0" cy="278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112344" y="1235937"/>
            <a:ext cx="6228841" cy="563543"/>
            <a:chOff x="4894474" y="3004229"/>
            <a:chExt cx="6228841" cy="563543"/>
          </a:xfrm>
        </p:grpSpPr>
        <p:sp>
          <p:nvSpPr>
            <p:cNvPr id="49" name="TextBox 11"/>
            <p:cNvSpPr txBox="1"/>
            <p:nvPr/>
          </p:nvSpPr>
          <p:spPr>
            <a:xfrm>
              <a:off x="6514803" y="3116916"/>
              <a:ext cx="4608512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数据存储器</a:t>
              </a:r>
              <a:endParaRPr lang="en-US" altLang="zh-CN" sz="16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5176580" y="3384589"/>
              <a:ext cx="1056117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/>
            <p:cNvSpPr/>
            <p:nvPr/>
          </p:nvSpPr>
          <p:spPr>
            <a:xfrm>
              <a:off x="4894474" y="3201403"/>
              <a:ext cx="366369" cy="366369"/>
            </a:xfrm>
            <a:prstGeom prst="ellipse">
              <a:avLst/>
            </a:prstGeom>
            <a:solidFill>
              <a:srgbClr val="1A3F6C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1</a:t>
              </a:r>
              <a:endParaRPr lang="zh-CN" altLang="en-US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257669" y="3004229"/>
              <a:ext cx="1257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Data_mem</a:t>
              </a:r>
              <a:endParaRPr lang="zh-CN" altLang="en-US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335" y="2616200"/>
            <a:ext cx="3597910" cy="30048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320" y="831850"/>
            <a:ext cx="5769610" cy="28873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320" y="4175760"/>
            <a:ext cx="5770800" cy="21516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11943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spc="400" dirty="0">
                <a:latin typeface="印品黑体" panose="00000500000000000000" pitchFamily="2" charset="-122"/>
                <a:ea typeface="印品黑体" panose="00000500000000000000" pitchFamily="2" charset="-122"/>
              </a:rPr>
              <a:t>设计过程</a:t>
            </a:r>
            <a:endParaRPr lang="zh-CN" altLang="en-US" sz="2665" spc="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" name="TextBox 35"/>
          <p:cNvSpPr txBox="1"/>
          <p:nvPr/>
        </p:nvSpPr>
        <p:spPr>
          <a:xfrm>
            <a:off x="3187889" y="357181"/>
            <a:ext cx="128112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写回阶段</a:t>
            </a:r>
            <a:endParaRPr lang="zh-CN" altLang="en-US" sz="21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76171" y="384399"/>
            <a:ext cx="0" cy="278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391478" y="2087738"/>
            <a:ext cx="2682524" cy="26825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1635960" y="459708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139640" y="4762286"/>
            <a:ext cx="183185" cy="18318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371244" y="4502792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14925" y="4664937"/>
            <a:ext cx="183185" cy="18318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269590" y="4345345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659922" y="4403068"/>
            <a:ext cx="183185" cy="18318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709216" y="4578305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197059" y="4096780"/>
            <a:ext cx="222965" cy="22296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923861" y="4253752"/>
            <a:ext cx="183185" cy="18318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9" name="TextBox 41"/>
          <p:cNvSpPr txBox="1"/>
          <p:nvPr/>
        </p:nvSpPr>
        <p:spPr>
          <a:xfrm>
            <a:off x="1791497" y="3052098"/>
            <a:ext cx="194137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写回阶段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主要模块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060264" y="3766347"/>
            <a:ext cx="6228841" cy="563543"/>
            <a:chOff x="4894474" y="3004229"/>
            <a:chExt cx="6228841" cy="563543"/>
          </a:xfrm>
        </p:grpSpPr>
        <p:sp>
          <p:nvSpPr>
            <p:cNvPr id="25" name="TextBox 11"/>
            <p:cNvSpPr txBox="1"/>
            <p:nvPr/>
          </p:nvSpPr>
          <p:spPr>
            <a:xfrm>
              <a:off x="6514803" y="3116916"/>
              <a:ext cx="4608512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选择最终写回数据的数据来源</a:t>
              </a:r>
              <a:endParaRPr lang="en-US" altLang="zh-CN" sz="16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5176580" y="3384589"/>
              <a:ext cx="1056117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4894474" y="3201403"/>
              <a:ext cx="366369" cy="366369"/>
            </a:xfrm>
            <a:prstGeom prst="ellipse">
              <a:avLst/>
            </a:prstGeom>
            <a:solidFill>
              <a:srgbClr val="1A3F6C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2</a:t>
              </a:r>
              <a:endParaRPr lang="zh-CN" altLang="en-US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57669" y="3004229"/>
              <a:ext cx="1257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mux</a:t>
              </a:r>
              <a:endParaRPr lang="zh-CN" altLang="en-US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060264" y="2871834"/>
            <a:ext cx="6228841" cy="738664"/>
            <a:chOff x="4894474" y="2926264"/>
            <a:chExt cx="6228841" cy="738664"/>
          </a:xfrm>
        </p:grpSpPr>
        <p:sp>
          <p:nvSpPr>
            <p:cNvPr id="54" name="TextBox 11"/>
            <p:cNvSpPr txBox="1"/>
            <p:nvPr/>
          </p:nvSpPr>
          <p:spPr>
            <a:xfrm>
              <a:off x="6514803" y="2926264"/>
              <a:ext cx="460851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实现访存与回写阶段之间的寄存器，将执行阶段的结果在下一个时钟周期传递到回写阶段</a:t>
              </a:r>
              <a:endParaRPr lang="en-US" altLang="zh-CN" sz="16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176580" y="3384589"/>
              <a:ext cx="1056117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/>
            <p:cNvSpPr/>
            <p:nvPr/>
          </p:nvSpPr>
          <p:spPr>
            <a:xfrm>
              <a:off x="4894474" y="3201403"/>
              <a:ext cx="366369" cy="366369"/>
            </a:xfrm>
            <a:prstGeom prst="ellipse">
              <a:avLst/>
            </a:prstGeom>
            <a:solidFill>
              <a:srgbClr val="1A3F6C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1</a:t>
              </a:r>
              <a:endParaRPr lang="en-US" altLang="zh-CN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257669" y="3004229"/>
              <a:ext cx="1092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Mem_wb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11943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spc="400" dirty="0">
                <a:latin typeface="印品黑体" panose="00000500000000000000" pitchFamily="2" charset="-122"/>
                <a:ea typeface="印品黑体" panose="00000500000000000000" pitchFamily="2" charset="-122"/>
              </a:rPr>
              <a:t>设计过程</a:t>
            </a:r>
            <a:endParaRPr lang="zh-CN" altLang="en-US" sz="2665" spc="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" name="TextBox 35"/>
          <p:cNvSpPr txBox="1"/>
          <p:nvPr/>
        </p:nvSpPr>
        <p:spPr>
          <a:xfrm>
            <a:off x="3187889" y="357181"/>
            <a:ext cx="128112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写回阶段</a:t>
            </a:r>
            <a:endParaRPr lang="zh-CN" altLang="en-US" sz="21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76171" y="384399"/>
            <a:ext cx="0" cy="278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86309" y="2103282"/>
            <a:ext cx="6228841" cy="563543"/>
            <a:chOff x="4894474" y="3004229"/>
            <a:chExt cx="6228841" cy="563543"/>
          </a:xfrm>
        </p:grpSpPr>
        <p:sp>
          <p:nvSpPr>
            <p:cNvPr id="25" name="TextBox 11"/>
            <p:cNvSpPr txBox="1"/>
            <p:nvPr/>
          </p:nvSpPr>
          <p:spPr>
            <a:xfrm>
              <a:off x="6514803" y="3116916"/>
              <a:ext cx="4608512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选择最终写回数据的数据来源</a:t>
              </a:r>
              <a:endParaRPr lang="en-US" altLang="zh-CN" sz="16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5176580" y="3384589"/>
              <a:ext cx="1056117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4894474" y="3201403"/>
              <a:ext cx="366369" cy="366369"/>
            </a:xfrm>
            <a:prstGeom prst="ellipse">
              <a:avLst/>
            </a:prstGeom>
            <a:solidFill>
              <a:srgbClr val="1A3F6C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2</a:t>
              </a:r>
              <a:endParaRPr lang="zh-CN" altLang="en-US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57669" y="3004229"/>
              <a:ext cx="1257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mux</a:t>
              </a:r>
              <a:endParaRPr lang="zh-CN" altLang="en-US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86309" y="1208769"/>
            <a:ext cx="6228841" cy="738664"/>
            <a:chOff x="4894474" y="2926264"/>
            <a:chExt cx="6228841" cy="738664"/>
          </a:xfrm>
        </p:grpSpPr>
        <p:sp>
          <p:nvSpPr>
            <p:cNvPr id="54" name="TextBox 11"/>
            <p:cNvSpPr txBox="1"/>
            <p:nvPr/>
          </p:nvSpPr>
          <p:spPr>
            <a:xfrm>
              <a:off x="6514803" y="2926264"/>
              <a:ext cx="460851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实现访存与回写阶段之间的寄存器，将执行阶段的结果在下一个时钟周期传递到回写阶段</a:t>
              </a:r>
              <a:endParaRPr lang="en-US" altLang="zh-CN" sz="16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176580" y="3384589"/>
              <a:ext cx="1056117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/>
            <p:cNvSpPr/>
            <p:nvPr/>
          </p:nvSpPr>
          <p:spPr>
            <a:xfrm>
              <a:off x="4894474" y="3201403"/>
              <a:ext cx="366369" cy="366369"/>
            </a:xfrm>
            <a:prstGeom prst="ellipse">
              <a:avLst/>
            </a:prstGeom>
            <a:solidFill>
              <a:srgbClr val="1A3F6C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1</a:t>
              </a:r>
              <a:endParaRPr lang="en-US" altLang="zh-CN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257669" y="3004229"/>
              <a:ext cx="10926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Mem_wb</a:t>
              </a:r>
              <a:endParaRPr lang="zh-CN" altLang="en-US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3330" y="689610"/>
            <a:ext cx="3257550" cy="5895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11943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spc="400" dirty="0">
                <a:latin typeface="印品黑体" panose="00000500000000000000" pitchFamily="2" charset="-122"/>
                <a:ea typeface="印品黑体" panose="00000500000000000000" pitchFamily="2" charset="-122"/>
              </a:rPr>
              <a:t>设计过程</a:t>
            </a:r>
            <a:endParaRPr lang="zh-CN" altLang="en-US" sz="2665" spc="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" name="TextBox 35"/>
          <p:cNvSpPr txBox="1"/>
          <p:nvPr/>
        </p:nvSpPr>
        <p:spPr>
          <a:xfrm>
            <a:off x="3187889" y="357181"/>
            <a:ext cx="1813560" cy="4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冒险处理模块</a:t>
            </a:r>
            <a:endParaRPr lang="zh-CN" altLang="en-US" sz="21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76171" y="384399"/>
            <a:ext cx="0" cy="278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391478" y="2087738"/>
            <a:ext cx="2682524" cy="26825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1635960" y="459708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139640" y="4762286"/>
            <a:ext cx="183185" cy="18318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371244" y="4502792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14925" y="4664937"/>
            <a:ext cx="183185" cy="18318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269590" y="4345345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659922" y="4403068"/>
            <a:ext cx="183185" cy="18318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709216" y="4578305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197059" y="4096780"/>
            <a:ext cx="222965" cy="22296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923861" y="4253752"/>
            <a:ext cx="183185" cy="18318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9" name="TextBox 41"/>
          <p:cNvSpPr txBox="1"/>
          <p:nvPr/>
        </p:nvSpPr>
        <p:spPr>
          <a:xfrm>
            <a:off x="1803146" y="3296397"/>
            <a:ext cx="1941375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冒险处理模块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847539" y="3080609"/>
            <a:ext cx="6232282" cy="563543"/>
            <a:chOff x="4894474" y="3004229"/>
            <a:chExt cx="6232282" cy="563543"/>
          </a:xfrm>
        </p:grpSpPr>
        <p:sp>
          <p:nvSpPr>
            <p:cNvPr id="56" name="TextBox 11"/>
            <p:cNvSpPr txBox="1"/>
            <p:nvPr/>
          </p:nvSpPr>
          <p:spPr>
            <a:xfrm>
              <a:off x="6518244" y="3030836"/>
              <a:ext cx="460851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冒险处理单元，用于解决数据相关等冒险问题。</a:t>
              </a:r>
              <a:endParaRPr lang="en-US" altLang="zh-CN" sz="16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5176580" y="3384589"/>
              <a:ext cx="1056117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/>
            <p:cNvSpPr/>
            <p:nvPr/>
          </p:nvSpPr>
          <p:spPr>
            <a:xfrm>
              <a:off x="4894474" y="3201403"/>
              <a:ext cx="366369" cy="366369"/>
            </a:xfrm>
            <a:prstGeom prst="ellipse">
              <a:avLst/>
            </a:prstGeom>
            <a:solidFill>
              <a:srgbClr val="1A3F6C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1</a:t>
              </a:r>
              <a:endParaRPr lang="en-US" altLang="zh-CN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064171" y="3004229"/>
              <a:ext cx="1563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Hazards_unit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11943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spc="400" dirty="0">
                <a:latin typeface="印品黑体" panose="00000500000000000000" pitchFamily="2" charset="-122"/>
                <a:ea typeface="印品黑体" panose="00000500000000000000" pitchFamily="2" charset="-122"/>
              </a:rPr>
              <a:t>设计过程</a:t>
            </a:r>
            <a:endParaRPr lang="zh-CN" altLang="en-US" sz="2665" spc="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" name="TextBox 35"/>
          <p:cNvSpPr txBox="1"/>
          <p:nvPr/>
        </p:nvSpPr>
        <p:spPr>
          <a:xfrm>
            <a:off x="3187889" y="357181"/>
            <a:ext cx="1813560" cy="4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冒险处理模块</a:t>
            </a:r>
            <a:endParaRPr lang="zh-CN" altLang="en-US" sz="21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76171" y="384399"/>
            <a:ext cx="0" cy="278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137109" y="928594"/>
            <a:ext cx="6232282" cy="563543"/>
            <a:chOff x="4894474" y="3004229"/>
            <a:chExt cx="6232282" cy="563543"/>
          </a:xfrm>
        </p:grpSpPr>
        <p:sp>
          <p:nvSpPr>
            <p:cNvPr id="56" name="TextBox 11"/>
            <p:cNvSpPr txBox="1"/>
            <p:nvPr/>
          </p:nvSpPr>
          <p:spPr>
            <a:xfrm>
              <a:off x="6518244" y="3030836"/>
              <a:ext cx="460851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冒险处理单元，用于解决数据相关等冒险问题。</a:t>
              </a:r>
              <a:endParaRPr lang="en-US" altLang="zh-CN" sz="16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5176580" y="3384589"/>
              <a:ext cx="1056117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/>
            <p:cNvSpPr/>
            <p:nvPr/>
          </p:nvSpPr>
          <p:spPr>
            <a:xfrm>
              <a:off x="4894474" y="3201403"/>
              <a:ext cx="366369" cy="366369"/>
            </a:xfrm>
            <a:prstGeom prst="ellipse">
              <a:avLst/>
            </a:prstGeom>
            <a:solidFill>
              <a:srgbClr val="1A3F6C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1</a:t>
              </a:r>
              <a:endParaRPr lang="en-US" altLang="zh-CN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064171" y="3004229"/>
              <a:ext cx="1563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Hazards_unit</a:t>
              </a:r>
              <a:endParaRPr lang="zh-CN" altLang="en-US" dirty="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0985" y="1750695"/>
            <a:ext cx="7630160" cy="459676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2803525"/>
            <a:ext cx="2587625" cy="3154680"/>
          </a:xfrm>
          <a:prstGeom prst="rect">
            <a:avLst/>
          </a:prstGeom>
        </p:spPr>
      </p:pic>
      <p:graphicFrame>
        <p:nvGraphicFramePr>
          <p:cNvPr id="21" name="表格 20"/>
          <p:cNvGraphicFramePr/>
          <p:nvPr/>
        </p:nvGraphicFramePr>
        <p:xfrm>
          <a:off x="687070" y="1734820"/>
          <a:ext cx="1976400" cy="5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00"/>
              </a:tblGrid>
              <a:tr h="597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</a:rPr>
                        <a:t>数据相关</a:t>
                      </a:r>
                      <a:endParaRPr lang="zh-CN" altLang="en-US" sz="1800" b="0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A3A3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11943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spc="400" dirty="0">
                <a:latin typeface="印品黑体" panose="00000500000000000000" pitchFamily="2" charset="-122"/>
                <a:ea typeface="印品黑体" panose="00000500000000000000" pitchFamily="2" charset="-122"/>
              </a:rPr>
              <a:t>设计过程</a:t>
            </a:r>
            <a:endParaRPr lang="zh-CN" altLang="en-US" sz="2665" spc="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" name="TextBox 35"/>
          <p:cNvSpPr txBox="1"/>
          <p:nvPr/>
        </p:nvSpPr>
        <p:spPr>
          <a:xfrm>
            <a:off x="3187889" y="357181"/>
            <a:ext cx="1813560" cy="4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冒险处理模块</a:t>
            </a:r>
            <a:endParaRPr lang="zh-CN" altLang="en-US" sz="21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76171" y="384399"/>
            <a:ext cx="0" cy="278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147269" y="930499"/>
            <a:ext cx="6232282" cy="563543"/>
            <a:chOff x="4894474" y="3004229"/>
            <a:chExt cx="6232282" cy="563543"/>
          </a:xfrm>
        </p:grpSpPr>
        <p:sp>
          <p:nvSpPr>
            <p:cNvPr id="56" name="TextBox 11"/>
            <p:cNvSpPr txBox="1"/>
            <p:nvPr/>
          </p:nvSpPr>
          <p:spPr>
            <a:xfrm>
              <a:off x="6518244" y="3030836"/>
              <a:ext cx="460851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冒险处理单元，用于解决数据相关等冒险问题。</a:t>
              </a:r>
              <a:endParaRPr lang="en-US" altLang="zh-CN" sz="16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5176580" y="3384589"/>
              <a:ext cx="1056117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/>
            <p:cNvSpPr/>
            <p:nvPr/>
          </p:nvSpPr>
          <p:spPr>
            <a:xfrm>
              <a:off x="4894474" y="3201403"/>
              <a:ext cx="366369" cy="366369"/>
            </a:xfrm>
            <a:prstGeom prst="ellipse">
              <a:avLst/>
            </a:prstGeom>
            <a:solidFill>
              <a:srgbClr val="1A3F6C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1</a:t>
              </a:r>
              <a:endParaRPr lang="en-US" altLang="zh-CN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064171" y="3004229"/>
              <a:ext cx="1563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Hazards_unit</a:t>
              </a:r>
              <a:endParaRPr lang="zh-CN" alt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8565" y="2060575"/>
            <a:ext cx="282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Load </a:t>
            </a:r>
            <a:r>
              <a:rPr lang="zh-CN" altLang="en-US"/>
              <a:t>延迟</a:t>
            </a:r>
            <a:endParaRPr lang="zh-CN" altLang="en-US"/>
          </a:p>
        </p:txBody>
      </p:sp>
      <p:graphicFrame>
        <p:nvGraphicFramePr>
          <p:cNvPr id="21" name="表格 20"/>
          <p:cNvGraphicFramePr/>
          <p:nvPr/>
        </p:nvGraphicFramePr>
        <p:xfrm>
          <a:off x="687070" y="1734820"/>
          <a:ext cx="1976400" cy="5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00"/>
              </a:tblGrid>
              <a:tr h="597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</a:rPr>
                        <a:t>load</a:t>
                      </a:r>
                      <a:r>
                        <a:rPr lang="zh-CN" altLang="en-US" sz="1800" b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</a:rPr>
                        <a:t>延迟</a:t>
                      </a:r>
                      <a:endParaRPr lang="zh-CN" altLang="en-US" sz="1800" b="0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A3A3A"/>
                    </a:solidFill>
                  </a:tcPr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531" y="1159773"/>
            <a:ext cx="3468430" cy="178582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92" y="3066557"/>
            <a:ext cx="8978707" cy="3260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11943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spc="400" dirty="0">
                <a:latin typeface="印品黑体" panose="00000500000000000000" pitchFamily="2" charset="-122"/>
                <a:ea typeface="印品黑体" panose="00000500000000000000" pitchFamily="2" charset="-122"/>
              </a:rPr>
              <a:t>设计过程</a:t>
            </a:r>
            <a:endParaRPr lang="zh-CN" altLang="en-US" sz="2665" spc="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" name="TextBox 35"/>
          <p:cNvSpPr txBox="1"/>
          <p:nvPr/>
        </p:nvSpPr>
        <p:spPr>
          <a:xfrm>
            <a:off x="3187889" y="357181"/>
            <a:ext cx="1813560" cy="420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冒险处理模块</a:t>
            </a:r>
            <a:endParaRPr lang="zh-CN" altLang="en-US" sz="21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76171" y="384399"/>
            <a:ext cx="0" cy="278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147269" y="928594"/>
            <a:ext cx="6232282" cy="563543"/>
            <a:chOff x="4894474" y="3004229"/>
            <a:chExt cx="6232282" cy="563543"/>
          </a:xfrm>
        </p:grpSpPr>
        <p:sp>
          <p:nvSpPr>
            <p:cNvPr id="56" name="TextBox 11"/>
            <p:cNvSpPr txBox="1"/>
            <p:nvPr/>
          </p:nvSpPr>
          <p:spPr>
            <a:xfrm>
              <a:off x="6518244" y="3030836"/>
              <a:ext cx="460851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冒险处理单元，用于解决数据相关等冒险问题。</a:t>
              </a:r>
              <a:endParaRPr lang="en-US" altLang="zh-CN" sz="16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5176580" y="3384589"/>
              <a:ext cx="1056117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/>
            <p:cNvSpPr/>
            <p:nvPr/>
          </p:nvSpPr>
          <p:spPr>
            <a:xfrm>
              <a:off x="4894474" y="3201403"/>
              <a:ext cx="366369" cy="366369"/>
            </a:xfrm>
            <a:prstGeom prst="ellipse">
              <a:avLst/>
            </a:prstGeom>
            <a:solidFill>
              <a:srgbClr val="1A3F6C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印品黑体" panose="00000500000000000000" pitchFamily="2" charset="-122"/>
                  <a:ea typeface="印品黑体" panose="00000500000000000000" pitchFamily="2" charset="-122"/>
                </a:rPr>
                <a:t>1</a:t>
              </a:r>
              <a:endParaRPr lang="en-US" altLang="zh-CN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064171" y="3004229"/>
              <a:ext cx="1563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Hazards_unit</a:t>
              </a:r>
              <a:endParaRPr lang="zh-CN" altLang="en-US" dirty="0"/>
            </a:p>
          </p:txBody>
        </p:sp>
      </p:grpSp>
      <p:graphicFrame>
        <p:nvGraphicFramePr>
          <p:cNvPr id="21" name="表格 20"/>
          <p:cNvGraphicFramePr/>
          <p:nvPr/>
        </p:nvGraphicFramePr>
        <p:xfrm>
          <a:off x="685800" y="1734185"/>
          <a:ext cx="1976400" cy="59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00"/>
              </a:tblGrid>
              <a:tr h="5975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</a:rPr>
                        <a:t>控制相关</a:t>
                      </a:r>
                      <a:endParaRPr lang="zh-CN" altLang="en-US" sz="1800" b="0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A3A3A"/>
                    </a:solidFill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79429"/>
            <a:ext cx="10541051" cy="29054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430" y="1397639"/>
            <a:ext cx="3280410" cy="2049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26670" y="1666124"/>
            <a:ext cx="2384573" cy="2384573"/>
            <a:chOff x="4240335" y="3008435"/>
            <a:chExt cx="3711332" cy="3711332"/>
          </a:xfrm>
        </p:grpSpPr>
        <p:sp>
          <p:nvSpPr>
            <p:cNvPr id="3" name="椭圆 2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24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5" name="椭圆 4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1A3F6C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sp>
        <p:nvSpPr>
          <p:cNvPr id="7" name="任意多边形 6"/>
          <p:cNvSpPr/>
          <p:nvPr/>
        </p:nvSpPr>
        <p:spPr>
          <a:xfrm>
            <a:off x="-118833" y="-570590"/>
            <a:ext cx="2837789" cy="8001905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rgbClr val="1A3F6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01461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24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55887" y="2092178"/>
            <a:ext cx="5367626" cy="14465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8800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PART 03</a:t>
            </a:r>
            <a:endParaRPr lang="zh-CN" altLang="en-US" sz="8800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65855" y="3777734"/>
            <a:ext cx="331487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汇编测试</a:t>
            </a:r>
            <a:endParaRPr lang="en-US" altLang="zh-CN" sz="2665" b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3901718" y="4510789"/>
            <a:ext cx="6937973" cy="423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全覆盖汇编测试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381696" y="2554697"/>
            <a:ext cx="674521" cy="578395"/>
            <a:chOff x="3546346" y="2339026"/>
            <a:chExt cx="897787" cy="769842"/>
          </a:xfrm>
          <a:solidFill>
            <a:srgbClr val="1A3F6C"/>
          </a:solidFill>
        </p:grpSpPr>
        <p:sp>
          <p:nvSpPr>
            <p:cNvPr id="13" name="Rectangle 227"/>
            <p:cNvSpPr>
              <a:spLocks noChangeArrowheads="1"/>
            </p:cNvSpPr>
            <p:nvPr/>
          </p:nvSpPr>
          <p:spPr bwMode="auto">
            <a:xfrm>
              <a:off x="3561526" y="3077423"/>
              <a:ext cx="882607" cy="314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4" name="Freeform 228"/>
            <p:cNvSpPr/>
            <p:nvPr/>
          </p:nvSpPr>
          <p:spPr bwMode="auto">
            <a:xfrm>
              <a:off x="3617909" y="2844302"/>
              <a:ext cx="125777" cy="210351"/>
            </a:xfrm>
            <a:custGeom>
              <a:avLst/>
              <a:gdLst>
                <a:gd name="T0" fmla="*/ 6 w 49"/>
                <a:gd name="T1" fmla="*/ 82 h 82"/>
                <a:gd name="T2" fmla="*/ 43 w 49"/>
                <a:gd name="T3" fmla="*/ 82 h 82"/>
                <a:gd name="T4" fmla="*/ 49 w 49"/>
                <a:gd name="T5" fmla="*/ 76 h 82"/>
                <a:gd name="T6" fmla="*/ 49 w 49"/>
                <a:gd name="T7" fmla="*/ 0 h 82"/>
                <a:gd name="T8" fmla="*/ 0 w 49"/>
                <a:gd name="T9" fmla="*/ 49 h 82"/>
                <a:gd name="T10" fmla="*/ 0 w 49"/>
                <a:gd name="T11" fmla="*/ 76 h 82"/>
                <a:gd name="T12" fmla="*/ 6 w 49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2">
                  <a:moveTo>
                    <a:pt x="6" y="82"/>
                  </a:moveTo>
                  <a:cubicBezTo>
                    <a:pt x="43" y="82"/>
                    <a:pt x="43" y="82"/>
                    <a:pt x="43" y="82"/>
                  </a:cubicBezTo>
                  <a:cubicBezTo>
                    <a:pt x="46" y="82"/>
                    <a:pt x="49" y="79"/>
                    <a:pt x="49" y="7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9"/>
                    <a:pt x="3" y="82"/>
                    <a:pt x="6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5" name="Freeform 229"/>
            <p:cNvSpPr/>
            <p:nvPr/>
          </p:nvSpPr>
          <p:spPr bwMode="auto">
            <a:xfrm>
              <a:off x="3779467" y="2682744"/>
              <a:ext cx="122524" cy="371910"/>
            </a:xfrm>
            <a:custGeom>
              <a:avLst/>
              <a:gdLst>
                <a:gd name="T0" fmla="*/ 5 w 48"/>
                <a:gd name="T1" fmla="*/ 145 h 145"/>
                <a:gd name="T2" fmla="*/ 43 w 48"/>
                <a:gd name="T3" fmla="*/ 145 h 145"/>
                <a:gd name="T4" fmla="*/ 48 w 48"/>
                <a:gd name="T5" fmla="*/ 139 h 145"/>
                <a:gd name="T6" fmla="*/ 48 w 48"/>
                <a:gd name="T7" fmla="*/ 0 h 145"/>
                <a:gd name="T8" fmla="*/ 0 w 48"/>
                <a:gd name="T9" fmla="*/ 49 h 145"/>
                <a:gd name="T10" fmla="*/ 0 w 48"/>
                <a:gd name="T11" fmla="*/ 139 h 145"/>
                <a:gd name="T12" fmla="*/ 5 w 48"/>
                <a:gd name="T13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5">
                  <a:moveTo>
                    <a:pt x="5" y="145"/>
                  </a:moveTo>
                  <a:cubicBezTo>
                    <a:pt x="43" y="145"/>
                    <a:pt x="43" y="145"/>
                    <a:pt x="43" y="145"/>
                  </a:cubicBezTo>
                  <a:cubicBezTo>
                    <a:pt x="46" y="145"/>
                    <a:pt x="48" y="142"/>
                    <a:pt x="48" y="1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2"/>
                    <a:pt x="2" y="145"/>
                    <a:pt x="5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6" name="Freeform 230"/>
            <p:cNvSpPr/>
            <p:nvPr/>
          </p:nvSpPr>
          <p:spPr bwMode="auto">
            <a:xfrm>
              <a:off x="3938857" y="2713104"/>
              <a:ext cx="124693" cy="341550"/>
            </a:xfrm>
            <a:custGeom>
              <a:avLst/>
              <a:gdLst>
                <a:gd name="T0" fmla="*/ 22 w 49"/>
                <a:gd name="T1" fmla="*/ 22 h 133"/>
                <a:gd name="T2" fmla="*/ 0 w 49"/>
                <a:gd name="T3" fmla="*/ 0 h 133"/>
                <a:gd name="T4" fmla="*/ 0 w 49"/>
                <a:gd name="T5" fmla="*/ 127 h 133"/>
                <a:gd name="T6" fmla="*/ 6 w 49"/>
                <a:gd name="T7" fmla="*/ 133 h 133"/>
                <a:gd name="T8" fmla="*/ 43 w 49"/>
                <a:gd name="T9" fmla="*/ 133 h 133"/>
                <a:gd name="T10" fmla="*/ 49 w 49"/>
                <a:gd name="T11" fmla="*/ 127 h 133"/>
                <a:gd name="T12" fmla="*/ 49 w 49"/>
                <a:gd name="T13" fmla="*/ 26 h 133"/>
                <a:gd name="T14" fmla="*/ 38 w 49"/>
                <a:gd name="T15" fmla="*/ 29 h 133"/>
                <a:gd name="T16" fmla="*/ 22 w 49"/>
                <a:gd name="T17" fmla="*/ 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33">
                  <a:moveTo>
                    <a:pt x="22" y="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0"/>
                    <a:pt x="3" y="133"/>
                    <a:pt x="6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6" y="133"/>
                    <a:pt x="49" y="130"/>
                    <a:pt x="49" y="127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6" y="28"/>
                    <a:pt x="42" y="29"/>
                    <a:pt x="38" y="29"/>
                  </a:cubicBezTo>
                  <a:cubicBezTo>
                    <a:pt x="32" y="29"/>
                    <a:pt x="27" y="26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7" name="Freeform 231"/>
            <p:cNvSpPr/>
            <p:nvPr/>
          </p:nvSpPr>
          <p:spPr bwMode="auto">
            <a:xfrm>
              <a:off x="4100415" y="2624193"/>
              <a:ext cx="122524" cy="430461"/>
            </a:xfrm>
            <a:custGeom>
              <a:avLst/>
              <a:gdLst>
                <a:gd name="T0" fmla="*/ 5 w 48"/>
                <a:gd name="T1" fmla="*/ 168 h 168"/>
                <a:gd name="T2" fmla="*/ 43 w 48"/>
                <a:gd name="T3" fmla="*/ 168 h 168"/>
                <a:gd name="T4" fmla="*/ 48 w 48"/>
                <a:gd name="T5" fmla="*/ 162 h 168"/>
                <a:gd name="T6" fmla="*/ 48 w 48"/>
                <a:gd name="T7" fmla="*/ 0 h 168"/>
                <a:gd name="T8" fmla="*/ 0 w 48"/>
                <a:gd name="T9" fmla="*/ 48 h 168"/>
                <a:gd name="T10" fmla="*/ 0 w 48"/>
                <a:gd name="T11" fmla="*/ 162 h 168"/>
                <a:gd name="T12" fmla="*/ 5 w 4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68">
                  <a:moveTo>
                    <a:pt x="5" y="168"/>
                  </a:moveTo>
                  <a:cubicBezTo>
                    <a:pt x="43" y="168"/>
                    <a:pt x="43" y="168"/>
                    <a:pt x="43" y="168"/>
                  </a:cubicBezTo>
                  <a:cubicBezTo>
                    <a:pt x="46" y="168"/>
                    <a:pt x="48" y="165"/>
                    <a:pt x="48" y="162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5"/>
                    <a:pt x="2" y="168"/>
                    <a:pt x="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8" name="Freeform 232"/>
            <p:cNvSpPr/>
            <p:nvPr/>
          </p:nvSpPr>
          <p:spPr bwMode="auto">
            <a:xfrm>
              <a:off x="4258721" y="2513596"/>
              <a:ext cx="125777" cy="541058"/>
            </a:xfrm>
            <a:custGeom>
              <a:avLst/>
              <a:gdLst>
                <a:gd name="T0" fmla="*/ 29 w 49"/>
                <a:gd name="T1" fmla="*/ 0 h 211"/>
                <a:gd name="T2" fmla="*/ 0 w 49"/>
                <a:gd name="T3" fmla="*/ 29 h 211"/>
                <a:gd name="T4" fmla="*/ 0 w 49"/>
                <a:gd name="T5" fmla="*/ 205 h 211"/>
                <a:gd name="T6" fmla="*/ 6 w 49"/>
                <a:gd name="T7" fmla="*/ 211 h 211"/>
                <a:gd name="T8" fmla="*/ 43 w 49"/>
                <a:gd name="T9" fmla="*/ 211 h 211"/>
                <a:gd name="T10" fmla="*/ 49 w 49"/>
                <a:gd name="T11" fmla="*/ 205 h 211"/>
                <a:gd name="T12" fmla="*/ 49 w 49"/>
                <a:gd name="T13" fmla="*/ 22 h 211"/>
                <a:gd name="T14" fmla="*/ 29 w 49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11">
                  <a:moveTo>
                    <a:pt x="29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08"/>
                    <a:pt x="3" y="211"/>
                    <a:pt x="6" y="211"/>
                  </a:cubicBezTo>
                  <a:cubicBezTo>
                    <a:pt x="43" y="211"/>
                    <a:pt x="43" y="211"/>
                    <a:pt x="43" y="211"/>
                  </a:cubicBezTo>
                  <a:cubicBezTo>
                    <a:pt x="46" y="211"/>
                    <a:pt x="49" y="208"/>
                    <a:pt x="49" y="20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38" y="21"/>
                    <a:pt x="29" y="12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9" name="Freeform 233"/>
            <p:cNvSpPr/>
            <p:nvPr/>
          </p:nvSpPr>
          <p:spPr bwMode="auto">
            <a:xfrm>
              <a:off x="3546346" y="2339026"/>
              <a:ext cx="871764" cy="610452"/>
            </a:xfrm>
            <a:custGeom>
              <a:avLst/>
              <a:gdLst>
                <a:gd name="T0" fmla="*/ 20 w 340"/>
                <a:gd name="T1" fmla="*/ 234 h 238"/>
                <a:gd name="T2" fmla="*/ 140 w 340"/>
                <a:gd name="T3" fmla="*/ 113 h 238"/>
                <a:gd name="T4" fmla="*/ 183 w 340"/>
                <a:gd name="T5" fmla="*/ 156 h 238"/>
                <a:gd name="T6" fmla="*/ 199 w 340"/>
                <a:gd name="T7" fmla="*/ 156 h 238"/>
                <a:gd name="T8" fmla="*/ 318 w 340"/>
                <a:gd name="T9" fmla="*/ 37 h 238"/>
                <a:gd name="T10" fmla="*/ 318 w 340"/>
                <a:gd name="T11" fmla="*/ 64 h 238"/>
                <a:gd name="T12" fmla="*/ 329 w 340"/>
                <a:gd name="T13" fmla="*/ 75 h 238"/>
                <a:gd name="T14" fmla="*/ 340 w 340"/>
                <a:gd name="T15" fmla="*/ 64 h 238"/>
                <a:gd name="T16" fmla="*/ 340 w 340"/>
                <a:gd name="T17" fmla="*/ 11 h 238"/>
                <a:gd name="T18" fmla="*/ 337 w 340"/>
                <a:gd name="T19" fmla="*/ 3 h 238"/>
                <a:gd name="T20" fmla="*/ 329 w 340"/>
                <a:gd name="T21" fmla="*/ 0 h 238"/>
                <a:gd name="T22" fmla="*/ 276 w 340"/>
                <a:gd name="T23" fmla="*/ 0 h 238"/>
                <a:gd name="T24" fmla="*/ 265 w 340"/>
                <a:gd name="T25" fmla="*/ 11 h 238"/>
                <a:gd name="T26" fmla="*/ 276 w 340"/>
                <a:gd name="T27" fmla="*/ 22 h 238"/>
                <a:gd name="T28" fmla="*/ 302 w 340"/>
                <a:gd name="T29" fmla="*/ 22 h 238"/>
                <a:gd name="T30" fmla="*/ 191 w 340"/>
                <a:gd name="T31" fmla="*/ 133 h 238"/>
                <a:gd name="T32" fmla="*/ 148 w 340"/>
                <a:gd name="T33" fmla="*/ 90 h 238"/>
                <a:gd name="T34" fmla="*/ 133 w 340"/>
                <a:gd name="T35" fmla="*/ 90 h 238"/>
                <a:gd name="T36" fmla="*/ 4 w 340"/>
                <a:gd name="T37" fmla="*/ 219 h 238"/>
                <a:gd name="T38" fmla="*/ 4 w 340"/>
                <a:gd name="T39" fmla="*/ 234 h 238"/>
                <a:gd name="T40" fmla="*/ 20 w 340"/>
                <a:gd name="T41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238">
                  <a:moveTo>
                    <a:pt x="20" y="234"/>
                  </a:moveTo>
                  <a:cubicBezTo>
                    <a:pt x="140" y="113"/>
                    <a:pt x="140" y="113"/>
                    <a:pt x="140" y="113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8" y="160"/>
                    <a:pt x="195" y="160"/>
                    <a:pt x="199" y="156"/>
                  </a:cubicBezTo>
                  <a:cubicBezTo>
                    <a:pt x="318" y="37"/>
                    <a:pt x="318" y="37"/>
                    <a:pt x="318" y="37"/>
                  </a:cubicBezTo>
                  <a:cubicBezTo>
                    <a:pt x="318" y="64"/>
                    <a:pt x="318" y="64"/>
                    <a:pt x="318" y="64"/>
                  </a:cubicBezTo>
                  <a:cubicBezTo>
                    <a:pt x="318" y="70"/>
                    <a:pt x="323" y="75"/>
                    <a:pt x="329" y="75"/>
                  </a:cubicBezTo>
                  <a:cubicBezTo>
                    <a:pt x="335" y="75"/>
                    <a:pt x="340" y="70"/>
                    <a:pt x="340" y="64"/>
                  </a:cubicBezTo>
                  <a:cubicBezTo>
                    <a:pt x="340" y="11"/>
                    <a:pt x="340" y="11"/>
                    <a:pt x="340" y="11"/>
                  </a:cubicBezTo>
                  <a:cubicBezTo>
                    <a:pt x="340" y="8"/>
                    <a:pt x="339" y="5"/>
                    <a:pt x="337" y="3"/>
                  </a:cubicBezTo>
                  <a:cubicBezTo>
                    <a:pt x="335" y="1"/>
                    <a:pt x="332" y="0"/>
                    <a:pt x="329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0" y="0"/>
                    <a:pt x="265" y="4"/>
                    <a:pt x="265" y="11"/>
                  </a:cubicBezTo>
                  <a:cubicBezTo>
                    <a:pt x="265" y="17"/>
                    <a:pt x="270" y="22"/>
                    <a:pt x="276" y="22"/>
                  </a:cubicBezTo>
                  <a:cubicBezTo>
                    <a:pt x="302" y="22"/>
                    <a:pt x="302" y="22"/>
                    <a:pt x="302" y="22"/>
                  </a:cubicBezTo>
                  <a:cubicBezTo>
                    <a:pt x="191" y="133"/>
                    <a:pt x="191" y="133"/>
                    <a:pt x="191" y="133"/>
                  </a:cubicBezTo>
                  <a:cubicBezTo>
                    <a:pt x="148" y="90"/>
                    <a:pt x="148" y="90"/>
                    <a:pt x="148" y="90"/>
                  </a:cubicBezTo>
                  <a:cubicBezTo>
                    <a:pt x="144" y="86"/>
                    <a:pt x="137" y="86"/>
                    <a:pt x="133" y="90"/>
                  </a:cubicBezTo>
                  <a:cubicBezTo>
                    <a:pt x="4" y="219"/>
                    <a:pt x="4" y="219"/>
                    <a:pt x="4" y="219"/>
                  </a:cubicBezTo>
                  <a:cubicBezTo>
                    <a:pt x="0" y="223"/>
                    <a:pt x="0" y="230"/>
                    <a:pt x="4" y="234"/>
                  </a:cubicBezTo>
                  <a:cubicBezTo>
                    <a:pt x="8" y="238"/>
                    <a:pt x="15" y="238"/>
                    <a:pt x="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26670" y="1666124"/>
            <a:ext cx="2384573" cy="2384573"/>
            <a:chOff x="4240335" y="3008435"/>
            <a:chExt cx="3711332" cy="3711332"/>
          </a:xfrm>
        </p:grpSpPr>
        <p:sp>
          <p:nvSpPr>
            <p:cNvPr id="5" name="椭圆 4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24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7" name="椭圆 6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1A3F6C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sp>
        <p:nvSpPr>
          <p:cNvPr id="9" name="任意多边形 8"/>
          <p:cNvSpPr/>
          <p:nvPr/>
        </p:nvSpPr>
        <p:spPr>
          <a:xfrm>
            <a:off x="-118833" y="-570590"/>
            <a:ext cx="2837789" cy="8001905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rgbClr val="1A3F6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001461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24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55887" y="2092178"/>
            <a:ext cx="5432230" cy="14465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8800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PART 01</a:t>
            </a:r>
            <a:endParaRPr lang="zh-CN" altLang="en-US" sz="8800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5855" y="3777734"/>
            <a:ext cx="331487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实验简述</a:t>
            </a:r>
            <a:endParaRPr lang="en-US" altLang="zh-CN" sz="2665" b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3901718" y="4510789"/>
            <a:ext cx="6937973" cy="4603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本次实验实现了经典的五级流水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CPU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，支持了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41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条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MIPS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指令。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382728" y="2490050"/>
            <a:ext cx="702937" cy="707692"/>
            <a:chOff x="5042691" y="2273920"/>
            <a:chExt cx="702937" cy="707692"/>
          </a:xfrm>
          <a:solidFill>
            <a:srgbClr val="1A3F6C"/>
          </a:solidFill>
        </p:grpSpPr>
        <p:sp>
          <p:nvSpPr>
            <p:cNvPr id="15" name="Freeform 12"/>
            <p:cNvSpPr/>
            <p:nvPr/>
          </p:nvSpPr>
          <p:spPr bwMode="auto">
            <a:xfrm>
              <a:off x="5284806" y="278996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5042691" y="227392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11943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spc="400" dirty="0">
                <a:latin typeface="印品黑体" panose="00000500000000000000" pitchFamily="2" charset="-122"/>
                <a:ea typeface="印品黑体" panose="00000500000000000000" pitchFamily="2" charset="-122"/>
              </a:rPr>
              <a:t>汇编测试</a:t>
            </a:r>
            <a:endParaRPr lang="zh-CN" altLang="en-US" sz="2665" spc="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" name="TextBox 35"/>
          <p:cNvSpPr txBox="1"/>
          <p:nvPr/>
        </p:nvSpPr>
        <p:spPr>
          <a:xfrm>
            <a:off x="3187889" y="357181"/>
            <a:ext cx="2651688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全覆盖汇编测试代码</a:t>
            </a:r>
            <a:endParaRPr lang="zh-CN" altLang="en-US" sz="21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76171" y="384399"/>
            <a:ext cx="0" cy="278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198880" y="1628355"/>
            <a:ext cx="9794240" cy="1860795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0" name="TextBox 42"/>
          <p:cNvSpPr txBox="1"/>
          <p:nvPr/>
        </p:nvSpPr>
        <p:spPr>
          <a:xfrm>
            <a:off x="1422400" y="1952979"/>
            <a:ext cx="9337040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该测试代码的主要功能是：不使用乘除法指令的前提下，对输入的参数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b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进行除法运算并得到运算后的商和余数。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1" name="矩形 93"/>
          <p:cNvSpPr/>
          <p:nvPr/>
        </p:nvSpPr>
        <p:spPr>
          <a:xfrm>
            <a:off x="1148656" y="156893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" name="矩形 93"/>
          <p:cNvSpPr/>
          <p:nvPr/>
        </p:nvSpPr>
        <p:spPr>
          <a:xfrm rot="10800000">
            <a:off x="10661961" y="316427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3" name="Freeform 5"/>
          <p:cNvSpPr/>
          <p:nvPr/>
        </p:nvSpPr>
        <p:spPr bwMode="auto">
          <a:xfrm>
            <a:off x="1873303" y="3946019"/>
            <a:ext cx="1981723" cy="175638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1A3F6C"/>
          </a:solidFill>
          <a:ln w="317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27000" dist="63500" dir="13500000">
              <a:schemeClr val="accent1">
                <a:lumMod val="50000"/>
                <a:alpha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4" name="Freeform 5"/>
          <p:cNvSpPr/>
          <p:nvPr/>
        </p:nvSpPr>
        <p:spPr bwMode="auto">
          <a:xfrm>
            <a:off x="1981130" y="4041585"/>
            <a:ext cx="1766068" cy="156525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  <a:effectLst>
            <a:outerShdw blurRad="101600" dist="50800" dir="2700000" algn="tl" rotWithShape="0">
              <a:schemeClr val="accent1">
                <a:lumMod val="50000"/>
                <a:alpha val="64000"/>
              </a:schemeClr>
            </a:outerShdw>
          </a:effectLst>
          <a:scene3d>
            <a:camera prst="orthographicFront"/>
            <a:lightRig rig="threePt" dir="t"/>
          </a:scene3d>
          <a:sp3d prstMaterial="softEdge">
            <a:bevelT w="63500" h="190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5" name="Freeform 5"/>
          <p:cNvSpPr/>
          <p:nvPr/>
        </p:nvSpPr>
        <p:spPr bwMode="auto">
          <a:xfrm>
            <a:off x="3972411" y="3946019"/>
            <a:ext cx="1981723" cy="175638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1A3F6C"/>
          </a:solidFill>
          <a:ln w="317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27000" dist="63500" dir="13500000">
              <a:schemeClr val="accent2">
                <a:lumMod val="50000"/>
                <a:alpha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6" name="Freeform 5"/>
          <p:cNvSpPr/>
          <p:nvPr/>
        </p:nvSpPr>
        <p:spPr bwMode="auto">
          <a:xfrm>
            <a:off x="4080238" y="4041585"/>
            <a:ext cx="1766068" cy="156525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  <a:effectLst>
            <a:outerShdw blurRad="101600" dist="50800" dir="2700000" algn="tl" rotWithShape="0">
              <a:schemeClr val="accent2">
                <a:lumMod val="50000"/>
                <a:alpha val="64000"/>
              </a:schemeClr>
            </a:outerShdw>
          </a:effectLst>
          <a:scene3d>
            <a:camera prst="orthographicFront"/>
            <a:lightRig rig="threePt" dir="t"/>
          </a:scene3d>
          <a:sp3d prstMaterial="softEdge">
            <a:bevelT w="63500" h="190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7" name="Freeform 5"/>
          <p:cNvSpPr/>
          <p:nvPr/>
        </p:nvSpPr>
        <p:spPr bwMode="auto">
          <a:xfrm>
            <a:off x="6074607" y="3946018"/>
            <a:ext cx="1981723" cy="175638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1A3F6C"/>
          </a:solidFill>
          <a:ln w="317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27000" dist="63500" dir="13500000">
              <a:schemeClr val="accent3">
                <a:lumMod val="50000"/>
                <a:alpha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8" name="Freeform 5"/>
          <p:cNvSpPr/>
          <p:nvPr/>
        </p:nvSpPr>
        <p:spPr bwMode="auto">
          <a:xfrm>
            <a:off x="6212791" y="4041585"/>
            <a:ext cx="1766068" cy="156525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  <a:effectLst>
            <a:outerShdw blurRad="101600" dist="50800" dir="2700000" algn="tl" rotWithShape="0">
              <a:schemeClr val="accent3">
                <a:lumMod val="50000"/>
                <a:alpha val="64000"/>
              </a:schemeClr>
            </a:outerShdw>
          </a:effectLst>
          <a:scene3d>
            <a:camera prst="orthographicFront"/>
            <a:lightRig rig="threePt" dir="t"/>
          </a:scene3d>
          <a:sp3d prstMaterial="softEdge">
            <a:bevelT w="63500" h="190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81191" y="4708825"/>
            <a:ext cx="369012" cy="461665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a</a:t>
            </a:r>
            <a:endParaRPr lang="zh-CN" altLang="en-US" sz="135" b="1" dirty="0">
              <a:solidFill>
                <a:schemeClr val="tx1">
                  <a:lumMod val="65000"/>
                  <a:lumOff val="3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67647" y="4708825"/>
            <a:ext cx="1659429" cy="461665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quotient</a:t>
            </a:r>
            <a:endParaRPr lang="zh-CN" altLang="en-US" sz="135" b="1" dirty="0">
              <a:solidFill>
                <a:schemeClr val="tx1">
                  <a:lumMod val="65000"/>
                  <a:lumOff val="3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80301" y="4708825"/>
            <a:ext cx="369012" cy="461665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b</a:t>
            </a:r>
            <a:endParaRPr lang="zh-CN" altLang="en-US" sz="135" b="1" dirty="0">
              <a:solidFill>
                <a:schemeClr val="tx1">
                  <a:lumMod val="65000"/>
                  <a:lumOff val="3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8" name="Freeform 5"/>
          <p:cNvSpPr/>
          <p:nvPr/>
        </p:nvSpPr>
        <p:spPr bwMode="auto">
          <a:xfrm>
            <a:off x="8224315" y="3946018"/>
            <a:ext cx="1981723" cy="175638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1A3F6C"/>
          </a:solidFill>
          <a:ln w="317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27000" dist="63500" dir="13500000">
              <a:schemeClr val="accent3">
                <a:lumMod val="50000"/>
                <a:alpha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9" name="Freeform 5"/>
          <p:cNvSpPr/>
          <p:nvPr/>
        </p:nvSpPr>
        <p:spPr bwMode="auto">
          <a:xfrm>
            <a:off x="8332141" y="4041584"/>
            <a:ext cx="1766068" cy="156525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  <a:effectLst>
            <a:outerShdw blurRad="101600" dist="50800" dir="2700000" algn="tl" rotWithShape="0">
              <a:schemeClr val="accent3">
                <a:lumMod val="50000"/>
                <a:alpha val="64000"/>
              </a:schemeClr>
            </a:outerShdw>
          </a:effectLst>
          <a:scene3d>
            <a:camera prst="orthographicFront"/>
            <a:lightRig rig="threePt" dir="t"/>
          </a:scene3d>
          <a:sp3d prstMaterial="softEdge">
            <a:bevelT w="63500" h="190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571342" y="4708824"/>
            <a:ext cx="1290738" cy="461665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remain</a:t>
            </a:r>
            <a:endParaRPr lang="zh-CN" altLang="en-US" sz="135" b="1" dirty="0">
              <a:solidFill>
                <a:schemeClr val="tx1">
                  <a:lumMod val="65000"/>
                  <a:lumOff val="3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07103" y="4135121"/>
            <a:ext cx="944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余数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612566" y="4125776"/>
            <a:ext cx="944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495165" y="4135121"/>
            <a:ext cx="944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参数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383767" y="4125775"/>
            <a:ext cx="944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参数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26670" y="1666124"/>
            <a:ext cx="2384573" cy="2384573"/>
            <a:chOff x="4240335" y="3008435"/>
            <a:chExt cx="3711332" cy="3711332"/>
          </a:xfrm>
        </p:grpSpPr>
        <p:sp>
          <p:nvSpPr>
            <p:cNvPr id="3" name="椭圆 2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24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5" name="椭圆 4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1A3F6C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sp>
        <p:nvSpPr>
          <p:cNvPr id="7" name="任意多边形 6"/>
          <p:cNvSpPr/>
          <p:nvPr/>
        </p:nvSpPr>
        <p:spPr>
          <a:xfrm>
            <a:off x="-118833" y="-570590"/>
            <a:ext cx="2837789" cy="8001905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rgbClr val="1A3F6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01461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24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55887" y="2092177"/>
            <a:ext cx="4805036" cy="132343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8000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PART 04</a:t>
            </a:r>
            <a:endParaRPr lang="zh-CN" altLang="en-US" sz="8000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65855" y="3777734"/>
            <a:ext cx="3314875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实验结果</a:t>
            </a:r>
            <a:endParaRPr lang="en-US" altLang="zh-CN" sz="2665" b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3901718" y="4510789"/>
            <a:ext cx="6937973" cy="423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汇编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测试实验结果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410824" y="2608393"/>
            <a:ext cx="691416" cy="471003"/>
            <a:chOff x="4895160" y="4287159"/>
            <a:chExt cx="571418" cy="389258"/>
          </a:xfrm>
          <a:solidFill>
            <a:srgbClr val="1A3F6C"/>
          </a:solidFill>
        </p:grpSpPr>
        <p:sp>
          <p:nvSpPr>
            <p:cNvPr id="13" name="Freeform 327"/>
            <p:cNvSpPr>
              <a:spLocks noEditPoints="1"/>
            </p:cNvSpPr>
            <p:nvPr/>
          </p:nvSpPr>
          <p:spPr bwMode="auto">
            <a:xfrm>
              <a:off x="4895160" y="4287159"/>
              <a:ext cx="438051" cy="389258"/>
            </a:xfrm>
            <a:custGeom>
              <a:avLst/>
              <a:gdLst>
                <a:gd name="T0" fmla="*/ 166 w 171"/>
                <a:gd name="T1" fmla="*/ 0 h 152"/>
                <a:gd name="T2" fmla="*/ 5 w 171"/>
                <a:gd name="T3" fmla="*/ 0 h 152"/>
                <a:gd name="T4" fmla="*/ 0 w 171"/>
                <a:gd name="T5" fmla="*/ 5 h 152"/>
                <a:gd name="T6" fmla="*/ 0 w 171"/>
                <a:gd name="T7" fmla="*/ 146 h 152"/>
                <a:gd name="T8" fmla="*/ 5 w 171"/>
                <a:gd name="T9" fmla="*/ 152 h 152"/>
                <a:gd name="T10" fmla="*/ 166 w 171"/>
                <a:gd name="T11" fmla="*/ 152 h 152"/>
                <a:gd name="T12" fmla="*/ 171 w 171"/>
                <a:gd name="T13" fmla="*/ 146 h 152"/>
                <a:gd name="T14" fmla="*/ 171 w 171"/>
                <a:gd name="T15" fmla="*/ 5 h 152"/>
                <a:gd name="T16" fmla="*/ 166 w 171"/>
                <a:gd name="T17" fmla="*/ 0 h 152"/>
                <a:gd name="T18" fmla="*/ 132 w 171"/>
                <a:gd name="T19" fmla="*/ 12 h 152"/>
                <a:gd name="T20" fmla="*/ 139 w 171"/>
                <a:gd name="T21" fmla="*/ 19 h 152"/>
                <a:gd name="T22" fmla="*/ 132 w 171"/>
                <a:gd name="T23" fmla="*/ 26 h 152"/>
                <a:gd name="T24" fmla="*/ 124 w 171"/>
                <a:gd name="T25" fmla="*/ 19 h 152"/>
                <a:gd name="T26" fmla="*/ 132 w 171"/>
                <a:gd name="T27" fmla="*/ 12 h 152"/>
                <a:gd name="T28" fmla="*/ 110 w 171"/>
                <a:gd name="T29" fmla="*/ 12 h 152"/>
                <a:gd name="T30" fmla="*/ 118 w 171"/>
                <a:gd name="T31" fmla="*/ 19 h 152"/>
                <a:gd name="T32" fmla="*/ 110 w 171"/>
                <a:gd name="T33" fmla="*/ 26 h 152"/>
                <a:gd name="T34" fmla="*/ 103 w 171"/>
                <a:gd name="T35" fmla="*/ 19 h 152"/>
                <a:gd name="T36" fmla="*/ 110 w 171"/>
                <a:gd name="T37" fmla="*/ 12 h 152"/>
                <a:gd name="T38" fmla="*/ 160 w 171"/>
                <a:gd name="T39" fmla="*/ 141 h 152"/>
                <a:gd name="T40" fmla="*/ 11 w 171"/>
                <a:gd name="T41" fmla="*/ 141 h 152"/>
                <a:gd name="T42" fmla="*/ 11 w 171"/>
                <a:gd name="T43" fmla="*/ 38 h 152"/>
                <a:gd name="T44" fmla="*/ 160 w 171"/>
                <a:gd name="T45" fmla="*/ 38 h 152"/>
                <a:gd name="T46" fmla="*/ 160 w 171"/>
                <a:gd name="T47" fmla="*/ 141 h 152"/>
                <a:gd name="T48" fmla="*/ 153 w 171"/>
                <a:gd name="T49" fmla="*/ 26 h 152"/>
                <a:gd name="T50" fmla="*/ 146 w 171"/>
                <a:gd name="T51" fmla="*/ 19 h 152"/>
                <a:gd name="T52" fmla="*/ 153 w 171"/>
                <a:gd name="T53" fmla="*/ 12 h 152"/>
                <a:gd name="T54" fmla="*/ 160 w 171"/>
                <a:gd name="T55" fmla="*/ 19 h 152"/>
                <a:gd name="T56" fmla="*/ 153 w 171"/>
                <a:gd name="T57" fmla="*/ 2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1" h="152">
                  <a:moveTo>
                    <a:pt x="16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9"/>
                    <a:pt x="2" y="152"/>
                    <a:pt x="5" y="152"/>
                  </a:cubicBezTo>
                  <a:cubicBezTo>
                    <a:pt x="166" y="152"/>
                    <a:pt x="166" y="152"/>
                    <a:pt x="166" y="152"/>
                  </a:cubicBezTo>
                  <a:cubicBezTo>
                    <a:pt x="169" y="152"/>
                    <a:pt x="171" y="149"/>
                    <a:pt x="171" y="146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2"/>
                    <a:pt x="169" y="0"/>
                    <a:pt x="166" y="0"/>
                  </a:cubicBezTo>
                  <a:close/>
                  <a:moveTo>
                    <a:pt x="132" y="12"/>
                  </a:moveTo>
                  <a:cubicBezTo>
                    <a:pt x="136" y="12"/>
                    <a:pt x="139" y="15"/>
                    <a:pt x="139" y="19"/>
                  </a:cubicBezTo>
                  <a:cubicBezTo>
                    <a:pt x="139" y="23"/>
                    <a:pt x="136" y="26"/>
                    <a:pt x="132" y="26"/>
                  </a:cubicBezTo>
                  <a:cubicBezTo>
                    <a:pt x="128" y="26"/>
                    <a:pt x="124" y="23"/>
                    <a:pt x="124" y="19"/>
                  </a:cubicBezTo>
                  <a:cubicBezTo>
                    <a:pt x="124" y="15"/>
                    <a:pt x="128" y="12"/>
                    <a:pt x="132" y="12"/>
                  </a:cubicBezTo>
                  <a:close/>
                  <a:moveTo>
                    <a:pt x="110" y="12"/>
                  </a:moveTo>
                  <a:cubicBezTo>
                    <a:pt x="114" y="12"/>
                    <a:pt x="118" y="15"/>
                    <a:pt x="118" y="19"/>
                  </a:cubicBezTo>
                  <a:cubicBezTo>
                    <a:pt x="118" y="23"/>
                    <a:pt x="114" y="26"/>
                    <a:pt x="110" y="26"/>
                  </a:cubicBezTo>
                  <a:cubicBezTo>
                    <a:pt x="106" y="26"/>
                    <a:pt x="103" y="23"/>
                    <a:pt x="103" y="19"/>
                  </a:cubicBezTo>
                  <a:cubicBezTo>
                    <a:pt x="103" y="15"/>
                    <a:pt x="106" y="12"/>
                    <a:pt x="110" y="12"/>
                  </a:cubicBezTo>
                  <a:close/>
                  <a:moveTo>
                    <a:pt x="160" y="141"/>
                  </a:moveTo>
                  <a:cubicBezTo>
                    <a:pt x="11" y="141"/>
                    <a:pt x="11" y="141"/>
                    <a:pt x="11" y="14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60" y="38"/>
                    <a:pt x="160" y="38"/>
                    <a:pt x="160" y="38"/>
                  </a:cubicBezTo>
                  <a:lnTo>
                    <a:pt x="160" y="141"/>
                  </a:lnTo>
                  <a:close/>
                  <a:moveTo>
                    <a:pt x="153" y="26"/>
                  </a:moveTo>
                  <a:cubicBezTo>
                    <a:pt x="149" y="26"/>
                    <a:pt x="146" y="23"/>
                    <a:pt x="146" y="19"/>
                  </a:cubicBezTo>
                  <a:cubicBezTo>
                    <a:pt x="146" y="15"/>
                    <a:pt x="149" y="12"/>
                    <a:pt x="153" y="12"/>
                  </a:cubicBezTo>
                  <a:cubicBezTo>
                    <a:pt x="157" y="12"/>
                    <a:pt x="160" y="15"/>
                    <a:pt x="160" y="19"/>
                  </a:cubicBezTo>
                  <a:cubicBezTo>
                    <a:pt x="160" y="23"/>
                    <a:pt x="157" y="26"/>
                    <a:pt x="15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4" name="Rectangle 328"/>
            <p:cNvSpPr>
              <a:spLocks noChangeArrowheads="1"/>
            </p:cNvSpPr>
            <p:nvPr/>
          </p:nvSpPr>
          <p:spPr bwMode="auto">
            <a:xfrm>
              <a:off x="4953712" y="4417273"/>
              <a:ext cx="315527" cy="596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5" name="Rectangle 329"/>
            <p:cNvSpPr>
              <a:spLocks noChangeArrowheads="1"/>
            </p:cNvSpPr>
            <p:nvPr/>
          </p:nvSpPr>
          <p:spPr bwMode="auto">
            <a:xfrm>
              <a:off x="4953712" y="4501847"/>
              <a:ext cx="99754" cy="1051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6" name="Rectangle 330"/>
            <p:cNvSpPr>
              <a:spLocks noChangeArrowheads="1"/>
            </p:cNvSpPr>
            <p:nvPr/>
          </p:nvSpPr>
          <p:spPr bwMode="auto">
            <a:xfrm>
              <a:off x="5071899" y="4505100"/>
              <a:ext cx="107344" cy="130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7" name="Rectangle 331"/>
            <p:cNvSpPr>
              <a:spLocks noChangeArrowheads="1"/>
            </p:cNvSpPr>
            <p:nvPr/>
          </p:nvSpPr>
          <p:spPr bwMode="auto">
            <a:xfrm>
              <a:off x="5071899" y="4548471"/>
              <a:ext cx="107344" cy="130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8" name="Rectangle 332"/>
            <p:cNvSpPr>
              <a:spLocks noChangeArrowheads="1"/>
            </p:cNvSpPr>
            <p:nvPr/>
          </p:nvSpPr>
          <p:spPr bwMode="auto">
            <a:xfrm>
              <a:off x="5071899" y="4589674"/>
              <a:ext cx="107344" cy="151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9" name="Freeform 333"/>
            <p:cNvSpPr/>
            <p:nvPr/>
          </p:nvSpPr>
          <p:spPr bwMode="auto">
            <a:xfrm>
              <a:off x="5225867" y="4569073"/>
              <a:ext cx="40119" cy="41203"/>
            </a:xfrm>
            <a:custGeom>
              <a:avLst/>
              <a:gdLst>
                <a:gd name="T0" fmla="*/ 11 w 37"/>
                <a:gd name="T1" fmla="*/ 0 h 38"/>
                <a:gd name="T2" fmla="*/ 11 w 37"/>
                <a:gd name="T3" fmla="*/ 2 h 38"/>
                <a:gd name="T4" fmla="*/ 0 w 37"/>
                <a:gd name="T5" fmla="*/ 38 h 38"/>
                <a:gd name="T6" fmla="*/ 35 w 37"/>
                <a:gd name="T7" fmla="*/ 26 h 38"/>
                <a:gd name="T8" fmla="*/ 37 w 37"/>
                <a:gd name="T9" fmla="*/ 26 h 38"/>
                <a:gd name="T10" fmla="*/ 11 w 37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8">
                  <a:moveTo>
                    <a:pt x="11" y="0"/>
                  </a:moveTo>
                  <a:lnTo>
                    <a:pt x="11" y="2"/>
                  </a:lnTo>
                  <a:lnTo>
                    <a:pt x="0" y="38"/>
                  </a:lnTo>
                  <a:lnTo>
                    <a:pt x="35" y="26"/>
                  </a:lnTo>
                  <a:lnTo>
                    <a:pt x="37" y="26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0" name="Freeform 334"/>
            <p:cNvSpPr/>
            <p:nvPr/>
          </p:nvSpPr>
          <p:spPr bwMode="auto">
            <a:xfrm>
              <a:off x="5389594" y="4366311"/>
              <a:ext cx="76984" cy="79153"/>
            </a:xfrm>
            <a:custGeom>
              <a:avLst/>
              <a:gdLst>
                <a:gd name="T0" fmla="*/ 23 w 30"/>
                <a:gd name="T1" fmla="*/ 31 h 31"/>
                <a:gd name="T2" fmla="*/ 28 w 30"/>
                <a:gd name="T3" fmla="*/ 25 h 31"/>
                <a:gd name="T4" fmla="*/ 28 w 30"/>
                <a:gd name="T5" fmla="*/ 18 h 31"/>
                <a:gd name="T6" fmla="*/ 13 w 30"/>
                <a:gd name="T7" fmla="*/ 2 h 31"/>
                <a:gd name="T8" fmla="*/ 6 w 30"/>
                <a:gd name="T9" fmla="*/ 2 h 31"/>
                <a:gd name="T10" fmla="*/ 0 w 30"/>
                <a:gd name="T11" fmla="*/ 8 h 31"/>
                <a:gd name="T12" fmla="*/ 23 w 30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1">
                  <a:moveTo>
                    <a:pt x="23" y="31"/>
                  </a:moveTo>
                  <a:cubicBezTo>
                    <a:pt x="28" y="25"/>
                    <a:pt x="28" y="25"/>
                    <a:pt x="28" y="25"/>
                  </a:cubicBezTo>
                  <a:cubicBezTo>
                    <a:pt x="30" y="23"/>
                    <a:pt x="30" y="20"/>
                    <a:pt x="28" y="18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1" y="0"/>
                    <a:pt x="8" y="0"/>
                    <a:pt x="6" y="2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23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1" name="Freeform 335"/>
            <p:cNvSpPr/>
            <p:nvPr/>
          </p:nvSpPr>
          <p:spPr bwMode="auto">
            <a:xfrm>
              <a:off x="5258396" y="4394503"/>
              <a:ext cx="182160" cy="182160"/>
            </a:xfrm>
            <a:custGeom>
              <a:avLst/>
              <a:gdLst>
                <a:gd name="T0" fmla="*/ 49 w 71"/>
                <a:gd name="T1" fmla="*/ 0 h 71"/>
                <a:gd name="T2" fmla="*/ 48 w 71"/>
                <a:gd name="T3" fmla="*/ 0 h 71"/>
                <a:gd name="T4" fmla="*/ 2 w 71"/>
                <a:gd name="T5" fmla="*/ 47 h 71"/>
                <a:gd name="T6" fmla="*/ 2 w 71"/>
                <a:gd name="T7" fmla="*/ 54 h 71"/>
                <a:gd name="T8" fmla="*/ 2 w 71"/>
                <a:gd name="T9" fmla="*/ 55 h 71"/>
                <a:gd name="T10" fmla="*/ 8 w 71"/>
                <a:gd name="T11" fmla="*/ 56 h 71"/>
                <a:gd name="T12" fmla="*/ 9 w 71"/>
                <a:gd name="T13" fmla="*/ 62 h 71"/>
                <a:gd name="T14" fmla="*/ 9 w 71"/>
                <a:gd name="T15" fmla="*/ 62 h 71"/>
                <a:gd name="T16" fmla="*/ 15 w 71"/>
                <a:gd name="T17" fmla="*/ 63 h 71"/>
                <a:gd name="T18" fmla="*/ 16 w 71"/>
                <a:gd name="T19" fmla="*/ 69 h 71"/>
                <a:gd name="T20" fmla="*/ 17 w 71"/>
                <a:gd name="T21" fmla="*/ 69 h 71"/>
                <a:gd name="T22" fmla="*/ 24 w 71"/>
                <a:gd name="T23" fmla="*/ 69 h 71"/>
                <a:gd name="T24" fmla="*/ 71 w 71"/>
                <a:gd name="T25" fmla="*/ 23 h 71"/>
                <a:gd name="T26" fmla="*/ 71 w 71"/>
                <a:gd name="T27" fmla="*/ 22 h 71"/>
                <a:gd name="T28" fmla="*/ 49 w 71"/>
                <a:gd name="T2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1">
                  <a:moveTo>
                    <a:pt x="49" y="0"/>
                  </a:moveTo>
                  <a:cubicBezTo>
                    <a:pt x="49" y="0"/>
                    <a:pt x="48" y="0"/>
                    <a:pt x="48" y="0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0" y="49"/>
                    <a:pt x="0" y="52"/>
                    <a:pt x="2" y="54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4" y="56"/>
                    <a:pt x="6" y="57"/>
                    <a:pt x="8" y="56"/>
                  </a:cubicBezTo>
                  <a:cubicBezTo>
                    <a:pt x="7" y="58"/>
                    <a:pt x="7" y="60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11" y="64"/>
                    <a:pt x="13" y="64"/>
                    <a:pt x="15" y="63"/>
                  </a:cubicBezTo>
                  <a:cubicBezTo>
                    <a:pt x="14" y="65"/>
                    <a:pt x="15" y="67"/>
                    <a:pt x="16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9" y="71"/>
                    <a:pt x="22" y="71"/>
                    <a:pt x="24" y="69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3"/>
                    <a:pt x="71" y="22"/>
                    <a:pt x="71" y="22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11943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spc="400" dirty="0" smtClean="0">
                <a:latin typeface="印品黑体" panose="00000500000000000000" pitchFamily="2" charset="-122"/>
                <a:ea typeface="印品黑体" panose="00000500000000000000" pitchFamily="2" charset="-122"/>
              </a:rPr>
              <a:t>汇编测试</a:t>
            </a:r>
            <a:endParaRPr lang="zh-CN" altLang="en-US" sz="2665" spc="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" name="TextBox 35"/>
          <p:cNvSpPr txBox="1"/>
          <p:nvPr/>
        </p:nvSpPr>
        <p:spPr>
          <a:xfrm>
            <a:off x="3187889" y="357181"/>
            <a:ext cx="2651688" cy="420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全覆盖汇编测试代码</a:t>
            </a:r>
            <a:endParaRPr lang="zh-CN" altLang="en-US" sz="21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76171" y="384399"/>
            <a:ext cx="0" cy="278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41680" y="865505"/>
            <a:ext cx="10193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 我们对上述41条指令分别进行了相应的测试；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 这里我们利用一个指令覆盖面相对较广的例子进行下板演示；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 数码管前四位显示【商】，后四位显示【余数】（按16进制进行显示）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4a0550e081ae33d4bec527c27c7e6f51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967990" y="2468880"/>
            <a:ext cx="6096000" cy="345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30419" y="1128545"/>
            <a:ext cx="2493904" cy="249390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1361596" y="4388268"/>
            <a:ext cx="903568" cy="903568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531865" y="676908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493914" y="3555823"/>
            <a:ext cx="401413" cy="40141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119617" y="1754637"/>
            <a:ext cx="831871" cy="831871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574586" y="4486485"/>
            <a:ext cx="293036" cy="29303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76293" y="5798678"/>
            <a:ext cx="383892" cy="38389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21" name="椭圆 20"/>
          <p:cNvSpPr/>
          <p:nvPr/>
        </p:nvSpPr>
        <p:spPr>
          <a:xfrm>
            <a:off x="6046381" y="14064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065732" y="6014569"/>
            <a:ext cx="183185" cy="18318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58535" y="4164626"/>
            <a:ext cx="1099479" cy="109947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26" name="TextBox 80"/>
          <p:cNvSpPr txBox="1"/>
          <p:nvPr/>
        </p:nvSpPr>
        <p:spPr>
          <a:xfrm>
            <a:off x="2449425" y="2040758"/>
            <a:ext cx="2266691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THANKS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7" name="TextBox 82"/>
          <p:cNvSpPr txBox="1"/>
          <p:nvPr/>
        </p:nvSpPr>
        <p:spPr>
          <a:xfrm>
            <a:off x="8208235" y="4258701"/>
            <a:ext cx="3332964" cy="1979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135" dirty="0">
                <a:latin typeface="印品黑体" panose="00000500000000000000" pitchFamily="2" charset="-122"/>
                <a:ea typeface="印品黑体" panose="00000500000000000000" pitchFamily="2" charset="-122"/>
              </a:rPr>
              <a:t>演示完毕</a:t>
            </a:r>
            <a:endParaRPr lang="en-US" altLang="zh-CN" sz="6135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r>
              <a:rPr lang="zh-CN" altLang="en-US" sz="6135" dirty="0">
                <a:latin typeface="印品黑体" panose="00000500000000000000" pitchFamily="2" charset="-122"/>
                <a:ea typeface="印品黑体" panose="00000500000000000000" pitchFamily="2" charset="-122"/>
              </a:rPr>
              <a:t>感谢观看</a:t>
            </a:r>
            <a:endParaRPr lang="en-US" altLang="zh-CN" sz="6135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2222E-6 -4.68026E-6 L 0.38872 0.84338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5.55556E-7 -1.46123E-6 L 0.20451 0.58418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291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8699E-6 L -0.52465 -0.50942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8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11111E-6 4.44444E-6 L 0.12309 0.575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38889E-6 3.41057E-6 L -0.71736 -0.40563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97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3.20988E-6 L 1.0349 -0.87346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36" y="-4367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3.44146E-6 L -0.64115 -0.94965 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899"/>
                            </p:stCondLst>
                            <p:childTnLst>
                              <p:par>
                                <p:cTn id="100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08333E-7 -3.7037E-6 L -2.08333E-7 -0.07222 " pathEditMode="relative" rAng="0" ptsTypes="AA">
                                      <p:cBhvr>
                                        <p:cTn id="10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65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6" grpId="0"/>
      <p:bldP spid="26" grpId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11943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spc="400" dirty="0">
                <a:latin typeface="印品黑体" panose="00000500000000000000" pitchFamily="2" charset="-122"/>
                <a:ea typeface="印品黑体" panose="00000500000000000000" pitchFamily="2" charset="-122"/>
              </a:rPr>
              <a:t>实验简述</a:t>
            </a:r>
            <a:endParaRPr lang="zh-CN" altLang="en-US" sz="2665" spc="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" name="TextBox 35"/>
          <p:cNvSpPr txBox="1"/>
          <p:nvPr/>
        </p:nvSpPr>
        <p:spPr>
          <a:xfrm>
            <a:off x="3187889" y="357181"/>
            <a:ext cx="128112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功能实现</a:t>
            </a:r>
            <a:endParaRPr lang="zh-CN" altLang="en-US" sz="21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76171" y="384399"/>
            <a:ext cx="0" cy="278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856307" y="2784978"/>
            <a:ext cx="1897933" cy="1897933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52381" y="3497111"/>
            <a:ext cx="1631384" cy="491373"/>
            <a:chOff x="3838575" y="2712368"/>
            <a:chExt cx="1604974" cy="36853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838575" y="2892218"/>
              <a:ext cx="593181" cy="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952634" y="2911353"/>
              <a:ext cx="490915" cy="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4405565" y="2712368"/>
              <a:ext cx="186017" cy="189461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4807526" y="2899283"/>
              <a:ext cx="171299" cy="174470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 flipV="1">
              <a:off x="4543202" y="2717130"/>
              <a:ext cx="316707" cy="363768"/>
            </a:xfrm>
            <a:prstGeom prst="line">
              <a:avLst/>
            </a:prstGeom>
            <a:ln w="76200">
              <a:solidFill>
                <a:srgbClr val="1A3F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3718375" y="1892829"/>
            <a:ext cx="3795144" cy="37951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288022" y="1931489"/>
            <a:ext cx="831871" cy="831871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33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1</a:t>
              </a:r>
              <a:endParaRPr lang="zh-CN" altLang="en-US" sz="3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014753" y="3318009"/>
            <a:ext cx="831871" cy="831871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2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33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2</a:t>
              </a:r>
              <a:endParaRPr lang="zh-CN" altLang="en-US" sz="3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288022" y="4773273"/>
            <a:ext cx="831871" cy="831871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33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3</a:t>
              </a:r>
              <a:endParaRPr lang="zh-CN" altLang="en-US" sz="3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28" name="TextBox 20"/>
          <p:cNvSpPr txBox="1"/>
          <p:nvPr/>
        </p:nvSpPr>
        <p:spPr>
          <a:xfrm>
            <a:off x="1325979" y="3208151"/>
            <a:ext cx="958596" cy="11489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3735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功能</a:t>
            </a:r>
            <a:endParaRPr lang="en-US" altLang="zh-CN" sz="3735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algn="ctr"/>
            <a:r>
              <a:rPr lang="zh-CN" altLang="en-US" sz="3735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实现</a:t>
            </a:r>
            <a:endParaRPr lang="zh-CN" altLang="en-US" sz="3735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9" name="TextBox 21"/>
          <p:cNvSpPr txBox="1"/>
          <p:nvPr/>
        </p:nvSpPr>
        <p:spPr>
          <a:xfrm>
            <a:off x="7462370" y="2009620"/>
            <a:ext cx="4112737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实现了支持包括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ADD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SLL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AND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BEQ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LB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等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41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条指令的五级流水线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CPU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设计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0" name="TextBox 22"/>
          <p:cNvSpPr txBox="1"/>
          <p:nvPr/>
        </p:nvSpPr>
        <p:spPr>
          <a:xfrm>
            <a:off x="7996556" y="3602561"/>
            <a:ext cx="3803373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实现了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VGA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的外设接口设计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1" name="TextBox 23"/>
          <p:cNvSpPr txBox="1"/>
          <p:nvPr/>
        </p:nvSpPr>
        <p:spPr>
          <a:xfrm>
            <a:off x="7426801" y="5001603"/>
            <a:ext cx="4183877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实现了覆盖所有指令集合的汇编测试以及下板演示的汇编测试，并且能够通过波形结果证明设计的正确性。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2" name="TextBox 24"/>
          <p:cNvSpPr txBox="1"/>
          <p:nvPr/>
        </p:nvSpPr>
        <p:spPr>
          <a:xfrm>
            <a:off x="4466802" y="3336165"/>
            <a:ext cx="2336148" cy="74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865" dirty="0">
                <a:latin typeface="印品黑体" panose="00000500000000000000" pitchFamily="2" charset="-122"/>
                <a:ea typeface="印品黑体" panose="00000500000000000000" pitchFamily="2" charset="-122"/>
              </a:rPr>
              <a:t>本次实验主要实现了以下几个功能</a:t>
            </a:r>
            <a:endParaRPr lang="en-US" altLang="zh-CN" sz="1865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11943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spc="400" dirty="0">
                <a:latin typeface="印品黑体" panose="00000500000000000000" pitchFamily="2" charset="-122"/>
                <a:ea typeface="印品黑体" panose="00000500000000000000" pitchFamily="2" charset="-122"/>
              </a:rPr>
              <a:t>实验简述</a:t>
            </a:r>
            <a:endParaRPr lang="zh-CN" altLang="en-US" sz="2665" spc="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" name="TextBox 35"/>
          <p:cNvSpPr txBox="1"/>
          <p:nvPr/>
        </p:nvSpPr>
        <p:spPr>
          <a:xfrm>
            <a:off x="3187889" y="357181"/>
            <a:ext cx="128112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小组分工</a:t>
            </a:r>
            <a:endParaRPr lang="zh-CN" altLang="en-US" sz="21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76171" y="384399"/>
            <a:ext cx="0" cy="278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067248" y="2025731"/>
            <a:ext cx="3401761" cy="700296"/>
            <a:chOff x="828467" y="1326148"/>
            <a:chExt cx="2551321" cy="525222"/>
          </a:xfrm>
        </p:grpSpPr>
        <p:sp>
          <p:nvSpPr>
            <p:cNvPr id="10" name="圆角矩形 9"/>
            <p:cNvSpPr/>
            <p:nvPr/>
          </p:nvSpPr>
          <p:spPr>
            <a:xfrm>
              <a:off x="828467" y="1326148"/>
              <a:ext cx="2551321" cy="525222"/>
            </a:xfrm>
            <a:prstGeom prst="roundRect">
              <a:avLst>
                <a:gd name="adj" fmla="val 0"/>
              </a:avLst>
            </a:prstGeom>
            <a:solidFill>
              <a:srgbClr val="1A3F6C"/>
            </a:solidFill>
            <a:ln w="317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63500" dir="13500000">
                <a:schemeClr val="tx1">
                  <a:lumMod val="65000"/>
                  <a:lumOff val="35000"/>
                  <a:alpha val="49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910698" y="1400423"/>
              <a:ext cx="2386859" cy="37667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67248" y="4192525"/>
            <a:ext cx="3401761" cy="700296"/>
            <a:chOff x="828467" y="1326148"/>
            <a:chExt cx="2551321" cy="525222"/>
          </a:xfrm>
        </p:grpSpPr>
        <p:sp>
          <p:nvSpPr>
            <p:cNvPr id="13" name="圆角矩形 12"/>
            <p:cNvSpPr/>
            <p:nvPr/>
          </p:nvSpPr>
          <p:spPr>
            <a:xfrm>
              <a:off x="828467" y="1326148"/>
              <a:ext cx="2551321" cy="525222"/>
            </a:xfrm>
            <a:prstGeom prst="roundRect">
              <a:avLst>
                <a:gd name="adj" fmla="val 0"/>
              </a:avLst>
            </a:prstGeom>
            <a:solidFill>
              <a:srgbClr val="1A3F6C"/>
            </a:solidFill>
            <a:ln w="317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63500" dir="13500000">
                <a:schemeClr val="tx1">
                  <a:lumMod val="65000"/>
                  <a:lumOff val="35000"/>
                  <a:alpha val="49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910698" y="1400423"/>
              <a:ext cx="2386859" cy="37667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681329" y="2075943"/>
            <a:ext cx="3401761" cy="700296"/>
            <a:chOff x="828467" y="1326148"/>
            <a:chExt cx="2551321" cy="525222"/>
          </a:xfrm>
        </p:grpSpPr>
        <p:sp>
          <p:nvSpPr>
            <p:cNvPr id="19" name="圆角矩形 18"/>
            <p:cNvSpPr/>
            <p:nvPr/>
          </p:nvSpPr>
          <p:spPr>
            <a:xfrm>
              <a:off x="828467" y="1326148"/>
              <a:ext cx="2551321" cy="525222"/>
            </a:xfrm>
            <a:prstGeom prst="roundRect">
              <a:avLst>
                <a:gd name="adj" fmla="val 0"/>
              </a:avLst>
            </a:prstGeom>
            <a:solidFill>
              <a:srgbClr val="1A3F6C"/>
            </a:solidFill>
            <a:ln w="317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63500" dir="13500000">
                <a:schemeClr val="tx1">
                  <a:lumMod val="65000"/>
                  <a:lumOff val="35000"/>
                  <a:alpha val="49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10698" y="1400423"/>
              <a:ext cx="2386859" cy="37667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681329" y="4161458"/>
            <a:ext cx="3401761" cy="700296"/>
            <a:chOff x="828467" y="1326148"/>
            <a:chExt cx="2551321" cy="525222"/>
          </a:xfrm>
        </p:grpSpPr>
        <p:sp>
          <p:nvSpPr>
            <p:cNvPr id="22" name="圆角矩形 21"/>
            <p:cNvSpPr/>
            <p:nvPr/>
          </p:nvSpPr>
          <p:spPr>
            <a:xfrm>
              <a:off x="828467" y="1326148"/>
              <a:ext cx="2551321" cy="525222"/>
            </a:xfrm>
            <a:prstGeom prst="roundRect">
              <a:avLst>
                <a:gd name="adj" fmla="val 0"/>
              </a:avLst>
            </a:prstGeom>
            <a:solidFill>
              <a:srgbClr val="1A3F6C"/>
            </a:solidFill>
            <a:ln w="317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63500" dir="13500000">
                <a:schemeClr val="tx1">
                  <a:lumMod val="65000"/>
                  <a:lumOff val="35000"/>
                  <a:alpha val="49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910698" y="1400423"/>
              <a:ext cx="2386859" cy="37667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732703" y="2199468"/>
            <a:ext cx="2691712" cy="2691712"/>
            <a:chOff x="2193191" y="1899415"/>
            <a:chExt cx="2421376" cy="2421376"/>
          </a:xfrm>
          <a:effectLst/>
        </p:grpSpPr>
        <p:sp>
          <p:nvSpPr>
            <p:cNvPr id="28" name="椭圆 27"/>
            <p:cNvSpPr/>
            <p:nvPr/>
          </p:nvSpPr>
          <p:spPr>
            <a:xfrm>
              <a:off x="2193191" y="1899415"/>
              <a:ext cx="2421376" cy="2421376"/>
            </a:xfrm>
            <a:prstGeom prst="ellipse">
              <a:avLst/>
            </a:prstGeom>
            <a:solidFill>
              <a:srgbClr val="1A3F6C"/>
            </a:solidFill>
            <a:ln w="3175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63500" dir="13500000">
                <a:schemeClr val="accent3">
                  <a:lumMod val="50000"/>
                  <a:alpha val="8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24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2345502" y="2051726"/>
              <a:ext cx="2116756" cy="21167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165100" dist="88900" dir="2700000" algn="tl" rotWithShape="0">
                <a:schemeClr val="accent3">
                  <a:lumMod val="50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82550" h="317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24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30" name="Text Placeholder 12"/>
          <p:cNvSpPr txBox="1"/>
          <p:nvPr/>
        </p:nvSpPr>
        <p:spPr>
          <a:xfrm>
            <a:off x="1462005" y="2183840"/>
            <a:ext cx="2612245" cy="382903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杨训迪</a:t>
            </a:r>
            <a:endParaRPr lang="en-GB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1" name="Text Placeholder 12"/>
          <p:cNvSpPr txBox="1"/>
          <p:nvPr/>
        </p:nvSpPr>
        <p:spPr>
          <a:xfrm>
            <a:off x="1505110" y="4355961"/>
            <a:ext cx="2612245" cy="382903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肖成文</a:t>
            </a:r>
            <a:endParaRPr lang="en-GB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3" name="Text Placeholder 12"/>
          <p:cNvSpPr txBox="1"/>
          <p:nvPr/>
        </p:nvSpPr>
        <p:spPr>
          <a:xfrm>
            <a:off x="8037150" y="2242530"/>
            <a:ext cx="2612245" cy="382903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丁颖</a:t>
            </a:r>
            <a:endParaRPr lang="en-GB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4" name="Text Placeholder 12"/>
          <p:cNvSpPr txBox="1"/>
          <p:nvPr/>
        </p:nvSpPr>
        <p:spPr>
          <a:xfrm>
            <a:off x="8076086" y="4325481"/>
            <a:ext cx="2612245" cy="382903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周雨佳</a:t>
            </a:r>
            <a:endParaRPr lang="en-GB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6" name="Text Placeholder 12"/>
          <p:cNvSpPr txBox="1"/>
          <p:nvPr/>
        </p:nvSpPr>
        <p:spPr>
          <a:xfrm>
            <a:off x="65405" y="2980055"/>
            <a:ext cx="4667250" cy="76771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41条指令的数据通路和控制逻辑的设计</a:t>
            </a:r>
            <a:endParaRPr lang="en-US" altLang="zh-CN" sz="1600" dirty="0" err="1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跳转模块，控制模块，存储模块的verilog编写</a:t>
            </a:r>
            <a:endParaRPr lang="en-US" altLang="zh-CN" sz="1600" dirty="0" err="1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代码整合，top文件，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41条指令的单条测试</a:t>
            </a:r>
            <a:endParaRPr lang="en-US" altLang="zh-CN" sz="1600" dirty="0" err="1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soc文件，数据存储器IP核(未完成)</a:t>
            </a:r>
            <a:endParaRPr lang="en-US" altLang="zh-CN" sz="1335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9" name="Text Placeholder 12"/>
          <p:cNvSpPr txBox="1"/>
          <p:nvPr/>
        </p:nvSpPr>
        <p:spPr>
          <a:xfrm>
            <a:off x="7905271" y="2884911"/>
            <a:ext cx="3142300" cy="46861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Vga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实现和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mips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实现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vga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与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cpu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接口对接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40" name="Text Placeholder 12"/>
          <p:cNvSpPr txBox="1"/>
          <p:nvPr/>
        </p:nvSpPr>
        <p:spPr>
          <a:xfrm>
            <a:off x="7905271" y="5122452"/>
            <a:ext cx="3142300" cy="92824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41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条指令汇编测试代码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编写及测试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CP0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实现异常和中断处理（未整合）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制作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070029" y="3291757"/>
            <a:ext cx="2017059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6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小组分工</a:t>
            </a:r>
            <a:endParaRPr lang="zh-CN" altLang="en-US" sz="2665" b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" name="Text Placeholder 12"/>
          <p:cNvSpPr txBox="1"/>
          <p:nvPr/>
        </p:nvSpPr>
        <p:spPr>
          <a:xfrm>
            <a:off x="65405" y="5278278"/>
            <a:ext cx="4667250" cy="98021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anose="02000000000000000000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冒险处理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的数据通路和控制逻辑的设计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与实现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寄存器堆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模块，ALU模块的verilog编写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冒险处理板块功能的测试，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41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条指令的综合测试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+mn-ea"/>
            </a:endParaRPr>
          </a:p>
          <a:p>
            <a:pPr algn="l">
              <a:buClrTx/>
              <a:buSz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     及相关结果的数码管显示</a:t>
            </a:r>
            <a:endParaRPr lang="en-US" altLang="zh-CN" sz="1335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airplane"/>
      </p:transition>
    </mc:Choice>
    <mc:Fallback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11943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spc="400" dirty="0">
                <a:latin typeface="印品黑体" panose="00000500000000000000" pitchFamily="2" charset="-122"/>
                <a:ea typeface="印品黑体" panose="00000500000000000000" pitchFamily="2" charset="-122"/>
              </a:rPr>
              <a:t>实验简述</a:t>
            </a:r>
            <a:endParaRPr lang="zh-CN" altLang="en-US" sz="2665" spc="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" name="TextBox 35"/>
          <p:cNvSpPr txBox="1"/>
          <p:nvPr/>
        </p:nvSpPr>
        <p:spPr>
          <a:xfrm>
            <a:off x="3187889" y="322924"/>
            <a:ext cx="128112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实现指令</a:t>
            </a:r>
            <a:endParaRPr lang="zh-CN" altLang="en-US" sz="21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76171" y="384399"/>
            <a:ext cx="0" cy="278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原创设计师QQ598969553      _4"/>
          <p:cNvSpPr/>
          <p:nvPr/>
        </p:nvSpPr>
        <p:spPr>
          <a:xfrm>
            <a:off x="8433877" y="1376615"/>
            <a:ext cx="2126450" cy="1313289"/>
          </a:xfrm>
          <a:prstGeom prst="roundRect">
            <a:avLst/>
          </a:prstGeom>
          <a:gradFill flip="none" rotWithShape="1">
            <a:gsLst>
              <a:gs pos="4500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18000000" scaled="0"/>
            <a:tileRect/>
          </a:gradFill>
          <a:ln w="635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17400000" scaled="0"/>
            </a:gradFill>
            <a:prstDash val="solid"/>
            <a:miter lim="800000"/>
          </a:ln>
          <a:effectLst>
            <a:outerShdw blurRad="152400" dist="38100" dir="8100000" algn="tr" rotWithShape="0">
              <a:prstClr val="black">
                <a:alpha val="34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1400" kern="0" dirty="0">
              <a:latin typeface="印品黑体" panose="00000500000000000000" pitchFamily="2" charset="-122"/>
              <a:ea typeface="造字工房悦黑（非商用）常规体"/>
            </a:endParaRPr>
          </a:p>
        </p:txBody>
      </p:sp>
      <p:sp>
        <p:nvSpPr>
          <p:cNvPr id="10" name="原创设计师QQ598969553      _5"/>
          <p:cNvSpPr/>
          <p:nvPr/>
        </p:nvSpPr>
        <p:spPr>
          <a:xfrm>
            <a:off x="3313173" y="1263154"/>
            <a:ext cx="2126450" cy="1313289"/>
          </a:xfrm>
          <a:prstGeom prst="roundRect">
            <a:avLst/>
          </a:prstGeom>
          <a:gradFill flip="none" rotWithShape="1">
            <a:gsLst>
              <a:gs pos="4500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18000000" scaled="0"/>
            <a:tileRect/>
          </a:gradFill>
          <a:ln w="635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17400000" scaled="0"/>
            </a:gradFill>
            <a:prstDash val="solid"/>
            <a:miter lim="800000"/>
          </a:ln>
          <a:effectLst>
            <a:outerShdw blurRad="152400" dist="38100" dir="8100000" algn="tr" rotWithShape="0">
              <a:prstClr val="black">
                <a:alpha val="34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1400" kern="0" dirty="0">
              <a:latin typeface="印品黑体" panose="00000500000000000000" pitchFamily="2" charset="-122"/>
              <a:ea typeface="造字工房悦黑（非商用）常规体"/>
            </a:endParaRPr>
          </a:p>
        </p:txBody>
      </p:sp>
      <p:sp>
        <p:nvSpPr>
          <p:cNvPr id="12" name="TextBox 106"/>
          <p:cNvSpPr txBox="1"/>
          <p:nvPr/>
        </p:nvSpPr>
        <p:spPr>
          <a:xfrm>
            <a:off x="3498972" y="1473645"/>
            <a:ext cx="1876083" cy="972564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ADD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ADDU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ADDI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ADDIU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SUB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SUBU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SLT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SLTI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SLTU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SLTIU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CLZ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CLO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" name="TextBox 109"/>
          <p:cNvSpPr txBox="1"/>
          <p:nvPr/>
        </p:nvSpPr>
        <p:spPr>
          <a:xfrm>
            <a:off x="8611225" y="1764997"/>
            <a:ext cx="2005218" cy="51949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SLL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SLLV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SRL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SRLV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SRA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SRAV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7" name="原创设计师QQ598969553      _8"/>
          <p:cNvGrpSpPr/>
          <p:nvPr/>
        </p:nvGrpSpPr>
        <p:grpSpPr>
          <a:xfrm>
            <a:off x="1540018" y="1173794"/>
            <a:ext cx="1449197" cy="1413099"/>
            <a:chOff x="2201071" y="3406041"/>
            <a:chExt cx="1805286" cy="1805938"/>
          </a:xfrm>
        </p:grpSpPr>
        <p:grpSp>
          <p:nvGrpSpPr>
            <p:cNvPr id="18" name="组合 17"/>
            <p:cNvGrpSpPr/>
            <p:nvPr/>
          </p:nvGrpSpPr>
          <p:grpSpPr>
            <a:xfrm>
              <a:off x="2201071" y="3406041"/>
              <a:ext cx="1805286" cy="1805938"/>
              <a:chOff x="4345444" y="2542859"/>
              <a:chExt cx="1810550" cy="1811205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22" name="同心圆 64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 dirty="0">
                    <a:solidFill>
                      <a:schemeClr val="tx1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 dirty="0"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sp>
            <p:nvSpPr>
              <p:cNvPr id="21" name="椭圆 20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19" name="TextBox 69"/>
            <p:cNvSpPr txBox="1"/>
            <p:nvPr/>
          </p:nvSpPr>
          <p:spPr>
            <a:xfrm>
              <a:off x="2605507" y="4166474"/>
              <a:ext cx="1094384" cy="383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50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算术运算</a:t>
              </a:r>
              <a:endParaRPr lang="en-US" altLang="zh-CN" sz="135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24" name="原创设计师QQ598969553      _9"/>
          <p:cNvGrpSpPr/>
          <p:nvPr/>
        </p:nvGrpSpPr>
        <p:grpSpPr>
          <a:xfrm>
            <a:off x="6735975" y="1239175"/>
            <a:ext cx="1449197" cy="1413099"/>
            <a:chOff x="4811090" y="3406041"/>
            <a:chExt cx="1805286" cy="1805938"/>
          </a:xfrm>
        </p:grpSpPr>
        <p:grpSp>
          <p:nvGrpSpPr>
            <p:cNvPr id="25" name="组合 24"/>
            <p:cNvGrpSpPr/>
            <p:nvPr/>
          </p:nvGrpSpPr>
          <p:grpSpPr>
            <a:xfrm>
              <a:off x="4811090" y="3406041"/>
              <a:ext cx="1805286" cy="1805938"/>
              <a:chOff x="4345444" y="2542859"/>
              <a:chExt cx="1810550" cy="181120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29" name="同心圆 84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 dirty="0">
                    <a:solidFill>
                      <a:schemeClr val="tx1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 dirty="0"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sp>
            <p:nvSpPr>
              <p:cNvPr id="28" name="椭圆 27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 dirty="0">
                  <a:solidFill>
                    <a:prstClr val="black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26" name="TextBox 117"/>
            <p:cNvSpPr txBox="1"/>
            <p:nvPr/>
          </p:nvSpPr>
          <p:spPr>
            <a:xfrm>
              <a:off x="5423393" y="4112818"/>
              <a:ext cx="1023614" cy="346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50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移位</a:t>
              </a:r>
              <a:endParaRPr lang="en-US" altLang="zh-CN" sz="135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31" name="原创设计师QQ598969553      _10"/>
          <p:cNvSpPr/>
          <p:nvPr/>
        </p:nvSpPr>
        <p:spPr>
          <a:xfrm>
            <a:off x="8433877" y="3293579"/>
            <a:ext cx="2126450" cy="1313289"/>
          </a:xfrm>
          <a:prstGeom prst="roundRect">
            <a:avLst/>
          </a:prstGeom>
          <a:gradFill flip="none" rotWithShape="1">
            <a:gsLst>
              <a:gs pos="4500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18000000" scaled="0"/>
            <a:tileRect/>
          </a:gradFill>
          <a:ln w="635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17400000" scaled="0"/>
            </a:gradFill>
            <a:prstDash val="solid"/>
            <a:miter lim="800000"/>
          </a:ln>
          <a:effectLst>
            <a:outerShdw blurRad="152400" dist="38100" dir="8100000" algn="tr" rotWithShape="0">
              <a:prstClr val="black">
                <a:alpha val="34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1400" kern="0" dirty="0">
              <a:latin typeface="印品黑体" panose="00000500000000000000" pitchFamily="2" charset="-122"/>
              <a:ea typeface="造字工房悦黑（非商用）常规体"/>
            </a:endParaRPr>
          </a:p>
        </p:txBody>
      </p:sp>
      <p:sp>
        <p:nvSpPr>
          <p:cNvPr id="32" name="原创设计师QQ598969553      _11"/>
          <p:cNvSpPr/>
          <p:nvPr/>
        </p:nvSpPr>
        <p:spPr>
          <a:xfrm>
            <a:off x="3313173" y="3145756"/>
            <a:ext cx="2126450" cy="1313289"/>
          </a:xfrm>
          <a:prstGeom prst="roundRect">
            <a:avLst/>
          </a:prstGeom>
          <a:gradFill flip="none" rotWithShape="1">
            <a:gsLst>
              <a:gs pos="4500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18000000" scaled="0"/>
            <a:tileRect/>
          </a:gradFill>
          <a:ln w="635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17400000" scaled="0"/>
            </a:gradFill>
            <a:prstDash val="solid"/>
            <a:miter lim="800000"/>
          </a:ln>
          <a:effectLst>
            <a:outerShdw blurRad="152400" dist="38100" dir="8100000" algn="tr" rotWithShape="0">
              <a:prstClr val="black">
                <a:alpha val="34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1400" kern="0" dirty="0">
              <a:latin typeface="印品黑体" panose="00000500000000000000" pitchFamily="2" charset="-122"/>
              <a:ea typeface="造字工房悦黑（非商用）常规体"/>
            </a:endParaRPr>
          </a:p>
        </p:txBody>
      </p:sp>
      <p:sp>
        <p:nvSpPr>
          <p:cNvPr id="34" name="TextBox 58"/>
          <p:cNvSpPr txBox="1"/>
          <p:nvPr/>
        </p:nvSpPr>
        <p:spPr>
          <a:xfrm>
            <a:off x="3434405" y="3521262"/>
            <a:ext cx="2005218" cy="529590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AND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ANDI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NOR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LUI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OR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ORI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XOR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XORI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7" name="TextBox 66"/>
          <p:cNvSpPr txBox="1"/>
          <p:nvPr/>
        </p:nvSpPr>
        <p:spPr>
          <a:xfrm>
            <a:off x="8611225" y="3608618"/>
            <a:ext cx="2005218" cy="51949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BEQ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BNE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BGTZ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BLEZ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BGEZ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BLTZ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J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JAL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JR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39" name="原创设计师QQ598969553      _14"/>
          <p:cNvGrpSpPr/>
          <p:nvPr/>
        </p:nvGrpSpPr>
        <p:grpSpPr>
          <a:xfrm>
            <a:off x="1540018" y="3056396"/>
            <a:ext cx="1449197" cy="1413099"/>
            <a:chOff x="2201071" y="3406041"/>
            <a:chExt cx="1805286" cy="1805938"/>
          </a:xfrm>
        </p:grpSpPr>
        <p:grpSp>
          <p:nvGrpSpPr>
            <p:cNvPr id="40" name="组合 39"/>
            <p:cNvGrpSpPr/>
            <p:nvPr/>
          </p:nvGrpSpPr>
          <p:grpSpPr>
            <a:xfrm>
              <a:off x="2201071" y="3406041"/>
              <a:ext cx="1805286" cy="1805938"/>
              <a:chOff x="4345444" y="2542859"/>
              <a:chExt cx="1810550" cy="1811205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44" name="同心圆 83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 dirty="0">
                    <a:solidFill>
                      <a:schemeClr val="tx1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 dirty="0"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sp>
            <p:nvSpPr>
              <p:cNvPr id="43" name="椭圆 42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41" name="TextBox 76"/>
            <p:cNvSpPr txBox="1"/>
            <p:nvPr/>
          </p:nvSpPr>
          <p:spPr>
            <a:xfrm>
              <a:off x="2605507" y="4175082"/>
              <a:ext cx="1205758" cy="383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50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逻辑运算</a:t>
              </a:r>
              <a:endParaRPr lang="zh-CN" altLang="en-US" sz="135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grpSp>
        <p:nvGrpSpPr>
          <p:cNvPr id="46" name="原创设计师QQ598969553      _15"/>
          <p:cNvGrpSpPr/>
          <p:nvPr/>
        </p:nvGrpSpPr>
        <p:grpSpPr>
          <a:xfrm>
            <a:off x="6735975" y="3121777"/>
            <a:ext cx="1449197" cy="1413099"/>
            <a:chOff x="4811090" y="3406041"/>
            <a:chExt cx="1805286" cy="1805938"/>
          </a:xfrm>
        </p:grpSpPr>
        <p:grpSp>
          <p:nvGrpSpPr>
            <p:cNvPr id="47" name="组合 46"/>
            <p:cNvGrpSpPr/>
            <p:nvPr/>
          </p:nvGrpSpPr>
          <p:grpSpPr>
            <a:xfrm>
              <a:off x="4811090" y="3406041"/>
              <a:ext cx="1805286" cy="1805938"/>
              <a:chOff x="4345444" y="2542859"/>
              <a:chExt cx="1810550" cy="1811205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51" name="同心圆 92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 dirty="0">
                    <a:solidFill>
                      <a:schemeClr val="tx1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 dirty="0"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 dirty="0">
                  <a:solidFill>
                    <a:prstClr val="black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48" name="TextBox 89"/>
            <p:cNvSpPr txBox="1"/>
            <p:nvPr/>
          </p:nvSpPr>
          <p:spPr>
            <a:xfrm>
              <a:off x="5188907" y="4138807"/>
              <a:ext cx="1142979" cy="383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50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分支跳转</a:t>
              </a:r>
              <a:endParaRPr lang="en-US" altLang="zh-CN" sz="135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134" name="原创设计师QQ598969553      _11"/>
          <p:cNvSpPr/>
          <p:nvPr/>
        </p:nvSpPr>
        <p:spPr>
          <a:xfrm>
            <a:off x="3313173" y="5016923"/>
            <a:ext cx="2126450" cy="1313289"/>
          </a:xfrm>
          <a:prstGeom prst="roundRect">
            <a:avLst/>
          </a:prstGeom>
          <a:gradFill flip="none" rotWithShape="1">
            <a:gsLst>
              <a:gs pos="4500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18000000" scaled="0"/>
            <a:tileRect/>
          </a:gradFill>
          <a:ln w="635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17400000" scaled="0"/>
            </a:gradFill>
            <a:prstDash val="solid"/>
            <a:miter lim="800000"/>
          </a:ln>
          <a:effectLst>
            <a:outerShdw blurRad="152400" dist="38100" dir="8100000" algn="tr" rotWithShape="0">
              <a:prstClr val="black">
                <a:alpha val="34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1400" kern="0" dirty="0">
              <a:latin typeface="印品黑体" panose="00000500000000000000" pitchFamily="2" charset="-122"/>
              <a:ea typeface="造字工房悦黑（非商用）常规体"/>
            </a:endParaRPr>
          </a:p>
        </p:txBody>
      </p:sp>
      <p:sp>
        <p:nvSpPr>
          <p:cNvPr id="136" name="TextBox 58"/>
          <p:cNvSpPr txBox="1"/>
          <p:nvPr/>
        </p:nvSpPr>
        <p:spPr>
          <a:xfrm>
            <a:off x="3444196" y="5523851"/>
            <a:ext cx="2005218" cy="29943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LB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LH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LW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SB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SH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SW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41" name="原创设计师QQ598969553      _14"/>
          <p:cNvGrpSpPr/>
          <p:nvPr/>
        </p:nvGrpSpPr>
        <p:grpSpPr>
          <a:xfrm>
            <a:off x="1540018" y="4927563"/>
            <a:ext cx="1449197" cy="1413099"/>
            <a:chOff x="2201071" y="3406041"/>
            <a:chExt cx="1805286" cy="1805938"/>
          </a:xfrm>
        </p:grpSpPr>
        <p:grpSp>
          <p:nvGrpSpPr>
            <p:cNvPr id="142" name="组合 141"/>
            <p:cNvGrpSpPr/>
            <p:nvPr/>
          </p:nvGrpSpPr>
          <p:grpSpPr>
            <a:xfrm>
              <a:off x="2201071" y="3406041"/>
              <a:ext cx="1805286" cy="1805938"/>
              <a:chOff x="4345444" y="2542859"/>
              <a:chExt cx="1810550" cy="1811205"/>
            </a:xfrm>
          </p:grpSpPr>
          <p:grpSp>
            <p:nvGrpSpPr>
              <p:cNvPr id="144" name="组合 143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46" name="同心圆 83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 dirty="0">
                    <a:solidFill>
                      <a:schemeClr val="tx1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 dirty="0">
                    <a:latin typeface="印品黑体" panose="00000500000000000000" pitchFamily="2" charset="-122"/>
                    <a:ea typeface="印品黑体" panose="00000500000000000000" pitchFamily="2" charset="-122"/>
                  </a:endParaRPr>
                </a:p>
              </p:txBody>
            </p:sp>
          </p:grpSp>
          <p:sp>
            <p:nvSpPr>
              <p:cNvPr id="145" name="椭圆 144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  <p:sp>
          <p:nvSpPr>
            <p:cNvPr id="143" name="TextBox 76"/>
            <p:cNvSpPr txBox="1"/>
            <p:nvPr/>
          </p:nvSpPr>
          <p:spPr>
            <a:xfrm>
              <a:off x="2767003" y="4146707"/>
              <a:ext cx="1023614" cy="383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50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访存</a:t>
              </a:r>
              <a:endParaRPr lang="zh-CN" altLang="en-US" sz="135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airplane"/>
      </p:transition>
    </mc:Choice>
    <mc:Fallback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1211943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spc="400" dirty="0">
                <a:latin typeface="印品黑体" panose="00000500000000000000" pitchFamily="2" charset="-122"/>
                <a:ea typeface="印品黑体" panose="00000500000000000000" pitchFamily="2" charset="-122"/>
              </a:rPr>
              <a:t>实验简述</a:t>
            </a:r>
            <a:endParaRPr lang="zh-CN" altLang="en-US" sz="2665" spc="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59205" y="313178"/>
            <a:ext cx="128112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1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数据通路</a:t>
            </a:r>
            <a:endParaRPr lang="zh-CN" altLang="en-US" sz="21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076171" y="384399"/>
            <a:ext cx="0" cy="278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数据通路_流水线CPU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1850" y="1196340"/>
            <a:ext cx="10424795" cy="5389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26670" y="1666124"/>
            <a:ext cx="2384573" cy="2384573"/>
            <a:chOff x="4240335" y="3008435"/>
            <a:chExt cx="3711332" cy="3711332"/>
          </a:xfrm>
        </p:grpSpPr>
        <p:sp>
          <p:nvSpPr>
            <p:cNvPr id="5" name="椭圆 4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240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7" name="椭圆 6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1A3F6C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</p:grpSp>
      </p:grpSp>
      <p:sp>
        <p:nvSpPr>
          <p:cNvPr id="9" name="任意多边形 8"/>
          <p:cNvSpPr/>
          <p:nvPr/>
        </p:nvSpPr>
        <p:spPr>
          <a:xfrm>
            <a:off x="-118833" y="-570590"/>
            <a:ext cx="2837789" cy="8001905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rgbClr val="1A3F6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001461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2400" dirty="0">
              <a:solidFill>
                <a:srgbClr val="FFFFFF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55886" y="2092178"/>
            <a:ext cx="5218539" cy="14465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8800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PART 02</a:t>
            </a:r>
            <a:endParaRPr lang="zh-CN" altLang="en-US" sz="8800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5855" y="3777734"/>
            <a:ext cx="331487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设计过程</a:t>
            </a:r>
            <a:endParaRPr lang="en-US" altLang="zh-CN" sz="2665" b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3901718" y="4510789"/>
            <a:ext cx="6937973" cy="8299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分为取指、译码、执行、访存和回写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5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个阶段进行主要模块的讲解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396168" y="2575928"/>
            <a:ext cx="645573" cy="535933"/>
            <a:chOff x="3132963" y="3140191"/>
            <a:chExt cx="645573" cy="535933"/>
          </a:xfrm>
          <a:solidFill>
            <a:srgbClr val="1A3F6C"/>
          </a:solidFill>
        </p:grpSpPr>
        <p:sp>
          <p:nvSpPr>
            <p:cNvPr id="15" name="Freeform 226"/>
            <p:cNvSpPr/>
            <p:nvPr/>
          </p:nvSpPr>
          <p:spPr bwMode="auto">
            <a:xfrm>
              <a:off x="3421629" y="3217854"/>
              <a:ext cx="356907" cy="392027"/>
            </a:xfrm>
            <a:custGeom>
              <a:avLst/>
              <a:gdLst>
                <a:gd name="T0" fmla="*/ 0 w 529"/>
                <a:gd name="T1" fmla="*/ 0 h 581"/>
                <a:gd name="T2" fmla="*/ 2 w 529"/>
                <a:gd name="T3" fmla="*/ 11 h 581"/>
                <a:gd name="T4" fmla="*/ 25 w 529"/>
                <a:gd name="T5" fmla="*/ 56 h 581"/>
                <a:gd name="T6" fmla="*/ 473 w 529"/>
                <a:gd name="T7" fmla="*/ 56 h 581"/>
                <a:gd name="T8" fmla="*/ 473 w 529"/>
                <a:gd name="T9" fmla="*/ 525 h 581"/>
                <a:gd name="T10" fmla="*/ 127 w 529"/>
                <a:gd name="T11" fmla="*/ 525 h 581"/>
                <a:gd name="T12" fmla="*/ 127 w 529"/>
                <a:gd name="T13" fmla="*/ 581 h 581"/>
                <a:gd name="T14" fmla="*/ 529 w 529"/>
                <a:gd name="T15" fmla="*/ 581 h 581"/>
                <a:gd name="T16" fmla="*/ 529 w 529"/>
                <a:gd name="T17" fmla="*/ 0 h 581"/>
                <a:gd name="T18" fmla="*/ 0 w 529"/>
                <a:gd name="T19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9" h="581">
                  <a:moveTo>
                    <a:pt x="0" y="0"/>
                  </a:moveTo>
                  <a:cubicBezTo>
                    <a:pt x="1" y="4"/>
                    <a:pt x="2" y="7"/>
                    <a:pt x="2" y="11"/>
                  </a:cubicBezTo>
                  <a:cubicBezTo>
                    <a:pt x="14" y="22"/>
                    <a:pt x="22" y="38"/>
                    <a:pt x="25" y="56"/>
                  </a:cubicBezTo>
                  <a:cubicBezTo>
                    <a:pt x="473" y="56"/>
                    <a:pt x="473" y="56"/>
                    <a:pt x="473" y="56"/>
                  </a:cubicBezTo>
                  <a:cubicBezTo>
                    <a:pt x="473" y="525"/>
                    <a:pt x="473" y="525"/>
                    <a:pt x="473" y="525"/>
                  </a:cubicBezTo>
                  <a:cubicBezTo>
                    <a:pt x="127" y="525"/>
                    <a:pt x="127" y="525"/>
                    <a:pt x="127" y="525"/>
                  </a:cubicBezTo>
                  <a:cubicBezTo>
                    <a:pt x="127" y="581"/>
                    <a:pt x="127" y="581"/>
                    <a:pt x="127" y="581"/>
                  </a:cubicBezTo>
                  <a:cubicBezTo>
                    <a:pt x="529" y="581"/>
                    <a:pt x="529" y="581"/>
                    <a:pt x="529" y="581"/>
                  </a:cubicBezTo>
                  <a:cubicBezTo>
                    <a:pt x="529" y="0"/>
                    <a:pt x="529" y="0"/>
                    <a:pt x="5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6" name="Freeform 227"/>
            <p:cNvSpPr/>
            <p:nvPr/>
          </p:nvSpPr>
          <p:spPr bwMode="auto">
            <a:xfrm>
              <a:off x="3198348" y="3140191"/>
              <a:ext cx="224709" cy="247551"/>
            </a:xfrm>
            <a:custGeom>
              <a:avLst/>
              <a:gdLst>
                <a:gd name="T0" fmla="*/ 45 w 333"/>
                <a:gd name="T1" fmla="*/ 243 h 367"/>
                <a:gd name="T2" fmla="*/ 170 w 333"/>
                <a:gd name="T3" fmla="*/ 367 h 367"/>
                <a:gd name="T4" fmla="*/ 289 w 333"/>
                <a:gd name="T5" fmla="*/ 243 h 367"/>
                <a:gd name="T6" fmla="*/ 326 w 333"/>
                <a:gd name="T7" fmla="*/ 203 h 367"/>
                <a:gd name="T8" fmla="*/ 306 w 333"/>
                <a:gd name="T9" fmla="*/ 142 h 367"/>
                <a:gd name="T10" fmla="*/ 166 w 333"/>
                <a:gd name="T11" fmla="*/ 0 h 367"/>
                <a:gd name="T12" fmla="*/ 26 w 333"/>
                <a:gd name="T13" fmla="*/ 142 h 367"/>
                <a:gd name="T14" fmla="*/ 7 w 333"/>
                <a:gd name="T15" fmla="*/ 203 h 367"/>
                <a:gd name="T16" fmla="*/ 45 w 333"/>
                <a:gd name="T17" fmla="*/ 243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" h="367">
                  <a:moveTo>
                    <a:pt x="45" y="243"/>
                  </a:moveTo>
                  <a:cubicBezTo>
                    <a:pt x="71" y="308"/>
                    <a:pt x="118" y="367"/>
                    <a:pt x="170" y="367"/>
                  </a:cubicBezTo>
                  <a:cubicBezTo>
                    <a:pt x="222" y="367"/>
                    <a:pt x="266" y="308"/>
                    <a:pt x="289" y="243"/>
                  </a:cubicBezTo>
                  <a:cubicBezTo>
                    <a:pt x="305" y="242"/>
                    <a:pt x="320" y="226"/>
                    <a:pt x="326" y="203"/>
                  </a:cubicBezTo>
                  <a:cubicBezTo>
                    <a:pt x="333" y="176"/>
                    <a:pt x="324" y="149"/>
                    <a:pt x="306" y="142"/>
                  </a:cubicBezTo>
                  <a:cubicBezTo>
                    <a:pt x="302" y="63"/>
                    <a:pt x="241" y="0"/>
                    <a:pt x="166" y="0"/>
                  </a:cubicBezTo>
                  <a:cubicBezTo>
                    <a:pt x="92" y="0"/>
                    <a:pt x="31" y="63"/>
                    <a:pt x="26" y="142"/>
                  </a:cubicBezTo>
                  <a:cubicBezTo>
                    <a:pt x="9" y="149"/>
                    <a:pt x="0" y="176"/>
                    <a:pt x="7" y="203"/>
                  </a:cubicBezTo>
                  <a:cubicBezTo>
                    <a:pt x="13" y="227"/>
                    <a:pt x="29" y="243"/>
                    <a:pt x="45" y="2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7" name="Freeform 228"/>
            <p:cNvSpPr/>
            <p:nvPr/>
          </p:nvSpPr>
          <p:spPr bwMode="auto">
            <a:xfrm>
              <a:off x="3481875" y="3306367"/>
              <a:ext cx="233275" cy="180738"/>
            </a:xfrm>
            <a:custGeom>
              <a:avLst/>
              <a:gdLst>
                <a:gd name="T0" fmla="*/ 41 w 346"/>
                <a:gd name="T1" fmla="*/ 111 h 268"/>
                <a:gd name="T2" fmla="*/ 0 w 346"/>
                <a:gd name="T3" fmla="*/ 151 h 268"/>
                <a:gd name="T4" fmla="*/ 90 w 346"/>
                <a:gd name="T5" fmla="*/ 268 h 268"/>
                <a:gd name="T6" fmla="*/ 254 w 346"/>
                <a:gd name="T7" fmla="*/ 125 h 268"/>
                <a:gd name="T8" fmla="*/ 284 w 346"/>
                <a:gd name="T9" fmla="*/ 158 h 268"/>
                <a:gd name="T10" fmla="*/ 346 w 346"/>
                <a:gd name="T11" fmla="*/ 0 h 268"/>
                <a:gd name="T12" fmla="*/ 184 w 346"/>
                <a:gd name="T13" fmla="*/ 50 h 268"/>
                <a:gd name="T14" fmla="*/ 218 w 346"/>
                <a:gd name="T15" fmla="*/ 87 h 268"/>
                <a:gd name="T16" fmla="*/ 99 w 346"/>
                <a:gd name="T17" fmla="*/ 190 h 268"/>
                <a:gd name="T18" fmla="*/ 41 w 346"/>
                <a:gd name="T19" fmla="*/ 11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6" h="268">
                  <a:moveTo>
                    <a:pt x="41" y="111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12" y="165"/>
                    <a:pt x="90" y="268"/>
                    <a:pt x="90" y="268"/>
                  </a:cubicBezTo>
                  <a:cubicBezTo>
                    <a:pt x="254" y="125"/>
                    <a:pt x="254" y="125"/>
                    <a:pt x="254" y="125"/>
                  </a:cubicBezTo>
                  <a:cubicBezTo>
                    <a:pt x="284" y="158"/>
                    <a:pt x="284" y="158"/>
                    <a:pt x="284" y="158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184" y="50"/>
                    <a:pt x="184" y="50"/>
                    <a:pt x="184" y="50"/>
                  </a:cubicBezTo>
                  <a:cubicBezTo>
                    <a:pt x="218" y="87"/>
                    <a:pt x="218" y="87"/>
                    <a:pt x="218" y="87"/>
                  </a:cubicBezTo>
                  <a:cubicBezTo>
                    <a:pt x="99" y="190"/>
                    <a:pt x="99" y="190"/>
                    <a:pt x="99" y="190"/>
                  </a:cubicBezTo>
                  <a:lnTo>
                    <a:pt x="41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8" name="Freeform 229"/>
            <p:cNvSpPr/>
            <p:nvPr/>
          </p:nvSpPr>
          <p:spPr bwMode="auto">
            <a:xfrm>
              <a:off x="3132963" y="3377178"/>
              <a:ext cx="355480" cy="298946"/>
            </a:xfrm>
            <a:custGeom>
              <a:avLst/>
              <a:gdLst>
                <a:gd name="T0" fmla="*/ 407 w 527"/>
                <a:gd name="T1" fmla="*/ 0 h 443"/>
                <a:gd name="T2" fmla="*/ 294 w 527"/>
                <a:gd name="T3" fmla="*/ 190 h 443"/>
                <a:gd name="T4" fmla="*/ 280 w 527"/>
                <a:gd name="T5" fmla="*/ 105 h 443"/>
                <a:gd name="T6" fmla="*/ 295 w 527"/>
                <a:gd name="T7" fmla="*/ 77 h 443"/>
                <a:gd name="T8" fmla="*/ 263 w 527"/>
                <a:gd name="T9" fmla="*/ 44 h 443"/>
                <a:gd name="T10" fmla="*/ 230 w 527"/>
                <a:gd name="T11" fmla="*/ 77 h 443"/>
                <a:gd name="T12" fmla="*/ 246 w 527"/>
                <a:gd name="T13" fmla="*/ 105 h 443"/>
                <a:gd name="T14" fmla="*/ 232 w 527"/>
                <a:gd name="T15" fmla="*/ 189 h 443"/>
                <a:gd name="T16" fmla="*/ 120 w 527"/>
                <a:gd name="T17" fmla="*/ 0 h 443"/>
                <a:gd name="T18" fmla="*/ 2 w 527"/>
                <a:gd name="T19" fmla="*/ 125 h 443"/>
                <a:gd name="T20" fmla="*/ 0 w 527"/>
                <a:gd name="T21" fmla="*/ 125 h 443"/>
                <a:gd name="T22" fmla="*/ 0 w 527"/>
                <a:gd name="T23" fmla="*/ 402 h 443"/>
                <a:gd name="T24" fmla="*/ 1 w 527"/>
                <a:gd name="T25" fmla="*/ 402 h 443"/>
                <a:gd name="T26" fmla="*/ 263 w 527"/>
                <a:gd name="T27" fmla="*/ 443 h 443"/>
                <a:gd name="T28" fmla="*/ 526 w 527"/>
                <a:gd name="T29" fmla="*/ 402 h 443"/>
                <a:gd name="T30" fmla="*/ 527 w 527"/>
                <a:gd name="T31" fmla="*/ 402 h 443"/>
                <a:gd name="T32" fmla="*/ 527 w 527"/>
                <a:gd name="T33" fmla="*/ 125 h 443"/>
                <a:gd name="T34" fmla="*/ 525 w 527"/>
                <a:gd name="T35" fmla="*/ 125 h 443"/>
                <a:gd name="T36" fmla="*/ 407 w 527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7" h="443">
                  <a:moveTo>
                    <a:pt x="407" y="0"/>
                  </a:moveTo>
                  <a:cubicBezTo>
                    <a:pt x="294" y="190"/>
                    <a:pt x="294" y="190"/>
                    <a:pt x="294" y="190"/>
                  </a:cubicBezTo>
                  <a:cubicBezTo>
                    <a:pt x="280" y="105"/>
                    <a:pt x="280" y="105"/>
                    <a:pt x="280" y="105"/>
                  </a:cubicBezTo>
                  <a:cubicBezTo>
                    <a:pt x="289" y="99"/>
                    <a:pt x="295" y="89"/>
                    <a:pt x="295" y="77"/>
                  </a:cubicBezTo>
                  <a:cubicBezTo>
                    <a:pt x="295" y="59"/>
                    <a:pt x="281" y="44"/>
                    <a:pt x="263" y="44"/>
                  </a:cubicBezTo>
                  <a:cubicBezTo>
                    <a:pt x="245" y="44"/>
                    <a:pt x="230" y="59"/>
                    <a:pt x="230" y="77"/>
                  </a:cubicBezTo>
                  <a:cubicBezTo>
                    <a:pt x="230" y="89"/>
                    <a:pt x="237" y="99"/>
                    <a:pt x="246" y="105"/>
                  </a:cubicBezTo>
                  <a:cubicBezTo>
                    <a:pt x="232" y="189"/>
                    <a:pt x="232" y="189"/>
                    <a:pt x="232" y="189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6" y="27"/>
                    <a:pt x="12" y="72"/>
                    <a:pt x="2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1" y="402"/>
                    <a:pt x="1" y="402"/>
                    <a:pt x="1" y="402"/>
                  </a:cubicBezTo>
                  <a:cubicBezTo>
                    <a:pt x="14" y="425"/>
                    <a:pt x="126" y="443"/>
                    <a:pt x="263" y="443"/>
                  </a:cubicBezTo>
                  <a:cubicBezTo>
                    <a:pt x="401" y="443"/>
                    <a:pt x="513" y="425"/>
                    <a:pt x="526" y="402"/>
                  </a:cubicBezTo>
                  <a:cubicBezTo>
                    <a:pt x="527" y="402"/>
                    <a:pt x="527" y="402"/>
                    <a:pt x="527" y="402"/>
                  </a:cubicBezTo>
                  <a:cubicBezTo>
                    <a:pt x="527" y="125"/>
                    <a:pt x="527" y="125"/>
                    <a:pt x="527" y="125"/>
                  </a:cubicBezTo>
                  <a:cubicBezTo>
                    <a:pt x="525" y="125"/>
                    <a:pt x="525" y="125"/>
                    <a:pt x="525" y="125"/>
                  </a:cubicBezTo>
                  <a:cubicBezTo>
                    <a:pt x="515" y="72"/>
                    <a:pt x="471" y="27"/>
                    <a:pt x="40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9" name="Freeform 230"/>
            <p:cNvSpPr/>
            <p:nvPr/>
          </p:nvSpPr>
          <p:spPr bwMode="auto">
            <a:xfrm>
              <a:off x="3598655" y="3487105"/>
              <a:ext cx="54536" cy="68241"/>
            </a:xfrm>
            <a:custGeom>
              <a:avLst/>
              <a:gdLst>
                <a:gd name="T0" fmla="*/ 0 w 81"/>
                <a:gd name="T1" fmla="*/ 0 h 101"/>
                <a:gd name="T2" fmla="*/ 0 w 81"/>
                <a:gd name="T3" fmla="*/ 55 h 101"/>
                <a:gd name="T4" fmla="*/ 40 w 81"/>
                <a:gd name="T5" fmla="*/ 101 h 101"/>
                <a:gd name="T6" fmla="*/ 81 w 81"/>
                <a:gd name="T7" fmla="*/ 56 h 101"/>
                <a:gd name="T8" fmla="*/ 81 w 81"/>
                <a:gd name="T9" fmla="*/ 0 h 101"/>
                <a:gd name="T10" fmla="*/ 59 w 81"/>
                <a:gd name="T11" fmla="*/ 0 h 101"/>
                <a:gd name="T12" fmla="*/ 59 w 81"/>
                <a:gd name="T13" fmla="*/ 57 h 101"/>
                <a:gd name="T14" fmla="*/ 40 w 81"/>
                <a:gd name="T15" fmla="*/ 83 h 101"/>
                <a:gd name="T16" fmla="*/ 22 w 81"/>
                <a:gd name="T17" fmla="*/ 57 h 101"/>
                <a:gd name="T18" fmla="*/ 22 w 81"/>
                <a:gd name="T19" fmla="*/ 0 h 101"/>
                <a:gd name="T20" fmla="*/ 0 w 81"/>
                <a:gd name="T2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1">
                  <a:moveTo>
                    <a:pt x="0" y="0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87"/>
                    <a:pt x="15" y="101"/>
                    <a:pt x="40" y="101"/>
                  </a:cubicBezTo>
                  <a:cubicBezTo>
                    <a:pt x="65" y="101"/>
                    <a:pt x="81" y="86"/>
                    <a:pt x="81" y="56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59" y="75"/>
                    <a:pt x="52" y="83"/>
                    <a:pt x="40" y="83"/>
                  </a:cubicBezTo>
                  <a:cubicBezTo>
                    <a:pt x="29" y="83"/>
                    <a:pt x="22" y="74"/>
                    <a:pt x="22" y="57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20" name="Freeform 231"/>
            <p:cNvSpPr>
              <a:spLocks noEditPoints="1"/>
            </p:cNvSpPr>
            <p:nvPr/>
          </p:nvSpPr>
          <p:spPr bwMode="auto">
            <a:xfrm>
              <a:off x="3666040" y="3486534"/>
              <a:ext cx="47968" cy="67384"/>
            </a:xfrm>
            <a:custGeom>
              <a:avLst/>
              <a:gdLst>
                <a:gd name="T0" fmla="*/ 31 w 71"/>
                <a:gd name="T1" fmla="*/ 0 h 100"/>
                <a:gd name="T2" fmla="*/ 0 w 71"/>
                <a:gd name="T3" fmla="*/ 2 h 100"/>
                <a:gd name="T4" fmla="*/ 0 w 71"/>
                <a:gd name="T5" fmla="*/ 100 h 100"/>
                <a:gd name="T6" fmla="*/ 23 w 71"/>
                <a:gd name="T7" fmla="*/ 100 h 100"/>
                <a:gd name="T8" fmla="*/ 23 w 71"/>
                <a:gd name="T9" fmla="*/ 65 h 100"/>
                <a:gd name="T10" fmla="*/ 30 w 71"/>
                <a:gd name="T11" fmla="*/ 65 h 100"/>
                <a:gd name="T12" fmla="*/ 62 w 71"/>
                <a:gd name="T13" fmla="*/ 55 h 100"/>
                <a:gd name="T14" fmla="*/ 71 w 71"/>
                <a:gd name="T15" fmla="*/ 31 h 100"/>
                <a:gd name="T16" fmla="*/ 61 w 71"/>
                <a:gd name="T17" fmla="*/ 8 h 100"/>
                <a:gd name="T18" fmla="*/ 31 w 71"/>
                <a:gd name="T19" fmla="*/ 0 h 100"/>
                <a:gd name="T20" fmla="*/ 30 w 71"/>
                <a:gd name="T21" fmla="*/ 48 h 100"/>
                <a:gd name="T22" fmla="*/ 23 w 71"/>
                <a:gd name="T23" fmla="*/ 47 h 100"/>
                <a:gd name="T24" fmla="*/ 23 w 71"/>
                <a:gd name="T25" fmla="*/ 18 h 100"/>
                <a:gd name="T26" fmla="*/ 32 w 71"/>
                <a:gd name="T27" fmla="*/ 17 h 100"/>
                <a:gd name="T28" fmla="*/ 49 w 71"/>
                <a:gd name="T29" fmla="*/ 32 h 100"/>
                <a:gd name="T30" fmla="*/ 30 w 71"/>
                <a:gd name="T31" fmla="*/ 4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1" h="100">
                  <a:moveTo>
                    <a:pt x="31" y="0"/>
                  </a:moveTo>
                  <a:cubicBezTo>
                    <a:pt x="17" y="0"/>
                    <a:pt x="7" y="1"/>
                    <a:pt x="0" y="2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3" y="100"/>
                    <a:pt x="23" y="100"/>
                    <a:pt x="23" y="100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5" y="65"/>
                    <a:pt x="27" y="65"/>
                    <a:pt x="30" y="65"/>
                  </a:cubicBezTo>
                  <a:cubicBezTo>
                    <a:pt x="43" y="65"/>
                    <a:pt x="55" y="62"/>
                    <a:pt x="62" y="55"/>
                  </a:cubicBezTo>
                  <a:cubicBezTo>
                    <a:pt x="68" y="49"/>
                    <a:pt x="71" y="41"/>
                    <a:pt x="71" y="31"/>
                  </a:cubicBezTo>
                  <a:cubicBezTo>
                    <a:pt x="71" y="22"/>
                    <a:pt x="67" y="13"/>
                    <a:pt x="61" y="8"/>
                  </a:cubicBezTo>
                  <a:cubicBezTo>
                    <a:pt x="54" y="3"/>
                    <a:pt x="44" y="0"/>
                    <a:pt x="31" y="0"/>
                  </a:cubicBezTo>
                  <a:close/>
                  <a:moveTo>
                    <a:pt x="30" y="48"/>
                  </a:moveTo>
                  <a:cubicBezTo>
                    <a:pt x="27" y="48"/>
                    <a:pt x="24" y="48"/>
                    <a:pt x="23" y="47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4" y="18"/>
                    <a:pt x="27" y="17"/>
                    <a:pt x="32" y="17"/>
                  </a:cubicBezTo>
                  <a:cubicBezTo>
                    <a:pt x="43" y="17"/>
                    <a:pt x="49" y="23"/>
                    <a:pt x="49" y="32"/>
                  </a:cubicBezTo>
                  <a:cubicBezTo>
                    <a:pt x="49" y="42"/>
                    <a:pt x="42" y="48"/>
                    <a:pt x="3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 dirty="0">
                <a:solidFill>
                  <a:srgbClr val="000000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211943" y="275107"/>
            <a:ext cx="175560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spc="400" dirty="0">
                <a:latin typeface="印品黑体" panose="00000500000000000000" pitchFamily="2" charset="-122"/>
                <a:ea typeface="印品黑体" panose="00000500000000000000" pitchFamily="2" charset="-122"/>
              </a:rPr>
              <a:t>设计过程</a:t>
            </a:r>
            <a:endParaRPr lang="zh-CN" altLang="en-US" sz="2665" spc="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7" name="TextBox 35"/>
          <p:cNvSpPr txBox="1"/>
          <p:nvPr/>
        </p:nvSpPr>
        <p:spPr>
          <a:xfrm>
            <a:off x="3187889" y="357181"/>
            <a:ext cx="128112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35" dirty="0">
                <a:solidFill>
                  <a:srgbClr val="1A3F6C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取指阶段</a:t>
            </a:r>
            <a:endParaRPr lang="zh-CN" altLang="en-US" sz="2135" dirty="0">
              <a:solidFill>
                <a:srgbClr val="1A3F6C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76171" y="384399"/>
            <a:ext cx="0" cy="278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389573" y="2087738"/>
            <a:ext cx="2682524" cy="26825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1635960" y="459708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139640" y="4762286"/>
            <a:ext cx="183185" cy="18318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371244" y="4502792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14925" y="4664937"/>
            <a:ext cx="183185" cy="18318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269590" y="4345345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659922" y="4403068"/>
            <a:ext cx="183185" cy="18318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709216" y="4578305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197059" y="4096780"/>
            <a:ext cx="222965" cy="22296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923861" y="4253752"/>
            <a:ext cx="183185" cy="18318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9" name="TextBox 41"/>
          <p:cNvSpPr txBox="1"/>
          <p:nvPr/>
        </p:nvSpPr>
        <p:spPr>
          <a:xfrm>
            <a:off x="1617980" y="3091815"/>
            <a:ext cx="2225675" cy="86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取指阶段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主要模块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847539" y="2737786"/>
            <a:ext cx="6229107" cy="1515966"/>
            <a:chOff x="4847539" y="2737786"/>
            <a:chExt cx="6229107" cy="1515966"/>
          </a:xfrm>
        </p:grpSpPr>
        <p:grpSp>
          <p:nvGrpSpPr>
            <p:cNvPr id="50" name="组合 49"/>
            <p:cNvGrpSpPr/>
            <p:nvPr/>
          </p:nvGrpSpPr>
          <p:grpSpPr>
            <a:xfrm>
              <a:off x="4847539" y="2737786"/>
              <a:ext cx="6228841" cy="707501"/>
              <a:chOff x="4894474" y="2971283"/>
              <a:chExt cx="6228841" cy="707501"/>
            </a:xfrm>
          </p:grpSpPr>
          <p:sp>
            <p:nvSpPr>
              <p:cNvPr id="51" name="TextBox 11"/>
              <p:cNvSpPr txBox="1"/>
              <p:nvPr/>
            </p:nvSpPr>
            <p:spPr>
              <a:xfrm>
                <a:off x="6514803" y="2971283"/>
                <a:ext cx="4608512" cy="7075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300"/>
                  </a:lnSpc>
                  <a:defRPr sz="1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Pc</a:t>
                </a:r>
                <a:r>
                  <a:rPr lang="zh-CN" altLang="en-US" sz="1600" dirty="0"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模块在内部进行</a:t>
                </a:r>
                <a:r>
                  <a:rPr lang="en-US" altLang="zh-CN" sz="1600" dirty="0" err="1"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now_pc</a:t>
                </a:r>
                <a:r>
                  <a:rPr lang="zh-CN" altLang="en-US" sz="1600" dirty="0"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的计算，从而给出指令的地址。</a:t>
                </a:r>
                <a:endParaRPr lang="en-US" altLang="zh-CN" sz="1600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cxnSp>
            <p:nvCxnSpPr>
              <p:cNvPr id="52" name="直接连接符 51"/>
              <p:cNvCxnSpPr/>
              <p:nvPr/>
            </p:nvCxnSpPr>
            <p:spPr>
              <a:xfrm>
                <a:off x="5176580" y="3384589"/>
                <a:ext cx="1056117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椭圆 52"/>
              <p:cNvSpPr/>
              <p:nvPr/>
            </p:nvSpPr>
            <p:spPr>
              <a:xfrm>
                <a:off x="4894474" y="3201403"/>
                <a:ext cx="366369" cy="366369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outerShdw blurRad="254000" dist="127000" dir="8100000" algn="tr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1</a:t>
                </a:r>
                <a:endParaRPr lang="zh-CN" altLang="en-US" sz="2400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5257669" y="3004229"/>
                <a:ext cx="975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Pc</a:t>
                </a:r>
                <a:endParaRPr lang="zh-CN" altLang="en-US" dirty="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47539" y="3690209"/>
              <a:ext cx="6229107" cy="563543"/>
              <a:chOff x="4894474" y="3004229"/>
              <a:chExt cx="6229107" cy="563543"/>
            </a:xfrm>
          </p:grpSpPr>
          <p:sp>
            <p:nvSpPr>
              <p:cNvPr id="56" name="TextBox 11"/>
              <p:cNvSpPr txBox="1"/>
              <p:nvPr/>
            </p:nvSpPr>
            <p:spPr>
              <a:xfrm>
                <a:off x="6515069" y="3187706"/>
                <a:ext cx="4608512" cy="186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300"/>
                  </a:lnSpc>
                  <a:defRPr sz="1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600" dirty="0"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指令存储器</a:t>
                </a:r>
                <a:endParaRPr lang="en-US" altLang="zh-CN" sz="1600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>
                <a:off x="5176580" y="3384589"/>
                <a:ext cx="1056117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椭圆 57"/>
              <p:cNvSpPr/>
              <p:nvPr/>
            </p:nvSpPr>
            <p:spPr>
              <a:xfrm>
                <a:off x="4894474" y="3201403"/>
                <a:ext cx="366369" cy="366369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outerShdw blurRad="254000" dist="127000" dir="8100000" algn="tr" rotWithShape="0">
                  <a:prstClr val="black">
                    <a:alpha val="6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印品黑体" panose="00000500000000000000" pitchFamily="2" charset="-122"/>
                    <a:ea typeface="印品黑体" panose="00000500000000000000" pitchFamily="2" charset="-122"/>
                  </a:rPr>
                  <a:t>2</a:t>
                </a:r>
                <a:endParaRPr lang="zh-CN" altLang="en-US" sz="2400" dirty="0">
                  <a:latin typeface="印品黑体" panose="00000500000000000000" pitchFamily="2" charset="-122"/>
                  <a:ea typeface="印品黑体" panose="00000500000000000000" pitchFamily="2" charset="-122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5176580" y="3004229"/>
                <a:ext cx="11737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err="1"/>
                  <a:t>Inst_mem</a:t>
                </a:r>
                <a:endParaRPr lang="en-US" altLang="zh-CN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8189,&quot;width&quot;:1584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2444</Words>
  <Application>WPS 演示</Application>
  <PresentationFormat>宽屏</PresentationFormat>
  <Paragraphs>511</Paragraphs>
  <Slides>33</Slides>
  <Notes>33</Notes>
  <HiddenSlides>0</HiddenSlides>
  <MMClips>1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2" baseType="lpstr">
      <vt:lpstr>Arial</vt:lpstr>
      <vt:lpstr>宋体</vt:lpstr>
      <vt:lpstr>Wingdings</vt:lpstr>
      <vt:lpstr>印品黑体</vt:lpstr>
      <vt:lpstr>黑体</vt:lpstr>
      <vt:lpstr>方正超粗黑简体</vt:lpstr>
      <vt:lpstr>印品黑体</vt:lpstr>
      <vt:lpstr>Impact</vt:lpstr>
      <vt:lpstr>U.S. 101</vt:lpstr>
      <vt:lpstr>Segoe Print</vt:lpstr>
      <vt:lpstr>Roboto</vt:lpstr>
      <vt:lpstr>Aller Light</vt:lpstr>
      <vt:lpstr>造字工房悦黑（非商用）常规体</vt:lpstr>
      <vt:lpstr>微软雅黑</vt:lpstr>
      <vt:lpstr>等线</vt:lpstr>
      <vt:lpstr>Arial Unicode MS</vt:lpstr>
      <vt:lpstr>等线 Light</vt:lpstr>
      <vt:lpstr>Corbel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KK Kayla</dc:creator>
  <cp:lastModifiedBy>R&amp;B</cp:lastModifiedBy>
  <cp:revision>61</cp:revision>
  <dcterms:created xsi:type="dcterms:W3CDTF">2020-09-23T16:29:00Z</dcterms:created>
  <dcterms:modified xsi:type="dcterms:W3CDTF">2020-10-04T14:27:04Z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