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5C"/>
    <a:srgbClr val="282C34"/>
    <a:srgbClr val="60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F1D67-07E3-4F6B-8E2D-63527090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A3D135-2A71-42DC-A27C-300D97EE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325DF-9E46-4901-8041-1239E561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0EFFB-3C4C-4260-8931-8D4AF0EB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F8C5F-C0DA-48ED-B5FA-9C39312B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00228-846A-4E60-9EE4-4594A9BE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22BE26-F321-4F93-84BB-DBDFAE684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8C997F-C61C-4DAC-BBE4-1AE4FB4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A7F43-5404-43B0-A217-2A246D93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71A18-6FCB-405D-9D3C-C48D4E6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0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E2F1BD-8154-4938-B037-7449808A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9E521C-205A-448B-8981-793D3028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07399-325C-4F33-BB66-C52D2290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37E08-95A4-46E4-B78F-29750A81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E75072-B2C9-43AD-8922-C45171C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9FDAB-2B90-4F87-8110-04663123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28951-1ED3-4D20-8D59-E6D3617E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D31B2-38D1-484E-97BA-EEB9EDA6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30157E-6FB3-448C-AEBB-9AF20B1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EF157-DE4B-4814-859B-C7A6704C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9949D-DC9E-46CB-B854-A894E82E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6F484-4A82-4397-8F17-A7416B65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34E2B-8BF4-4AF8-8638-DDE922F8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1C3CB-5F49-4477-AC2B-B7C2EC25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DC475-068A-4572-9255-F42AE6E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CCF4A-5579-4BB2-BD61-3C8BF60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74976-3D28-45BD-80A8-82D99A0A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0181F5-362C-4416-89B5-072E92AB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E444E-871E-4F21-8D30-D493B571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B9C026-80E7-4221-8DC7-1DF4E295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DD7960-9377-4C67-90F2-4E45DC2C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5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AE746-4093-4C0E-B27C-009DCF74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DE018-B041-478C-B4F0-7C56D66D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FB1F4-7D11-4238-838D-CB9F83850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C00631-87F2-452B-B48D-FCD4DBC63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5202F7-DFBC-45EA-B7DD-AE1D98FEE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7BF8F4-A09C-416F-A5D7-67EDE459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1641D6-8C91-4985-9371-902CE894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3025E9-8802-41DA-9461-6D8539C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8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39BE3-0E0B-4D4B-B15B-0408767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D64B71-9F41-434B-86E3-6256AFDD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22DFAC-C8AD-48F6-9A71-BFE621EC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2E8DEB-138E-476A-AF8F-D6E240D3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3F1758-2DC1-4D4B-A839-25646D63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F3C1F-E3BE-4972-97A0-0735B172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7F3D2-20A1-449C-A269-AB549F58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BC37-B0C4-43FD-8E2A-2F8A7B5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F37-E16A-477D-8A06-675AF126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382081-3FF7-4331-B72C-617DE451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E958E6-D04F-42AE-A4C8-66E7FCE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F7EAF-858C-49AC-9A67-8C2BE384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A0AF33-C221-4151-B3EB-F8975A45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9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A3D60-2C0D-4CA4-A2FF-CBA197C4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A59626-A7B5-436E-9A04-473AF8B1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23488-BDF0-4013-B078-D7A05C57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D52198-9836-4379-B0F2-CB0D0F43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E0789A-90CD-4D0A-A837-6FE0EF89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F05D8-FDCF-4726-B672-D8BDB321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DA074D-55FB-4BFA-94E0-2D4D73C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12F41-19F9-4B4B-ABCA-AC0E5CDC5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83404-9472-4A0D-AEB2-34279EEA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0D47-637B-4385-95F4-4B9C2E86989C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C449E-49FF-44BD-9FE6-E4A89D2F4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6BB5-F9E3-4DE4-9A82-7E347B52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1203-F019-40E2-AC04-4A1CB7C3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9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F884B-76DC-437B-9195-E5759FE0E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90030-1A72-48E7-8B48-7FAAE95F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F8842B-9BD1-48AA-A346-EF7F7692B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7FDF47-017F-40C4-880D-E65A58151990}"/>
              </a:ext>
            </a:extLst>
          </p:cNvPr>
          <p:cNvSpPr txBox="1"/>
          <p:nvPr/>
        </p:nvSpPr>
        <p:spPr>
          <a:xfrm>
            <a:off x="1925160" y="2316163"/>
            <a:ext cx="8341680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0" i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10397 </a:t>
            </a:r>
          </a:p>
          <a:p>
            <a:r>
              <a:rPr lang="en-US" altLang="zh-TW" sz="6600" b="0" i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Connect the Campus</a:t>
            </a:r>
          </a:p>
          <a:p>
            <a:pPr algn="r">
              <a:lnSpc>
                <a:spcPct val="300000"/>
              </a:lnSpc>
            </a:pPr>
            <a:r>
              <a:rPr lang="en-US" altLang="zh-TW" sz="1400" spc="600" dirty="0">
                <a:solidFill>
                  <a:schemeClr val="bg1"/>
                </a:solidFill>
                <a:latin typeface="華康竹風體W4" panose="03000409000000000000" pitchFamily="65" charset="-120"/>
                <a:ea typeface="華康竹風體W4" panose="03000409000000000000" pitchFamily="65" charset="-120"/>
              </a:rPr>
              <a:t>110502528</a:t>
            </a:r>
            <a:r>
              <a:rPr lang="zh-TW" altLang="en-US" sz="1400" spc="600" dirty="0">
                <a:solidFill>
                  <a:schemeClr val="bg1"/>
                </a:solidFill>
                <a:latin typeface="華康竹風體W4" panose="03000409000000000000" pitchFamily="65" charset="-120"/>
                <a:ea typeface="華康竹風體W4" panose="03000409000000000000" pitchFamily="65" charset="-120"/>
              </a:rPr>
              <a:t> 張勛皓</a:t>
            </a:r>
          </a:p>
        </p:txBody>
      </p:sp>
    </p:spTree>
    <p:extLst>
      <p:ext uri="{BB962C8B-B14F-4D97-AF65-F5344CB8AC3E}">
        <p14:creationId xmlns:p14="http://schemas.microsoft.com/office/powerpoint/2010/main" val="378558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5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2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2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0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1326540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3890877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283155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1224978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2659360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3890877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3890877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1226498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2073505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1964115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2820471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1599981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3469127"/>
            <a:ext cx="748796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4264360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4264360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3296935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1862553"/>
            <a:ext cx="879395" cy="90619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1598461"/>
            <a:ext cx="2101910" cy="1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1973464"/>
            <a:ext cx="331832" cy="858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3469127"/>
            <a:ext cx="1001144" cy="5311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2073505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137601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361222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3094064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220403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10512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3537034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313660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2099705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43272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316522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C33DBA-27B9-4D9B-B06D-A981FECD4730}"/>
              </a:ext>
            </a:extLst>
          </p:cNvPr>
          <p:cNvSpPr txBox="1"/>
          <p:nvPr/>
        </p:nvSpPr>
        <p:spPr>
          <a:xfrm>
            <a:off x="2118722" y="5627343"/>
            <a:ext cx="7528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spc="600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1+2+3+4+5+6+8+9 = </a:t>
            </a:r>
            <a:r>
              <a:rPr lang="en-US" altLang="zh-TW" sz="4000" b="1" u="sng" spc="600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38</a:t>
            </a:r>
            <a:r>
              <a:rPr lang="en-US" altLang="zh-TW" sz="2400" b="1" u="sng" spc="600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#</a:t>
            </a:r>
            <a:endParaRPr lang="en-US" altLang="zh-TW" sz="4000" b="1" u="sng" spc="600" dirty="0">
              <a:solidFill>
                <a:srgbClr val="04345C"/>
              </a:solidFill>
              <a:latin typeface="華康文徵明體W4(P)" panose="03000400000000000000" pitchFamily="66" charset="-120"/>
              <a:ea typeface="華康文徵明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94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FC1E00-BE79-4CE3-9366-1BBCF208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72B44E6-AD81-4CDD-BDF4-43D967FA685C}"/>
              </a:ext>
            </a:extLst>
          </p:cNvPr>
          <p:cNvSpPr/>
          <p:nvPr/>
        </p:nvSpPr>
        <p:spPr>
          <a:xfrm>
            <a:off x="816746" y="466710"/>
            <a:ext cx="10413506" cy="6022867"/>
          </a:xfrm>
          <a:prstGeom prst="roundRect">
            <a:avLst>
              <a:gd name="adj" fmla="val 2646"/>
            </a:avLst>
          </a:prstGeom>
          <a:solidFill>
            <a:srgbClr val="282C34"/>
          </a:solidFill>
          <a:ln w="762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CB1BD0-9040-4380-BC09-3D81AF2C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5" y="828312"/>
            <a:ext cx="934532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FC1E00-BE79-4CE3-9366-1BBCF208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72B44E6-AD81-4CDD-BDF4-43D967FA685C}"/>
              </a:ext>
            </a:extLst>
          </p:cNvPr>
          <p:cNvSpPr/>
          <p:nvPr/>
        </p:nvSpPr>
        <p:spPr>
          <a:xfrm>
            <a:off x="816746" y="466710"/>
            <a:ext cx="10413506" cy="6022867"/>
          </a:xfrm>
          <a:prstGeom prst="roundRect">
            <a:avLst>
              <a:gd name="adj" fmla="val 2646"/>
            </a:avLst>
          </a:prstGeom>
          <a:solidFill>
            <a:srgbClr val="282C34"/>
          </a:solidFill>
          <a:ln w="762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A59438-7B3C-4192-A867-292506F8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1190312"/>
            <a:ext cx="959301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F31F4-82CE-46E8-9C33-5BE7B038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F577D3-564E-4F56-8717-A064FB4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6E5FEC1-1530-454E-B9E8-C291AED68254}"/>
              </a:ext>
            </a:extLst>
          </p:cNvPr>
          <p:cNvSpPr txBox="1"/>
          <p:nvPr/>
        </p:nvSpPr>
        <p:spPr>
          <a:xfrm>
            <a:off x="1065320" y="1027906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04345C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題目</a:t>
            </a:r>
            <a:endParaRPr lang="en-US" altLang="zh-TW" sz="5400" dirty="0">
              <a:solidFill>
                <a:srgbClr val="04345C"/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r>
              <a:rPr lang="zh-TW" altLang="en-US" sz="5400" dirty="0">
                <a:solidFill>
                  <a:srgbClr val="04345C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大意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6BBC62-9EDC-4AE9-BC62-6FF9B035EA4F}"/>
              </a:ext>
            </a:extLst>
          </p:cNvPr>
          <p:cNvSpPr txBox="1"/>
          <p:nvPr/>
        </p:nvSpPr>
        <p:spPr>
          <a:xfrm>
            <a:off x="4208016" y="686671"/>
            <a:ext cx="691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學校要在各大樓間增設電纜，在不能改動線有電纜的條件下，希望能以最少費用安裝完成。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7667CDA-39E6-4E7B-B9B0-78101CC93750}"/>
              </a:ext>
            </a:extLst>
          </p:cNvPr>
          <p:cNvSpPr/>
          <p:nvPr/>
        </p:nvSpPr>
        <p:spPr>
          <a:xfrm>
            <a:off x="4208016" y="2020302"/>
            <a:ext cx="6918664" cy="4115515"/>
          </a:xfrm>
          <a:prstGeom prst="roundRect">
            <a:avLst>
              <a:gd name="adj" fmla="val 2646"/>
            </a:avLst>
          </a:prstGeom>
          <a:solidFill>
            <a:srgbClr val="282C34"/>
          </a:solidFill>
          <a:ln w="76200">
            <a:solidFill>
              <a:srgbClr val="043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8688C6-0723-4F3A-BA95-8758A7139022}"/>
              </a:ext>
            </a:extLst>
          </p:cNvPr>
          <p:cNvSpPr txBox="1"/>
          <p:nvPr/>
        </p:nvSpPr>
        <p:spPr>
          <a:xfrm>
            <a:off x="4260698" y="2119959"/>
            <a:ext cx="6865982" cy="39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sz="28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</a:t>
            </a:r>
            <a:r>
              <a:rPr lang="en-US" altLang="zh-TW" sz="28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/OUTPUT</a:t>
            </a: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	</a:t>
            </a:r>
            <a:r>
              <a:rPr lang="zh-TW" altLang="en-US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　　大樓數量</a:t>
            </a: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4.41</a:t>
            </a: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103 104</a:t>
            </a:r>
            <a:r>
              <a:rPr lang="zh-TW" altLang="en-US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大樓座標</a:t>
            </a: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還需要的電纜長</a:t>
            </a:r>
            <a:endParaRPr lang="en-US" altLang="zh-TW" sz="2000" spc="3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104 100 </a:t>
            </a: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104 103 </a:t>
            </a: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100 100 </a:t>
            </a: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 	</a:t>
            </a:r>
            <a:r>
              <a:rPr lang="zh-TW" altLang="en-US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已有電纜數量</a:t>
            </a:r>
            <a:endParaRPr lang="en-US" altLang="zh-TW" sz="2000" spc="3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4 2 	</a:t>
            </a:r>
            <a:r>
              <a:rPr lang="zh-TW" altLang="en-US" sz="2000" spc="3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已連接的大樓</a:t>
            </a:r>
            <a:endParaRPr lang="en-US" altLang="zh-TW" sz="2000" spc="3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00F5E5-9563-4887-9E90-A99D5BCBB460}"/>
              </a:ext>
            </a:extLst>
          </p:cNvPr>
          <p:cNvSpPr txBox="1"/>
          <p:nvPr/>
        </p:nvSpPr>
        <p:spPr>
          <a:xfrm>
            <a:off x="632165" y="3429000"/>
            <a:ext cx="2943687" cy="2536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＊電纜之間沒有方向性</a:t>
            </a:r>
            <a:endParaRPr lang="en-US" altLang="zh-TW" sz="1800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＊建築物編號從１開始</a:t>
            </a:r>
            <a:endParaRPr lang="en-US" altLang="zh-TW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＊每對建築物只需要一根電纜連接</a:t>
            </a:r>
            <a:endParaRPr lang="en-US" altLang="zh-TW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＊沒有兩個建築物在同一個座標點</a:t>
            </a:r>
          </a:p>
        </p:txBody>
      </p:sp>
    </p:spTree>
    <p:extLst>
      <p:ext uri="{BB962C8B-B14F-4D97-AF65-F5344CB8AC3E}">
        <p14:creationId xmlns:p14="http://schemas.microsoft.com/office/powerpoint/2010/main" val="16905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841AB1D-891A-4B17-BA50-09E56DB863CF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329B0A-A326-4A36-9FA9-8C1425306AC3}"/>
              </a:ext>
            </a:extLst>
          </p:cNvPr>
          <p:cNvSpPr txBox="1"/>
          <p:nvPr/>
        </p:nvSpPr>
        <p:spPr>
          <a:xfrm>
            <a:off x="1826498" y="2157112"/>
            <a:ext cx="90365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新建圖，圖中擁有原圖中相同的節點，但沒有邊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在原圖中加入所有可能邊，使其成為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complete graph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，並將原圖中所有的邊按權重從小到大排序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從權重最小的邊開始，如果這條邊連接的兩個節點於圖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G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中不在同一個連通塊中，則添加這條邊到圖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G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中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重複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3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，直至圖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G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中所有的節點都在同一個連通分量中</a:t>
            </a:r>
            <a:endParaRPr lang="en-US" altLang="zh-TW" sz="2800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		</a:t>
            </a:r>
            <a:r>
              <a:rPr lang="zh-TW" altLang="en-US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*連通塊：擁有不同的</a:t>
            </a:r>
            <a:r>
              <a:rPr lang="en-US" altLang="zh-TW" sz="2800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 Ancestor</a:t>
            </a:r>
            <a:endParaRPr lang="zh-TW" altLang="en-US" sz="2800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69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329B0A-A326-4A36-9FA9-8C1425306AC3}"/>
              </a:ext>
            </a:extLst>
          </p:cNvPr>
          <p:cNvSpPr txBox="1"/>
          <p:nvPr/>
        </p:nvSpPr>
        <p:spPr>
          <a:xfrm>
            <a:off x="8135965" y="867539"/>
            <a:ext cx="6094520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＊白數字為建築物編號</a:t>
            </a:r>
            <a:endParaRPr lang="en-US" altLang="zh-TW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＊黑數字為邊長排序</a:t>
            </a:r>
            <a:endParaRPr lang="en-US" altLang="zh-TW" b="1" spc="300" dirty="0">
              <a:solidFill>
                <a:srgbClr val="04345C"/>
              </a:solidFill>
              <a:latin typeface="華康隸書體W3(P)" panose="03000300000000000000" pitchFamily="66" charset="-120"/>
              <a:ea typeface="華康隸書體W3(P)" panose="030003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pc="300" dirty="0">
                <a:solidFill>
                  <a:srgbClr val="04345C"/>
                </a:solidFill>
                <a:latin typeface="華康隸書體W3(P)" panose="03000300000000000000" pitchFamily="66" charset="-120"/>
                <a:ea typeface="華康隸書體W3(P)" panose="03000300000000000000" pitchFamily="66" charset="-120"/>
              </a:rPr>
              <a:t>（由短至長）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5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3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A529FA-3081-4081-B848-1E7E3AAF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0CF366F-569A-4D9A-86CD-89488CAA910F}"/>
              </a:ext>
            </a:extLst>
          </p:cNvPr>
          <p:cNvSpPr/>
          <p:nvPr/>
        </p:nvSpPr>
        <p:spPr>
          <a:xfrm>
            <a:off x="9262977" y="264043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040DFD9-ED0F-4373-83F9-EB76E6EFDB85}"/>
              </a:ext>
            </a:extLst>
          </p:cNvPr>
          <p:cNvSpPr/>
          <p:nvPr/>
        </p:nvSpPr>
        <p:spPr>
          <a:xfrm>
            <a:off x="804732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0A1870-30DE-46A6-BA88-0655D9AB4F65}"/>
              </a:ext>
            </a:extLst>
          </p:cNvPr>
          <p:cNvSpPr/>
          <p:nvPr/>
        </p:nvSpPr>
        <p:spPr>
          <a:xfrm>
            <a:off x="6770345" y="4145446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8B4B5C-3579-4FA4-8A0E-F739D0D48D88}"/>
              </a:ext>
            </a:extLst>
          </p:cNvPr>
          <p:cNvSpPr/>
          <p:nvPr/>
        </p:nvSpPr>
        <p:spPr>
          <a:xfrm>
            <a:off x="3589638" y="253887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4369A4-B96E-4E81-B27B-3AC9D73457E6}"/>
              </a:ext>
            </a:extLst>
          </p:cNvPr>
          <p:cNvSpPr/>
          <p:nvPr/>
        </p:nvSpPr>
        <p:spPr>
          <a:xfrm>
            <a:off x="2182058" y="3973254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8A81821-1A2D-440F-9E2E-834C69352B9D}"/>
              </a:ext>
            </a:extLst>
          </p:cNvPr>
          <p:cNvSpPr/>
          <p:nvPr/>
        </p:nvSpPr>
        <p:spPr>
          <a:xfrm>
            <a:off x="3403047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35ED48-9BF7-4B2D-A61F-AB2AF6625D6B}"/>
              </a:ext>
            </a:extLst>
          </p:cNvPr>
          <p:cNvSpPr/>
          <p:nvPr/>
        </p:nvSpPr>
        <p:spPr>
          <a:xfrm>
            <a:off x="5241016" y="5204771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C8558B-6708-4118-AADB-1AFE38FC9B07}"/>
              </a:ext>
            </a:extLst>
          </p:cNvPr>
          <p:cNvSpPr/>
          <p:nvPr/>
        </p:nvSpPr>
        <p:spPr>
          <a:xfrm>
            <a:off x="6438513" y="2540392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FFC2A9F-DDE1-4ADA-8E3E-B076DD376784}"/>
              </a:ext>
            </a:extLst>
          </p:cNvPr>
          <p:cNvSpPr/>
          <p:nvPr/>
        </p:nvSpPr>
        <p:spPr>
          <a:xfrm>
            <a:off x="8026575" y="3387399"/>
            <a:ext cx="746965" cy="7469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A6015D7-9A96-428C-9152-DD0ECF2F8DF4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8664150" y="3278009"/>
            <a:ext cx="708217" cy="2187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B5001C-3754-4C22-BB5B-040A900071A7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8400058" y="4134365"/>
            <a:ext cx="20751" cy="1070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A5000-CF49-4483-ADDB-85ABF8A39621}"/>
              </a:ext>
            </a:extLst>
          </p:cNvPr>
          <p:cNvCxnSpPr>
            <a:stCxn id="16" idx="1"/>
            <a:endCxn id="15" idx="6"/>
          </p:cNvCxnSpPr>
          <p:nvPr/>
        </p:nvCxnSpPr>
        <p:spPr>
          <a:xfrm flipH="1" flipV="1">
            <a:off x="7185478" y="2913875"/>
            <a:ext cx="950487" cy="58291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DF09D10-0601-4684-A66A-41C254C9742B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7407920" y="4783021"/>
            <a:ext cx="748796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CD13A6-5751-408E-8FBF-A154A82CB801}"/>
              </a:ext>
            </a:extLst>
          </p:cNvPr>
          <p:cNvCxnSpPr>
            <a:stCxn id="9" idx="2"/>
            <a:endCxn id="14" idx="6"/>
          </p:cNvCxnSpPr>
          <p:nvPr/>
        </p:nvCxnSpPr>
        <p:spPr>
          <a:xfrm flipH="1">
            <a:off x="5987981" y="5578254"/>
            <a:ext cx="205934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3C5D705-62E6-42B0-AA19-04CD787F6AC2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>
            <a:off x="4150012" y="5578254"/>
            <a:ext cx="10910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C39EA7-3F3F-4EAC-8295-7E9E123B02B2}"/>
              </a:ext>
            </a:extLst>
          </p:cNvPr>
          <p:cNvCxnSpPr>
            <a:stCxn id="13" idx="1"/>
            <a:endCxn id="12" idx="5"/>
          </p:cNvCxnSpPr>
          <p:nvPr/>
        </p:nvCxnSpPr>
        <p:spPr>
          <a:xfrm flipH="1" flipV="1">
            <a:off x="2819633" y="4610829"/>
            <a:ext cx="692804" cy="7033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31A8F12-2404-41EA-869D-B199401CA947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2819633" y="3176447"/>
            <a:ext cx="879395" cy="9061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FD71ED0-7616-4345-A110-928AD407E6B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336603" y="2912355"/>
            <a:ext cx="2101910" cy="1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3F3D30-3CD5-4DB2-B8A9-115E8F41403A}"/>
              </a:ext>
            </a:extLst>
          </p:cNvPr>
          <p:cNvCxnSpPr>
            <a:stCxn id="15" idx="4"/>
            <a:endCxn id="10" idx="0"/>
          </p:cNvCxnSpPr>
          <p:nvPr/>
        </p:nvCxnSpPr>
        <p:spPr>
          <a:xfrm>
            <a:off x="6811996" y="3287358"/>
            <a:ext cx="331832" cy="8580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5E20E03-BA82-43D6-A0A8-237E52B8B7EB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5878591" y="4783021"/>
            <a:ext cx="1001144" cy="531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0F07DC8-2EFD-4884-A403-FEB9838F2E3E}"/>
              </a:ext>
            </a:extLst>
          </p:cNvPr>
          <p:cNvSpPr txBox="1"/>
          <p:nvPr/>
        </p:nvSpPr>
        <p:spPr>
          <a:xfrm>
            <a:off x="8955124" y="33873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6D5EAC-B26E-469B-A299-4F36EAD67EE9}"/>
              </a:ext>
            </a:extLst>
          </p:cNvPr>
          <p:cNvSpPr txBox="1"/>
          <p:nvPr/>
        </p:nvSpPr>
        <p:spPr>
          <a:xfrm>
            <a:off x="7592225" y="268990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４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680C6A-3370-4E58-85F6-A9DC735BB344}"/>
              </a:ext>
            </a:extLst>
          </p:cNvPr>
          <p:cNvSpPr txBox="1"/>
          <p:nvPr/>
        </p:nvSpPr>
        <p:spPr>
          <a:xfrm>
            <a:off x="4496797" y="4926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２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244D9B-322A-4E5B-9F0C-BAA9E89EF870}"/>
              </a:ext>
            </a:extLst>
          </p:cNvPr>
          <p:cNvSpPr txBox="1"/>
          <p:nvPr/>
        </p:nvSpPr>
        <p:spPr>
          <a:xfrm>
            <a:off x="3041346" y="440795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C21BE9-2ADE-4D87-8E30-39F2F6533AA6}"/>
              </a:ext>
            </a:extLst>
          </p:cNvPr>
          <p:cNvSpPr txBox="1"/>
          <p:nvPr/>
        </p:nvSpPr>
        <p:spPr>
          <a:xfrm>
            <a:off x="3268030" y="35179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９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96C41-8EEC-4224-A73E-02298AC67E45}"/>
              </a:ext>
            </a:extLst>
          </p:cNvPr>
          <p:cNvSpPr txBox="1"/>
          <p:nvPr/>
        </p:nvSpPr>
        <p:spPr>
          <a:xfrm>
            <a:off x="4958762" y="2365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１１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100FB46-2D51-4626-BA9B-83126974C33E}"/>
              </a:ext>
            </a:extLst>
          </p:cNvPr>
          <p:cNvSpPr txBox="1"/>
          <p:nvPr/>
        </p:nvSpPr>
        <p:spPr>
          <a:xfrm>
            <a:off x="6507935" y="485092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８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9A778FD-3651-4884-858C-60DB5BF87D68}"/>
              </a:ext>
            </a:extLst>
          </p:cNvPr>
          <p:cNvSpPr txBox="1"/>
          <p:nvPr/>
        </p:nvSpPr>
        <p:spPr>
          <a:xfrm>
            <a:off x="7606638" y="445050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６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BD36220-06F8-4CF8-95ED-FC796A526896}"/>
              </a:ext>
            </a:extLst>
          </p:cNvPr>
          <p:cNvSpPr txBox="1"/>
          <p:nvPr/>
        </p:nvSpPr>
        <p:spPr>
          <a:xfrm>
            <a:off x="6907451" y="3413599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18FB8B4-F9F0-4F68-893F-F9FEFEC12AB9}"/>
              </a:ext>
            </a:extLst>
          </p:cNvPr>
          <p:cNvSpPr txBox="1"/>
          <p:nvPr/>
        </p:nvSpPr>
        <p:spPr>
          <a:xfrm>
            <a:off x="6634176" y="56411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１０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7CB5C4-2FE1-47F5-BD59-2C49C78B3599}"/>
              </a:ext>
            </a:extLst>
          </p:cNvPr>
          <p:cNvSpPr txBox="1"/>
          <p:nvPr/>
        </p:nvSpPr>
        <p:spPr>
          <a:xfrm>
            <a:off x="8466639" y="4479123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4345C"/>
                </a:solidFill>
                <a:latin typeface="華康文徵明體W4(P)" panose="03000400000000000000" pitchFamily="66" charset="-120"/>
                <a:ea typeface="華康文徵明體W4(P)" panose="03000400000000000000" pitchFamily="66" charset="-120"/>
              </a:rPr>
              <a:t>３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90BE1E-7D15-460C-BF35-B1BAEC5B49BC}"/>
              </a:ext>
            </a:extLst>
          </p:cNvPr>
          <p:cNvSpPr txBox="1"/>
          <p:nvPr/>
        </p:nvSpPr>
        <p:spPr>
          <a:xfrm>
            <a:off x="1103051" y="250340"/>
            <a:ext cx="7304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Minimum </a:t>
            </a:r>
          </a:p>
          <a:p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Spanning Tree</a:t>
            </a:r>
            <a:r>
              <a:rPr lang="zh-TW" altLang="en-US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800" dirty="0">
                <a:solidFill>
                  <a:srgbClr val="04345C"/>
                </a:solidFill>
                <a:latin typeface="Franklin Gothic Heavy" panose="020B0903020102020204" pitchFamily="34" charset="0"/>
              </a:rPr>
              <a:t>(greedy)</a:t>
            </a:r>
            <a:endParaRPr lang="zh-TW" altLang="en-US" sz="4800" dirty="0">
              <a:solidFill>
                <a:srgbClr val="04345C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584</Words>
  <Application>Microsoft Office PowerPoint</Application>
  <PresentationFormat>寬螢幕</PresentationFormat>
  <Paragraphs>313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華康文徵明體W4(P)</vt:lpstr>
      <vt:lpstr>華康竹風體W4</vt:lpstr>
      <vt:lpstr>華康隸書體W3(P)</vt:lpstr>
      <vt:lpstr>華康魏碑體</vt:lpstr>
      <vt:lpstr>標楷體</vt:lpstr>
      <vt:lpstr>Arial</vt:lpstr>
      <vt:lpstr>Calibri</vt:lpstr>
      <vt:lpstr>Calibri Light</vt:lpstr>
      <vt:lpstr>Franklin Gothic Heavy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勛皓 張</dc:creator>
  <cp:lastModifiedBy>勛皓 張</cp:lastModifiedBy>
  <cp:revision>6</cp:revision>
  <dcterms:created xsi:type="dcterms:W3CDTF">2021-11-28T21:10:17Z</dcterms:created>
  <dcterms:modified xsi:type="dcterms:W3CDTF">2021-12-01T12:25:50Z</dcterms:modified>
</cp:coreProperties>
</file>