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2" r:id="rId4"/>
    <p:sldId id="281" r:id="rId5"/>
    <p:sldId id="274" r:id="rId6"/>
    <p:sldId id="275" r:id="rId7"/>
    <p:sldId id="276" r:id="rId8"/>
    <p:sldId id="279" r:id="rId9"/>
    <p:sldId id="283" r:id="rId10"/>
    <p:sldId id="265" r:id="rId11"/>
    <p:sldId id="267" r:id="rId12"/>
    <p:sldId id="266" r:id="rId13"/>
    <p:sldId id="268" r:id="rId14"/>
    <p:sldId id="272" r:id="rId15"/>
    <p:sldId id="280" r:id="rId16"/>
    <p:sldId id="264" r:id="rId17"/>
    <p:sldId id="260" r:id="rId18"/>
    <p:sldId id="261" r:id="rId19"/>
    <p:sldId id="262" r:id="rId20"/>
    <p:sldId id="259" r:id="rId21"/>
    <p:sldId id="269" r:id="rId22"/>
    <p:sldId id="270" r:id="rId23"/>
    <p:sldId id="287" r:id="rId24"/>
    <p:sldId id="285" r:id="rId25"/>
    <p:sldId id="286" r:id="rId26"/>
    <p:sldId id="284" r:id="rId27"/>
    <p:sldId id="258" r:id="rId28"/>
    <p:sldId id="271" r:id="rId29"/>
    <p:sldId id="288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1" r:id="rId41"/>
    <p:sldId id="300" r:id="rId42"/>
    <p:sldId id="302" r:id="rId43"/>
    <p:sldId id="303" r:id="rId44"/>
    <p:sldId id="305" r:id="rId45"/>
    <p:sldId id="306" r:id="rId46"/>
    <p:sldId id="307" r:id="rId47"/>
    <p:sldId id="309" r:id="rId48"/>
    <p:sldId id="310" r:id="rId49"/>
    <p:sldId id="311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1" r:id="rId58"/>
    <p:sldId id="322" r:id="rId59"/>
    <p:sldId id="323" r:id="rId60"/>
    <p:sldId id="325" r:id="rId61"/>
    <p:sldId id="327" r:id="rId62"/>
    <p:sldId id="326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6" r:id="rId71"/>
    <p:sldId id="335" r:id="rId72"/>
    <p:sldId id="337" r:id="rId73"/>
    <p:sldId id="338" r:id="rId7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69D9D-868F-4F32-9BE9-08E9E294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E47C03-6FEA-4CA9-887B-EE5DCFDE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108CCD-32CA-4753-9FA3-309842E2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32D035-CB2A-4132-BB59-F5C63A78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3127DA-224A-49A4-8EFA-F87E2A66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9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842D-0C24-4DD9-B92A-A54C5504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66042E-7F3D-4D07-B88C-594633235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D590B-9676-4D0C-B831-C3ACB66E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8DF3-3B22-4962-88A9-6D282D07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15793-FE64-4677-A56F-8EDBB90E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67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3F2AFE-CA1A-4675-9BC7-2DEC734AE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5B5F89-2526-4904-BCAA-94AB02193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D5180-E1B9-406F-B3F7-60B3FBB6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612DC-00A9-48D7-8E94-60F3716B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45FD7-1589-451F-A046-EF3D2F46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8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BD13-4A27-4345-B0E3-13775E2E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1C8D2-AAFF-4504-80C4-306418B2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E39614-399E-4693-8CA1-38015A8D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89BEF1-872E-4CF9-8AE9-B3328127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0FD53-B6EB-489B-8FA2-2BF431F9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3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919D4-5A2A-49CA-A87C-1468D9B4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57FD37-B08D-43E9-9220-E44DD8DA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7CCD9-1F30-4107-8AB6-B45BA95E3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235C9-72E8-42BE-B7B0-CD9B899A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65FF6-07E3-4B1A-93C9-6AB942A0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9D49A-A7C5-415B-B986-432E582C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3F6C0-7052-4510-A764-DC95A6488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47DD47-BFE9-4417-98EB-E46FEB417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7C4E2-8CAF-4DEF-AABD-493D3041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02D878-5CCA-4830-B952-765F5924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199B52-90E3-42A3-A257-4BAB45F8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651D8-5730-417E-A315-85C335E2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3FA8B7-86C1-4F7E-9241-2C078F83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7AF791-8748-45BE-9787-7C4801234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A34EA0-3E9E-48E0-AA7D-7CDB2BEB4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23D35F-C8E7-4365-BD71-61BC48F55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90B02A-9EA9-4936-A2FC-0CBE4EB4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8417C2-566E-4429-BA96-6C9782C7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78439AB-1894-4469-8C24-B276420F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32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F0474-354F-4D2E-9327-B13A4862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78FCF8-672E-4EAF-906B-5302411E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2E3B03E-0870-48D4-A1A8-4794788B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B9133E-CA07-4908-AFB4-3BB9BF0D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4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0D236B4-A8B5-44A9-A3CE-3F7F4A99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8133AE-2D54-4E71-908E-DE817322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81E321-06D4-4C71-A138-CD94AD9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1CFDE-DC4D-46CC-A544-991D37F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E0F56-CEF1-4DF8-9663-4DA3D1DE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9BC8B2-E6DC-4109-985F-DCF6E922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1E1F84-4A9E-41FD-A7EA-C3BCE792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0BEA47-0F7A-47A8-8870-98AC3632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D1687-8987-4514-9958-B658B7E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04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45122-8246-41EC-BF5C-FF16724B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52E868-3A26-4CD5-BFB2-2F8DF1D2F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3001A6-F380-44F1-BD7C-925697DB2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821402-B65E-4565-875A-F084FE49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BCD54-4703-437F-91F6-E4EFE4F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ED8623-535E-4526-8853-34D900FB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94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67A5C2-603B-46E7-B8CC-15F0BE2D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68037E-6805-4172-80CA-FD6EF82C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6AE638-D3A1-4481-9D0A-F46A9C25B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E0D8-BC2A-4DDE-B6DD-0921247ABD8B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B57C2B-CDEF-45B9-988E-3EBCAA7D5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AC52D1-DE9E-4B24-8E9C-5C71E4828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6DF3-463C-45FD-9BB3-B3D9BFDBEB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89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heory.stanford.edu/~trevisan/cs261/lecture09.pdf" TargetMode="External"/><Relationship Id="rId2" Type="http://schemas.openxmlformats.org/officeDocument/2006/relationships/hyperlink" Target="https://tmt514.github.io/algorithm-analysis/max-flow/max-flow-min-cut-theorem.html#%E6%9C%80%E5%A4%A7%E6%B5%81%E6%9C%80%E5%B0%8F%E5%89%B2%E5%AE%9A%E7%90%8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comp-proceedings.com/proc/p2013/PDP3767.pdf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5642B-5755-4702-B4E8-DF59E24BF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UVA 10840</a:t>
            </a:r>
            <a:r>
              <a:rPr lang="zh-TW" altLang="en-US" b="1" dirty="0">
                <a:latin typeface="+mn-lt"/>
              </a:rPr>
              <a:t>－</a:t>
            </a:r>
            <a:r>
              <a:rPr lang="en-US" altLang="zh-TW" b="1" dirty="0">
                <a:latin typeface="+mn-lt"/>
              </a:rPr>
              <a:t>Sabotage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D9D6B6-8696-4184-9747-3CFBBFC13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/>
          <a:p>
            <a:r>
              <a:rPr lang="en-US" altLang="zh-TW" i="0" dirty="0">
                <a:effectLst/>
              </a:rPr>
              <a:t>Minimum cut problem</a:t>
            </a:r>
          </a:p>
        </p:txBody>
      </p:sp>
    </p:spTree>
    <p:extLst>
      <p:ext uri="{BB962C8B-B14F-4D97-AF65-F5344CB8AC3E}">
        <p14:creationId xmlns:p14="http://schemas.microsoft.com/office/powerpoint/2010/main" val="412033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5C010-39D0-4268-865F-F938BD095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+mn-lt"/>
              </a:rPr>
              <a:t>Key Concept: </a:t>
            </a:r>
            <a:r>
              <a:rPr lang="en-US" altLang="zh-TW" sz="5400" b="1" dirty="0">
                <a:solidFill>
                  <a:srgbClr val="FF0000"/>
                </a:solidFill>
                <a:latin typeface="+mn-lt"/>
              </a:rPr>
              <a:t>Maximum Flow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E32690-6C4F-46CA-8EBD-CFD7006D2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CD13BD-1A70-47FA-8E18-23C5BB8F16BB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76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最大流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C45BC04-DD42-4E13-BD30-2A861D4E19FE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695520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651090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1F612A3-8F3C-4A18-B098-FBE7141E9385}"/>
              </a:ext>
            </a:extLst>
          </p:cNvPr>
          <p:cNvCxnSpPr>
            <a:stCxn id="57" idx="3"/>
            <a:endCxn id="58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B519CA-AC61-43DF-B3AA-3EA7946713E1}"/>
              </a:ext>
            </a:extLst>
          </p:cNvPr>
          <p:cNvSpPr txBox="1"/>
          <p:nvPr/>
        </p:nvSpPr>
        <p:spPr>
          <a:xfrm>
            <a:off x="2508917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DFF793-F483-40A8-A948-3BC2E3FD7A11}"/>
              </a:ext>
            </a:extLst>
          </p:cNvPr>
          <p:cNvSpPr txBox="1"/>
          <p:nvPr/>
        </p:nvSpPr>
        <p:spPr>
          <a:xfrm>
            <a:off x="6751717" y="2161334"/>
            <a:ext cx="5220070" cy="34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要從水源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輸水到水槽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每個水管都有方向及流量限制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最大流即是每單位能夠輸送最多水量的總和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DFA50CF-AB89-41BE-AC8E-1A03BDF5ECA3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78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最大流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C45BC04-DD42-4E13-BD30-2A861D4E19FE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695520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651090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D76D9D-4362-496B-8D0B-CF05DB7F53B8}"/>
              </a:ext>
            </a:extLst>
          </p:cNvPr>
          <p:cNvSpPr/>
          <p:nvPr/>
        </p:nvSpPr>
        <p:spPr>
          <a:xfrm>
            <a:off x="5282214" y="4829452"/>
            <a:ext cx="1571347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流量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容量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0CB4AE2-57E6-4B2F-921B-B4F7F3C2C42E}"/>
              </a:ext>
            </a:extLst>
          </p:cNvPr>
          <p:cNvSpPr txBox="1"/>
          <p:nvPr/>
        </p:nvSpPr>
        <p:spPr>
          <a:xfrm>
            <a:off x="6751717" y="2161334"/>
            <a:ext cx="5220070" cy="34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要從水源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輸水到水槽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每個水管都有方向及流量限制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最大流即是每單位能夠輸送最多水量的總和</a:t>
            </a: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59A3AA1-9C2F-4745-B3E5-6D000A1D469B}"/>
              </a:ext>
            </a:extLst>
          </p:cNvPr>
          <p:cNvCxnSpPr/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05FD681-C517-4D20-BB01-A0A15718572A}"/>
              </a:ext>
            </a:extLst>
          </p:cNvPr>
          <p:cNvSpPr txBox="1"/>
          <p:nvPr/>
        </p:nvSpPr>
        <p:spPr>
          <a:xfrm>
            <a:off x="2508917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C9B81D-4493-462C-BFEB-9EBFA8C75646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95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最大流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6C45BC04-DD42-4E13-BD30-2A861D4E19FE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695520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651090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D76D9D-4362-496B-8D0B-CF05DB7F53B8}"/>
              </a:ext>
            </a:extLst>
          </p:cNvPr>
          <p:cNvSpPr/>
          <p:nvPr/>
        </p:nvSpPr>
        <p:spPr>
          <a:xfrm>
            <a:off x="5282214" y="4829452"/>
            <a:ext cx="1571347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流量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容量</a:t>
            </a: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D59A3AA1-9C2F-4745-B3E5-6D000A1D469B}"/>
              </a:ext>
            </a:extLst>
          </p:cNvPr>
          <p:cNvCxnSpPr/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05FD681-C517-4D20-BB01-A0A15718572A}"/>
              </a:ext>
            </a:extLst>
          </p:cNvPr>
          <p:cNvSpPr txBox="1"/>
          <p:nvPr/>
        </p:nvSpPr>
        <p:spPr>
          <a:xfrm>
            <a:off x="2508917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DFE33551-47C6-44A6-85F8-C12F81CBD5D7}"/>
              </a:ext>
            </a:extLst>
          </p:cNvPr>
          <p:cNvSpPr/>
          <p:nvPr/>
        </p:nvSpPr>
        <p:spPr>
          <a:xfrm>
            <a:off x="1368412" y="1694133"/>
            <a:ext cx="3634879" cy="1382636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4C02E8-FE79-4D9E-A1DD-B69FAC431F8B}"/>
              </a:ext>
            </a:extLst>
          </p:cNvPr>
          <p:cNvSpPr txBox="1"/>
          <p:nvPr/>
        </p:nvSpPr>
        <p:spPr>
          <a:xfrm>
            <a:off x="6169981" y="2881544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最大流量：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35+30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=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65</a:t>
            </a:r>
            <a:r>
              <a:rPr lang="en-US" altLang="zh-TW" sz="28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</a:t>
            </a:r>
            <a:r>
              <a:rPr lang="zh-TW" altLang="en-US" sz="28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每單位</a:t>
            </a:r>
            <a:r>
              <a:rPr lang="en-US" altLang="zh-TW" sz="28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</a:t>
            </a:r>
            <a:endParaRPr lang="zh-TW" altLang="en-US" sz="2800" b="1" baseline="-25000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BD879E6-5447-4B51-879D-8E2ED914200F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94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5642B-5755-4702-B4E8-DF59E24BF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latin typeface="+mn-lt"/>
              </a:rPr>
              <a:t>最小割 </a:t>
            </a:r>
            <a:r>
              <a:rPr lang="en-US" altLang="zh-TW" b="1" dirty="0">
                <a:latin typeface="+mn-lt"/>
              </a:rPr>
              <a:t>==</a:t>
            </a:r>
            <a:r>
              <a:rPr lang="zh-TW" altLang="en-US" b="1" dirty="0">
                <a:latin typeface="+mn-lt"/>
              </a:rPr>
              <a:t> 最大流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C26A095-265D-4D85-8242-1E405771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TW" dirty="0"/>
              <a:t>min Capacity(S, T)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amount of max-flow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ED04B7-2BB6-423C-9FA7-29012F6A800A}"/>
              </a:ext>
            </a:extLst>
          </p:cNvPr>
          <p:cNvSpPr txBox="1"/>
          <p:nvPr/>
        </p:nvSpPr>
        <p:spPr>
          <a:xfrm>
            <a:off x="1927934" y="5744515"/>
            <a:ext cx="8336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Reference</a:t>
            </a:r>
          </a:p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最大流最小割定理</a:t>
            </a:r>
            <a:endParaRPr lang="en-US" altLang="zh-TW" b="1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zh-TW" dirty="0"/>
              <a:t>L. R. Ford and D. R. Fulkerson. </a:t>
            </a:r>
            <a:r>
              <a:rPr lang="en-US" altLang="zh-TW" dirty="0">
                <a:hlinkClick r:id="rId3"/>
              </a:rPr>
              <a:t>Flows in Networks</a:t>
            </a:r>
            <a:r>
              <a:rPr lang="en-US" altLang="zh-TW" dirty="0"/>
              <a:t>. Princeton University Press, 1962.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4A3BFE-7F6F-42FC-B64E-2C076B0BFDD7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431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1BEB1D44-5377-4C72-8F5A-0743EFFF8B37}"/>
              </a:ext>
            </a:extLst>
          </p:cNvPr>
          <p:cNvSpPr/>
          <p:nvPr/>
        </p:nvSpPr>
        <p:spPr>
          <a:xfrm rot="15272347" flipH="1">
            <a:off x="56961" y="3179192"/>
            <a:ext cx="3422826" cy="2265413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BBB01F31-6741-448E-A0FC-6617116C7018}"/>
              </a:ext>
            </a:extLst>
          </p:cNvPr>
          <p:cNvSpPr/>
          <p:nvPr/>
        </p:nvSpPr>
        <p:spPr>
          <a:xfrm rot="4202768">
            <a:off x="1826895" y="2207295"/>
            <a:ext cx="4586303" cy="2637238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+mn-lt"/>
              </a:rPr>
              <a:t>最小割 </a:t>
            </a:r>
            <a:r>
              <a:rPr lang="en-US" altLang="zh-TW" b="1" dirty="0">
                <a:latin typeface="+mn-lt"/>
              </a:rPr>
              <a:t>== </a:t>
            </a:r>
            <a:r>
              <a:rPr lang="zh-TW" altLang="en-US" b="1" dirty="0">
                <a:latin typeface="+mn-lt"/>
              </a:rPr>
              <a:t>最大流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955206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1237586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910776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898142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595648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B519CA-AC61-43DF-B3AA-3EA7946713E1}"/>
              </a:ext>
            </a:extLst>
          </p:cNvPr>
          <p:cNvSpPr txBox="1"/>
          <p:nvPr/>
        </p:nvSpPr>
        <p:spPr>
          <a:xfrm>
            <a:off x="2768603" y="3680357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3FF3B5D-4B65-4018-B084-6C9F24269F9D}"/>
              </a:ext>
            </a:extLst>
          </p:cNvPr>
          <p:cNvSpPr txBox="1"/>
          <p:nvPr/>
        </p:nvSpPr>
        <p:spPr>
          <a:xfrm>
            <a:off x="4512944" y="2726030"/>
            <a:ext cx="92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974104-2667-4AB3-9FB4-DA0D1E69978F}"/>
              </a:ext>
            </a:extLst>
          </p:cNvPr>
          <p:cNvSpPr txBox="1"/>
          <p:nvPr/>
        </p:nvSpPr>
        <p:spPr>
          <a:xfrm>
            <a:off x="780633" y="37054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F71A81A-4537-44F7-98FF-1BFFD28662F1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C155EB6F-3447-47F2-B261-62F961C80E17}"/>
              </a:ext>
            </a:extLst>
          </p:cNvPr>
          <p:cNvSpPr/>
          <p:nvPr/>
        </p:nvSpPr>
        <p:spPr>
          <a:xfrm>
            <a:off x="8358692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56D611BC-46E0-428F-88BE-8E3A1393CAD8}"/>
              </a:ext>
            </a:extLst>
          </p:cNvPr>
          <p:cNvSpPr/>
          <p:nvPr/>
        </p:nvSpPr>
        <p:spPr>
          <a:xfrm>
            <a:off x="717019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2815D45-9E69-4633-AD78-C1A341E32D87}"/>
              </a:ext>
            </a:extLst>
          </p:cNvPr>
          <p:cNvSpPr/>
          <p:nvPr/>
        </p:nvSpPr>
        <p:spPr>
          <a:xfrm>
            <a:off x="9547191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FA14799D-0D2D-4568-B83F-98B54E0AE3ED}"/>
              </a:ext>
            </a:extLst>
          </p:cNvPr>
          <p:cNvSpPr/>
          <p:nvPr/>
        </p:nvSpPr>
        <p:spPr>
          <a:xfrm>
            <a:off x="7170194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CBEBBE1B-7E48-466E-B0B2-D79FABD7AA46}"/>
              </a:ext>
            </a:extLst>
          </p:cNvPr>
          <p:cNvSpPr/>
          <p:nvPr/>
        </p:nvSpPr>
        <p:spPr>
          <a:xfrm>
            <a:off x="9547191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1DCC0B-A9C3-4664-9FDA-3A1BA40A245E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7882485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F68E70A-A8BA-4841-B4CA-F78BD48412E6}"/>
              </a:ext>
            </a:extLst>
          </p:cNvPr>
          <p:cNvCxnSpPr>
            <a:stCxn id="30" idx="5"/>
            <a:endCxn id="32" idx="1"/>
          </p:cNvCxnSpPr>
          <p:nvPr/>
        </p:nvCxnSpPr>
        <p:spPr>
          <a:xfrm>
            <a:off x="9070983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67AC7FD-CB4A-4CD8-8EB2-C289033C77B5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9964442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A823524-EC1D-4E14-BFB0-35ADF44B9458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>
            <a:off x="7587445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89135A3-0899-43D2-A367-B9B43BAF26EB}"/>
              </a:ext>
            </a:extLst>
          </p:cNvPr>
          <p:cNvCxnSpPr>
            <a:stCxn id="34" idx="2"/>
            <a:endCxn id="33" idx="6"/>
          </p:cNvCxnSpPr>
          <p:nvPr/>
        </p:nvCxnSpPr>
        <p:spPr>
          <a:xfrm flipH="1">
            <a:off x="8004695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0E93E53-E4C6-4422-A369-69841298FACC}"/>
              </a:ext>
            </a:extLst>
          </p:cNvPr>
          <p:cNvSpPr txBox="1"/>
          <p:nvPr/>
        </p:nvSpPr>
        <p:spPr>
          <a:xfrm>
            <a:off x="7305576" y="2389853"/>
            <a:ext cx="106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B54480-A837-4FD3-9F8B-8089F2BF0CBE}"/>
              </a:ext>
            </a:extLst>
          </p:cNvPr>
          <p:cNvSpPr txBox="1"/>
          <p:nvPr/>
        </p:nvSpPr>
        <p:spPr>
          <a:xfrm>
            <a:off x="6587956" y="4067698"/>
            <a:ext cx="1069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en-US" altLang="zh-TW" dirty="0"/>
              <a:t>/50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08F8FDF-AA55-47FA-8807-35898196A107}"/>
              </a:ext>
            </a:extLst>
          </p:cNvPr>
          <p:cNvSpPr txBox="1"/>
          <p:nvPr/>
        </p:nvSpPr>
        <p:spPr>
          <a:xfrm>
            <a:off x="8261146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C7CBFB4-A0AE-4FB3-B81E-C05D54C80344}"/>
              </a:ext>
            </a:extLst>
          </p:cNvPr>
          <p:cNvSpPr txBox="1"/>
          <p:nvPr/>
        </p:nvSpPr>
        <p:spPr>
          <a:xfrm>
            <a:off x="9248512" y="2360459"/>
            <a:ext cx="106952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A5D8B9D-33C7-4E1F-9836-3FA6F6000758}"/>
              </a:ext>
            </a:extLst>
          </p:cNvPr>
          <p:cNvSpPr txBox="1"/>
          <p:nvPr/>
        </p:nvSpPr>
        <p:spPr>
          <a:xfrm>
            <a:off x="8210345" y="3680357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8713F11-BC2C-46F5-A789-B503773391E4}"/>
              </a:ext>
            </a:extLst>
          </p:cNvPr>
          <p:cNvCxnSpPr>
            <a:stCxn id="33" idx="7"/>
            <a:endCxn id="32" idx="3"/>
          </p:cNvCxnSpPr>
          <p:nvPr/>
        </p:nvCxnSpPr>
        <p:spPr>
          <a:xfrm flipV="1">
            <a:off x="7882485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C96D2B6-7AAB-4148-97FD-8F5DD86230BB}"/>
              </a:ext>
            </a:extLst>
          </p:cNvPr>
          <p:cNvSpPr txBox="1"/>
          <p:nvPr/>
        </p:nvSpPr>
        <p:spPr>
          <a:xfrm>
            <a:off x="9893762" y="4067698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D3683A-D82E-4CDB-AFCE-D51152559A56}"/>
              </a:ext>
            </a:extLst>
          </p:cNvPr>
          <p:cNvSpPr/>
          <p:nvPr/>
        </p:nvSpPr>
        <p:spPr>
          <a:xfrm>
            <a:off x="1212798" y="611037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Minimum Cut = 40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E16613E-D421-49A1-85FC-A6F1A8E0B4C6}"/>
              </a:ext>
            </a:extLst>
          </p:cNvPr>
          <p:cNvSpPr/>
          <p:nvPr/>
        </p:nvSpPr>
        <p:spPr>
          <a:xfrm>
            <a:off x="6849100" y="6099657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 = 40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F46F6D8E-1F67-42C6-A41E-F13DC4849D5B}"/>
              </a:ext>
            </a:extLst>
          </p:cNvPr>
          <p:cNvSpPr/>
          <p:nvPr/>
        </p:nvSpPr>
        <p:spPr>
          <a:xfrm>
            <a:off x="6994872" y="1666270"/>
            <a:ext cx="3634879" cy="1382636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20DA452-A7F9-4A6F-AC53-1CE3EC9E7427}"/>
              </a:ext>
            </a:extLst>
          </p:cNvPr>
          <p:cNvSpPr/>
          <p:nvPr/>
        </p:nvSpPr>
        <p:spPr>
          <a:xfrm>
            <a:off x="10177612" y="1763367"/>
            <a:ext cx="1571347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流量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容量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9C71A6B-885F-4079-9C1B-68B0353A30B8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63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99DB7-B033-4B26-8B15-3B9DA1B87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Key Concept: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Blocking Flow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36C3B-B1C1-4374-93FE-0D73E191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4D89AAD-6239-4839-8642-1CC8E58D47A7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448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阻塞流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58EF74-B4DD-4B72-B05E-8434DF4F3390}"/>
              </a:ext>
            </a:extLst>
          </p:cNvPr>
          <p:cNvSpPr/>
          <p:nvPr/>
        </p:nvSpPr>
        <p:spPr>
          <a:xfrm>
            <a:off x="277623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6CA3D1A-9324-4BF1-B5D1-454109770F7E}"/>
              </a:ext>
            </a:extLst>
          </p:cNvPr>
          <p:cNvSpPr/>
          <p:nvPr/>
        </p:nvSpPr>
        <p:spPr>
          <a:xfrm>
            <a:off x="158773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34255E0-DCB8-4AF6-AC6D-7672348922B2}"/>
              </a:ext>
            </a:extLst>
          </p:cNvPr>
          <p:cNvSpPr/>
          <p:nvPr/>
        </p:nvSpPr>
        <p:spPr>
          <a:xfrm>
            <a:off x="396473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2E3C85A-56D2-40F0-A4B6-FB0F6E4E57B7}"/>
              </a:ext>
            </a:extLst>
          </p:cNvPr>
          <p:cNvSpPr/>
          <p:nvPr/>
        </p:nvSpPr>
        <p:spPr>
          <a:xfrm>
            <a:off x="158773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3E8392A-8C17-4EA0-9950-16AE520BB17C}"/>
              </a:ext>
            </a:extLst>
          </p:cNvPr>
          <p:cNvSpPr/>
          <p:nvPr/>
        </p:nvSpPr>
        <p:spPr>
          <a:xfrm>
            <a:off x="396473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4FE3474-6089-484A-8D1F-B00D0A877D1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00027" y="2576602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95FB16-6DC3-43AD-944B-9BEC18F63684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8525" y="2576602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7BC6E-D4F7-4ED2-9F9A-8D46474F389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381984" y="3987554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F90D068-7B55-46D7-BF1A-1CFCA82F7F5C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004987" y="3987554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5C0531-C488-413D-96F0-A0E10135177E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2422237" y="5194917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B0604DE-18A3-4723-AB45-9990425BADE9}"/>
              </a:ext>
            </a:extLst>
          </p:cNvPr>
          <p:cNvSpPr/>
          <p:nvPr/>
        </p:nvSpPr>
        <p:spPr>
          <a:xfrm>
            <a:off x="1240400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FCE5372-9A4F-4BB7-9B27-CD195BDE7A51}"/>
              </a:ext>
            </a:extLst>
          </p:cNvPr>
          <p:cNvSpPr txBox="1"/>
          <p:nvPr/>
        </p:nvSpPr>
        <p:spPr>
          <a:xfrm>
            <a:off x="2063943" y="240484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1C8FC64-8DE6-4BFA-8C25-AAB4542A918C}"/>
              </a:ext>
            </a:extLst>
          </p:cNvPr>
          <p:cNvSpPr txBox="1"/>
          <p:nvPr/>
        </p:nvSpPr>
        <p:spPr>
          <a:xfrm>
            <a:off x="1240400" y="40741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10FB1B-5576-4146-B366-4F4A59B8878C}"/>
              </a:ext>
            </a:extLst>
          </p:cNvPr>
          <p:cNvSpPr txBox="1"/>
          <p:nvPr/>
        </p:nvSpPr>
        <p:spPr>
          <a:xfrm>
            <a:off x="2913590" y="517698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01CA5EC-E566-47C5-80AC-43DC0A8B8138}"/>
              </a:ext>
            </a:extLst>
          </p:cNvPr>
          <p:cNvSpPr txBox="1"/>
          <p:nvPr/>
        </p:nvSpPr>
        <p:spPr>
          <a:xfrm>
            <a:off x="3774896" y="23723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BEEB910-A6A9-496F-B6F7-78BFE83759DA}"/>
              </a:ext>
            </a:extLst>
          </p:cNvPr>
          <p:cNvSpPr txBox="1"/>
          <p:nvPr/>
        </p:nvSpPr>
        <p:spPr>
          <a:xfrm>
            <a:off x="4598462" y="4090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6308F11-8CDE-423F-A5A4-AF4A599C60F3}"/>
              </a:ext>
            </a:extLst>
          </p:cNvPr>
          <p:cNvSpPr txBox="1"/>
          <p:nvPr/>
        </p:nvSpPr>
        <p:spPr>
          <a:xfrm>
            <a:off x="5865523" y="2471847"/>
            <a:ext cx="5220070" cy="34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除了既有流量，不能再從起點增加其他流量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最大流一定是阻塞流，反之不然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F5EF2C-D794-49E3-A5D9-CC406C2F6EC9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35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阻塞流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58EF74-B4DD-4B72-B05E-8434DF4F3390}"/>
              </a:ext>
            </a:extLst>
          </p:cNvPr>
          <p:cNvSpPr/>
          <p:nvPr/>
        </p:nvSpPr>
        <p:spPr>
          <a:xfrm>
            <a:off x="277623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6CA3D1A-9324-4BF1-B5D1-454109770F7E}"/>
              </a:ext>
            </a:extLst>
          </p:cNvPr>
          <p:cNvSpPr/>
          <p:nvPr/>
        </p:nvSpPr>
        <p:spPr>
          <a:xfrm>
            <a:off x="158773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34255E0-DCB8-4AF6-AC6D-7672348922B2}"/>
              </a:ext>
            </a:extLst>
          </p:cNvPr>
          <p:cNvSpPr/>
          <p:nvPr/>
        </p:nvSpPr>
        <p:spPr>
          <a:xfrm>
            <a:off x="396473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2E3C85A-56D2-40F0-A4B6-FB0F6E4E57B7}"/>
              </a:ext>
            </a:extLst>
          </p:cNvPr>
          <p:cNvSpPr/>
          <p:nvPr/>
        </p:nvSpPr>
        <p:spPr>
          <a:xfrm>
            <a:off x="158773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3E8392A-8C17-4EA0-9950-16AE520BB17C}"/>
              </a:ext>
            </a:extLst>
          </p:cNvPr>
          <p:cNvSpPr/>
          <p:nvPr/>
        </p:nvSpPr>
        <p:spPr>
          <a:xfrm>
            <a:off x="396473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4FE3474-6089-484A-8D1F-B00D0A877D1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00027" y="2576602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95FB16-6DC3-43AD-944B-9BEC18F63684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8525" y="2576602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7BC6E-D4F7-4ED2-9F9A-8D46474F389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381984" y="3987554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F90D068-7B55-46D7-BF1A-1CFCA82F7F5C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004987" y="3987554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5C0531-C488-413D-96F0-A0E10135177E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2422237" y="5194917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1D21194A-E9AF-40F2-9E76-F7ED9458E704}"/>
              </a:ext>
            </a:extLst>
          </p:cNvPr>
          <p:cNvSpPr/>
          <p:nvPr/>
        </p:nvSpPr>
        <p:spPr>
          <a:xfrm>
            <a:off x="858126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E6C5FEF-2AEE-4541-BCEF-9FDA1DBFAAF6}"/>
              </a:ext>
            </a:extLst>
          </p:cNvPr>
          <p:cNvSpPr/>
          <p:nvPr/>
        </p:nvSpPr>
        <p:spPr>
          <a:xfrm>
            <a:off x="739276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60FC036-C13D-4BEC-85A2-B869DCBEA830}"/>
              </a:ext>
            </a:extLst>
          </p:cNvPr>
          <p:cNvSpPr/>
          <p:nvPr/>
        </p:nvSpPr>
        <p:spPr>
          <a:xfrm>
            <a:off x="976976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DC19D72-6900-495A-9385-B50F799DC1FB}"/>
              </a:ext>
            </a:extLst>
          </p:cNvPr>
          <p:cNvSpPr/>
          <p:nvPr/>
        </p:nvSpPr>
        <p:spPr>
          <a:xfrm>
            <a:off x="739276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D1C7E38-A2C9-4403-A424-6FC67F386A30}"/>
              </a:ext>
            </a:extLst>
          </p:cNvPr>
          <p:cNvSpPr/>
          <p:nvPr/>
        </p:nvSpPr>
        <p:spPr>
          <a:xfrm>
            <a:off x="976976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1660811-9CC2-4A8C-9189-3552B8169B26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8105057" y="2576602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744E6A-579C-4D17-B32D-C992F35A0710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9293555" y="2576602"/>
            <a:ext cx="598418" cy="6986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077D8B5-84B2-4AA4-B664-2B8C0108F6CB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10187014" y="3987554"/>
            <a:ext cx="0" cy="790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86FE2E9-943E-41C5-B227-BD1349E4A22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7810017" y="3987554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683DD0D-5EDC-4553-BF1B-5A57A6D18B1F}"/>
              </a:ext>
            </a:extLst>
          </p:cNvPr>
          <p:cNvCxnSpPr>
            <a:stCxn id="35" idx="2"/>
            <a:endCxn id="34" idx="6"/>
          </p:cNvCxnSpPr>
          <p:nvPr/>
        </p:nvCxnSpPr>
        <p:spPr>
          <a:xfrm flipH="1">
            <a:off x="8227267" y="5194917"/>
            <a:ext cx="154249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B0604DE-18A3-4723-AB45-9990425BADE9}"/>
              </a:ext>
            </a:extLst>
          </p:cNvPr>
          <p:cNvSpPr/>
          <p:nvPr/>
        </p:nvSpPr>
        <p:spPr>
          <a:xfrm>
            <a:off x="1240400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79E789-1E06-46EB-9E32-27EDD6C0A83D}"/>
              </a:ext>
            </a:extLst>
          </p:cNvPr>
          <p:cNvSpPr/>
          <p:nvPr/>
        </p:nvSpPr>
        <p:spPr>
          <a:xfrm>
            <a:off x="7045426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Blocking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FCE5372-9A4F-4BB7-9B27-CD195BDE7A51}"/>
              </a:ext>
            </a:extLst>
          </p:cNvPr>
          <p:cNvSpPr txBox="1"/>
          <p:nvPr/>
        </p:nvSpPr>
        <p:spPr>
          <a:xfrm>
            <a:off x="2063943" y="240484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1C8FC64-8DE6-4BFA-8C25-AAB4542A918C}"/>
              </a:ext>
            </a:extLst>
          </p:cNvPr>
          <p:cNvSpPr txBox="1"/>
          <p:nvPr/>
        </p:nvSpPr>
        <p:spPr>
          <a:xfrm>
            <a:off x="1240400" y="40741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10FB1B-5576-4146-B366-4F4A59B8878C}"/>
              </a:ext>
            </a:extLst>
          </p:cNvPr>
          <p:cNvSpPr txBox="1"/>
          <p:nvPr/>
        </p:nvSpPr>
        <p:spPr>
          <a:xfrm>
            <a:off x="2913590" y="517698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01CA5EC-E566-47C5-80AC-43DC0A8B8138}"/>
              </a:ext>
            </a:extLst>
          </p:cNvPr>
          <p:cNvSpPr txBox="1"/>
          <p:nvPr/>
        </p:nvSpPr>
        <p:spPr>
          <a:xfrm>
            <a:off x="3774896" y="23723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BEEB910-A6A9-496F-B6F7-78BFE83759DA}"/>
              </a:ext>
            </a:extLst>
          </p:cNvPr>
          <p:cNvSpPr txBox="1"/>
          <p:nvPr/>
        </p:nvSpPr>
        <p:spPr>
          <a:xfrm>
            <a:off x="4598462" y="4090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F7CA9B6-2615-44AB-A0BD-5D4BF0262611}"/>
              </a:ext>
            </a:extLst>
          </p:cNvPr>
          <p:cNvSpPr txBox="1"/>
          <p:nvPr/>
        </p:nvSpPr>
        <p:spPr>
          <a:xfrm>
            <a:off x="7528148" y="243424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82EFCEF-D247-4F91-99E2-77B438E314A9}"/>
              </a:ext>
            </a:extLst>
          </p:cNvPr>
          <p:cNvSpPr txBox="1"/>
          <p:nvPr/>
        </p:nvSpPr>
        <p:spPr>
          <a:xfrm>
            <a:off x="6810528" y="4112086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5F3C72D-6610-4AFE-8766-A947DCA901F5}"/>
              </a:ext>
            </a:extLst>
          </p:cNvPr>
          <p:cNvSpPr txBox="1"/>
          <p:nvPr/>
        </p:nvSpPr>
        <p:spPr>
          <a:xfrm>
            <a:off x="8483718" y="521494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10/10</a:t>
            </a:r>
            <a:endParaRPr lang="zh-TW" altLang="en-US" sz="28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D9EE137-80A6-49A4-AFD0-D0919676AB38}"/>
              </a:ext>
            </a:extLst>
          </p:cNvPr>
          <p:cNvSpPr txBox="1"/>
          <p:nvPr/>
        </p:nvSpPr>
        <p:spPr>
          <a:xfrm>
            <a:off x="9471084" y="240484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10/70</a:t>
            </a:r>
            <a:endParaRPr lang="zh-TW" altLang="en-US" sz="28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EAB55EC-C37D-4B66-BA09-963EFF103F88}"/>
              </a:ext>
            </a:extLst>
          </p:cNvPr>
          <p:cNvSpPr txBox="1"/>
          <p:nvPr/>
        </p:nvSpPr>
        <p:spPr>
          <a:xfrm>
            <a:off x="10168590" y="41285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10/20</a:t>
            </a:r>
            <a:endParaRPr lang="zh-TW" altLang="en-US" sz="28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21B02E7-DF25-43D1-816B-624E44414786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5988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阻塞流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58EF74-B4DD-4B72-B05E-8434DF4F3390}"/>
              </a:ext>
            </a:extLst>
          </p:cNvPr>
          <p:cNvSpPr/>
          <p:nvPr/>
        </p:nvSpPr>
        <p:spPr>
          <a:xfrm>
            <a:off x="277623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6CA3D1A-9324-4BF1-B5D1-454109770F7E}"/>
              </a:ext>
            </a:extLst>
          </p:cNvPr>
          <p:cNvSpPr/>
          <p:nvPr/>
        </p:nvSpPr>
        <p:spPr>
          <a:xfrm>
            <a:off x="158773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34255E0-DCB8-4AF6-AC6D-7672348922B2}"/>
              </a:ext>
            </a:extLst>
          </p:cNvPr>
          <p:cNvSpPr/>
          <p:nvPr/>
        </p:nvSpPr>
        <p:spPr>
          <a:xfrm>
            <a:off x="396473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2E3C85A-56D2-40F0-A4B6-FB0F6E4E57B7}"/>
              </a:ext>
            </a:extLst>
          </p:cNvPr>
          <p:cNvSpPr/>
          <p:nvPr/>
        </p:nvSpPr>
        <p:spPr>
          <a:xfrm>
            <a:off x="158773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3E8392A-8C17-4EA0-9950-16AE520BB17C}"/>
              </a:ext>
            </a:extLst>
          </p:cNvPr>
          <p:cNvSpPr/>
          <p:nvPr/>
        </p:nvSpPr>
        <p:spPr>
          <a:xfrm>
            <a:off x="396473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4FE3474-6089-484A-8D1F-B00D0A877D1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00027" y="2576602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95FB16-6DC3-43AD-944B-9BEC18F63684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8525" y="2576602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7BC6E-D4F7-4ED2-9F9A-8D46474F389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381984" y="3987554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F90D068-7B55-46D7-BF1A-1CFCA82F7F5C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004987" y="3987554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5C0531-C488-413D-96F0-A0E10135177E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2422237" y="5194917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1D21194A-E9AF-40F2-9E76-F7ED9458E704}"/>
              </a:ext>
            </a:extLst>
          </p:cNvPr>
          <p:cNvSpPr/>
          <p:nvPr/>
        </p:nvSpPr>
        <p:spPr>
          <a:xfrm>
            <a:off x="858126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E6C5FEF-2AEE-4541-BCEF-9FDA1DBFAAF6}"/>
              </a:ext>
            </a:extLst>
          </p:cNvPr>
          <p:cNvSpPr/>
          <p:nvPr/>
        </p:nvSpPr>
        <p:spPr>
          <a:xfrm>
            <a:off x="739276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60FC036-C13D-4BEC-85A2-B869DCBEA830}"/>
              </a:ext>
            </a:extLst>
          </p:cNvPr>
          <p:cNvSpPr/>
          <p:nvPr/>
        </p:nvSpPr>
        <p:spPr>
          <a:xfrm>
            <a:off x="976976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DC19D72-6900-495A-9385-B50F799DC1FB}"/>
              </a:ext>
            </a:extLst>
          </p:cNvPr>
          <p:cNvSpPr/>
          <p:nvPr/>
        </p:nvSpPr>
        <p:spPr>
          <a:xfrm>
            <a:off x="739276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D1C7E38-A2C9-4403-A424-6FC67F386A30}"/>
              </a:ext>
            </a:extLst>
          </p:cNvPr>
          <p:cNvSpPr/>
          <p:nvPr/>
        </p:nvSpPr>
        <p:spPr>
          <a:xfrm>
            <a:off x="976976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1660811-9CC2-4A8C-9189-3552B8169B26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8105057" y="2576602"/>
            <a:ext cx="598417" cy="6986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744E6A-579C-4D17-B32D-C992F35A0710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9293555" y="2576602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077D8B5-84B2-4AA4-B664-2B8C0108F6CB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10187014" y="3987554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86FE2E9-943E-41C5-B227-BD1349E4A22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7810017" y="3987554"/>
            <a:ext cx="0" cy="7901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683DD0D-5EDC-4553-BF1B-5A57A6D18B1F}"/>
              </a:ext>
            </a:extLst>
          </p:cNvPr>
          <p:cNvCxnSpPr>
            <a:stCxn id="35" idx="2"/>
            <a:endCxn id="34" idx="6"/>
          </p:cNvCxnSpPr>
          <p:nvPr/>
        </p:nvCxnSpPr>
        <p:spPr>
          <a:xfrm flipH="1">
            <a:off x="8227267" y="5194917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B0604DE-18A3-4723-AB45-9990425BADE9}"/>
              </a:ext>
            </a:extLst>
          </p:cNvPr>
          <p:cNvSpPr/>
          <p:nvPr/>
        </p:nvSpPr>
        <p:spPr>
          <a:xfrm>
            <a:off x="1240400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79E789-1E06-46EB-9E32-27EDD6C0A83D}"/>
              </a:ext>
            </a:extLst>
          </p:cNvPr>
          <p:cNvSpPr/>
          <p:nvPr/>
        </p:nvSpPr>
        <p:spPr>
          <a:xfrm>
            <a:off x="7045426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Blocking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FCE5372-9A4F-4BB7-9B27-CD195BDE7A51}"/>
              </a:ext>
            </a:extLst>
          </p:cNvPr>
          <p:cNvSpPr txBox="1"/>
          <p:nvPr/>
        </p:nvSpPr>
        <p:spPr>
          <a:xfrm>
            <a:off x="2063943" y="240484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1C8FC64-8DE6-4BFA-8C25-AAB4542A918C}"/>
              </a:ext>
            </a:extLst>
          </p:cNvPr>
          <p:cNvSpPr txBox="1"/>
          <p:nvPr/>
        </p:nvSpPr>
        <p:spPr>
          <a:xfrm>
            <a:off x="1240400" y="40741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10FB1B-5576-4146-B366-4F4A59B8878C}"/>
              </a:ext>
            </a:extLst>
          </p:cNvPr>
          <p:cNvSpPr txBox="1"/>
          <p:nvPr/>
        </p:nvSpPr>
        <p:spPr>
          <a:xfrm>
            <a:off x="2913590" y="517698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01CA5EC-E566-47C5-80AC-43DC0A8B8138}"/>
              </a:ext>
            </a:extLst>
          </p:cNvPr>
          <p:cNvSpPr txBox="1"/>
          <p:nvPr/>
        </p:nvSpPr>
        <p:spPr>
          <a:xfrm>
            <a:off x="3774896" y="23723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BEEB910-A6A9-496F-B6F7-78BFE83759DA}"/>
              </a:ext>
            </a:extLst>
          </p:cNvPr>
          <p:cNvSpPr txBox="1"/>
          <p:nvPr/>
        </p:nvSpPr>
        <p:spPr>
          <a:xfrm>
            <a:off x="4598462" y="4090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F7CA9B6-2615-44AB-A0BD-5D4BF0262611}"/>
              </a:ext>
            </a:extLst>
          </p:cNvPr>
          <p:cNvSpPr txBox="1"/>
          <p:nvPr/>
        </p:nvSpPr>
        <p:spPr>
          <a:xfrm>
            <a:off x="7528148" y="243424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30/30</a:t>
            </a:r>
            <a:endParaRPr lang="zh-TW" altLang="en-US" sz="28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82EFCEF-D247-4F91-99E2-77B438E314A9}"/>
              </a:ext>
            </a:extLst>
          </p:cNvPr>
          <p:cNvSpPr txBox="1"/>
          <p:nvPr/>
        </p:nvSpPr>
        <p:spPr>
          <a:xfrm>
            <a:off x="6810528" y="4112086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30/50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5F3C72D-6610-4AFE-8766-A947DCA901F5}"/>
              </a:ext>
            </a:extLst>
          </p:cNvPr>
          <p:cNvSpPr txBox="1"/>
          <p:nvPr/>
        </p:nvSpPr>
        <p:spPr>
          <a:xfrm>
            <a:off x="8483718" y="521494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D9EE137-80A6-49A4-AFD0-D0919676AB38}"/>
              </a:ext>
            </a:extLst>
          </p:cNvPr>
          <p:cNvSpPr txBox="1"/>
          <p:nvPr/>
        </p:nvSpPr>
        <p:spPr>
          <a:xfrm>
            <a:off x="9471084" y="240484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EAB55EC-C37D-4B66-BA09-963EFF103F88}"/>
              </a:ext>
            </a:extLst>
          </p:cNvPr>
          <p:cNvSpPr txBox="1"/>
          <p:nvPr/>
        </p:nvSpPr>
        <p:spPr>
          <a:xfrm>
            <a:off x="10168590" y="41285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4F73488-741F-49D0-BDDB-F17B8C0A0C6E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31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BDBA-F448-4E33-BFB0-16EA195F2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題意說明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7694-4746-4C40-B537-7659B613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一個獨裁政權被叛亂推翻。有人決定入侵該國並重新建立舊政權。為了使這次行動成功，首都和最大城市之間的溝通必須被完全切斷。在知悉切斷每個連接的成本的情況下，確定要切斷哪些連接，以便用最低成本將首都和最大的城市分隔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DB29D0-C2B6-4FE3-8D8A-39965C996D18}"/>
              </a:ext>
            </a:extLst>
          </p:cNvPr>
          <p:cNvSpPr txBox="1"/>
          <p:nvPr/>
        </p:nvSpPr>
        <p:spPr>
          <a:xfrm>
            <a:off x="838200" y="3563937"/>
            <a:ext cx="47259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Input</a:t>
            </a:r>
          </a:p>
          <a:p>
            <a:r>
              <a:rPr lang="en-US" altLang="zh-TW" sz="2800" dirty="0"/>
              <a:t>5 4 	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// n: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總頂點數、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總邊數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TW" sz="2800" dirty="0"/>
              <a:t>1 4</a:t>
            </a:r>
            <a:r>
              <a:rPr lang="zh-TW" altLang="en-US" sz="2800" dirty="0"/>
              <a:t> </a:t>
            </a:r>
            <a:r>
              <a:rPr lang="en-US" altLang="zh-TW" sz="2800" dirty="0"/>
              <a:t>30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、點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B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、邊權重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TW" sz="2800" dirty="0"/>
              <a:t>2 3 70 </a:t>
            </a:r>
          </a:p>
          <a:p>
            <a:r>
              <a:rPr lang="en-US" altLang="zh-TW" sz="2800" dirty="0"/>
              <a:t>5 3 20 </a:t>
            </a:r>
          </a:p>
          <a:p>
            <a:r>
              <a:rPr lang="en-US" altLang="zh-TW" sz="2800" dirty="0"/>
              <a:t>4 2 5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6AB48A-1602-4DF5-BCE0-D8EF3243DF0D}"/>
              </a:ext>
            </a:extLst>
          </p:cNvPr>
          <p:cNvSpPr txBox="1"/>
          <p:nvPr/>
        </p:nvSpPr>
        <p:spPr>
          <a:xfrm>
            <a:off x="6241002" y="3933269"/>
            <a:ext cx="4839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為無向有權圖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每個點對至多一個邊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邊權重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 to 40000000)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頂點編號從一開始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首都編號為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、最大城市編號為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當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是零的情況終止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78DBE4-63C7-41F7-923F-C8470E9B39D2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53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阻塞流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58EF74-B4DD-4B72-B05E-8434DF4F3390}"/>
              </a:ext>
            </a:extLst>
          </p:cNvPr>
          <p:cNvSpPr/>
          <p:nvPr/>
        </p:nvSpPr>
        <p:spPr>
          <a:xfrm>
            <a:off x="277623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6CA3D1A-9324-4BF1-B5D1-454109770F7E}"/>
              </a:ext>
            </a:extLst>
          </p:cNvPr>
          <p:cNvSpPr/>
          <p:nvPr/>
        </p:nvSpPr>
        <p:spPr>
          <a:xfrm>
            <a:off x="158773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34255E0-DCB8-4AF6-AC6D-7672348922B2}"/>
              </a:ext>
            </a:extLst>
          </p:cNvPr>
          <p:cNvSpPr/>
          <p:nvPr/>
        </p:nvSpPr>
        <p:spPr>
          <a:xfrm>
            <a:off x="396473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2E3C85A-56D2-40F0-A4B6-FB0F6E4E57B7}"/>
              </a:ext>
            </a:extLst>
          </p:cNvPr>
          <p:cNvSpPr/>
          <p:nvPr/>
        </p:nvSpPr>
        <p:spPr>
          <a:xfrm>
            <a:off x="158773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3E8392A-8C17-4EA0-9950-16AE520BB17C}"/>
              </a:ext>
            </a:extLst>
          </p:cNvPr>
          <p:cNvSpPr/>
          <p:nvPr/>
        </p:nvSpPr>
        <p:spPr>
          <a:xfrm>
            <a:off x="396473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4FE3474-6089-484A-8D1F-B00D0A877D1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00027" y="2576602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95FB16-6DC3-43AD-944B-9BEC18F63684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3488525" y="2576602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3F7BC6E-D4F7-4ED2-9F9A-8D46474F3894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381984" y="3987554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F90D068-7B55-46D7-BF1A-1CFCA82F7F5C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004987" y="3987554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35C0531-C488-413D-96F0-A0E10135177E}"/>
              </a:ext>
            </a:extLst>
          </p:cNvPr>
          <p:cNvCxnSpPr>
            <a:stCxn id="8" idx="2"/>
            <a:endCxn id="7" idx="6"/>
          </p:cNvCxnSpPr>
          <p:nvPr/>
        </p:nvCxnSpPr>
        <p:spPr>
          <a:xfrm flipH="1">
            <a:off x="2422237" y="5194917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1D21194A-E9AF-40F2-9E76-F7ED9458E704}"/>
              </a:ext>
            </a:extLst>
          </p:cNvPr>
          <p:cNvSpPr/>
          <p:nvPr/>
        </p:nvSpPr>
        <p:spPr>
          <a:xfrm>
            <a:off x="8581264" y="1864311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E6C5FEF-2AEE-4541-BCEF-9FDA1DBFAAF6}"/>
              </a:ext>
            </a:extLst>
          </p:cNvPr>
          <p:cNvSpPr/>
          <p:nvPr/>
        </p:nvSpPr>
        <p:spPr>
          <a:xfrm>
            <a:off x="7392766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60FC036-C13D-4BEC-85A2-B869DCBEA830}"/>
              </a:ext>
            </a:extLst>
          </p:cNvPr>
          <p:cNvSpPr/>
          <p:nvPr/>
        </p:nvSpPr>
        <p:spPr>
          <a:xfrm>
            <a:off x="9769763" y="315305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DC19D72-6900-495A-9385-B50F799DC1FB}"/>
              </a:ext>
            </a:extLst>
          </p:cNvPr>
          <p:cNvSpPr/>
          <p:nvPr/>
        </p:nvSpPr>
        <p:spPr>
          <a:xfrm>
            <a:off x="7392766" y="4777667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D1C7E38-A2C9-4403-A424-6FC67F386A30}"/>
              </a:ext>
            </a:extLst>
          </p:cNvPr>
          <p:cNvSpPr/>
          <p:nvPr/>
        </p:nvSpPr>
        <p:spPr>
          <a:xfrm>
            <a:off x="9769763" y="4777666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1660811-9CC2-4A8C-9189-3552B8169B26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8105057" y="2576602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744E6A-579C-4D17-B32D-C992F35A0710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9293555" y="2576602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077D8B5-84B2-4AA4-B664-2B8C0108F6CB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10187014" y="3987554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86FE2E9-943E-41C5-B227-BD1349E4A22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7810017" y="3987554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683DD0D-5EDC-4553-BF1B-5A57A6D18B1F}"/>
              </a:ext>
            </a:extLst>
          </p:cNvPr>
          <p:cNvCxnSpPr>
            <a:stCxn id="35" idx="2"/>
            <a:endCxn id="34" idx="6"/>
          </p:cNvCxnSpPr>
          <p:nvPr/>
        </p:nvCxnSpPr>
        <p:spPr>
          <a:xfrm flipH="1">
            <a:off x="8227267" y="5194917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B0604DE-18A3-4723-AB45-9990425BADE9}"/>
              </a:ext>
            </a:extLst>
          </p:cNvPr>
          <p:cNvSpPr/>
          <p:nvPr/>
        </p:nvSpPr>
        <p:spPr>
          <a:xfrm>
            <a:off x="1240400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379E789-1E06-46EB-9E32-27EDD6C0A83D}"/>
              </a:ext>
            </a:extLst>
          </p:cNvPr>
          <p:cNvSpPr/>
          <p:nvPr/>
        </p:nvSpPr>
        <p:spPr>
          <a:xfrm>
            <a:off x="7045426" y="5788241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Blocking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FCE5372-9A4F-4BB7-9B27-CD195BDE7A51}"/>
              </a:ext>
            </a:extLst>
          </p:cNvPr>
          <p:cNvSpPr txBox="1"/>
          <p:nvPr/>
        </p:nvSpPr>
        <p:spPr>
          <a:xfrm>
            <a:off x="2063943" y="240484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1C8FC64-8DE6-4BFA-8C25-AAB4542A918C}"/>
              </a:ext>
            </a:extLst>
          </p:cNvPr>
          <p:cNvSpPr txBox="1"/>
          <p:nvPr/>
        </p:nvSpPr>
        <p:spPr>
          <a:xfrm>
            <a:off x="1240400" y="407412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210FB1B-5576-4146-B366-4F4A59B8878C}"/>
              </a:ext>
            </a:extLst>
          </p:cNvPr>
          <p:cNvSpPr txBox="1"/>
          <p:nvPr/>
        </p:nvSpPr>
        <p:spPr>
          <a:xfrm>
            <a:off x="2913590" y="517698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01CA5EC-E566-47C5-80AC-43DC0A8B8138}"/>
              </a:ext>
            </a:extLst>
          </p:cNvPr>
          <p:cNvSpPr txBox="1"/>
          <p:nvPr/>
        </p:nvSpPr>
        <p:spPr>
          <a:xfrm>
            <a:off x="3774896" y="237235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BEEB910-A6A9-496F-B6F7-78BFE83759DA}"/>
              </a:ext>
            </a:extLst>
          </p:cNvPr>
          <p:cNvSpPr txBox="1"/>
          <p:nvPr/>
        </p:nvSpPr>
        <p:spPr>
          <a:xfrm>
            <a:off x="4598462" y="4090601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F7CA9B6-2615-44AB-A0BD-5D4BF0262611}"/>
              </a:ext>
            </a:extLst>
          </p:cNvPr>
          <p:cNvSpPr txBox="1"/>
          <p:nvPr/>
        </p:nvSpPr>
        <p:spPr>
          <a:xfrm>
            <a:off x="7528148" y="243424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82EFCEF-D247-4F91-99E2-77B438E314A9}"/>
              </a:ext>
            </a:extLst>
          </p:cNvPr>
          <p:cNvSpPr txBox="1"/>
          <p:nvPr/>
        </p:nvSpPr>
        <p:spPr>
          <a:xfrm>
            <a:off x="6810528" y="4112086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5F3C72D-6610-4AFE-8766-A947DCA901F5}"/>
              </a:ext>
            </a:extLst>
          </p:cNvPr>
          <p:cNvSpPr txBox="1"/>
          <p:nvPr/>
        </p:nvSpPr>
        <p:spPr>
          <a:xfrm>
            <a:off x="8483718" y="5214941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D9EE137-80A6-49A4-AFD0-D0919676AB38}"/>
              </a:ext>
            </a:extLst>
          </p:cNvPr>
          <p:cNvSpPr txBox="1"/>
          <p:nvPr/>
        </p:nvSpPr>
        <p:spPr>
          <a:xfrm>
            <a:off x="9471084" y="2404847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EAB55EC-C37D-4B66-BA09-963EFF103F88}"/>
              </a:ext>
            </a:extLst>
          </p:cNvPr>
          <p:cNvSpPr txBox="1"/>
          <p:nvPr/>
        </p:nvSpPr>
        <p:spPr>
          <a:xfrm>
            <a:off x="10168590" y="412855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A12EFFA-46CF-4AA6-A7E5-5ACAB396B0C2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607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b="1" dirty="0">
                <a:latin typeface="+mn-lt"/>
              </a:rPr>
              <a:t> 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Blocking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695520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651090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stCxn id="91" idx="3"/>
            <a:endCxn id="92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508917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5AD0F0-EA29-4982-8C73-9AC3EF41BA69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C989E25-DA3D-4B50-9E73-3D948EFE5758}"/>
              </a:ext>
            </a:extLst>
          </p:cNvPr>
          <p:cNvSpPr txBox="1"/>
          <p:nvPr/>
        </p:nvSpPr>
        <p:spPr>
          <a:xfrm>
            <a:off x="2570020" y="301513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138499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420879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094069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081435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778941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AA482AAA-944F-4550-8879-7513563A5369}"/>
              </a:ext>
            </a:extLst>
          </p:cNvPr>
          <p:cNvCxnSpPr>
            <a:stCxn id="110" idx="3"/>
            <a:endCxn id="111" idx="7"/>
          </p:cNvCxnSpPr>
          <p:nvPr/>
        </p:nvCxnSpPr>
        <p:spPr>
          <a:xfrm flipH="1">
            <a:off x="7715408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B2941E3-0E40-4E61-9CB6-4DB205386B8D}"/>
              </a:ext>
            </a:extLst>
          </p:cNvPr>
          <p:cNvSpPr txBox="1"/>
          <p:nvPr/>
        </p:nvSpPr>
        <p:spPr>
          <a:xfrm>
            <a:off x="7951896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104370" y="3015130"/>
            <a:ext cx="88678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1AB2A2E-0279-4666-81FD-8FEDF4F365FE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32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b="1" dirty="0">
                <a:latin typeface="+mn-lt"/>
              </a:rPr>
              <a:t> 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30+5=35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695520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651090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stCxn id="91" idx="3"/>
            <a:endCxn id="92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508917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5AD0F0-EA29-4982-8C73-9AC3EF41BA69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C989E25-DA3D-4B50-9E73-3D948EFE5758}"/>
              </a:ext>
            </a:extLst>
          </p:cNvPr>
          <p:cNvSpPr txBox="1"/>
          <p:nvPr/>
        </p:nvSpPr>
        <p:spPr>
          <a:xfrm>
            <a:off x="2570020" y="301513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30+35=65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138499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420879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094069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081435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35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778941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AA482AAA-944F-4550-8879-7513563A5369}"/>
              </a:ext>
            </a:extLst>
          </p:cNvPr>
          <p:cNvCxnSpPr>
            <a:stCxn id="110" idx="3"/>
            <a:endCxn id="111" idx="7"/>
          </p:cNvCxnSpPr>
          <p:nvPr/>
        </p:nvCxnSpPr>
        <p:spPr>
          <a:xfrm flipH="1">
            <a:off x="7715408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B2941E3-0E40-4E61-9CB6-4DB205386B8D}"/>
              </a:ext>
            </a:extLst>
          </p:cNvPr>
          <p:cNvSpPr txBox="1"/>
          <p:nvPr/>
        </p:nvSpPr>
        <p:spPr>
          <a:xfrm>
            <a:off x="7951896" y="3680357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104370" y="3015130"/>
            <a:ext cx="88678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675D49D-3A8B-45A2-B9A1-B2BA1E4EB425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9401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A7B7-A589-4F2E-A814-D43970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20C2-9D8D-4DDF-B25B-D4846FC5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問題轉化為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用任意最大流演算法找到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Edmonds-Karp algorithm or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Dinic</a:t>
            </a:r>
            <a:r>
              <a:rPr lang="en-US" altLang="zh-TW" b="1" dirty="0" err="1">
                <a:solidFill>
                  <a:srgbClr val="FF0000"/>
                </a:solidFill>
                <a:ea typeface="微軟正黑體" panose="020B0604030504040204" pitchFamily="34" charset="-120"/>
                <a:cs typeface="+mj-cs"/>
              </a:rPr>
              <a:t>’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algorithm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or ISPA algorithm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反向邊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在剩餘圖中，以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為起點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所有可到達的頂點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所有不可到達的頂點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814DC7-FBE8-4325-B6D7-161F0295998F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780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99DB7-B033-4B26-8B15-3B9DA1B87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Key Concept: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Residual graph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36C3B-B1C1-4374-93FE-0D73E191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137892-4CDA-4E62-B078-246777ED4725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49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Residual graph</a:t>
            </a:r>
            <a:r>
              <a:rPr lang="zh-TW" altLang="en-US" b="1" dirty="0">
                <a:latin typeface="+mn-lt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剩餘圖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D21194A-E9AF-40F2-9E76-F7ED9458E704}"/>
              </a:ext>
            </a:extLst>
          </p:cNvPr>
          <p:cNvSpPr/>
          <p:nvPr/>
        </p:nvSpPr>
        <p:spPr>
          <a:xfrm>
            <a:off x="2775268" y="1690688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E6C5FEF-2AEE-4541-BCEF-9FDA1DBFAAF6}"/>
              </a:ext>
            </a:extLst>
          </p:cNvPr>
          <p:cNvSpPr/>
          <p:nvPr/>
        </p:nvSpPr>
        <p:spPr>
          <a:xfrm>
            <a:off x="1586770" y="2979430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60FC036-C13D-4BEC-85A2-B869DCBEA830}"/>
              </a:ext>
            </a:extLst>
          </p:cNvPr>
          <p:cNvSpPr/>
          <p:nvPr/>
        </p:nvSpPr>
        <p:spPr>
          <a:xfrm>
            <a:off x="3963767" y="2979430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DC19D72-6900-495A-9385-B50F799DC1FB}"/>
              </a:ext>
            </a:extLst>
          </p:cNvPr>
          <p:cNvSpPr/>
          <p:nvPr/>
        </p:nvSpPr>
        <p:spPr>
          <a:xfrm>
            <a:off x="1586770" y="4604044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D1C7E38-A2C9-4403-A424-6FC67F386A30}"/>
              </a:ext>
            </a:extLst>
          </p:cNvPr>
          <p:cNvSpPr/>
          <p:nvPr/>
        </p:nvSpPr>
        <p:spPr>
          <a:xfrm>
            <a:off x="3963767" y="460404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1660811-9CC2-4A8C-9189-3552B8169B26}"/>
              </a:ext>
            </a:extLst>
          </p:cNvPr>
          <p:cNvCxnSpPr>
            <a:stCxn id="31" idx="3"/>
            <a:endCxn id="32" idx="7"/>
          </p:cNvCxnSpPr>
          <p:nvPr/>
        </p:nvCxnSpPr>
        <p:spPr>
          <a:xfrm flipH="1">
            <a:off x="2299061" y="2402979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744E6A-579C-4D17-B32D-C992F35A0710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3487559" y="2402979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077D8B5-84B2-4AA4-B664-2B8C0108F6CB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4381018" y="3813931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86FE2E9-943E-41C5-B227-BD1349E4A22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2004021" y="3813931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683DD0D-5EDC-4553-BF1B-5A57A6D18B1F}"/>
              </a:ext>
            </a:extLst>
          </p:cNvPr>
          <p:cNvCxnSpPr>
            <a:stCxn id="35" idx="2"/>
            <a:endCxn id="34" idx="6"/>
          </p:cNvCxnSpPr>
          <p:nvPr/>
        </p:nvCxnSpPr>
        <p:spPr>
          <a:xfrm flipH="1">
            <a:off x="2421271" y="5021294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379E789-1E06-46EB-9E32-27EDD6C0A83D}"/>
              </a:ext>
            </a:extLst>
          </p:cNvPr>
          <p:cNvSpPr/>
          <p:nvPr/>
        </p:nvSpPr>
        <p:spPr>
          <a:xfrm>
            <a:off x="1239430" y="5614618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F7CA9B6-2615-44AB-A0BD-5D4BF0262611}"/>
              </a:ext>
            </a:extLst>
          </p:cNvPr>
          <p:cNvSpPr txBox="1"/>
          <p:nvPr/>
        </p:nvSpPr>
        <p:spPr>
          <a:xfrm>
            <a:off x="1722152" y="226061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82EFCEF-D247-4F91-99E2-77B438E314A9}"/>
              </a:ext>
            </a:extLst>
          </p:cNvPr>
          <p:cNvSpPr txBox="1"/>
          <p:nvPr/>
        </p:nvSpPr>
        <p:spPr>
          <a:xfrm>
            <a:off x="1004532" y="393846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5F3C72D-6610-4AFE-8766-A947DCA901F5}"/>
              </a:ext>
            </a:extLst>
          </p:cNvPr>
          <p:cNvSpPr txBox="1"/>
          <p:nvPr/>
        </p:nvSpPr>
        <p:spPr>
          <a:xfrm>
            <a:off x="2677722" y="504131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D9EE137-80A6-49A4-AFD0-D0919676AB38}"/>
              </a:ext>
            </a:extLst>
          </p:cNvPr>
          <p:cNvSpPr txBox="1"/>
          <p:nvPr/>
        </p:nvSpPr>
        <p:spPr>
          <a:xfrm>
            <a:off x="3665088" y="2231224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EAB55EC-C37D-4B66-BA09-963EFF103F88}"/>
              </a:ext>
            </a:extLst>
          </p:cNvPr>
          <p:cNvSpPr txBox="1"/>
          <p:nvPr/>
        </p:nvSpPr>
        <p:spPr>
          <a:xfrm>
            <a:off x="4362594" y="3954935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CAB4687-09AD-4CE7-ADC7-D785580B9346}"/>
              </a:ext>
            </a:extLst>
          </p:cNvPr>
          <p:cNvSpPr/>
          <p:nvPr/>
        </p:nvSpPr>
        <p:spPr>
          <a:xfrm>
            <a:off x="8339665" y="1690688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58899429-E36D-4EB4-B3AF-2315EBF40A24}"/>
              </a:ext>
            </a:extLst>
          </p:cNvPr>
          <p:cNvSpPr/>
          <p:nvPr/>
        </p:nvSpPr>
        <p:spPr>
          <a:xfrm>
            <a:off x="7151167" y="2979430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8B96BA2-5677-4AC8-B51E-5EA139531033}"/>
              </a:ext>
            </a:extLst>
          </p:cNvPr>
          <p:cNvSpPr/>
          <p:nvPr/>
        </p:nvSpPr>
        <p:spPr>
          <a:xfrm>
            <a:off x="9528164" y="2979430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7C3771A5-DAEE-437A-82CB-F306EF31234C}"/>
              </a:ext>
            </a:extLst>
          </p:cNvPr>
          <p:cNvSpPr/>
          <p:nvPr/>
        </p:nvSpPr>
        <p:spPr>
          <a:xfrm>
            <a:off x="7151167" y="4604044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581B2E1-83DC-4FD4-81B8-6E5333017ABD}"/>
              </a:ext>
            </a:extLst>
          </p:cNvPr>
          <p:cNvSpPr/>
          <p:nvPr/>
        </p:nvSpPr>
        <p:spPr>
          <a:xfrm>
            <a:off x="9528164" y="4604043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2236160-8A9B-4438-B941-4AF1FFBC0056}"/>
              </a:ext>
            </a:extLst>
          </p:cNvPr>
          <p:cNvCxnSpPr>
            <a:stCxn id="41" idx="5"/>
            <a:endCxn id="55" idx="1"/>
          </p:cNvCxnSpPr>
          <p:nvPr/>
        </p:nvCxnSpPr>
        <p:spPr>
          <a:xfrm>
            <a:off x="9051956" y="2402979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6CFB3BA-2F79-49AF-8D14-2EA39230898B}"/>
              </a:ext>
            </a:extLst>
          </p:cNvPr>
          <p:cNvCxnSpPr>
            <a:stCxn id="55" idx="4"/>
            <a:endCxn id="57" idx="0"/>
          </p:cNvCxnSpPr>
          <p:nvPr/>
        </p:nvCxnSpPr>
        <p:spPr>
          <a:xfrm>
            <a:off x="9945415" y="3813931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39F7A6DF-E0F6-4732-B104-F36D087D386B}"/>
              </a:ext>
            </a:extLst>
          </p:cNvPr>
          <p:cNvCxnSpPr>
            <a:stCxn id="54" idx="4"/>
            <a:endCxn id="56" idx="0"/>
          </p:cNvCxnSpPr>
          <p:nvPr/>
        </p:nvCxnSpPr>
        <p:spPr>
          <a:xfrm>
            <a:off x="7568418" y="3813931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E42E71D-8F0D-4D30-950F-7B227A96E2D4}"/>
              </a:ext>
            </a:extLst>
          </p:cNvPr>
          <p:cNvSpPr/>
          <p:nvPr/>
        </p:nvSpPr>
        <p:spPr>
          <a:xfrm>
            <a:off x="6803827" y="5614618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00C20B3-9903-4926-9E2D-38FD5E50981C}"/>
              </a:ext>
            </a:extLst>
          </p:cNvPr>
          <p:cNvSpPr txBox="1"/>
          <p:nvPr/>
        </p:nvSpPr>
        <p:spPr>
          <a:xfrm>
            <a:off x="6828616" y="393846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5056204-638F-47B8-B7C8-5B0B0FABD277}"/>
              </a:ext>
            </a:extLst>
          </p:cNvPr>
          <p:cNvSpPr txBox="1"/>
          <p:nvPr/>
        </p:nvSpPr>
        <p:spPr>
          <a:xfrm>
            <a:off x="9489172" y="223122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60</a:t>
            </a:r>
            <a:endParaRPr lang="zh-TW" altLang="en-US" sz="28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63FBAE3A-A2FF-4FFE-96ED-B7E00A52B4E3}"/>
              </a:ext>
            </a:extLst>
          </p:cNvPr>
          <p:cNvSpPr txBox="1"/>
          <p:nvPr/>
        </p:nvSpPr>
        <p:spPr>
          <a:xfrm>
            <a:off x="10186678" y="395493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endParaRPr lang="zh-TW" altLang="en-US" sz="28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61C24B8-8366-4766-BF21-66C012EB73A8}"/>
              </a:ext>
            </a:extLst>
          </p:cNvPr>
          <p:cNvSpPr/>
          <p:nvPr/>
        </p:nvSpPr>
        <p:spPr>
          <a:xfrm>
            <a:off x="2074056" y="6246965"/>
            <a:ext cx="8010977" cy="470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 - Maximum Flow =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6C0A475-CECB-40BE-8322-33CF4715FB8B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15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A7B7-A589-4F2E-A814-D43970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20C2-9D8D-4DDF-B25B-D4846FC5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問題轉化為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用任意最大流演算法找到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Edmonds-Karp algorithm or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Dinic</a:t>
            </a:r>
            <a:r>
              <a:rPr lang="en-US" altLang="zh-TW" b="1" dirty="0" err="1">
                <a:solidFill>
                  <a:srgbClr val="FF0000"/>
                </a:solidFill>
                <a:ea typeface="微軟正黑體" panose="020B0604030504040204" pitchFamily="34" charset="-120"/>
                <a:cs typeface="+mj-cs"/>
              </a:rPr>
              <a:t>’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algorithm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or ISPA algorithm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反向邊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在剩餘圖中，以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為起點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所有可到達的頂點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所有不可到達的頂點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4E83CF-8641-40DA-A8F3-C364A25E619C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99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5642B-5755-4702-B4E8-DF59E24BF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>
                <a:latin typeface="+mn-lt"/>
              </a:rPr>
              <a:t>Dinic’s</a:t>
            </a:r>
            <a:r>
              <a:rPr lang="en-US" altLang="zh-TW" b="1" dirty="0">
                <a:latin typeface="+mn-lt"/>
              </a:rPr>
              <a:t> 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C26A095-265D-4D85-8242-1E4057710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O(m * n</a:t>
            </a:r>
            <a:r>
              <a:rPr lang="en-US" altLang="zh-TW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m: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n: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總頂點數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ED04B7-2BB6-423C-9FA7-29012F6A800A}"/>
              </a:ext>
            </a:extLst>
          </p:cNvPr>
          <p:cNvSpPr txBox="1"/>
          <p:nvPr/>
        </p:nvSpPr>
        <p:spPr>
          <a:xfrm>
            <a:off x="1927934" y="5735637"/>
            <a:ext cx="8336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Reference</a:t>
            </a:r>
          </a:p>
          <a:p>
            <a:r>
              <a:rPr lang="en-US" altLang="zh-TW" dirty="0" err="1"/>
              <a:t>Yefim</a:t>
            </a:r>
            <a:r>
              <a:rPr lang="en-US" altLang="zh-TW" dirty="0"/>
              <a:t> Dinitz. </a:t>
            </a:r>
            <a:r>
              <a:rPr lang="en-US" altLang="zh-TW" dirty="0">
                <a:hlinkClick r:id="rId2"/>
              </a:rPr>
              <a:t>Algorithm for solution of a problem of maximum flow in a network with power estimation. Proceedings of the USSR Academy of Sciences</a:t>
            </a:r>
            <a:r>
              <a:rPr lang="en-US" altLang="zh-TW" dirty="0"/>
              <a:t>, 11: 1277–1280, 1970.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01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647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99DB7-B033-4B26-8B15-3B9DA1B87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Key Concept: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Level graph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E36C3B-B1C1-4374-93FE-0D73E191B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B58EB5-205B-4649-8932-C0C8053B9C5A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73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A7B7-A589-4F2E-A814-D43970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Before 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20C2-9D8D-4DDF-B25B-D4846FC5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割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742950" lvl="2" indent="-28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742950" lvl="2" indent="-28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742950" lvl="2" indent="-28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742950" lvl="2" indent="-285750">
              <a:lnSpc>
                <a:spcPct val="15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64515C-097B-46AF-9776-1A684B6F719F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21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b="1" dirty="0">
                <a:latin typeface="+mn-lt"/>
              </a:rPr>
              <a:t> 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stCxn id="91" idx="3"/>
            <a:endCxn id="92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5AD0F0-EA29-4982-8C73-9AC3EF41BA69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FE2F650-9941-4D8A-9310-377E91DDA266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153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b="1" dirty="0">
                <a:latin typeface="+mn-lt"/>
              </a:rPr>
              <a:t> 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stCxn id="91" idx="3"/>
            <a:endCxn id="92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5AD0F0-EA29-4982-8C73-9AC3EF41BA69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EF8318A-1E5C-4211-9A90-5B6D6BF6206D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522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Blocking Flow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!=</a:t>
            </a:r>
            <a:r>
              <a:rPr lang="en-US" altLang="zh-TW" b="1" dirty="0">
                <a:latin typeface="+mn-lt"/>
              </a:rPr>
              <a:t> Maximum Flow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stCxn id="91" idx="3"/>
            <a:endCxn id="92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5AD0F0-EA29-4982-8C73-9AC3EF41BA69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A941D97-5F5C-470C-B150-F517A648C33E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30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80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創建剩餘圖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742461" y="51705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stCxn id="91" idx="3"/>
            <a:endCxn id="92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600288" y="3680357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E5AD0F0-EA29-4982-8C73-9AC3EF41BA69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C989E25-DA3D-4B50-9E73-3D948EFE5758}"/>
              </a:ext>
            </a:extLst>
          </p:cNvPr>
          <p:cNvSpPr txBox="1"/>
          <p:nvPr/>
        </p:nvSpPr>
        <p:spPr>
          <a:xfrm>
            <a:off x="2661391" y="301513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AA482AAA-944F-4550-8879-7513563A5369}"/>
              </a:ext>
            </a:extLst>
          </p:cNvPr>
          <p:cNvCxnSpPr>
            <a:stCxn id="110" idx="3"/>
            <a:endCxn id="111" idx="7"/>
          </p:cNvCxnSpPr>
          <p:nvPr/>
        </p:nvCxnSpPr>
        <p:spPr>
          <a:xfrm flipH="1">
            <a:off x="7715408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8B2941E3-0E40-4E61-9CB6-4DB205386B8D}"/>
              </a:ext>
            </a:extLst>
          </p:cNvPr>
          <p:cNvSpPr txBox="1"/>
          <p:nvPr/>
        </p:nvSpPr>
        <p:spPr>
          <a:xfrm>
            <a:off x="8211582" y="3680357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1AB2A2E-0279-4666-81FD-8FEDF4F365FE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56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952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076334B-8387-461F-B0AC-8264F0A2D9A6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C8F044-3E5B-42F8-8661-406ED104E526}"/>
              </a:ext>
            </a:extLst>
          </p:cNvPr>
          <p:cNvSpPr txBox="1"/>
          <p:nvPr/>
        </p:nvSpPr>
        <p:spPr>
          <a:xfrm>
            <a:off x="10388353" y="5175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9F2D9BA9-03CB-4041-A18A-C606B9625758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1427958D-F01F-4895-8346-0A8A6BB0F8E2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489E5AB3-365F-45C0-AF24-CFAC2305D041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ED85B869-98E7-4A0F-847C-4AED4A39EE00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1C28C8D-3936-4802-AF1F-06297A0575E8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4232A8F9-8DDF-4585-A20A-4A5CC10792DD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A6A56B61-39DD-4B2E-8E5D-309F87DD212E}"/>
              </a:ext>
            </a:extLst>
          </p:cNvPr>
          <p:cNvCxnSpPr>
            <a:stCxn id="46" idx="5"/>
            <a:endCxn id="48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9B3F6CF-C3B5-4FE7-AA6B-1572A2C9E71C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45A152B-2A2B-4F75-8264-E057D3D669BC}"/>
              </a:ext>
            </a:extLst>
          </p:cNvPr>
          <p:cNvCxnSpPr>
            <a:stCxn id="47" idx="4"/>
            <a:endCxn id="49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D0CB39C-90A7-4307-AA6A-438C79D39098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33918E5-D53F-4644-AF3E-7FFDE0DBE4A3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824D4D9-9A14-4287-867E-960FB149593F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9A73AC52-B829-40B6-B444-7ABC5EEA164A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D397AAF-A5A3-4522-9898-FAD5EE30C6AC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BC64F60B-DE91-40E8-A9C3-22DBF2F580B9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E7EDEBC-A7F6-4580-A8AE-CC27DB1DD964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9169350-F457-43B9-808D-72F78D6B228B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13ADE36-2A29-44D9-8ADB-4D8B4195BE98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FA19763-4659-4D66-9406-D59110A65D5C}"/>
              </a:ext>
            </a:extLst>
          </p:cNvPr>
          <p:cNvCxnSpPr>
            <a:cxnSpLocks/>
            <a:stCxn id="47" idx="5"/>
            <a:endCxn id="50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797F00B-2A9F-4EC9-9D67-0B4372B12BA4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247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19E7CD8-1818-4AB1-9E27-87A3FE857559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971E953A-9B83-427C-98CD-831AB975D2B7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25C58B11-DCD9-4B7D-868A-CAE84BD7223A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85736768-B8B3-4AC6-AD1F-9D0BA84E1C01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EFB2BF49-9B26-44C8-836B-DDB208747DF8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7FCACD0D-1DD2-49DC-A28B-2B540D7EB448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67FB957-91C6-42AB-81A3-1C22A265D162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0E6B0D2-4A72-4977-9F5A-49C4E9DB1FE4}"/>
              </a:ext>
            </a:extLst>
          </p:cNvPr>
          <p:cNvCxnSpPr>
            <a:stCxn id="45" idx="5"/>
            <a:endCxn id="47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8E3BC99-B51E-4834-87E8-4B6452A453CC}"/>
              </a:ext>
            </a:extLst>
          </p:cNvPr>
          <p:cNvCxnSpPr>
            <a:stCxn id="47" idx="4"/>
            <a:endCxn id="49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4B94B1D9-9249-47C7-A4C7-A29C5BB04656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FF7731B-BC64-4C89-9412-D5E2F1AF7C2E}"/>
              </a:ext>
            </a:extLst>
          </p:cNvPr>
          <p:cNvCxnSpPr>
            <a:stCxn id="49" idx="2"/>
            <a:endCxn id="48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22228B34-FB91-4C23-AC0D-2B88F8866C03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95CA376-3DA9-4251-ACF0-170A371F2757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5BDCF38-9A2F-4C57-959F-411E9A511D9E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C0C0E88-3E47-4688-B5CC-B9B8199F8A09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2E5EB09-927C-478D-B889-08F12E136723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12BA355-42D7-4E97-9A4B-6CB42B875C65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F4A19CB6-454A-433E-A0D3-1A92E26C7561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B162E665-E307-43E9-9B95-6A283EEE932D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FEBA5DD-C551-402E-9727-6E87C0624BCA}"/>
              </a:ext>
            </a:extLst>
          </p:cNvPr>
          <p:cNvCxnSpPr>
            <a:cxnSpLocks/>
            <a:stCxn id="46" idx="5"/>
            <a:endCxn id="49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2E1E08B-D7D7-4948-807D-8A0976304AF9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7935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742461" y="51705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69" y="3758532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3580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0827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A7B7-A589-4F2E-A814-D43970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20C2-9D8D-4DDF-B25B-D4846FC5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問題轉化為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用任意最大流演算法找到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Edmonds-Karp algorithm or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Dinic</a:t>
            </a:r>
            <a:r>
              <a:rPr lang="en-US" altLang="zh-TW" b="1" dirty="0" err="1">
                <a:solidFill>
                  <a:srgbClr val="FF0000"/>
                </a:solidFill>
                <a:ea typeface="微軟正黑體" panose="020B0604030504040204" pitchFamily="34" charset="-120"/>
                <a:cs typeface="+mj-cs"/>
              </a:rPr>
              <a:t>’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algorithm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or ISPA algorithm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反向邊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在剩餘圖中，以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為起點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所有可到達的頂點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所有不可到達的頂點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DCDE2C-ED57-4CBB-9F4A-AD74D57ACBBA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95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742461" y="51705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69" y="3758532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188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695520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651090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8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2131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45D764F-E561-4322-9A60-A1B848364B76}"/>
              </a:ext>
            </a:extLst>
          </p:cNvPr>
          <p:cNvCxnSpPr>
            <a:cxnSpLocks/>
            <a:stCxn id="93" idx="2"/>
            <a:endCxn id="92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17162" y="238985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30-10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0B985081-569F-49CC-ADBF-067063548703}"/>
              </a:ext>
            </a:extLst>
          </p:cNvPr>
          <p:cNvSpPr txBox="1"/>
          <p:nvPr/>
        </p:nvSpPr>
        <p:spPr>
          <a:xfrm>
            <a:off x="2672732" y="5170553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10-10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88140" y="3758532"/>
            <a:ext cx="1026243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25-10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5867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70" y="3758532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0/</a:t>
            </a:r>
            <a:r>
              <a:rPr lang="en-US" altLang="zh-TW" sz="2800" b="1" dirty="0"/>
              <a:t>15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5956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70" y="3758532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0/</a:t>
            </a:r>
            <a:r>
              <a:rPr lang="en-US" altLang="zh-TW" sz="2800" b="1" dirty="0"/>
              <a:t>15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6164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A61FC9F4-609F-445D-905D-4526932F12B9}"/>
              </a:ext>
            </a:extLst>
          </p:cNvPr>
          <p:cNvCxnSpPr>
            <a:stCxn id="89" idx="3"/>
            <a:endCxn id="90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8422070-3487-4AE2-8ABF-DB40AD5A0FC7}"/>
              </a:ext>
            </a:extLst>
          </p:cNvPr>
          <p:cNvSpPr txBox="1"/>
          <p:nvPr/>
        </p:nvSpPr>
        <p:spPr>
          <a:xfrm>
            <a:off x="1786891" y="2389853"/>
            <a:ext cx="88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70" y="3758532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0/</a:t>
            </a:r>
            <a:r>
              <a:rPr lang="en-US" altLang="zh-TW" sz="2800" b="1" dirty="0"/>
              <a:t>15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86389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6225F626-706F-4D6F-BAFF-0E4C492F6C86}"/>
              </a:ext>
            </a:extLst>
          </p:cNvPr>
          <p:cNvCxnSpPr>
            <a:cxnSpLocks/>
            <a:stCxn id="90" idx="4"/>
            <a:endCxn id="92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1069271" y="4067698"/>
            <a:ext cx="88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CCE6B7BD-C3E9-4C62-98E0-2D7CD91653D5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70" y="3758532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0/</a:t>
            </a:r>
            <a:r>
              <a:rPr lang="en-US" altLang="zh-TW" sz="2800" b="1" dirty="0"/>
              <a:t>15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88AA704B-2372-4189-813B-857D7D35B907}"/>
              </a:ext>
            </a:extLst>
          </p:cNvPr>
          <p:cNvCxnSpPr>
            <a:stCxn id="108" idx="3"/>
            <a:endCxn id="109" idx="7"/>
          </p:cNvCxnSpPr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4771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502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398185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353755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B5C3F9-80DB-4D49-893F-9EB7EB78254C}"/>
              </a:ext>
            </a:extLst>
          </p:cNvPr>
          <p:cNvCxnSpPr>
            <a:cxnSpLocks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3CBB506-9A5B-47F2-B1B6-4060F7587028}"/>
              </a:ext>
            </a:extLst>
          </p:cNvPr>
          <p:cNvCxnSpPr/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7AF33AE-4D07-47E8-9C0A-A5B25C035A3E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9E46D63-ECB5-4CE1-B167-405EB69A4787}"/>
              </a:ext>
            </a:extLst>
          </p:cNvPr>
          <p:cNvSpPr txBox="1"/>
          <p:nvPr/>
        </p:nvSpPr>
        <p:spPr>
          <a:xfrm>
            <a:off x="2570953" y="512425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4ACC49-13E2-4E02-8391-652C4B9EDF8F}"/>
              </a:ext>
            </a:extLst>
          </p:cNvPr>
          <p:cNvSpPr txBox="1"/>
          <p:nvPr/>
        </p:nvSpPr>
        <p:spPr>
          <a:xfrm>
            <a:off x="1579057" y="2402469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66C3D19-482A-48DA-AFC3-C3C806F6F953}"/>
              </a:ext>
            </a:extLst>
          </p:cNvPr>
          <p:cNvCxnSpPr/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4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更新權重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DEB25E2F-93AE-407B-8280-669E49FDF66A}"/>
              </a:ext>
            </a:extLst>
          </p:cNvPr>
          <p:cNvCxnSpPr>
            <a:stCxn id="112" idx="2"/>
            <a:endCxn id="111" idx="6"/>
          </p:cNvCxnSpPr>
          <p:nvPr/>
        </p:nvCxnSpPr>
        <p:spPr>
          <a:xfrm flipH="1">
            <a:off x="7837618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17CBF201-F0E2-434F-AD98-525792B6B166}"/>
              </a:ext>
            </a:extLst>
          </p:cNvPr>
          <p:cNvSpPr txBox="1"/>
          <p:nvPr/>
        </p:nvSpPr>
        <p:spPr>
          <a:xfrm>
            <a:off x="7489556" y="2389853"/>
            <a:ext cx="36740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0</a:t>
            </a:r>
            <a:endParaRPr lang="zh-TW" altLang="en-US" sz="2800" b="1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6A97FDC-1B4D-4782-9C66-0934D42604C2}"/>
              </a:ext>
            </a:extLst>
          </p:cNvPr>
          <p:cNvSpPr txBox="1"/>
          <p:nvPr/>
        </p:nvSpPr>
        <p:spPr>
          <a:xfrm>
            <a:off x="8445126" y="5170553"/>
            <a:ext cx="36740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B5C3F9-80DB-4D49-893F-9EB7EB78254C}"/>
              </a:ext>
            </a:extLst>
          </p:cNvPr>
          <p:cNvCxnSpPr>
            <a:cxnSpLocks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3CBB506-9A5B-47F2-B1B6-4060F7587028}"/>
              </a:ext>
            </a:extLst>
          </p:cNvPr>
          <p:cNvCxnSpPr/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7AF33AE-4D07-47E8-9C0A-A5B25C035A3E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9E46D63-ECB5-4CE1-B167-405EB69A4787}"/>
              </a:ext>
            </a:extLst>
          </p:cNvPr>
          <p:cNvSpPr txBox="1"/>
          <p:nvPr/>
        </p:nvSpPr>
        <p:spPr>
          <a:xfrm>
            <a:off x="2570953" y="512425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4ACC49-13E2-4E02-8391-652C4B9EDF8F}"/>
              </a:ext>
            </a:extLst>
          </p:cNvPr>
          <p:cNvSpPr txBox="1"/>
          <p:nvPr/>
        </p:nvSpPr>
        <p:spPr>
          <a:xfrm>
            <a:off x="1579057" y="2402469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466C3D19-482A-48DA-AFC3-C3C806F6F953}"/>
              </a:ext>
            </a:extLst>
          </p:cNvPr>
          <p:cNvCxnSpPr/>
          <p:nvPr/>
        </p:nvCxnSpPr>
        <p:spPr>
          <a:xfrm flipH="1">
            <a:off x="7715408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24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5C010-39D0-4268-865F-F938BD095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+mn-lt"/>
              </a:rPr>
              <a:t>Key Concept: </a:t>
            </a:r>
            <a:r>
              <a:rPr lang="en-US" altLang="zh-TW" sz="5400" b="1" dirty="0">
                <a:solidFill>
                  <a:srgbClr val="FF0000"/>
                </a:solidFill>
                <a:latin typeface="+mn-lt"/>
              </a:rPr>
              <a:t>S-T</a:t>
            </a:r>
            <a:r>
              <a:rPr lang="zh-TW" altLang="en-US" sz="54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TW" sz="5400" b="1" dirty="0">
                <a:solidFill>
                  <a:srgbClr val="FF0000"/>
                </a:solidFill>
                <a:latin typeface="+mn-lt"/>
              </a:rPr>
              <a:t>cut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E32690-6C4F-46CA-8EBD-CFD7006D2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60A7F1-BFA8-49A4-841D-BF6C2B22BD8C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49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移除飽和邊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6680565" y="406769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B5C3F9-80DB-4D49-893F-9EB7EB78254C}"/>
              </a:ext>
            </a:extLst>
          </p:cNvPr>
          <p:cNvCxnSpPr>
            <a:cxnSpLocks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3CBB506-9A5B-47F2-B1B6-4060F7587028}"/>
              </a:ext>
            </a:extLst>
          </p:cNvPr>
          <p:cNvCxnSpPr/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7AF33AE-4D07-47E8-9C0A-A5B25C035A3E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9E46D63-ECB5-4CE1-B167-405EB69A4787}"/>
              </a:ext>
            </a:extLst>
          </p:cNvPr>
          <p:cNvSpPr txBox="1"/>
          <p:nvPr/>
        </p:nvSpPr>
        <p:spPr>
          <a:xfrm>
            <a:off x="2570953" y="512425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4ACC49-13E2-4E02-8391-652C4B9EDF8F}"/>
              </a:ext>
            </a:extLst>
          </p:cNvPr>
          <p:cNvSpPr txBox="1"/>
          <p:nvPr/>
        </p:nvSpPr>
        <p:spPr>
          <a:xfrm>
            <a:off x="1579057" y="2402469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2221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320F3CB5-A33F-453D-B768-DD072C3720FB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1883050-9630-487F-8B78-B1CF435A9B1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6B5C3F9-80DB-4D49-893F-9EB7EB78254C}"/>
              </a:ext>
            </a:extLst>
          </p:cNvPr>
          <p:cNvCxnSpPr>
            <a:cxnSpLocks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</p:cNvCxnSpPr>
          <p:nvPr/>
        </p:nvCxnSpPr>
        <p:spPr>
          <a:xfrm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33CBB506-9A5B-47F2-B1B6-4060F7587028}"/>
              </a:ext>
            </a:extLst>
          </p:cNvPr>
          <p:cNvCxnSpPr/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7AF33AE-4D07-47E8-9C0A-A5B25C035A3E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9E46D63-ECB5-4CE1-B167-405EB69A4787}"/>
              </a:ext>
            </a:extLst>
          </p:cNvPr>
          <p:cNvSpPr txBox="1"/>
          <p:nvPr/>
        </p:nvSpPr>
        <p:spPr>
          <a:xfrm>
            <a:off x="2570953" y="512425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4ACC49-13E2-4E02-8391-652C4B9EDF8F}"/>
              </a:ext>
            </a:extLst>
          </p:cNvPr>
          <p:cNvSpPr txBox="1"/>
          <p:nvPr/>
        </p:nvSpPr>
        <p:spPr>
          <a:xfrm>
            <a:off x="1579057" y="2402469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5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599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823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65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cxnSpLocks/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03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70" y="3758532"/>
            <a:ext cx="88678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50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創建層級圖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857870" y="3758532"/>
            <a:ext cx="88678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7EE3B-A154-4C29-8F48-D21505E1BC33}"/>
              </a:ext>
            </a:extLst>
          </p:cNvPr>
          <p:cNvSpPr txBox="1"/>
          <p:nvPr/>
        </p:nvSpPr>
        <p:spPr>
          <a:xfrm>
            <a:off x="1069271" y="4067698"/>
            <a:ext cx="88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F0B967F-1C0D-4E80-ABA8-B87346CECA86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800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414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找到阻塞流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7EE3B-A154-4C29-8F48-D21505E1BC3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F0B967F-1C0D-4E80-ABA8-B87346CECA86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5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1BEB1D44-5377-4C72-8F5A-0743EFFF8B37}"/>
              </a:ext>
            </a:extLst>
          </p:cNvPr>
          <p:cNvSpPr/>
          <p:nvPr/>
        </p:nvSpPr>
        <p:spPr>
          <a:xfrm>
            <a:off x="1237586" y="4312498"/>
            <a:ext cx="3634879" cy="1883865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BBB01F31-6741-448E-A0FC-6617116C7018}"/>
              </a:ext>
            </a:extLst>
          </p:cNvPr>
          <p:cNvSpPr/>
          <p:nvPr/>
        </p:nvSpPr>
        <p:spPr>
          <a:xfrm>
            <a:off x="994300" y="1694132"/>
            <a:ext cx="4350058" cy="2509445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S-T cut</a:t>
            </a:r>
            <a:r>
              <a:rPr lang="zh-TW" altLang="en-US" b="1" dirty="0">
                <a:latin typeface="+mn-lt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955206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1237586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</a:t>
            </a:r>
            <a:endParaRPr lang="zh-TW" altLang="en-US" sz="2800" b="1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910776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898142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595648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B519CA-AC61-43DF-B3AA-3EA7946713E1}"/>
              </a:ext>
            </a:extLst>
          </p:cNvPr>
          <p:cNvSpPr txBox="1"/>
          <p:nvPr/>
        </p:nvSpPr>
        <p:spPr>
          <a:xfrm>
            <a:off x="2768603" y="3680357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DFF793-F483-40A8-A948-3BC2E3FD7A11}"/>
              </a:ext>
            </a:extLst>
          </p:cNvPr>
          <p:cNvSpPr txBox="1"/>
          <p:nvPr/>
        </p:nvSpPr>
        <p:spPr>
          <a:xfrm>
            <a:off x="6327447" y="2223167"/>
            <a:ext cx="5220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輸入為有向有權圖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將圖分為兩個集合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S, 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 ∪ T = G and S ∩ T = 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</a:t>
            </a:r>
            <a:r>
              <a:rPr lang="en-US" altLang="zh-TW" sz="24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∈ S and P</a:t>
            </a:r>
            <a:r>
              <a:rPr lang="en-US" altLang="zh-TW" sz="2400" b="1" baseline="-25000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∈ 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pair(S, T)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就稱為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S-T cut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3FF3B5D-4B65-4018-B084-6C9F24269F9D}"/>
              </a:ext>
            </a:extLst>
          </p:cNvPr>
          <p:cNvSpPr txBox="1"/>
          <p:nvPr/>
        </p:nvSpPr>
        <p:spPr>
          <a:xfrm>
            <a:off x="4417638" y="23841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974104-2667-4AB3-9FB4-DA0D1E69978F}"/>
              </a:ext>
            </a:extLst>
          </p:cNvPr>
          <p:cNvSpPr txBox="1"/>
          <p:nvPr/>
        </p:nvSpPr>
        <p:spPr>
          <a:xfrm>
            <a:off x="2636555" y="56781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F71A81A-4537-44F7-98FF-1BFFD28662F1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FD2A48-F837-4134-B921-7F77DD8FC2E3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72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9315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70</a:t>
            </a:r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7962846" y="4311748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7EE3B-A154-4C29-8F48-D21505E1BC3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F0B967F-1C0D-4E80-ABA8-B87346CECA86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5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03A4CD2B-290A-447E-BBDF-28F7BBADC663}"/>
              </a:ext>
            </a:extLst>
          </p:cNvPr>
          <p:cNvCxnSpPr>
            <a:cxnSpLocks/>
          </p:cNvCxnSpPr>
          <p:nvPr/>
        </p:nvCxnSpPr>
        <p:spPr>
          <a:xfrm flipH="1" flipV="1">
            <a:off x="7599286" y="3882063"/>
            <a:ext cx="1826215" cy="1063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3441303-608A-4F14-94B3-90B0A412E9FF}"/>
              </a:ext>
            </a:extLst>
          </p:cNvPr>
          <p:cNvSpPr txBox="1"/>
          <p:nvPr/>
        </p:nvSpPr>
        <p:spPr>
          <a:xfrm>
            <a:off x="8054217" y="4311748"/>
            <a:ext cx="36740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7EE3B-A154-4C29-8F48-D21505E1BC3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F0B967F-1C0D-4E80-ABA8-B87346CECA86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382272" y="413916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/>
              <a:t>20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341121" y="2360459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60</a:t>
            </a:r>
            <a:endParaRPr lang="zh-TW" altLang="en-US" dirty="0"/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1003862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684601" y="409984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7EE3B-A154-4C29-8F48-D21505E1BC3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F0B967F-1C0D-4E80-ABA8-B87346CECA86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0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更新剩餘圖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C8DCB346-95E3-432B-A91E-FCAE54F16B7A}"/>
              </a:ext>
            </a:extLst>
          </p:cNvPr>
          <p:cNvSpPr txBox="1"/>
          <p:nvPr/>
        </p:nvSpPr>
        <p:spPr>
          <a:xfrm>
            <a:off x="3638456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60F3B2BF-8EF8-43AE-ACFA-250C9166F8D0}"/>
              </a:ext>
            </a:extLst>
          </p:cNvPr>
          <p:cNvSpPr txBox="1"/>
          <p:nvPr/>
        </p:nvSpPr>
        <p:spPr>
          <a:xfrm>
            <a:off x="433596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AB00B1AC-A579-49C5-9D4E-CA0DE14501E1}"/>
              </a:ext>
            </a:extLst>
          </p:cNvPr>
          <p:cNvSpPr txBox="1"/>
          <p:nvPr/>
        </p:nvSpPr>
        <p:spPr>
          <a:xfrm>
            <a:off x="2766499" y="3758532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489703" y="4102366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8515244" y="2545264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266385" y="4120964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249560" y="3758532"/>
            <a:ext cx="109517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15+10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87B856C-8E2E-40F3-B4C0-933C85D0E4E2}"/>
              </a:ext>
            </a:extLst>
          </p:cNvPr>
          <p:cNvCxnSpPr>
            <a:cxnSpLocks/>
            <a:stCxn id="93" idx="1"/>
            <a:endCxn id="90" idx="5"/>
          </p:cNvCxnSpPr>
          <p:nvPr/>
        </p:nvCxnSpPr>
        <p:spPr>
          <a:xfrm flipH="1" flipV="1">
            <a:off x="2272429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072632" y="4102366"/>
            <a:ext cx="109517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20+10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BC7EE3B-A154-4C29-8F48-D21505E1BC33}"/>
              </a:ext>
            </a:extLst>
          </p:cNvPr>
          <p:cNvSpPr txBox="1"/>
          <p:nvPr/>
        </p:nvSpPr>
        <p:spPr>
          <a:xfrm>
            <a:off x="97790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F0B967F-1C0D-4E80-ABA8-B87346CECA86}"/>
              </a:ext>
            </a:extLst>
          </p:cNvPr>
          <p:cNvCxnSpPr>
            <a:cxnSpLocks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1BF71C2-6B2A-4C8C-B87E-D94FD8F5A288}"/>
              </a:ext>
            </a:extLst>
          </p:cNvPr>
          <p:cNvCxnSpPr>
            <a:cxnSpLocks/>
            <a:endCxn id="110" idx="5"/>
          </p:cNvCxnSpPr>
          <p:nvPr/>
        </p:nvCxnSpPr>
        <p:spPr>
          <a:xfrm flipV="1">
            <a:off x="10092405" y="3820956"/>
            <a:ext cx="0" cy="9123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AC4F79-087D-4FA0-BD9A-F8E0FDF5C4CA}"/>
              </a:ext>
            </a:extLst>
          </p:cNvPr>
          <p:cNvSpPr txBox="1"/>
          <p:nvPr/>
        </p:nvSpPr>
        <p:spPr>
          <a:xfrm>
            <a:off x="1017653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728A606-DAC2-428E-94C1-66AB8D3AEB83}"/>
              </a:ext>
            </a:extLst>
          </p:cNvPr>
          <p:cNvCxnSpPr>
            <a:cxnSpLocks/>
          </p:cNvCxnSpPr>
          <p:nvPr/>
        </p:nvCxnSpPr>
        <p:spPr>
          <a:xfrm flipH="1" flipV="1">
            <a:off x="9026116" y="2360459"/>
            <a:ext cx="694907" cy="7890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A6C6EB-D6A4-4C53-B27A-B25B5F8E5BF6}"/>
              </a:ext>
            </a:extLst>
          </p:cNvPr>
          <p:cNvSpPr txBox="1"/>
          <p:nvPr/>
        </p:nvSpPr>
        <p:spPr>
          <a:xfrm>
            <a:off x="9316458" y="2299599"/>
            <a:ext cx="72436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589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545D-CF43-4D13-A3C3-BD06E304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DB4B6-9112-4D5B-A1E2-A5711E2F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創建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，一開始的剩餘圖與原圖相同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迴圈：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利用剩餘圖建構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分層圖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阻塞流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更新剩餘圖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更新權重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移除飽和邊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1428750" lvl="2" indent="-514350">
              <a:lnSpc>
                <a:spcPct val="150000"/>
              </a:lnSpc>
              <a:buFont typeface="+mj-lt"/>
              <a:buAutoNum type="alphaLcParenR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新增反向邊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B27E35-C88B-462D-B399-8DE999C711D4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461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利用剩餘圖建構分層圖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489703" y="4102366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8515244" y="2545264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266385" y="4120964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249560" y="3758532"/>
            <a:ext cx="109517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15+10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B503F66-D502-4EF0-A99B-3213AAF67F32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 flipV="1">
            <a:off x="7837618" y="5150529"/>
            <a:ext cx="1542496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39BD478-C5A1-42B8-A947-9174EE68A4E9}"/>
              </a:ext>
            </a:extLst>
          </p:cNvPr>
          <p:cNvCxnSpPr>
            <a:cxnSpLocks/>
            <a:stCxn id="109" idx="0"/>
            <a:endCxn id="108" idx="3"/>
          </p:cNvCxnSpPr>
          <p:nvPr/>
        </p:nvCxnSpPr>
        <p:spPr>
          <a:xfrm flipV="1">
            <a:off x="7420368" y="2532214"/>
            <a:ext cx="893457" cy="5764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A85AC99-374E-4955-8891-5804B843ED76}"/>
              </a:ext>
            </a:extLst>
          </p:cNvPr>
          <p:cNvSpPr txBox="1"/>
          <p:nvPr/>
        </p:nvSpPr>
        <p:spPr>
          <a:xfrm>
            <a:off x="8228550" y="515660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604E4E-0F90-4C88-BCBE-5AA88C588BEE}"/>
              </a:ext>
            </a:extLst>
          </p:cNvPr>
          <p:cNvSpPr txBox="1"/>
          <p:nvPr/>
        </p:nvSpPr>
        <p:spPr>
          <a:xfrm>
            <a:off x="7324418" y="231803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30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0A33AA6-9C11-4926-B42C-6707206EFFB3}"/>
              </a:ext>
            </a:extLst>
          </p:cNvPr>
          <p:cNvCxnSpPr>
            <a:cxnSpLocks/>
          </p:cNvCxnSpPr>
          <p:nvPr/>
        </p:nvCxnSpPr>
        <p:spPr>
          <a:xfrm flipV="1">
            <a:off x="7280656" y="3943167"/>
            <a:ext cx="0" cy="77339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F80BEF1-24B4-4AA2-BCE7-C2D3A71400F1}"/>
              </a:ext>
            </a:extLst>
          </p:cNvPr>
          <p:cNvSpPr txBox="1"/>
          <p:nvPr/>
        </p:nvSpPr>
        <p:spPr>
          <a:xfrm>
            <a:off x="6072632" y="4102366"/>
            <a:ext cx="1095172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>
                <a:solidFill>
                  <a:srgbClr val="00B050"/>
                </a:solidFill>
              </a:rPr>
              <a:t>20+10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1BF71C2-6B2A-4C8C-B87E-D94FD8F5A288}"/>
              </a:ext>
            </a:extLst>
          </p:cNvPr>
          <p:cNvCxnSpPr>
            <a:cxnSpLocks/>
            <a:endCxn id="110" idx="5"/>
          </p:cNvCxnSpPr>
          <p:nvPr/>
        </p:nvCxnSpPr>
        <p:spPr>
          <a:xfrm flipV="1">
            <a:off x="10092405" y="3820956"/>
            <a:ext cx="0" cy="9123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AC4F79-087D-4FA0-BD9A-F8E0FDF5C4CA}"/>
              </a:ext>
            </a:extLst>
          </p:cNvPr>
          <p:cNvSpPr txBox="1"/>
          <p:nvPr/>
        </p:nvSpPr>
        <p:spPr>
          <a:xfrm>
            <a:off x="10176537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10</a:t>
            </a:r>
            <a:endParaRPr lang="zh-TW" altLang="en-US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728A606-DAC2-428E-94C1-66AB8D3AEB83}"/>
              </a:ext>
            </a:extLst>
          </p:cNvPr>
          <p:cNvCxnSpPr>
            <a:cxnSpLocks/>
          </p:cNvCxnSpPr>
          <p:nvPr/>
        </p:nvCxnSpPr>
        <p:spPr>
          <a:xfrm flipH="1" flipV="1">
            <a:off x="9026116" y="2360459"/>
            <a:ext cx="694907" cy="7890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A6C6EB-D6A4-4C53-B27A-B25B5F8E5BF6}"/>
              </a:ext>
            </a:extLst>
          </p:cNvPr>
          <p:cNvSpPr txBox="1"/>
          <p:nvPr/>
        </p:nvSpPr>
        <p:spPr>
          <a:xfrm>
            <a:off x="9316458" y="2299599"/>
            <a:ext cx="72436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04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489703" y="4102366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247213" y="236882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266385" y="4120964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522070" y="37585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CDFFA8E-33E6-4691-B506-E88CE0E2E9F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BE4A550-6080-4753-A910-B4BBA54ECD9E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C452DC4-DC58-4C99-B1CB-3F2702139C97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5397A0EE-2244-4187-9F3B-038A4884624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874228-91FC-45B7-A167-184FE665C247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BBD364E-5C61-42BC-A054-3123D8C28B24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3CB20DE-F837-411D-8C4F-BE8A86EF951C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E73C56-1C74-4502-B0A6-31E8BAFAAC00}"/>
              </a:ext>
            </a:extLst>
          </p:cNvPr>
          <p:cNvCxnSpPr>
            <a:stCxn id="42" idx="4"/>
            <a:endCxn id="56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282D9E6-269D-4A62-A734-3FC450B7DD47}"/>
              </a:ext>
            </a:extLst>
          </p:cNvPr>
          <p:cNvCxnSpPr>
            <a:stCxn id="41" idx="4"/>
            <a:endCxn id="51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8E2944E-D8F2-4D9C-A68F-530776E339EB}"/>
              </a:ext>
            </a:extLst>
          </p:cNvPr>
          <p:cNvCxnSpPr>
            <a:stCxn id="56" idx="2"/>
            <a:endCxn id="51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8290BF27-B115-4492-B775-663CBFDA21D3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8EF320F-3EA2-40D9-8AE5-3AEC18044237}"/>
              </a:ext>
            </a:extLst>
          </p:cNvPr>
          <p:cNvSpPr txBox="1"/>
          <p:nvPr/>
        </p:nvSpPr>
        <p:spPr>
          <a:xfrm>
            <a:off x="1786891" y="23898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859E37E-8F22-4251-BE0E-1D0ECCE8416A}"/>
              </a:ext>
            </a:extLst>
          </p:cNvPr>
          <p:cNvSpPr txBox="1"/>
          <p:nvPr/>
        </p:nvSpPr>
        <p:spPr>
          <a:xfrm>
            <a:off x="1069271" y="4067698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957886A-A209-474B-812A-BC46C9B004B7}"/>
              </a:ext>
            </a:extLst>
          </p:cNvPr>
          <p:cNvSpPr txBox="1"/>
          <p:nvPr/>
        </p:nvSpPr>
        <p:spPr>
          <a:xfrm>
            <a:off x="2742461" y="5170553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/10</a:t>
            </a:r>
            <a:endParaRPr lang="zh-TW" altLang="en-US" sz="2800" b="1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9A1C92B-4D12-4616-9769-F5D6B7A31946}"/>
              </a:ext>
            </a:extLst>
          </p:cNvPr>
          <p:cNvSpPr txBox="1"/>
          <p:nvPr/>
        </p:nvSpPr>
        <p:spPr>
          <a:xfrm>
            <a:off x="3729827" y="2360459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BD90E15-2026-4EEB-9D2A-F7FAB351B5F2}"/>
              </a:ext>
            </a:extLst>
          </p:cNvPr>
          <p:cNvSpPr txBox="1"/>
          <p:nvPr/>
        </p:nvSpPr>
        <p:spPr>
          <a:xfrm>
            <a:off x="4427333" y="408417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FBDAAEB-ABE9-4BCD-BEAA-10EE367F09CD}"/>
              </a:ext>
            </a:extLst>
          </p:cNvPr>
          <p:cNvCxnSpPr>
            <a:stCxn id="42" idx="3"/>
            <a:endCxn id="51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102B40-8F1F-41DF-92B3-BB39FD026927}"/>
              </a:ext>
            </a:extLst>
          </p:cNvPr>
          <p:cNvSpPr txBox="1"/>
          <p:nvPr/>
        </p:nvSpPr>
        <p:spPr>
          <a:xfrm>
            <a:off x="2600288" y="3680357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/25</a:t>
            </a:r>
            <a:endParaRPr lang="zh-TW" altLang="en-US" sz="2800" b="1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DE02BF0-452F-4F9B-8870-8B75683EB68A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7FB808-2E9A-4081-864C-E3A7C0035C78}"/>
              </a:ext>
            </a:extLst>
          </p:cNvPr>
          <p:cNvSpPr txBox="1"/>
          <p:nvPr/>
        </p:nvSpPr>
        <p:spPr>
          <a:xfrm>
            <a:off x="2661391" y="3015130"/>
            <a:ext cx="88678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596356-2E5C-4FD8-95B0-A93BBD8EDD53}"/>
              </a:ext>
            </a:extLst>
          </p:cNvPr>
          <p:cNvSpPr/>
          <p:nvPr/>
        </p:nvSpPr>
        <p:spPr>
          <a:xfrm>
            <a:off x="2074056" y="6246965"/>
            <a:ext cx="8010977" cy="470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 - Maximum Flow = Residual graph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5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Maximum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0274DEC-BCA1-407B-A72F-45F6435111E7}"/>
              </a:ext>
            </a:extLst>
          </p:cNvPr>
          <p:cNvSpPr txBox="1"/>
          <p:nvPr/>
        </p:nvSpPr>
        <p:spPr>
          <a:xfrm>
            <a:off x="10235953" y="365125"/>
            <a:ext cx="177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Dinic’s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6CDFFA8E-33E6-4691-B506-E88CE0E2E9F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BBE4A550-6080-4753-A910-B4BBA54ECD9E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3C452DC4-DC58-4C99-B1CB-3F2702139C97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5397A0EE-2244-4187-9F3B-038A4884624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61874228-91FC-45B7-A167-184FE665C247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BBD364E-5C61-42BC-A054-3123D8C28B24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3CB20DE-F837-411D-8C4F-BE8A86EF951C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E73C56-1C74-4502-B0A6-31E8BAFAAC00}"/>
              </a:ext>
            </a:extLst>
          </p:cNvPr>
          <p:cNvCxnSpPr>
            <a:stCxn id="42" idx="4"/>
            <a:endCxn id="56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282D9E6-269D-4A62-A734-3FC450B7DD47}"/>
              </a:ext>
            </a:extLst>
          </p:cNvPr>
          <p:cNvCxnSpPr>
            <a:stCxn id="41" idx="4"/>
            <a:endCxn id="51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28E2944E-D8F2-4D9C-A68F-530776E339EB}"/>
              </a:ext>
            </a:extLst>
          </p:cNvPr>
          <p:cNvCxnSpPr>
            <a:stCxn id="56" idx="2"/>
            <a:endCxn id="51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8290BF27-B115-4492-B775-663CBFDA21D3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Flow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8EF320F-3EA2-40D9-8AE5-3AEC18044237}"/>
              </a:ext>
            </a:extLst>
          </p:cNvPr>
          <p:cNvSpPr txBox="1"/>
          <p:nvPr/>
        </p:nvSpPr>
        <p:spPr>
          <a:xfrm>
            <a:off x="1808532" y="2389853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30-0</a:t>
            </a:r>
            <a:endParaRPr lang="zh-TW" altLang="en-US" sz="2800" b="1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859E37E-8F22-4251-BE0E-1D0ECCE8416A}"/>
              </a:ext>
            </a:extLst>
          </p:cNvPr>
          <p:cNvSpPr txBox="1"/>
          <p:nvPr/>
        </p:nvSpPr>
        <p:spPr>
          <a:xfrm>
            <a:off x="999541" y="4067698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50-20</a:t>
            </a:r>
            <a:endParaRPr lang="zh-TW" altLang="en-US" sz="2800" b="1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E957886A-A209-474B-812A-BC46C9B004B7}"/>
              </a:ext>
            </a:extLst>
          </p:cNvPr>
          <p:cNvSpPr txBox="1"/>
          <p:nvPr/>
        </p:nvSpPr>
        <p:spPr>
          <a:xfrm>
            <a:off x="2764102" y="5170553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10-0</a:t>
            </a:r>
            <a:endParaRPr lang="zh-TW" altLang="en-US" sz="2800" b="1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9A1C92B-4D12-4616-9769-F5D6B7A31946}"/>
              </a:ext>
            </a:extLst>
          </p:cNvPr>
          <p:cNvSpPr txBox="1"/>
          <p:nvPr/>
        </p:nvSpPr>
        <p:spPr>
          <a:xfrm>
            <a:off x="3660097" y="2360459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70-60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BD90E15-2026-4EEB-9D2A-F7FAB351B5F2}"/>
              </a:ext>
            </a:extLst>
          </p:cNvPr>
          <p:cNvSpPr txBox="1"/>
          <p:nvPr/>
        </p:nvSpPr>
        <p:spPr>
          <a:xfrm>
            <a:off x="4357603" y="4084170"/>
            <a:ext cx="1026243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20-10</a:t>
            </a:r>
            <a:endParaRPr lang="zh-TW" altLang="en-US" sz="2800" b="1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9FBDAAEB-ABE9-4BCD-BEAA-10EE367F09CD}"/>
              </a:ext>
            </a:extLst>
          </p:cNvPr>
          <p:cNvCxnSpPr>
            <a:stCxn id="42" idx="3"/>
            <a:endCxn id="51" idx="7"/>
          </p:cNvCxnSpPr>
          <p:nvPr/>
        </p:nvCxnSpPr>
        <p:spPr>
          <a:xfrm flipH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C102B40-8F1F-41DF-92B3-BB39FD026927}"/>
              </a:ext>
            </a:extLst>
          </p:cNvPr>
          <p:cNvSpPr txBox="1"/>
          <p:nvPr/>
        </p:nvSpPr>
        <p:spPr>
          <a:xfrm>
            <a:off x="2530558" y="3680357"/>
            <a:ext cx="1026243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25-25</a:t>
            </a:r>
            <a:endParaRPr lang="zh-TW" altLang="en-US" sz="2800" b="1" dirty="0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DE02BF0-452F-4F9B-8870-8B75683EB68A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>
            <a:off x="2394639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7FB808-2E9A-4081-864C-E3A7C0035C78}"/>
              </a:ext>
            </a:extLst>
          </p:cNvPr>
          <p:cNvSpPr txBox="1"/>
          <p:nvPr/>
        </p:nvSpPr>
        <p:spPr>
          <a:xfrm>
            <a:off x="2591661" y="3015130"/>
            <a:ext cx="1026243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30-30</a:t>
            </a:r>
            <a:endParaRPr lang="zh-TW" altLang="en-US" sz="2800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596356-2E5C-4FD8-95B0-A93BBD8EDD53}"/>
              </a:ext>
            </a:extLst>
          </p:cNvPr>
          <p:cNvSpPr/>
          <p:nvPr/>
        </p:nvSpPr>
        <p:spPr>
          <a:xfrm>
            <a:off x="2074056" y="6246965"/>
            <a:ext cx="8010977" cy="4705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 - Residual graph = Maximum Flow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7666EBC4-B2C8-499E-AA63-FEDBA697D741}"/>
              </a:ext>
            </a:extLst>
          </p:cNvPr>
          <p:cNvSpPr/>
          <p:nvPr/>
        </p:nvSpPr>
        <p:spPr>
          <a:xfrm>
            <a:off x="81551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C153BB28-332C-48FF-80E0-9A9283A90EF8}"/>
              </a:ext>
            </a:extLst>
          </p:cNvPr>
          <p:cNvSpPr/>
          <p:nvPr/>
        </p:nvSpPr>
        <p:spPr>
          <a:xfrm>
            <a:off x="69666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50282574-FDC2-4CEA-9F59-FB9DD1912251}"/>
              </a:ext>
            </a:extLst>
          </p:cNvPr>
          <p:cNvSpPr/>
          <p:nvPr/>
        </p:nvSpPr>
        <p:spPr>
          <a:xfrm>
            <a:off x="93436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5CB5CC80-8340-4D36-A9D9-85952146FFA6}"/>
              </a:ext>
            </a:extLst>
          </p:cNvPr>
          <p:cNvSpPr/>
          <p:nvPr/>
        </p:nvSpPr>
        <p:spPr>
          <a:xfrm>
            <a:off x="69666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8CB50D0F-774D-4D42-AF4B-654312C7E380}"/>
              </a:ext>
            </a:extLst>
          </p:cNvPr>
          <p:cNvSpPr/>
          <p:nvPr/>
        </p:nvSpPr>
        <p:spPr>
          <a:xfrm>
            <a:off x="93436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23361B1-83BD-499C-AB55-C672010824E6}"/>
              </a:ext>
            </a:extLst>
          </p:cNvPr>
          <p:cNvCxnSpPr>
            <a:stCxn id="43" idx="3"/>
            <a:endCxn id="45" idx="7"/>
          </p:cNvCxnSpPr>
          <p:nvPr/>
        </p:nvCxnSpPr>
        <p:spPr>
          <a:xfrm flipH="1">
            <a:off x="7678908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D399218A-3BE8-41E3-9CC4-3D5B55C9D558}"/>
              </a:ext>
            </a:extLst>
          </p:cNvPr>
          <p:cNvCxnSpPr>
            <a:stCxn id="43" idx="5"/>
            <a:endCxn id="46" idx="1"/>
          </p:cNvCxnSpPr>
          <p:nvPr/>
        </p:nvCxnSpPr>
        <p:spPr>
          <a:xfrm>
            <a:off x="8867406" y="2532214"/>
            <a:ext cx="598418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36D6C7B7-F4DF-4B11-9715-84461B228FAD}"/>
              </a:ext>
            </a:extLst>
          </p:cNvPr>
          <p:cNvCxnSpPr>
            <a:stCxn id="46" idx="4"/>
            <a:endCxn id="49" idx="0"/>
          </p:cNvCxnSpPr>
          <p:nvPr/>
        </p:nvCxnSpPr>
        <p:spPr>
          <a:xfrm>
            <a:off x="9760865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49BB3EE-5808-41D2-A184-0BB8A438304F}"/>
              </a:ext>
            </a:extLst>
          </p:cNvPr>
          <p:cNvCxnSpPr>
            <a:stCxn id="45" idx="4"/>
            <a:endCxn id="48" idx="0"/>
          </p:cNvCxnSpPr>
          <p:nvPr/>
        </p:nvCxnSpPr>
        <p:spPr>
          <a:xfrm>
            <a:off x="7383868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726A2E8A-9675-40A7-9327-8A8C8A185719}"/>
              </a:ext>
            </a:extLst>
          </p:cNvPr>
          <p:cNvCxnSpPr>
            <a:stCxn id="49" idx="2"/>
            <a:endCxn id="48" idx="6"/>
          </p:cNvCxnSpPr>
          <p:nvPr/>
        </p:nvCxnSpPr>
        <p:spPr>
          <a:xfrm flipH="1">
            <a:off x="7801118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74F3B6C3-51B0-4456-8B67-6FBC99CCC1B3}"/>
              </a:ext>
            </a:extLst>
          </p:cNvPr>
          <p:cNvSpPr txBox="1"/>
          <p:nvPr/>
        </p:nvSpPr>
        <p:spPr>
          <a:xfrm>
            <a:off x="7101999" y="23898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/30</a:t>
            </a:r>
            <a:endParaRPr lang="zh-TW" altLang="en-US" sz="2800" b="1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DFAB7EB-0205-4986-878C-D0D1F3715B0D}"/>
              </a:ext>
            </a:extLst>
          </p:cNvPr>
          <p:cNvSpPr txBox="1"/>
          <p:nvPr/>
        </p:nvSpPr>
        <p:spPr>
          <a:xfrm>
            <a:off x="6384380" y="4067698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30</a:t>
            </a:r>
            <a:r>
              <a:rPr lang="en-US" altLang="zh-TW" sz="2800" b="1" dirty="0"/>
              <a:t>/50</a:t>
            </a:r>
            <a:endParaRPr lang="zh-TW" altLang="en-US" sz="2800" b="1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9F9A89C-292B-4EA3-9AE1-371AA5D792C5}"/>
              </a:ext>
            </a:extLst>
          </p:cNvPr>
          <p:cNvSpPr txBox="1"/>
          <p:nvPr/>
        </p:nvSpPr>
        <p:spPr>
          <a:xfrm>
            <a:off x="8057569" y="5170553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/10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B405E677-57C8-4F52-9A90-6EA0B0D76E58}"/>
              </a:ext>
            </a:extLst>
          </p:cNvPr>
          <p:cNvSpPr txBox="1"/>
          <p:nvPr/>
        </p:nvSpPr>
        <p:spPr>
          <a:xfrm>
            <a:off x="9044935" y="2360459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/70</a:t>
            </a:r>
            <a:endParaRPr lang="zh-TW" altLang="en-US" sz="2800" b="1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EF387012-0CBF-4D49-BF3B-EE286970984B}"/>
              </a:ext>
            </a:extLst>
          </p:cNvPr>
          <p:cNvSpPr txBox="1"/>
          <p:nvPr/>
        </p:nvSpPr>
        <p:spPr>
          <a:xfrm>
            <a:off x="9742442" y="4084170"/>
            <a:ext cx="1069524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r>
              <a:rPr lang="en-US" altLang="zh-TW" sz="2800" b="1" dirty="0"/>
              <a:t>/20</a:t>
            </a:r>
            <a:endParaRPr lang="zh-TW" altLang="en-US" sz="2800" b="1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34E40BF-9EE8-4BC8-A3BC-12FC1D055A77}"/>
              </a:ext>
            </a:extLst>
          </p:cNvPr>
          <p:cNvSpPr/>
          <p:nvPr/>
        </p:nvSpPr>
        <p:spPr>
          <a:xfrm>
            <a:off x="10496480" y="4652401"/>
            <a:ext cx="1571347" cy="5232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流量</a:t>
            </a:r>
            <a:r>
              <a:rPr lang="en-US" altLang="zh-TW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/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容量</a:t>
            </a:r>
          </a:p>
        </p:txBody>
      </p:sp>
    </p:spTree>
    <p:extLst>
      <p:ext uri="{BB962C8B-B14F-4D97-AF65-F5344CB8AC3E}">
        <p14:creationId xmlns:p14="http://schemas.microsoft.com/office/powerpoint/2010/main" val="278313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A7B7-A589-4F2E-A814-D43970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20C2-9D8D-4DDF-B25B-D4846FC5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問題轉化為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用任意最大流演算法找到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Edmonds-Karp algorithm or </a:t>
            </a:r>
            <a:r>
              <a:rPr lang="en-US" altLang="zh-TW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Dinic</a:t>
            </a:r>
            <a:r>
              <a:rPr lang="en-US" altLang="zh-TW" b="1" dirty="0" err="1">
                <a:solidFill>
                  <a:srgbClr val="00B050"/>
                </a:solidFill>
                <a:ea typeface="微軟正黑體" panose="020B0604030504040204" pitchFamily="34" charset="-120"/>
                <a:cs typeface="+mj-cs"/>
              </a:rPr>
              <a:t>’</a:t>
            </a:r>
            <a:r>
              <a:rPr lang="en-US" altLang="zh-TW" b="1" dirty="0" err="1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algorithm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or ISPA algorithm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去掉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反向邊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在剩餘圖中，以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為起點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所有可到達的頂點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所有不可到達的頂點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5DA3E8-0FB0-48E2-9656-1DCCBCFB3F15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84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1BEB1D44-5377-4C72-8F5A-0743EFFF8B37}"/>
              </a:ext>
            </a:extLst>
          </p:cNvPr>
          <p:cNvSpPr/>
          <p:nvPr/>
        </p:nvSpPr>
        <p:spPr>
          <a:xfrm>
            <a:off x="1237586" y="4312498"/>
            <a:ext cx="3634879" cy="1883865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BBB01F31-6741-448E-A0FC-6617116C7018}"/>
              </a:ext>
            </a:extLst>
          </p:cNvPr>
          <p:cNvSpPr/>
          <p:nvPr/>
        </p:nvSpPr>
        <p:spPr>
          <a:xfrm>
            <a:off x="994300" y="1694132"/>
            <a:ext cx="4350058" cy="2509445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S-T cut</a:t>
            </a:r>
            <a:r>
              <a:rPr lang="zh-TW" altLang="en-US" b="1" dirty="0">
                <a:latin typeface="+mn-lt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955206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1237586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50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910776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10</a:t>
            </a:r>
            <a:endParaRPr lang="zh-TW" altLang="en-US" sz="2800" b="1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898142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595648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B519CA-AC61-43DF-B3AA-3EA7946713E1}"/>
              </a:ext>
            </a:extLst>
          </p:cNvPr>
          <p:cNvSpPr txBox="1"/>
          <p:nvPr/>
        </p:nvSpPr>
        <p:spPr>
          <a:xfrm>
            <a:off x="2768603" y="3680357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6DFF793-F483-40A8-A948-3BC2E3FD7A11}"/>
              </a:ext>
            </a:extLst>
          </p:cNvPr>
          <p:cNvSpPr txBox="1"/>
          <p:nvPr/>
        </p:nvSpPr>
        <p:spPr>
          <a:xfrm>
            <a:off x="6178858" y="2274838"/>
            <a:ext cx="5841507" cy="19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離開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邊的權重總和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=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20+50=70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3FF3B5D-4B65-4018-B084-6C9F24269F9D}"/>
              </a:ext>
            </a:extLst>
          </p:cNvPr>
          <p:cNvSpPr txBox="1"/>
          <p:nvPr/>
        </p:nvSpPr>
        <p:spPr>
          <a:xfrm>
            <a:off x="4417638" y="2384142"/>
            <a:ext cx="92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974104-2667-4AB3-9FB4-DA0D1E69978F}"/>
              </a:ext>
            </a:extLst>
          </p:cNvPr>
          <p:cNvSpPr txBox="1"/>
          <p:nvPr/>
        </p:nvSpPr>
        <p:spPr>
          <a:xfrm>
            <a:off x="2636555" y="56781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F71A81A-4537-44F7-98FF-1BFFD28662F1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791131F-8797-45EB-93AC-DCDDBD70631C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8746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利用剩餘圖建構分層圖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489703" y="4102366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097910" y="233005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797363" y="406981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628830" y="39664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197BBF1-F3F5-4E7E-96EF-68DCCC4245D6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416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9E5DCFF2-E9F0-48C3-9D30-F4505AC4435A}"/>
              </a:ext>
            </a:extLst>
          </p:cNvPr>
          <p:cNvSpPr/>
          <p:nvPr/>
        </p:nvSpPr>
        <p:spPr>
          <a:xfrm rot="15272347" flipH="1">
            <a:off x="56961" y="3179192"/>
            <a:ext cx="3422826" cy="2265413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EDC0CBE9-588A-4A5A-8D77-B0D72C3256B9}"/>
              </a:ext>
            </a:extLst>
          </p:cNvPr>
          <p:cNvSpPr/>
          <p:nvPr/>
        </p:nvSpPr>
        <p:spPr>
          <a:xfrm rot="4202768">
            <a:off x="1826895" y="2207295"/>
            <a:ext cx="4586303" cy="2637238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13FD625-7CBE-4CB9-8F0F-50BC79329C8A}"/>
              </a:ext>
            </a:extLst>
          </p:cNvPr>
          <p:cNvSpPr txBox="1"/>
          <p:nvPr/>
        </p:nvSpPr>
        <p:spPr>
          <a:xfrm>
            <a:off x="4512944" y="2726030"/>
            <a:ext cx="92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56420B-A631-4170-B8BB-500D64071CE1}"/>
              </a:ext>
            </a:extLst>
          </p:cNvPr>
          <p:cNvSpPr txBox="1"/>
          <p:nvPr/>
        </p:nvSpPr>
        <p:spPr>
          <a:xfrm>
            <a:off x="780633" y="37054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將點加入集合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0CB1CEBC-27B7-4E71-B3AB-8A41B9A93C75}"/>
              </a:ext>
            </a:extLst>
          </p:cNvPr>
          <p:cNvSpPr/>
          <p:nvPr/>
        </p:nvSpPr>
        <p:spPr>
          <a:xfrm>
            <a:off x="8191615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9BA5D46B-54AE-428B-B1E6-DEF6D1ADAFC1}"/>
              </a:ext>
            </a:extLst>
          </p:cNvPr>
          <p:cNvSpPr/>
          <p:nvPr/>
        </p:nvSpPr>
        <p:spPr>
          <a:xfrm>
            <a:off x="7003117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449EEDE5-4EE4-4ACB-BD97-A80E0A77214D}"/>
              </a:ext>
            </a:extLst>
          </p:cNvPr>
          <p:cNvSpPr/>
          <p:nvPr/>
        </p:nvSpPr>
        <p:spPr>
          <a:xfrm>
            <a:off x="9380114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A2D7C56A-01BF-4852-B26A-81926A047F11}"/>
              </a:ext>
            </a:extLst>
          </p:cNvPr>
          <p:cNvSpPr/>
          <p:nvPr/>
        </p:nvSpPr>
        <p:spPr>
          <a:xfrm>
            <a:off x="7003117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4E43262-1C0C-45E9-BF5F-A147A9B1DB4B}"/>
              </a:ext>
            </a:extLst>
          </p:cNvPr>
          <p:cNvSpPr/>
          <p:nvPr/>
        </p:nvSpPr>
        <p:spPr>
          <a:xfrm>
            <a:off x="9380114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35FA69A-6A27-40A6-A940-204E3826465F}"/>
              </a:ext>
            </a:extLst>
          </p:cNvPr>
          <p:cNvCxnSpPr>
            <a:stCxn id="108" idx="5"/>
            <a:endCxn id="110" idx="1"/>
          </p:cNvCxnSpPr>
          <p:nvPr/>
        </p:nvCxnSpPr>
        <p:spPr>
          <a:xfrm>
            <a:off x="8903906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3C9279DA-2E73-49E6-96FD-D5DF334741C0}"/>
              </a:ext>
            </a:extLst>
          </p:cNvPr>
          <p:cNvCxnSpPr>
            <a:stCxn id="110" idx="4"/>
            <a:endCxn id="112" idx="0"/>
          </p:cNvCxnSpPr>
          <p:nvPr/>
        </p:nvCxnSpPr>
        <p:spPr>
          <a:xfrm>
            <a:off x="9797365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9C46A48F-2025-4601-9BA9-99FB63E9DAD8}"/>
              </a:ext>
            </a:extLst>
          </p:cNvPr>
          <p:cNvCxnSpPr>
            <a:stCxn id="109" idx="4"/>
            <a:endCxn id="111" idx="0"/>
          </p:cNvCxnSpPr>
          <p:nvPr/>
        </p:nvCxnSpPr>
        <p:spPr>
          <a:xfrm>
            <a:off x="7420368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58AB1F2D-147B-4EE2-85D5-80D8AB0C4668}"/>
              </a:ext>
            </a:extLst>
          </p:cNvPr>
          <p:cNvSpPr/>
          <p:nvPr/>
        </p:nvSpPr>
        <p:spPr>
          <a:xfrm>
            <a:off x="6655777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New Residual graph plus 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0D21CCBA-A55C-4BFC-AAEC-62D39780B3A6}"/>
              </a:ext>
            </a:extLst>
          </p:cNvPr>
          <p:cNvSpPr txBox="1"/>
          <p:nvPr/>
        </p:nvSpPr>
        <p:spPr>
          <a:xfrm>
            <a:off x="7489703" y="4102366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172C330-EB35-4801-9A31-0002A58014CB}"/>
              </a:ext>
            </a:extLst>
          </p:cNvPr>
          <p:cNvSpPr txBox="1"/>
          <p:nvPr/>
        </p:nvSpPr>
        <p:spPr>
          <a:xfrm>
            <a:off x="9097910" y="233005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60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0435FC22-D4EA-4A56-8BDC-C0DDF6253793}"/>
              </a:ext>
            </a:extLst>
          </p:cNvPr>
          <p:cNvSpPr txBox="1"/>
          <p:nvPr/>
        </p:nvSpPr>
        <p:spPr>
          <a:xfrm>
            <a:off x="9797363" y="4069815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>
                <a:solidFill>
                  <a:srgbClr val="00B050"/>
                </a:solidFill>
              </a:defRPr>
            </a:lvl1pPr>
          </a:lstStyle>
          <a:p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4C73D75D-71D0-4106-9F2B-C2CAF50A962B}"/>
              </a:ext>
            </a:extLst>
          </p:cNvPr>
          <p:cNvCxnSpPr>
            <a:stCxn id="109" idx="6"/>
            <a:endCxn id="110" idx="2"/>
          </p:cNvCxnSpPr>
          <p:nvPr/>
        </p:nvCxnSpPr>
        <p:spPr>
          <a:xfrm>
            <a:off x="7837618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6BA62892-08A6-4494-A3ED-8E0704202F73}"/>
              </a:ext>
            </a:extLst>
          </p:cNvPr>
          <p:cNvSpPr txBox="1"/>
          <p:nvPr/>
        </p:nvSpPr>
        <p:spPr>
          <a:xfrm>
            <a:off x="8272685" y="301513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F2E4856-1AD5-4F2D-9C1D-0F40224973A5}"/>
              </a:ext>
            </a:extLst>
          </p:cNvPr>
          <p:cNvCxnSpPr>
            <a:cxnSpLocks/>
            <a:stCxn id="109" idx="5"/>
            <a:endCxn id="112" idx="1"/>
          </p:cNvCxnSpPr>
          <p:nvPr/>
        </p:nvCxnSpPr>
        <p:spPr>
          <a:xfrm>
            <a:off x="7715408" y="3820956"/>
            <a:ext cx="1786916" cy="103453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25894A0-5C65-4DC9-A0D8-67AA8A7CF8FA}"/>
              </a:ext>
            </a:extLst>
          </p:cNvPr>
          <p:cNvSpPr txBox="1"/>
          <p:nvPr/>
        </p:nvSpPr>
        <p:spPr>
          <a:xfrm>
            <a:off x="8628830" y="3966432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algn="ctr">
              <a:defRPr sz="2800" b="1"/>
            </a:lvl1pPr>
          </a:lstStyle>
          <a:p>
            <a:r>
              <a:rPr lang="en-US" altLang="zh-TW" dirty="0"/>
              <a:t>25</a:t>
            </a:r>
            <a:endParaRPr lang="zh-TW" altLang="en-US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043C3F9-A298-4DAA-8BAD-C193224F5E93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35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A7D5A6A-208C-4D7B-AA21-392C94EB4A45}"/>
              </a:ext>
            </a:extLst>
          </p:cNvPr>
          <p:cNvSpPr/>
          <p:nvPr/>
        </p:nvSpPr>
        <p:spPr>
          <a:xfrm rot="15272347" flipH="1">
            <a:off x="5804201" y="3321355"/>
            <a:ext cx="3422826" cy="2265413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: 圖案 53">
            <a:extLst>
              <a:ext uri="{FF2B5EF4-FFF2-40B4-BE49-F238E27FC236}">
                <a16:creationId xmlns:a16="http://schemas.microsoft.com/office/drawing/2014/main" id="{E593B994-5542-4857-81F5-194AC37BBA92}"/>
              </a:ext>
            </a:extLst>
          </p:cNvPr>
          <p:cNvSpPr/>
          <p:nvPr/>
        </p:nvSpPr>
        <p:spPr>
          <a:xfrm rot="4202768">
            <a:off x="7622455" y="2290257"/>
            <a:ext cx="4586303" cy="2637238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9E5DCFF2-E9F0-48C3-9D30-F4505AC4435A}"/>
              </a:ext>
            </a:extLst>
          </p:cNvPr>
          <p:cNvSpPr/>
          <p:nvPr/>
        </p:nvSpPr>
        <p:spPr>
          <a:xfrm rot="15272347" flipH="1">
            <a:off x="56961" y="3179192"/>
            <a:ext cx="3422826" cy="2265413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: 圖案 40">
            <a:extLst>
              <a:ext uri="{FF2B5EF4-FFF2-40B4-BE49-F238E27FC236}">
                <a16:creationId xmlns:a16="http://schemas.microsoft.com/office/drawing/2014/main" id="{EDC0CBE9-588A-4A5A-8D77-B0D72C3256B9}"/>
              </a:ext>
            </a:extLst>
          </p:cNvPr>
          <p:cNvSpPr/>
          <p:nvPr/>
        </p:nvSpPr>
        <p:spPr>
          <a:xfrm rot="4202768">
            <a:off x="1826895" y="2207295"/>
            <a:ext cx="4586303" cy="2637238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13FD625-7CBE-4CB9-8F0F-50BC79329C8A}"/>
              </a:ext>
            </a:extLst>
          </p:cNvPr>
          <p:cNvSpPr txBox="1"/>
          <p:nvPr/>
        </p:nvSpPr>
        <p:spPr>
          <a:xfrm>
            <a:off x="4157856" y="2451108"/>
            <a:ext cx="92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856420B-A631-4170-B8BB-500D64071CE1}"/>
              </a:ext>
            </a:extLst>
          </p:cNvPr>
          <p:cNvSpPr txBox="1"/>
          <p:nvPr/>
        </p:nvSpPr>
        <p:spPr>
          <a:xfrm>
            <a:off x="780633" y="37054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將點加入集合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EB6A5650-7993-4424-A62A-65E2A9B5E51A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4482B64-1E6C-43C0-80FD-541D15617D39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E50F89F0-1F64-421E-9C0C-F3841AA71829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BE27B41F-0D6D-469F-8245-E88892F45E24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3B6BCDF-3845-43FE-82B7-6CAB7F196181}"/>
              </a:ext>
            </a:extLst>
          </p:cNvPr>
          <p:cNvCxnSpPr>
            <a:stCxn id="89" idx="5"/>
            <a:endCxn id="91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9F83C4D-D15E-401C-8419-042115A0483F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28186CA7-8CB1-4C7F-8AC0-580642C87A44}"/>
              </a:ext>
            </a:extLst>
          </p:cNvPr>
          <p:cNvSpPr/>
          <p:nvPr/>
        </p:nvSpPr>
        <p:spPr>
          <a:xfrm>
            <a:off x="1212798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Level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3BC28B0-DD0D-48B9-B3E7-A35FA4197061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∞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69DAE992-D633-42F3-A484-76A724985B1A}"/>
              </a:ext>
            </a:extLst>
          </p:cNvPr>
          <p:cNvSpPr/>
          <p:nvPr/>
        </p:nvSpPr>
        <p:spPr>
          <a:xfrm>
            <a:off x="8563133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986FEC2-78D3-445B-954B-B43453338787}"/>
              </a:ext>
            </a:extLst>
          </p:cNvPr>
          <p:cNvSpPr/>
          <p:nvPr/>
        </p:nvSpPr>
        <p:spPr>
          <a:xfrm>
            <a:off x="73746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1FAACD59-E25B-48E4-94D5-79FD564B93ED}"/>
              </a:ext>
            </a:extLst>
          </p:cNvPr>
          <p:cNvSpPr/>
          <p:nvPr/>
        </p:nvSpPr>
        <p:spPr>
          <a:xfrm>
            <a:off x="9751632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8214517B-C8F2-4DA0-94DF-498FD1B1B4CB}"/>
              </a:ext>
            </a:extLst>
          </p:cNvPr>
          <p:cNvSpPr/>
          <p:nvPr/>
        </p:nvSpPr>
        <p:spPr>
          <a:xfrm>
            <a:off x="7374635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C367149A-DBB0-4806-946C-415FD2BF43D8}"/>
              </a:ext>
            </a:extLst>
          </p:cNvPr>
          <p:cNvSpPr/>
          <p:nvPr/>
        </p:nvSpPr>
        <p:spPr>
          <a:xfrm>
            <a:off x="9751632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B1A4E32-C878-4CCF-94A4-5D73828A775E}"/>
              </a:ext>
            </a:extLst>
          </p:cNvPr>
          <p:cNvCxnSpPr>
            <a:stCxn id="32" idx="3"/>
            <a:endCxn id="33" idx="7"/>
          </p:cNvCxnSpPr>
          <p:nvPr/>
        </p:nvCxnSpPr>
        <p:spPr>
          <a:xfrm flipH="1">
            <a:off x="8086926" y="2532214"/>
            <a:ext cx="598417" cy="698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070E10FD-A209-4171-81B5-E58235E4B15B}"/>
              </a:ext>
            </a:extLst>
          </p:cNvPr>
          <p:cNvCxnSpPr>
            <a:stCxn id="32" idx="5"/>
            <a:endCxn id="34" idx="1"/>
          </p:cNvCxnSpPr>
          <p:nvPr/>
        </p:nvCxnSpPr>
        <p:spPr>
          <a:xfrm>
            <a:off x="9275424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2CD7B5F-96AD-4894-B083-F7FECF9126B5}"/>
              </a:ext>
            </a:extLst>
          </p:cNvPr>
          <p:cNvCxnSpPr>
            <a:stCxn id="34" idx="4"/>
            <a:endCxn id="36" idx="0"/>
          </p:cNvCxnSpPr>
          <p:nvPr/>
        </p:nvCxnSpPr>
        <p:spPr>
          <a:xfrm>
            <a:off x="10168883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6F34396-8AE3-4BC6-A241-D1B8C9AADFC4}"/>
              </a:ext>
            </a:extLst>
          </p:cNvPr>
          <p:cNvCxnSpPr>
            <a:stCxn id="33" idx="4"/>
            <a:endCxn id="35" idx="0"/>
          </p:cNvCxnSpPr>
          <p:nvPr/>
        </p:nvCxnSpPr>
        <p:spPr>
          <a:xfrm>
            <a:off x="7791886" y="3943166"/>
            <a:ext cx="0" cy="79011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AA61113E-8368-4BA0-94BF-058D4E1D80A2}"/>
              </a:ext>
            </a:extLst>
          </p:cNvPr>
          <p:cNvCxnSpPr>
            <a:stCxn id="36" idx="2"/>
            <a:endCxn id="35" idx="6"/>
          </p:cNvCxnSpPr>
          <p:nvPr/>
        </p:nvCxnSpPr>
        <p:spPr>
          <a:xfrm flipH="1">
            <a:off x="8209136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E45EB34-A0C0-4BA0-997D-F51B0099B9BC}"/>
              </a:ext>
            </a:extLst>
          </p:cNvPr>
          <p:cNvSpPr/>
          <p:nvPr/>
        </p:nvSpPr>
        <p:spPr>
          <a:xfrm>
            <a:off x="7027295" y="5743853"/>
            <a:ext cx="3906175" cy="4705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Original Graph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FBCB300-20B2-4272-A5BA-D929C96D973D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8086926" y="3820956"/>
            <a:ext cx="1786916" cy="1034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0640161-DA01-4AF4-A954-86441DE216B0}"/>
              </a:ext>
            </a:extLst>
          </p:cNvPr>
          <p:cNvCxnSpPr>
            <a:stCxn id="33" idx="6"/>
            <a:endCxn id="34" idx="2"/>
          </p:cNvCxnSpPr>
          <p:nvPr/>
        </p:nvCxnSpPr>
        <p:spPr>
          <a:xfrm>
            <a:off x="8209136" y="3525916"/>
            <a:ext cx="154249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2E47EFC-2FFF-4240-95F1-CD51043E2C95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71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3742D-E435-4DEE-BB45-00D3CD6F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PSEUDO code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6674A3C-A1A6-4E38-9302-C298B385D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03" y="2734322"/>
            <a:ext cx="4453396" cy="2625085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EB82E07-53B3-4BBA-AA24-E3CB49B79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700" y="1514922"/>
            <a:ext cx="6611273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2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1BEB1D44-5377-4C72-8F5A-0743EFFF8B37}"/>
              </a:ext>
            </a:extLst>
          </p:cNvPr>
          <p:cNvSpPr/>
          <p:nvPr/>
        </p:nvSpPr>
        <p:spPr>
          <a:xfrm>
            <a:off x="1237587" y="4312498"/>
            <a:ext cx="2325002" cy="1883865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BBB01F31-6741-448E-A0FC-6617116C7018}"/>
              </a:ext>
            </a:extLst>
          </p:cNvPr>
          <p:cNvSpPr/>
          <p:nvPr/>
        </p:nvSpPr>
        <p:spPr>
          <a:xfrm>
            <a:off x="994300" y="1694132"/>
            <a:ext cx="4350058" cy="2509445"/>
          </a:xfrm>
          <a:custGeom>
            <a:avLst/>
            <a:gdLst>
              <a:gd name="connsiteX0" fmla="*/ 496734 w 3898860"/>
              <a:gd name="connsiteY0" fmla="*/ 364099 h 1526653"/>
              <a:gd name="connsiteX1" fmla="*/ 8462 w 3898860"/>
              <a:gd name="connsiteY1" fmla="*/ 887882 h 1526653"/>
              <a:gd name="connsiteX2" fmla="*/ 834086 w 3898860"/>
              <a:gd name="connsiteY2" fmla="*/ 1456052 h 1526653"/>
              <a:gd name="connsiteX3" fmla="*/ 3426365 w 3898860"/>
              <a:gd name="connsiteY3" fmla="*/ 1402786 h 1526653"/>
              <a:gd name="connsiteX4" fmla="*/ 3763717 w 3898860"/>
              <a:gd name="connsiteY4" fmla="*/ 417365 h 1526653"/>
              <a:gd name="connsiteX5" fmla="*/ 1890528 w 3898860"/>
              <a:gd name="connsiteY5" fmla="*/ 115 h 1526653"/>
              <a:gd name="connsiteX6" fmla="*/ 496734 w 3898860"/>
              <a:gd name="connsiteY6" fmla="*/ 364099 h 152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860" h="1526653">
                <a:moveTo>
                  <a:pt x="496734" y="364099"/>
                </a:moveTo>
                <a:cubicBezTo>
                  <a:pt x="183056" y="512060"/>
                  <a:pt x="-47763" y="705890"/>
                  <a:pt x="8462" y="887882"/>
                </a:cubicBezTo>
                <a:cubicBezTo>
                  <a:pt x="64687" y="1069874"/>
                  <a:pt x="264436" y="1370235"/>
                  <a:pt x="834086" y="1456052"/>
                </a:cubicBezTo>
                <a:cubicBezTo>
                  <a:pt x="1403736" y="1541869"/>
                  <a:pt x="2938093" y="1575900"/>
                  <a:pt x="3426365" y="1402786"/>
                </a:cubicBezTo>
                <a:cubicBezTo>
                  <a:pt x="3914637" y="1229672"/>
                  <a:pt x="4019690" y="651143"/>
                  <a:pt x="3763717" y="417365"/>
                </a:cubicBezTo>
                <a:cubicBezTo>
                  <a:pt x="3507744" y="183587"/>
                  <a:pt x="2436505" y="6033"/>
                  <a:pt x="1890528" y="115"/>
                </a:cubicBezTo>
                <a:cubicBezTo>
                  <a:pt x="1344551" y="-5804"/>
                  <a:pt x="810412" y="216138"/>
                  <a:pt x="496734" y="36409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061BA8-626A-4FC4-80BF-97CA2359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+mn-lt"/>
              </a:rPr>
              <a:t>S-T cut</a:t>
            </a:r>
            <a:r>
              <a:rPr lang="zh-TW" altLang="en-US" b="1" dirty="0">
                <a:latin typeface="+mn-lt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AD47B4B-07E9-428C-9109-9ADF9B307C5D}"/>
              </a:ext>
            </a:extLst>
          </p:cNvPr>
          <p:cNvSpPr/>
          <p:nvPr/>
        </p:nvSpPr>
        <p:spPr>
          <a:xfrm>
            <a:off x="2748636" y="1819923"/>
            <a:ext cx="834501" cy="8345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CEDE825C-FE8D-48C5-AF57-A6E281AE4223}"/>
              </a:ext>
            </a:extLst>
          </p:cNvPr>
          <p:cNvSpPr/>
          <p:nvPr/>
        </p:nvSpPr>
        <p:spPr>
          <a:xfrm>
            <a:off x="1560138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396FD5F9-79C8-410A-84AA-690BFF3B73BB}"/>
              </a:ext>
            </a:extLst>
          </p:cNvPr>
          <p:cNvSpPr/>
          <p:nvPr/>
        </p:nvSpPr>
        <p:spPr>
          <a:xfrm>
            <a:off x="3937135" y="3108665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ADEA89E1-7B18-4241-AB5A-3988ED0909BA}"/>
              </a:ext>
            </a:extLst>
          </p:cNvPr>
          <p:cNvSpPr/>
          <p:nvPr/>
        </p:nvSpPr>
        <p:spPr>
          <a:xfrm>
            <a:off x="1560138" y="4733279"/>
            <a:ext cx="834501" cy="83450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endParaRPr lang="zh-TW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AFE4D21C-2B39-4439-B4EF-4AA8E97E90DE}"/>
              </a:ext>
            </a:extLst>
          </p:cNvPr>
          <p:cNvSpPr/>
          <p:nvPr/>
        </p:nvSpPr>
        <p:spPr>
          <a:xfrm>
            <a:off x="3937135" y="4733278"/>
            <a:ext cx="834501" cy="83450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altLang="zh-TW" sz="28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zh-TW" altLang="en-US" sz="28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957C7DF-7330-4B6B-8A59-3BD1AF90A79A}"/>
              </a:ext>
            </a:extLst>
          </p:cNvPr>
          <p:cNvCxnSpPr>
            <a:stCxn id="55" idx="3"/>
            <a:endCxn id="56" idx="7"/>
          </p:cNvCxnSpPr>
          <p:nvPr/>
        </p:nvCxnSpPr>
        <p:spPr>
          <a:xfrm flipH="1">
            <a:off x="2272429" y="2532214"/>
            <a:ext cx="598417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FADFCAB-B1D2-4495-9822-E02DD9679176}"/>
              </a:ext>
            </a:extLst>
          </p:cNvPr>
          <p:cNvCxnSpPr>
            <a:stCxn id="55" idx="5"/>
            <a:endCxn id="57" idx="1"/>
          </p:cNvCxnSpPr>
          <p:nvPr/>
        </p:nvCxnSpPr>
        <p:spPr>
          <a:xfrm>
            <a:off x="3460927" y="2532214"/>
            <a:ext cx="598418" cy="69866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498C0D-A04F-4064-821A-3FF7682DDBD4}"/>
              </a:ext>
            </a:extLst>
          </p:cNvPr>
          <p:cNvCxnSpPr>
            <a:stCxn id="57" idx="4"/>
            <a:endCxn id="59" idx="0"/>
          </p:cNvCxnSpPr>
          <p:nvPr/>
        </p:nvCxnSpPr>
        <p:spPr>
          <a:xfrm>
            <a:off x="4354386" y="3943166"/>
            <a:ext cx="0" cy="79011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CF0D58E-1656-4B74-AF2A-2DE85988D000}"/>
              </a:ext>
            </a:extLst>
          </p:cNvPr>
          <p:cNvCxnSpPr>
            <a:stCxn id="56" idx="4"/>
            <a:endCxn id="58" idx="0"/>
          </p:cNvCxnSpPr>
          <p:nvPr/>
        </p:nvCxnSpPr>
        <p:spPr>
          <a:xfrm>
            <a:off x="1977389" y="3943166"/>
            <a:ext cx="0" cy="7901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4A8F370A-3BE7-4D6E-ABCD-B389D768F388}"/>
              </a:ext>
            </a:extLst>
          </p:cNvPr>
          <p:cNvCxnSpPr>
            <a:stCxn id="59" idx="2"/>
            <a:endCxn id="58" idx="6"/>
          </p:cNvCxnSpPr>
          <p:nvPr/>
        </p:nvCxnSpPr>
        <p:spPr>
          <a:xfrm flipH="1">
            <a:off x="2394639" y="5150529"/>
            <a:ext cx="1542496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0F3E231-CCCB-4CEF-A35C-A21A77496ACE}"/>
              </a:ext>
            </a:extLst>
          </p:cNvPr>
          <p:cNvSpPr txBox="1"/>
          <p:nvPr/>
        </p:nvSpPr>
        <p:spPr>
          <a:xfrm>
            <a:off x="1955206" y="23898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30</a:t>
            </a:r>
            <a:endParaRPr lang="zh-TW" altLang="en-US" sz="28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4281BE3-78C0-4CAC-B116-D5082DFE16B0}"/>
              </a:ext>
            </a:extLst>
          </p:cNvPr>
          <p:cNvSpPr txBox="1"/>
          <p:nvPr/>
        </p:nvSpPr>
        <p:spPr>
          <a:xfrm>
            <a:off x="1237586" y="406769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50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15BD4CD-8F2F-4D11-B77C-6999AFC4364D}"/>
              </a:ext>
            </a:extLst>
          </p:cNvPr>
          <p:cNvSpPr txBox="1"/>
          <p:nvPr/>
        </p:nvSpPr>
        <p:spPr>
          <a:xfrm>
            <a:off x="2910776" y="517055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FC1813-0714-4370-82A1-A0734BB7D67E}"/>
              </a:ext>
            </a:extLst>
          </p:cNvPr>
          <p:cNvSpPr txBox="1"/>
          <p:nvPr/>
        </p:nvSpPr>
        <p:spPr>
          <a:xfrm>
            <a:off x="3898142" y="236045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70</a:t>
            </a:r>
            <a:endParaRPr lang="zh-TW" altLang="en-US" sz="2800" b="1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62FF07B-0F7E-4AC5-984C-0081FE44958F}"/>
              </a:ext>
            </a:extLst>
          </p:cNvPr>
          <p:cNvSpPr txBox="1"/>
          <p:nvPr/>
        </p:nvSpPr>
        <p:spPr>
          <a:xfrm>
            <a:off x="4595648" y="4084170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20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4B519CA-AC61-43DF-B3AA-3EA7946713E1}"/>
              </a:ext>
            </a:extLst>
          </p:cNvPr>
          <p:cNvSpPr txBox="1"/>
          <p:nvPr/>
        </p:nvSpPr>
        <p:spPr>
          <a:xfrm>
            <a:off x="2768603" y="3680357"/>
            <a:ext cx="550151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b="1" dirty="0"/>
              <a:t>25</a:t>
            </a:r>
            <a:endParaRPr lang="zh-TW" altLang="en-US" sz="28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3FF3B5D-4B65-4018-B084-6C9F24269F9D}"/>
              </a:ext>
            </a:extLst>
          </p:cNvPr>
          <p:cNvSpPr txBox="1"/>
          <p:nvPr/>
        </p:nvSpPr>
        <p:spPr>
          <a:xfrm>
            <a:off x="4417638" y="2384142"/>
            <a:ext cx="92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0974104-2667-4AB3-9FB4-DA0D1E69978F}"/>
              </a:ext>
            </a:extLst>
          </p:cNvPr>
          <p:cNvSpPr txBox="1"/>
          <p:nvPr/>
        </p:nvSpPr>
        <p:spPr>
          <a:xfrm>
            <a:off x="1833738" y="562753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集合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F71A81A-4537-44F7-98FF-1BFFD28662F1}"/>
              </a:ext>
            </a:extLst>
          </p:cNvPr>
          <p:cNvCxnSpPr>
            <a:stCxn id="58" idx="7"/>
            <a:endCxn id="57" idx="3"/>
          </p:cNvCxnSpPr>
          <p:nvPr/>
        </p:nvCxnSpPr>
        <p:spPr>
          <a:xfrm flipV="1">
            <a:off x="2272429" y="3820956"/>
            <a:ext cx="1786916" cy="103453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6A0B1F-2753-4EE1-AAFD-3D397EA90EF1}"/>
              </a:ext>
            </a:extLst>
          </p:cNvPr>
          <p:cNvSpPr txBox="1"/>
          <p:nvPr/>
        </p:nvSpPr>
        <p:spPr>
          <a:xfrm>
            <a:off x="5860496" y="2274838"/>
            <a:ext cx="6159870" cy="324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離開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邊的權重總和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=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20+50=70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S-T cut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不唯一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Minimum S-T cut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即是所有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S-T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組合中最小的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1305C82-8D3F-468A-98C7-D72ECAE6D768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739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A7B7-A589-4F2E-A814-D4397020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Algorithm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E20C2-9D8D-4DDF-B25B-D4846FC5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問題轉化為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最大流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問題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用任意最大流演算法找到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Edmonds-Karp algorithm or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Dinic</a:t>
            </a:r>
            <a:r>
              <a:rPr lang="en-US" altLang="zh-TW" b="1" dirty="0" err="1">
                <a:solidFill>
                  <a:srgbClr val="FF0000"/>
                </a:solidFill>
                <a:ea typeface="微軟正黑體" panose="020B0604030504040204" pitchFamily="34" charset="-120"/>
                <a:cs typeface="+mj-cs"/>
              </a:rPr>
              <a:t>’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algorithm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or ISPA algorithm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將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剩餘圖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去掉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反向邊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找到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最小割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capacity(S, T)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在剩餘圖中，以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為起點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所有可到達的頂點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&lt;&lt;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所有不可到達的頂點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5B0382-D27A-45E4-A402-1ED7864EE05E}"/>
              </a:ext>
            </a:extLst>
          </p:cNvPr>
          <p:cNvSpPr txBox="1"/>
          <p:nvPr/>
        </p:nvSpPr>
        <p:spPr>
          <a:xfrm>
            <a:off x="10235953" y="365125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UVA 10480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29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2666</Words>
  <Application>Microsoft Office PowerPoint</Application>
  <PresentationFormat>寬螢幕</PresentationFormat>
  <Paragraphs>1295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79" baseType="lpstr">
      <vt:lpstr>微軟正黑體</vt:lpstr>
      <vt:lpstr>Arial</vt:lpstr>
      <vt:lpstr>Calibri</vt:lpstr>
      <vt:lpstr>Calibri Light</vt:lpstr>
      <vt:lpstr>Open Sans</vt:lpstr>
      <vt:lpstr>Office 佈景主題</vt:lpstr>
      <vt:lpstr>UVA 10840－Sabotage</vt:lpstr>
      <vt:lpstr>題意說明</vt:lpstr>
      <vt:lpstr>Before Algorithm</vt:lpstr>
      <vt:lpstr>Algorithm</vt:lpstr>
      <vt:lpstr>Key Concept: S-T cut</vt:lpstr>
      <vt:lpstr>S-T cut 定義</vt:lpstr>
      <vt:lpstr>S-T cut 定義</vt:lpstr>
      <vt:lpstr>S-T cut 定義</vt:lpstr>
      <vt:lpstr>Algorithm</vt:lpstr>
      <vt:lpstr>Key Concept: Maximum Flow</vt:lpstr>
      <vt:lpstr>Maximum Flow 最大流</vt:lpstr>
      <vt:lpstr>Maximum Flow 最大流</vt:lpstr>
      <vt:lpstr>Maximum Flow 最大流</vt:lpstr>
      <vt:lpstr>最小割 == 最大流</vt:lpstr>
      <vt:lpstr>最小割 == 最大流</vt:lpstr>
      <vt:lpstr>Key Concept: Blocking Flow</vt:lpstr>
      <vt:lpstr>Blocking Flow 阻塞流</vt:lpstr>
      <vt:lpstr>Blocking Flow 阻塞流</vt:lpstr>
      <vt:lpstr>Blocking Flow 阻塞流</vt:lpstr>
      <vt:lpstr>Blocking Flow 阻塞流</vt:lpstr>
      <vt:lpstr>Blocking Flow != Maximum Flow </vt:lpstr>
      <vt:lpstr>Blocking Flow != Maximum Flow </vt:lpstr>
      <vt:lpstr>Algorithm</vt:lpstr>
      <vt:lpstr>Key Concept: Residual graph</vt:lpstr>
      <vt:lpstr>Residual graph 剩餘圖</vt:lpstr>
      <vt:lpstr>Algorithm</vt:lpstr>
      <vt:lpstr>Dinic’s Algorithm</vt:lpstr>
      <vt:lpstr>Algorithm</vt:lpstr>
      <vt:lpstr>Key Concept: Level graph</vt:lpstr>
      <vt:lpstr>Blocking Flow != Maximum Flow </vt:lpstr>
      <vt:lpstr>Blocking Flow != Maximum Flow </vt:lpstr>
      <vt:lpstr>Blocking Flow != Maximum Flow </vt:lpstr>
      <vt:lpstr>Algorithm</vt:lpstr>
      <vt:lpstr>創建剩餘圖</vt:lpstr>
      <vt:lpstr>Algorithm</vt:lpstr>
      <vt:lpstr>創建層級圖</vt:lpstr>
      <vt:lpstr>創建層級圖</vt:lpstr>
      <vt:lpstr>創建層級圖</vt:lpstr>
      <vt:lpstr>Algorithm</vt:lpstr>
      <vt:lpstr>找到阻塞流</vt:lpstr>
      <vt:lpstr>找到阻塞流</vt:lpstr>
      <vt:lpstr>找到阻塞流</vt:lpstr>
      <vt:lpstr>找到阻塞流</vt:lpstr>
      <vt:lpstr>找到阻塞流</vt:lpstr>
      <vt:lpstr>找到阻塞流</vt:lpstr>
      <vt:lpstr>找到阻塞流</vt:lpstr>
      <vt:lpstr>Algorithm</vt:lpstr>
      <vt:lpstr>更新剩餘圖</vt:lpstr>
      <vt:lpstr>更新剩餘圖-更新權重</vt:lpstr>
      <vt:lpstr>更新剩餘圖-移除飽和邊</vt:lpstr>
      <vt:lpstr>更新剩餘圖-新增反向邊</vt:lpstr>
      <vt:lpstr>Algorithm</vt:lpstr>
      <vt:lpstr>創建層級圖</vt:lpstr>
      <vt:lpstr>創建層級圖</vt:lpstr>
      <vt:lpstr>創建層級圖</vt:lpstr>
      <vt:lpstr>創建層級圖</vt:lpstr>
      <vt:lpstr>創建層級圖</vt:lpstr>
      <vt:lpstr>Algorithm</vt:lpstr>
      <vt:lpstr>找到阻塞流</vt:lpstr>
      <vt:lpstr>Algorithm</vt:lpstr>
      <vt:lpstr>更新剩餘圖-更新權重</vt:lpstr>
      <vt:lpstr>更新剩餘圖-更新權重</vt:lpstr>
      <vt:lpstr>更新剩餘圖-移除飽和邊</vt:lpstr>
      <vt:lpstr>更新剩餘圖-新增反向邊</vt:lpstr>
      <vt:lpstr>Algorithm</vt:lpstr>
      <vt:lpstr>利用剩餘圖建構分層圖</vt:lpstr>
      <vt:lpstr>END</vt:lpstr>
      <vt:lpstr>END</vt:lpstr>
      <vt:lpstr>Algorithm</vt:lpstr>
      <vt:lpstr>利用剩餘圖建構分層圖</vt:lpstr>
      <vt:lpstr>將點加入集合</vt:lpstr>
      <vt:lpstr>將點加入集合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10184－Sabotage</dc:title>
  <dc:creator>勛皓 張</dc:creator>
  <cp:lastModifiedBy>勛皓 張</cp:lastModifiedBy>
  <cp:revision>8</cp:revision>
  <dcterms:created xsi:type="dcterms:W3CDTF">2022-01-03T14:01:29Z</dcterms:created>
  <dcterms:modified xsi:type="dcterms:W3CDTF">2022-01-05T08:32:41Z</dcterms:modified>
</cp:coreProperties>
</file>