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5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Poppins Bold" panose="00000800000000000000" charset="0"/>
      <p:regular r:id="rId14"/>
    </p:embeddedFont>
    <p:embeddedFont>
      <p:font typeface="微軟正黑體" panose="020B0604030504040204" pitchFamily="34" charset="-12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853278" y="2615657"/>
            <a:ext cx="10946941" cy="889687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3243554" y="-1718684"/>
            <a:ext cx="5643741" cy="4114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52800" y="897179"/>
            <a:ext cx="6821081" cy="1498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319"/>
              </a:lnSpc>
            </a:pPr>
            <a:r>
              <a:rPr lang="en-US" altLang="zh-TW" sz="8799" spc="-149" dirty="0">
                <a:solidFill>
                  <a:srgbClr val="FFFFFF"/>
                </a:solidFill>
                <a:latin typeface="Poppins Bold"/>
              </a:rPr>
              <a:t>H</a:t>
            </a:r>
            <a:r>
              <a:rPr lang="en-US" sz="8799" spc="-149" dirty="0">
                <a:solidFill>
                  <a:srgbClr val="FFFFFF"/>
                </a:solidFill>
                <a:latin typeface="Poppins Bold"/>
              </a:rPr>
              <a:t>ow to </a:t>
            </a:r>
            <a:r>
              <a:rPr lang="en-US" altLang="zh-TW" sz="8799" spc="-149" dirty="0">
                <a:solidFill>
                  <a:srgbClr val="FFFFFF"/>
                </a:solidFill>
                <a:latin typeface="Poppins Bold"/>
              </a:rPr>
              <a:t>P</a:t>
            </a:r>
            <a:r>
              <a:rPr lang="en-US" sz="8799" spc="-149" dirty="0">
                <a:solidFill>
                  <a:srgbClr val="FFFFFF"/>
                </a:solidFill>
                <a:latin typeface="Poppins Bold"/>
              </a:rPr>
              <a:t>lay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9998267"/>
            <a:ext cx="9144000" cy="288733"/>
            <a:chOff x="0" y="0"/>
            <a:chExt cx="2408296" cy="760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76045"/>
            </a:xfrm>
            <a:custGeom>
              <a:avLst/>
              <a:gdLst/>
              <a:ahLst/>
              <a:cxnLst/>
              <a:rect l="l" t="t" r="r" b="b"/>
              <a:pathLst>
                <a:path w="2408296" h="76045">
                  <a:moveTo>
                    <a:pt x="0" y="0"/>
                  </a:moveTo>
                  <a:lnTo>
                    <a:pt x="2408296" y="0"/>
                  </a:lnTo>
                  <a:lnTo>
                    <a:pt x="2408296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C510EAB5-50DC-4690-932B-9E304815F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5800" y="-3994075"/>
            <a:ext cx="13418219" cy="12780381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60D73E89-D32C-4CCA-A051-9DF9E5D983C3}"/>
              </a:ext>
            </a:extLst>
          </p:cNvPr>
          <p:cNvSpPr txBox="1"/>
          <p:nvPr/>
        </p:nvSpPr>
        <p:spPr>
          <a:xfrm>
            <a:off x="1298282" y="2920905"/>
            <a:ext cx="11231686" cy="4445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keyboard.d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視角後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keyboard.w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視角上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keyboard.q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視角左前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keyboard.e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視角左後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keyboard.left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 	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飛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keyboard.right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 	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右飛</a:t>
            </a:r>
            <a:endParaRPr lang="en-US" altLang="zh-TW" sz="2800" b="1" i="0" spc="300" dirty="0">
              <a:solidFill>
                <a:srgbClr val="D1D5DB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i="0" spc="300" dirty="0" err="1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keyboard.down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:	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飛</a:t>
            </a:r>
            <a:endParaRPr lang="en-US" sz="2800" b="1" spc="300" dirty="0">
              <a:solidFill>
                <a:srgbClr val="D9D9D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401128" y="0"/>
            <a:ext cx="5443436" cy="5143500"/>
            <a:chOff x="0" y="0"/>
            <a:chExt cx="1290296" cy="1219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68329" y="985175"/>
            <a:ext cx="2687208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TW" sz="2400" dirty="0">
                <a:solidFill>
                  <a:srgbClr val="FFFFFF"/>
                </a:solidFill>
                <a:latin typeface="Poppins Bold"/>
              </a:rPr>
              <a:t>M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ath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68329" y="1563715"/>
            <a:ext cx="4109035" cy="223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一些數學運算的函式，如平方根、絕對值、</a:t>
            </a:r>
            <a:r>
              <a:rPr lang="zh-TW" altLang="en-US" sz="24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三角函數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和四捨五入、最大值</a:t>
            </a:r>
            <a:r>
              <a:rPr lang="en-US" altLang="zh-TW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i="0" spc="300" dirty="0">
                <a:solidFill>
                  <a:srgbClr val="D1D5DB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最小值的函式，以及用於計算二維和三維向量的函式。</a:t>
            </a:r>
            <a:endParaRPr lang="en-US" sz="2800" b="1" spc="300" dirty="0">
              <a:solidFill>
                <a:srgbClr val="D9D9D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2877901" y="9525"/>
            <a:ext cx="5443436" cy="5143500"/>
            <a:chOff x="0" y="0"/>
            <a:chExt cx="1290296" cy="1219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511765" y="985175"/>
            <a:ext cx="2687208" cy="41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TW" sz="2400" dirty="0">
                <a:solidFill>
                  <a:srgbClr val="FFFFFF"/>
                </a:solidFill>
                <a:latin typeface="Poppins Bold"/>
              </a:rPr>
              <a:t>C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amera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11765" y="1563715"/>
            <a:ext cx="4109035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zh-TW" altLang="en-US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相機會渲染所有的模型。使用</a:t>
            </a:r>
            <a:r>
              <a:rPr lang="en-US" altLang="zh-TW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phong</a:t>
            </a:r>
            <a:r>
              <a:rPr lang="zh-TW" altLang="en-US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算法進行著色，使用視錐裁減剃除不在視野內的模型。渲染過程中會根據需要被扭曲的面網格化，網格大小取決於模型對相機的距離。</a:t>
            </a:r>
            <a:endParaRPr lang="en-US" sz="2800" b="1" spc="3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7401128" y="5143500"/>
            <a:ext cx="5443436" cy="5143500"/>
            <a:chOff x="0" y="0"/>
            <a:chExt cx="1290296" cy="1219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068329" y="6128675"/>
            <a:ext cx="2687208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TW" sz="2400" dirty="0">
                <a:solidFill>
                  <a:srgbClr val="FFFFFF"/>
                </a:solidFill>
                <a:latin typeface="Poppins Bold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ngine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68329" y="6707215"/>
            <a:ext cx="4109035" cy="2975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包含了許多基本的游戲引擎組件，包括鍵盤輸入類別、引擎類、相機類別、模型管理器、主程式會建立這些組件的實例，並在無限循環中呼叫引擎的 </a:t>
            </a:r>
            <a:r>
              <a:rPr lang="en-US" altLang="zh-TW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 </a:t>
            </a:r>
            <a:r>
              <a:rPr lang="zh-TW" altLang="en-US" sz="2800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方法，進行遊戲的更新和呈現。</a:t>
            </a:r>
            <a:endParaRPr lang="en-US" sz="2800" b="1" spc="3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2844564" y="5143500"/>
            <a:ext cx="5443436" cy="5143500"/>
            <a:chOff x="0" y="0"/>
            <a:chExt cx="1290296" cy="1219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90296" cy="1219200"/>
            </a:xfrm>
            <a:custGeom>
              <a:avLst/>
              <a:gdLst/>
              <a:ahLst/>
              <a:cxnLst/>
              <a:rect l="l" t="t" r="r" b="b"/>
              <a:pathLst>
                <a:path w="1290296" h="1219200">
                  <a:moveTo>
                    <a:pt x="0" y="0"/>
                  </a:moveTo>
                  <a:lnTo>
                    <a:pt x="1290296" y="0"/>
                  </a:lnTo>
                  <a:lnTo>
                    <a:pt x="1290296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3511765" y="6128675"/>
            <a:ext cx="2687208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altLang="zh-TW" sz="2400" dirty="0">
                <a:solidFill>
                  <a:srgbClr val="FFFFFF"/>
                </a:solidFill>
                <a:latin typeface="Poppins Bold"/>
              </a:rPr>
              <a:t>S</a:t>
            </a:r>
            <a:r>
              <a:rPr lang="en-US" sz="2400" dirty="0">
                <a:solidFill>
                  <a:srgbClr val="FFFFFF"/>
                </a:solidFill>
                <a:latin typeface="Poppins Bold"/>
              </a:rPr>
              <a:t>creen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511765" y="6707215"/>
            <a:ext cx="4109035" cy="334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將顏色索引轉換成 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ASCII 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碼的對應表，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並將給定的 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ASCII 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碼和顯示位置添加到繪圖缓存中，然後缓存中的內容輸出到畫面上，並清空繪圖缓存，結束後繪圖缓存中的所有像素設為</a:t>
            </a:r>
            <a:r>
              <a:rPr lang="en-US" altLang="zh-TW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spc="300" dirty="0">
                <a:solidFill>
                  <a:srgbClr val="D1D5D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800" b="1" spc="300" dirty="0">
              <a:solidFill>
                <a:srgbClr val="D1D5D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21496" y="1545749"/>
            <a:ext cx="362702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altLang="zh-TW" sz="5599" dirty="0">
                <a:solidFill>
                  <a:srgbClr val="101010"/>
                </a:solidFill>
                <a:latin typeface="Poppins Bold"/>
              </a:rPr>
              <a:t>Main</a:t>
            </a:r>
            <a:endParaRPr lang="en-US" sz="5599" dirty="0">
              <a:solidFill>
                <a:srgbClr val="101010"/>
              </a:solidFill>
              <a:latin typeface="Poppi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21496" y="2796460"/>
            <a:ext cx="4643986" cy="26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zh-TW" altLang="en-US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</a:t>
            </a:r>
            <a:r>
              <a:rPr lang="zh-TW" altLang="en-US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控制器、地形、玩家、障礙物，菜機可以根據選轉的角度透過</a:t>
            </a:r>
            <a:r>
              <a:rPr lang="en-US" altLang="zh-TW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</a:t>
            </a:r>
            <a:r>
              <a:rPr lang="zh-TW" altLang="en-US" sz="2800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控制器控制。地形則會根據玩家當前的位置在前方隨機生成，並保證一定有可通過的路線。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201801" y="5219620"/>
            <a:ext cx="8127642" cy="6605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94360" y="0"/>
            <a:ext cx="8593640" cy="10287000"/>
            <a:chOff x="0" y="0"/>
            <a:chExt cx="2037011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7011" cy="2438400"/>
            </a:xfrm>
            <a:custGeom>
              <a:avLst/>
              <a:gdLst/>
              <a:ahLst/>
              <a:cxnLst/>
              <a:rect l="l" t="t" r="r" b="b"/>
              <a:pathLst>
                <a:path w="2037011" h="2438400">
                  <a:moveTo>
                    <a:pt x="0" y="0"/>
                  </a:moveTo>
                  <a:lnTo>
                    <a:pt x="2037011" y="0"/>
                  </a:lnTo>
                  <a:lnTo>
                    <a:pt x="2037011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067384" y="1982089"/>
            <a:ext cx="3627020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5599" dirty="0">
                <a:solidFill>
                  <a:srgbClr val="FFFFFF"/>
                </a:solidFill>
                <a:latin typeface="Poppins Bold"/>
              </a:rPr>
              <a:t>Our Team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67384" y="3158410"/>
            <a:ext cx="5756467" cy="160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spc="300" dirty="0">
                <a:solidFill>
                  <a:srgbClr val="EEF2F5"/>
                </a:solidFill>
                <a:latin typeface="Poppins"/>
              </a:rPr>
              <a:t>曾經聽說要做期末</a:t>
            </a:r>
            <a:r>
              <a:rPr lang="en-US" altLang="zh-TW" sz="2400" spc="300" dirty="0">
                <a:solidFill>
                  <a:srgbClr val="EEF2F5"/>
                </a:solidFill>
                <a:latin typeface="Poppins"/>
              </a:rPr>
              <a:t>Project</a:t>
            </a:r>
            <a:r>
              <a:rPr lang="zh-TW" altLang="en-US" sz="2400" spc="300" dirty="0">
                <a:solidFill>
                  <a:srgbClr val="EEF2F5"/>
                </a:solidFill>
                <a:latin typeface="Poppins"/>
              </a:rPr>
              <a:t>，自學期初就開始施作。因此總和的工作時長為六個工作人月</a:t>
            </a:r>
            <a:r>
              <a:rPr lang="en-US" altLang="zh-TW" sz="2400" spc="300" dirty="0">
                <a:solidFill>
                  <a:srgbClr val="EEF2F5"/>
                </a:solidFill>
                <a:latin typeface="Poppins"/>
              </a:rPr>
              <a:t>(</a:t>
            </a:r>
            <a:r>
              <a:rPr lang="zh-TW" altLang="en-US" sz="2400" spc="300" dirty="0">
                <a:solidFill>
                  <a:srgbClr val="EEF2F5"/>
                </a:solidFill>
                <a:latin typeface="Poppins"/>
              </a:rPr>
              <a:t>人*月</a:t>
            </a:r>
            <a:r>
              <a:rPr lang="en-US" altLang="zh-TW" sz="2400" spc="300" dirty="0">
                <a:solidFill>
                  <a:srgbClr val="EEF2F5"/>
                </a:solidFill>
                <a:latin typeface="Poppins"/>
              </a:rPr>
              <a:t>)</a:t>
            </a:r>
            <a:r>
              <a:rPr lang="zh-TW" altLang="en-US" sz="2400" spc="300" dirty="0">
                <a:solidFill>
                  <a:srgbClr val="EEF2F5"/>
                </a:solidFill>
                <a:latin typeface="Poppins"/>
              </a:rPr>
              <a:t>。</a:t>
            </a:r>
            <a:endParaRPr lang="en-US" sz="2400" spc="300" dirty="0">
              <a:solidFill>
                <a:srgbClr val="EEF2F5"/>
              </a:solidFill>
              <a:latin typeface="Poppins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-5400000">
            <a:off x="16024361" y="1974906"/>
            <a:ext cx="4238545" cy="288733"/>
            <a:chOff x="0" y="0"/>
            <a:chExt cx="1116325" cy="7604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16324" cy="76045"/>
            </a:xfrm>
            <a:custGeom>
              <a:avLst/>
              <a:gdLst/>
              <a:ahLst/>
              <a:cxnLst/>
              <a:rect l="l" t="t" r="r" b="b"/>
              <a:pathLst>
                <a:path w="1116324" h="76045">
                  <a:moveTo>
                    <a:pt x="0" y="0"/>
                  </a:moveTo>
                  <a:lnTo>
                    <a:pt x="1116324" y="0"/>
                  </a:lnTo>
                  <a:lnTo>
                    <a:pt x="1116324" y="76045"/>
                  </a:lnTo>
                  <a:lnTo>
                    <a:pt x="0" y="76045"/>
                  </a:lnTo>
                  <a:close/>
                </a:path>
              </a:pathLst>
            </a:custGeom>
            <a:solidFill>
              <a:srgbClr val="3DCAB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V="1">
            <a:off x="11305676" y="5268621"/>
            <a:ext cx="9005307" cy="6565688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671318" y="5455649"/>
            <a:ext cx="2841321" cy="32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1"/>
              </a:lnSpc>
            </a:pPr>
            <a:r>
              <a:rPr lang="zh-TW" altLang="en-US" sz="3200" b="1" dirty="0">
                <a:solidFill>
                  <a:srgbClr val="1010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守榕 黃</a:t>
            </a:r>
            <a:endParaRPr lang="en-US" sz="3200" b="1" dirty="0">
              <a:solidFill>
                <a:srgbClr val="1010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121237" y="5455649"/>
            <a:ext cx="2841321" cy="32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1"/>
              </a:lnSpc>
            </a:pPr>
            <a:r>
              <a:rPr lang="zh-TW" altLang="en-US" sz="3200" b="1" dirty="0">
                <a:solidFill>
                  <a:srgbClr val="10101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勛皓 張</a:t>
            </a:r>
            <a:endParaRPr lang="en-US" sz="3200" b="1" dirty="0">
              <a:solidFill>
                <a:srgbClr val="10101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72125" y="5872865"/>
            <a:ext cx="1839707" cy="308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6"/>
              </a:lnSpc>
            </a:pPr>
            <a:r>
              <a:rPr lang="en-US" altLang="zh-TW" sz="1500" dirty="0">
                <a:solidFill>
                  <a:srgbClr val="545454"/>
                </a:solidFill>
                <a:latin typeface="Poppins"/>
              </a:rPr>
              <a:t>Team</a:t>
            </a:r>
            <a:r>
              <a:rPr lang="en-US" sz="1500" dirty="0">
                <a:solidFill>
                  <a:srgbClr val="545454"/>
                </a:solidFill>
                <a:latin typeface="Poppins"/>
              </a:rPr>
              <a:t> Leeder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551160" y="5872865"/>
            <a:ext cx="1981475" cy="308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6"/>
              </a:lnSpc>
            </a:pPr>
            <a:r>
              <a:rPr lang="en-US" sz="1500" dirty="0">
                <a:solidFill>
                  <a:srgbClr val="545454"/>
                </a:solidFill>
                <a:latin typeface="Poppins"/>
              </a:rPr>
              <a:t>Group</a:t>
            </a:r>
            <a:r>
              <a:rPr lang="zh-TW" altLang="en-US" sz="1500" dirty="0">
                <a:solidFill>
                  <a:srgbClr val="545454"/>
                </a:solidFill>
                <a:latin typeface="Poppins"/>
              </a:rPr>
              <a:t> </a:t>
            </a:r>
            <a:r>
              <a:rPr lang="en-US" sz="1500" dirty="0">
                <a:solidFill>
                  <a:srgbClr val="545454"/>
                </a:solidFill>
                <a:latin typeface="Poppins"/>
              </a:rPr>
              <a:t>Mate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8DDFFDE-D0CE-4FC5-B831-8DB9A9A9B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30" b="90893" l="9783" r="89976">
                        <a14:foregroundMark x1="49034" y1="15236" x2="46498" y2="7005"/>
                        <a14:foregroundMark x1="43961" y1="32925" x2="41667" y2="43783"/>
                        <a14:foregroundMark x1="36715" y1="91419" x2="56401" y2="88441"/>
                        <a14:foregroundMark x1="56401" y1="88441" x2="60266" y2="90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97" y="1480247"/>
            <a:ext cx="5257800" cy="362585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10F8345-F4CC-478B-B09F-AF7D05EFA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0" y="1130695"/>
            <a:ext cx="5257800" cy="4432300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DB173A-C12B-41B4-8D7C-FFCBC6D3AE98}"/>
              </a:ext>
            </a:extLst>
          </p:cNvPr>
          <p:cNvSpPr txBox="1"/>
          <p:nvPr/>
        </p:nvSpPr>
        <p:spPr>
          <a:xfrm>
            <a:off x="1204093" y="6801161"/>
            <a:ext cx="323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演算法製作</a:t>
            </a:r>
          </a:p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渲染器製作</a:t>
            </a:r>
          </a:p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遊戲效率優化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61DA660-F9E7-4366-B0C1-1015217C6710}"/>
              </a:ext>
            </a:extLst>
          </p:cNvPr>
          <p:cNvSpPr txBox="1"/>
          <p:nvPr/>
        </p:nvSpPr>
        <p:spPr>
          <a:xfrm>
            <a:off x="4724747" y="6801161"/>
            <a:ext cx="323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b="0" spc="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遊戲設計</a:t>
            </a:r>
          </a:p>
          <a:p>
            <a:pPr marL="742950" lvl="1" indent="-285750" algn="dist">
              <a:buFont typeface="Arial" panose="020B0604020202020204" pitchFamily="34" charset="0"/>
              <a:buChar char="•"/>
            </a:pPr>
            <a:r>
              <a:rPr lang="zh-TW" altLang="en-US" sz="2400" b="0" spc="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遊戲內容優化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365</Words>
  <Application>Microsoft Office PowerPoint</Application>
  <PresentationFormat>自訂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微軟正黑體</vt:lpstr>
      <vt:lpstr>Poppins Bold</vt:lpstr>
      <vt:lpstr>Arial</vt:lpstr>
      <vt:lpstr>Poppins</vt:lpstr>
      <vt:lpstr>Office Theme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Dark Blue and Cyan Modern Technology Pitch Deck Presentation</dc:title>
  <cp:lastModifiedBy>勛皓 張</cp:lastModifiedBy>
  <cp:revision>17</cp:revision>
  <dcterms:created xsi:type="dcterms:W3CDTF">2006-08-16T00:00:00Z</dcterms:created>
  <dcterms:modified xsi:type="dcterms:W3CDTF">2023-01-08T08:47:52Z</dcterms:modified>
  <dc:identifier>DAFW9MziHEk</dc:identifier>
</cp:coreProperties>
</file>