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gYbmYT5Ah17h8Hr6s2VK5yJyWy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7BA1CB-EC3B-42EF-908D-AE36F0B67F6B}">
  <a:tblStyle styleId="{6D7BA1CB-EC3B-42EF-908D-AE36F0B67F6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96DA174-9250-4479-A524-6DB10C4F3D0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CE7"/>
          </a:solidFill>
        </a:fill>
      </a:tcStyle>
    </a:wholeTbl>
    <a:band1H>
      <a:tcTxStyle b="off" i="off"/>
      <a:tcStyle>
        <a:tcBdr/>
        <a:fill>
          <a:solidFill>
            <a:srgbClr val="F8D6C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8D6CC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15A58B-ACAC-437A-BF30-19A2E05F1908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4E6"/>
          </a:solidFill>
        </a:fill>
      </a:tcStyle>
    </a:wholeTbl>
    <a:band1H>
      <a:tcTxStyle b="off" i="off"/>
      <a:tcStyle>
        <a:tcBdr/>
        <a:fill>
          <a:solidFill>
            <a:srgbClr val="FFE8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E8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4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8518eefb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f8518eefb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= 0； ….. ；A=10； ….. ；a=36；…..；z=61</a:t>
            </a:r>
            <a:endParaRPr/>
          </a:p>
        </p:txBody>
      </p:sp>
      <p:sp>
        <p:nvSpPr>
          <p:cNvPr id="228" name="Google Shape;2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8" name="Google Shape;2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0" name="Google Shape;2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5" name="Google Shape;2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8518eefbe_1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f8518eefb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8518eefbe_1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gf8518eefbe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8518eefb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f8518eefb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8518eefbe_3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gf8518eefbe_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8518eefbe_3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f8518eefbe_3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8518eefbe_3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gf8518eefbe_3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8518eefbe_3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6" name="Google Shape;216;gf8518eefbe_3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3" name="Google Shape;2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8518eefbe_3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f8518eefbe_3_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gf8518eefbe_3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f8518eefbe_3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f8518eefbe_3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8518eefbe_3_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f8518eefbe_3_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gf8518eefbe_3_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f8518eefbe_3_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f8518eefbe_3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8518eefbe_3_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f8518eefbe_3_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gf8518eefbe_3_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f8518eefbe_3_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f8518eefbe_3_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8518eefbe_3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f8518eefbe_3_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gf8518eefbe_3_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gf8518eefbe_3_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f8518eefbe_3_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f8518eefbe_3_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8518eefbe_3_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f8518eefbe_3_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gf8518eefbe_3_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gf8518eefbe_3_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gf8518eefbe_3_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gf8518eefbe_3_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f8518eefbe_3_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f8518eefbe_3_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8518eefbe_3_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f8518eefbe_3_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f8518eefbe_3_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f8518eefbe_3_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8518eefbe_3_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f8518eefbe_3_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f8518eefbe_3_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8518eefbe_3_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f8518eefbe_3_4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gf8518eefbe_3_4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gf8518eefbe_3_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f8518eefbe_3_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f8518eefbe_3_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8518eefbe_3_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f8518eefbe_3_5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f8518eefbe_3_5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gf8518eefbe_3_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f8518eefbe_3_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f8518eefbe_3_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8518eefbe_3_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f8518eefbe_3_6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gf8518eefbe_3_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f8518eefbe_3_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f8518eefbe_3_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8518eefbe_3_6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f8518eefbe_3_6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gf8518eefbe_3_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f8518eefbe_3_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f8518eefbe_3_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8518eefbe_3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gf8518eefbe_3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gf8518eefbe_3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gf8518eefbe_3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gf8518eefbe_3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8518eefbe_0_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第一題：畫窗戶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35%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(1) An Easy Problem!(30%)</a:t>
            </a:r>
            <a:endParaRPr/>
          </a:p>
        </p:txBody>
      </p:sp>
      <p:sp>
        <p:nvSpPr>
          <p:cNvPr id="231" name="Google Shape;23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題目給定一個 N 進制 (2 ≤ N ≤ 62) 的數字 R，且</a:t>
            </a:r>
            <a:r>
              <a:rPr lang="en-US">
                <a:solidFill>
                  <a:srgbClr val="FF0000"/>
                </a:solidFill>
              </a:rPr>
              <a:t>R 保證可以被 (N-1) 整除</a:t>
            </a:r>
            <a:r>
              <a:rPr lang="en-US"/>
              <a:t>。求符合上述限制的最小 N。當 N = 62 時，用來表示62進制的字符為 0..9, A..Z, a..z。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62進制表請見下一頁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(R)</a:t>
            </a:r>
            <a:r>
              <a:rPr lang="en-US" sz="1100">
                <a:solidFill>
                  <a:srgbClr val="FF0000"/>
                </a:solidFill>
              </a:rPr>
              <a:t>N   </a:t>
            </a:r>
            <a:r>
              <a:rPr lang="en-US" sz="2600">
                <a:solidFill>
                  <a:srgbClr val="FF0000"/>
                </a:solidFill>
              </a:rPr>
              <a:t>給一個數字R，求出符合上述需求的最小值N</a:t>
            </a:r>
            <a:endParaRPr sz="260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US">
                <a:solidFill>
                  <a:srgbClr val="FF0000"/>
                </a:solidFill>
              </a:rPr>
              <a:t>(R)</a:t>
            </a:r>
            <a:r>
              <a:rPr lang="en-US" sz="1100">
                <a:solidFill>
                  <a:srgbClr val="FF0000"/>
                </a:solidFill>
              </a:rPr>
              <a:t>N   </a:t>
            </a:r>
            <a:r>
              <a:rPr lang="en-US" sz="2600">
                <a:solidFill>
                  <a:srgbClr val="FF0000"/>
                </a:solidFill>
              </a:rPr>
              <a:t>mod </a:t>
            </a:r>
            <a:r>
              <a:rPr lang="en-US">
                <a:solidFill>
                  <a:srgbClr val="FF0000"/>
                </a:solidFill>
              </a:rPr>
              <a:t>(N-1)</a:t>
            </a:r>
            <a:r>
              <a:rPr lang="en-US" sz="1100">
                <a:solidFill>
                  <a:srgbClr val="FF0000"/>
                </a:solidFill>
              </a:rPr>
              <a:t>10  </a:t>
            </a:r>
            <a:r>
              <a:rPr lang="en-US" sz="26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≡ 0</a:t>
            </a:r>
            <a:endParaRPr sz="140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(75)</a:t>
            </a:r>
            <a:r>
              <a:rPr lang="en-US" sz="1100"/>
              <a:t>13 </a:t>
            </a:r>
            <a:r>
              <a:rPr lang="en-US"/>
              <a:t> = 13</a:t>
            </a:r>
            <a:r>
              <a:rPr lang="en-US" baseline="30000"/>
              <a:t>1</a:t>
            </a:r>
            <a:r>
              <a:rPr lang="en-US"/>
              <a:t> * 7 +  13</a:t>
            </a:r>
            <a:r>
              <a:rPr lang="en-US" baseline="30000"/>
              <a:t>0</a:t>
            </a:r>
            <a:r>
              <a:rPr lang="en-US"/>
              <a:t> * 5 = (96)</a:t>
            </a:r>
            <a:r>
              <a:rPr lang="en-US" sz="1050"/>
              <a:t>10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(yA3)</a:t>
            </a:r>
            <a:r>
              <a:rPr lang="en-US" sz="1100"/>
              <a:t>62 </a:t>
            </a:r>
            <a:r>
              <a:rPr lang="en-US"/>
              <a:t> = 62</a:t>
            </a:r>
            <a:r>
              <a:rPr lang="en-US" baseline="30000"/>
              <a:t>2</a:t>
            </a:r>
            <a:r>
              <a:rPr lang="en-US"/>
              <a:t> * 60 +  62</a:t>
            </a:r>
            <a:r>
              <a:rPr lang="en-US" baseline="30000"/>
              <a:t>1</a:t>
            </a:r>
            <a:r>
              <a:rPr lang="en-US"/>
              <a:t> * 10  +  62</a:t>
            </a:r>
            <a:r>
              <a:rPr lang="en-US" baseline="30000"/>
              <a:t>0</a:t>
            </a:r>
            <a:r>
              <a:rPr lang="en-US"/>
              <a:t> * 3 = (231263)</a:t>
            </a:r>
            <a:r>
              <a:rPr lang="en-US" sz="1050"/>
              <a:t>10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Google Shape;236;p3"/>
          <p:cNvGraphicFramePr/>
          <p:nvPr/>
        </p:nvGraphicFramePr>
        <p:xfrm>
          <a:off x="505041" y="237849"/>
          <a:ext cx="3188050" cy="6218090"/>
        </p:xfrm>
        <a:graphic>
          <a:graphicData uri="http://schemas.openxmlformats.org/drawingml/2006/table">
            <a:tbl>
              <a:tblPr firstRow="1" bandRow="1">
                <a:noFill/>
                <a:tableStyleId>{F96DA174-9250-4479-A524-6DB10C4F3D07}</a:tableStyleId>
              </a:tblPr>
              <a:tblGrid>
                <a:gridCol w="159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16進位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10進位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B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37" name="Google Shape;237;p3"/>
          <p:cNvGraphicFramePr/>
          <p:nvPr/>
        </p:nvGraphicFramePr>
        <p:xfrm>
          <a:off x="4377185" y="237849"/>
          <a:ext cx="3188050" cy="6218090"/>
        </p:xfrm>
        <a:graphic>
          <a:graphicData uri="http://schemas.openxmlformats.org/drawingml/2006/table">
            <a:tbl>
              <a:tblPr firstRow="1" bandRow="1">
                <a:noFill/>
                <a:tableStyleId>{0615A58B-ACAC-437A-BF30-19A2E05F1908}</a:tableStyleId>
              </a:tblPr>
              <a:tblGrid>
                <a:gridCol w="159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62進位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10進位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B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38" name="Google Shape;238;p3"/>
          <p:cNvGraphicFramePr/>
          <p:nvPr/>
        </p:nvGraphicFramePr>
        <p:xfrm>
          <a:off x="7725546" y="237849"/>
          <a:ext cx="3188050" cy="6218090"/>
        </p:xfrm>
        <a:graphic>
          <a:graphicData uri="http://schemas.openxmlformats.org/drawingml/2006/table">
            <a:tbl>
              <a:tblPr firstRow="1" bandRow="1">
                <a:noFill/>
                <a:tableStyleId>{0615A58B-ACAC-437A-BF30-19A2E05F1908}</a:tableStyleId>
              </a:tblPr>
              <a:tblGrid>
                <a:gridCol w="159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62進位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10進位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Z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b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z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Input/Output</a:t>
            </a:r>
            <a:endParaRPr/>
          </a:p>
        </p:txBody>
      </p:sp>
      <p:sp>
        <p:nvSpPr>
          <p:cNvPr id="244" name="Google Shape;244;p4"/>
          <p:cNvSpPr txBox="1">
            <a:spLocks noGrp="1"/>
          </p:cNvSpPr>
          <p:nvPr>
            <p:ph type="body" idx="1"/>
          </p:nvPr>
        </p:nvSpPr>
        <p:spPr>
          <a:xfrm>
            <a:off x="838200" y="1562350"/>
            <a:ext cx="112710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(R)</a:t>
            </a:r>
            <a:r>
              <a:rPr lang="en-US" sz="1100"/>
              <a:t>N</a:t>
            </a:r>
            <a:r>
              <a:rPr lang="en-US" sz="1100">
                <a:solidFill>
                  <a:srgbClr val="FF0000"/>
                </a:solidFill>
              </a:rPr>
              <a:t> </a:t>
            </a:r>
            <a:r>
              <a:rPr lang="en-US"/>
              <a:t>為大於等於零的整數，我們只會輸入數字和英文字母的組合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 ≤ N ≤ 62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若找到符合上述需求的N，則輸出N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若找不到符合上述需求的N，則輸出”</a:t>
            </a:r>
            <a:r>
              <a:rPr lang="en-US">
                <a:solidFill>
                  <a:schemeClr val="dk1"/>
                </a:solidFill>
              </a:rPr>
              <a:t>such number is impossible!</a:t>
            </a:r>
            <a:r>
              <a:rPr lang="en-US"/>
              <a:t>”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程式要能連續輸入，輸入-1程式結束。</a:t>
            </a:r>
            <a:endParaRPr/>
          </a:p>
        </p:txBody>
      </p:sp>
      <p:graphicFrame>
        <p:nvGraphicFramePr>
          <p:cNvPr id="245" name="Google Shape;245;p4"/>
          <p:cNvGraphicFramePr/>
          <p:nvPr/>
        </p:nvGraphicFramePr>
        <p:xfrm>
          <a:off x="838200" y="4427298"/>
          <a:ext cx="10072475" cy="1884600"/>
        </p:xfrm>
        <a:graphic>
          <a:graphicData uri="http://schemas.openxmlformats.org/drawingml/2006/table">
            <a:tbl>
              <a:tblPr firstRow="1" bandRow="1">
                <a:noFill/>
                <a:tableStyleId>{F96DA174-9250-4479-A524-6DB10C4F3D07}</a:tableStyleId>
              </a:tblPr>
              <a:tblGrid>
                <a:gridCol w="20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Input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11111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AAAAA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abcd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xyz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Output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such number is impossible!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Your output should be like:</a:t>
            </a:r>
            <a:endParaRPr/>
          </a:p>
        </p:txBody>
      </p:sp>
      <p:pic>
        <p:nvPicPr>
          <p:cNvPr id="251" name="Google Shape;251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85486"/>
            <a:ext cx="6309480" cy="4060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Tips (建議非強制)</a:t>
            </a:r>
            <a:endParaRPr/>
          </a:p>
        </p:txBody>
      </p:sp>
      <p:sp>
        <p:nvSpPr>
          <p:cNvPr id="257" name="Google Shape;25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1353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ord</a:t>
            </a:r>
            <a:r>
              <a:rPr lang="en-US" dirty="0"/>
              <a:t>()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character to ASCII code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ASCII code(</a:t>
            </a:r>
            <a:r>
              <a:rPr lang="en-US" dirty="0" err="1"/>
              <a:t>請見下一頁</a:t>
            </a:r>
            <a:r>
              <a:rPr lang="en-US" dirty="0"/>
              <a:t>):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‘0’ = 48；… ；‘9’ = 57；…；’A’ = 65；…；’Z’ = 90；…；’a’ = 97；…；’z’ = 122；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 python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num = </a:t>
            </a:r>
            <a:r>
              <a:rPr lang="en-US" dirty="0" err="1"/>
              <a:t>ord</a:t>
            </a:r>
            <a:r>
              <a:rPr lang="en-US" dirty="0"/>
              <a:t>(‘9’)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print(num) </a:t>
            </a:r>
            <a:r>
              <a:rPr lang="zh-TW" altLang="en-US" dirty="0"/>
              <a:t>     </a:t>
            </a:r>
            <a:r>
              <a:rPr lang="en-US" dirty="0"/>
              <a:t>57</a:t>
            </a:r>
            <a:endParaRPr dirty="0"/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88552D0F-44B8-4B99-AB80-93B2E3F815AA}"/>
              </a:ext>
            </a:extLst>
          </p:cNvPr>
          <p:cNvSpPr/>
          <p:nvPr/>
        </p:nvSpPr>
        <p:spPr>
          <a:xfrm>
            <a:off x="3005667" y="4165600"/>
            <a:ext cx="304800" cy="2116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7" descr="Martin&amp;#39;s Coding Note: ASCII tabl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0353" y="178168"/>
            <a:ext cx="11652458" cy="6501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Tips (建議 非強制)</a:t>
            </a:r>
            <a:endParaRPr/>
          </a:p>
        </p:txBody>
      </p:sp>
      <p:sp>
        <p:nvSpPr>
          <p:cNvPr id="268" name="Google Shape;268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1353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可以先判斷N的最小可能值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Example</a:t>
            </a:r>
            <a:endParaRPr dirty="0"/>
          </a:p>
          <a:p>
            <a:pPr marL="685800" lvl="1" indent="-228600">
              <a:buSzPts val="2400"/>
            </a:pPr>
            <a:r>
              <a:rPr lang="en-US" dirty="0"/>
              <a:t>R = 1010 	</a:t>
            </a:r>
            <a:r>
              <a:rPr lang="zh-TW" altLang="en-US" dirty="0"/>
              <a:t>    </a:t>
            </a:r>
            <a:r>
              <a:rPr lang="en-US" dirty="0"/>
              <a:t> N&gt;=2</a:t>
            </a:r>
            <a:endParaRPr dirty="0"/>
          </a:p>
          <a:p>
            <a:pPr marL="685800" lvl="1" indent="-228600">
              <a:buSzPts val="2400"/>
            </a:pPr>
            <a:r>
              <a:rPr lang="en-US" dirty="0"/>
              <a:t>R = 2021 </a:t>
            </a:r>
            <a:r>
              <a:rPr lang="zh-TW" altLang="en-US" dirty="0">
                <a:sym typeface="Wingdings" panose="05000000000000000000" pitchFamily="2" charset="2"/>
              </a:rPr>
              <a:t>     </a:t>
            </a:r>
            <a:r>
              <a:rPr lang="en-US" dirty="0"/>
              <a:t>N&gt;=3，N不可能為2</a:t>
            </a:r>
            <a:endParaRPr dirty="0"/>
          </a:p>
          <a:p>
            <a:pPr marL="685800" lvl="1" indent="-228600">
              <a:buSzPts val="2400"/>
            </a:pPr>
            <a:r>
              <a:rPr lang="en-US" dirty="0"/>
              <a:t>R = 576   </a:t>
            </a:r>
            <a:r>
              <a:rPr lang="zh-TW" altLang="en-US" dirty="0">
                <a:sym typeface="Wingdings" panose="05000000000000000000" pitchFamily="2" charset="2"/>
              </a:rPr>
              <a:t>    </a:t>
            </a:r>
            <a:r>
              <a:rPr lang="en-US" dirty="0"/>
              <a:t> N&gt;=8</a:t>
            </a:r>
            <a:endParaRPr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EE37DE9C-FFC6-47A9-BE45-D36149DFC16F}"/>
              </a:ext>
            </a:extLst>
          </p:cNvPr>
          <p:cNvSpPr/>
          <p:nvPr/>
        </p:nvSpPr>
        <p:spPr>
          <a:xfrm>
            <a:off x="2768601" y="2870200"/>
            <a:ext cx="304800" cy="2116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9C51EB82-4771-4E94-8D38-35D2275C81C6}"/>
              </a:ext>
            </a:extLst>
          </p:cNvPr>
          <p:cNvSpPr/>
          <p:nvPr/>
        </p:nvSpPr>
        <p:spPr>
          <a:xfrm>
            <a:off x="2768601" y="3217333"/>
            <a:ext cx="304800" cy="2116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C03B6074-EE9E-47A7-B62F-3DF282575C92}"/>
              </a:ext>
            </a:extLst>
          </p:cNvPr>
          <p:cNvSpPr/>
          <p:nvPr/>
        </p:nvSpPr>
        <p:spPr>
          <a:xfrm>
            <a:off x="2768601" y="3644899"/>
            <a:ext cx="304800" cy="2116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上傳格式</a:t>
            </a:r>
            <a:endParaRPr dirty="0"/>
          </a:p>
        </p:txBody>
      </p:sp>
      <p:sp>
        <p:nvSpPr>
          <p:cNvPr id="274" name="Google Shape;274;p9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在code中，在開頭用註解標示學號姓名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py檔名:E題號-學號-名字.py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Example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第一題</a:t>
            </a:r>
            <a:r>
              <a:rPr lang="en-US" dirty="0"/>
              <a:t>:  E1-110XXXXXX-XXX.py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第二題</a:t>
            </a:r>
            <a:r>
              <a:rPr lang="en-US" dirty="0"/>
              <a:t>:  E2-110XXXXXX-XXX.py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第三題</a:t>
            </a:r>
            <a:r>
              <a:rPr lang="en-US" dirty="0"/>
              <a:t>:  E3-110XXXXXX-XXX.py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3個py檔一起壓縮，上傳zip。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zip檔名</a:t>
            </a:r>
            <a:r>
              <a:rPr lang="en-US" dirty="0"/>
              <a:t>: 學號-名字.zip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Eaxmple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110XXXXXX-XXX.zip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 dirty="0"/>
          </a:p>
          <a:p>
            <a:pPr marL="228600" lvl="0" indent="-508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 dirty="0"/>
          </a:p>
        </p:txBody>
      </p:sp>
      <p:pic>
        <p:nvPicPr>
          <p:cNvPr id="275" name="Google Shape;27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5291" y="2772082"/>
            <a:ext cx="5114725" cy="22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9"/>
          <p:cNvSpPr/>
          <p:nvPr/>
        </p:nvSpPr>
        <p:spPr>
          <a:xfrm>
            <a:off x="5804950" y="6114500"/>
            <a:ext cx="1105800" cy="39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009" y="5832037"/>
            <a:ext cx="54864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15291" y="6128300"/>
            <a:ext cx="578167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D5D7C49-B660-40F9-A1F7-94E2AD5E3DB2}"/>
              </a:ext>
            </a:extLst>
          </p:cNvPr>
          <p:cNvSpPr txBox="1"/>
          <p:nvPr/>
        </p:nvSpPr>
        <p:spPr>
          <a:xfrm>
            <a:off x="6357850" y="213825"/>
            <a:ext cx="5943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A</a:t>
            </a:r>
            <a:r>
              <a:rPr lang="zh-TW" altLang="en-US" sz="2400" dirty="0">
                <a:solidFill>
                  <a:srgbClr val="FF0000"/>
                </a:solidFill>
              </a:rPr>
              <a:t>班考到</a:t>
            </a:r>
            <a:r>
              <a:rPr lang="en-US" altLang="zh-TW" sz="2400" dirty="0">
                <a:solidFill>
                  <a:srgbClr val="FF0000"/>
                </a:solidFill>
              </a:rPr>
              <a:t>15:50</a:t>
            </a:r>
            <a:r>
              <a:rPr lang="zh-TW" altLang="en-US" sz="2400" dirty="0">
                <a:solidFill>
                  <a:srgbClr val="FF0000"/>
                </a:solidFill>
              </a:rPr>
              <a:t>，時間到無法再繳交程式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>
                <a:solidFill>
                  <a:srgbClr val="FF0000"/>
                </a:solidFill>
              </a:rPr>
              <a:t>B</a:t>
            </a:r>
            <a:r>
              <a:rPr lang="zh-TW" altLang="en-US" sz="2400" dirty="0">
                <a:solidFill>
                  <a:srgbClr val="FF0000"/>
                </a:solidFill>
              </a:rPr>
              <a:t>班考到</a:t>
            </a:r>
            <a:r>
              <a:rPr lang="en-US" altLang="zh-TW" sz="2400" dirty="0">
                <a:solidFill>
                  <a:srgbClr val="FF0000"/>
                </a:solidFill>
              </a:rPr>
              <a:t>17:50</a:t>
            </a:r>
            <a:r>
              <a:rPr lang="zh-TW" altLang="en-US" sz="2400" dirty="0">
                <a:solidFill>
                  <a:srgbClr val="FF0000"/>
                </a:solidFill>
              </a:rPr>
              <a:t>，時間到無法再繳交程式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zh-TW" altLang="en-US" sz="2400" dirty="0">
                <a:solidFill>
                  <a:srgbClr val="FF0000"/>
                </a:solidFill>
              </a:rPr>
              <a:t>請不要壓線上傳，被</a:t>
            </a:r>
            <a:r>
              <a:rPr lang="en-US" altLang="zh-TW" sz="2400" dirty="0" err="1">
                <a:solidFill>
                  <a:srgbClr val="FF0000"/>
                </a:solidFill>
              </a:rPr>
              <a:t>eeclass</a:t>
            </a:r>
            <a:r>
              <a:rPr lang="zh-TW" altLang="en-US" sz="2400" dirty="0">
                <a:solidFill>
                  <a:srgbClr val="FF0000"/>
                </a:solidFill>
              </a:rPr>
              <a:t>拒絕不得補交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f8518eefbe_1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5913" y="4077500"/>
            <a:ext cx="1514464" cy="24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f8518eefbe_1_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畫窗戶</a:t>
            </a:r>
            <a:endParaRPr/>
          </a:p>
        </p:txBody>
      </p:sp>
      <p:sp>
        <p:nvSpPr>
          <p:cNvPr id="166" name="Google Shape;166;gf8518eefbe_1_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67" name="Google Shape;167;gf8518eefbe_1_19"/>
          <p:cNvSpPr txBox="1"/>
          <p:nvPr/>
        </p:nvSpPr>
        <p:spPr>
          <a:xfrm>
            <a:off x="838200" y="1269625"/>
            <a:ext cx="10815000" cy="17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2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你的程式中將會有六個輸入，分別為每一層的窗戶數目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、每個窗戶的寬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、高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、邊框的粗細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、樓層數目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F、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符號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，其中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輸入為單一字元、</a:t>
            </a:r>
            <a:r>
              <a:rPr lang="en-US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N,W,H,T,F</a:t>
            </a:r>
            <a:r>
              <a:rPr lang="en-US" sz="2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為大於等於</a:t>
            </a:r>
            <a:r>
              <a:rPr lang="en-US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的正整數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，且</a:t>
            </a:r>
            <a:r>
              <a:rPr lang="en-US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W,H &gt; T*2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，如Fig1.所示，</a:t>
            </a:r>
            <a:r>
              <a:rPr lang="en-US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並要求能重複輸入直到輸入</a:t>
            </a: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則停止</a:t>
            </a:r>
            <a:endParaRPr sz="2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f8518eefbe_1_19"/>
          <p:cNvSpPr txBox="1"/>
          <p:nvPr/>
        </p:nvSpPr>
        <p:spPr>
          <a:xfrm>
            <a:off x="838200" y="2921425"/>
            <a:ext cx="10815000" cy="12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將你的符號S作為窗戶的框架，玻璃部分以空白表示，如Fig2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f8518eefbe_1_19"/>
          <p:cNvSpPr txBox="1"/>
          <p:nvPr/>
        </p:nvSpPr>
        <p:spPr>
          <a:xfrm>
            <a:off x="2397800" y="3944400"/>
            <a:ext cx="8781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27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27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27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27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27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7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f8518eefbe_1_19"/>
          <p:cNvSpPr txBox="1"/>
          <p:nvPr/>
        </p:nvSpPr>
        <p:spPr>
          <a:xfrm>
            <a:off x="2111600" y="6489425"/>
            <a:ext cx="145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Fig1.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gf8518eefbe_1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56550" y="3855474"/>
            <a:ext cx="4112062" cy="29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f8518eefbe_1_19"/>
          <p:cNvSpPr txBox="1"/>
          <p:nvPr/>
        </p:nvSpPr>
        <p:spPr>
          <a:xfrm>
            <a:off x="9299625" y="5136900"/>
            <a:ext cx="145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Fig2.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8518eefbe_1_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畫窗戶-範例輸出</a:t>
            </a:r>
            <a:endParaRPr/>
          </a:p>
        </p:txBody>
      </p:sp>
      <p:sp>
        <p:nvSpPr>
          <p:cNvPr id="178" name="Google Shape;178;gf8518eefbe_1_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79" name="Google Shape;179;gf8518eefbe_1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500" y="1379425"/>
            <a:ext cx="5473964" cy="44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f8518eefbe_1_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3301" y="1354763"/>
            <a:ext cx="3219371" cy="45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8518eefbe_0_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第二題：對發票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35%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8518eefbe_3_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對發票</a:t>
            </a:r>
            <a:endParaRPr/>
          </a:p>
        </p:txBody>
      </p:sp>
      <p:sp>
        <p:nvSpPr>
          <p:cNvPr id="191" name="Google Shape;191;gf8518eefbe_3_75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55169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特別獎</a:t>
            </a:r>
            <a:r>
              <a:rPr lang="en-US"/>
              <a:t>: 8位數號碼與特別獎號碼相同者獎金1,000萬元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US">
                <a:solidFill>
                  <a:srgbClr val="00B050"/>
                </a:solidFill>
              </a:rPr>
              <a:t>特獎</a:t>
            </a:r>
            <a:r>
              <a:rPr lang="en-US"/>
              <a:t>: 8位數號碼與特獎號碼相同者獎金200萬元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>
                <a:solidFill>
                  <a:srgbClr val="0070C0"/>
                </a:solidFill>
              </a:rPr>
              <a:t>頭獎</a:t>
            </a:r>
            <a:r>
              <a:rPr lang="en-US"/>
              <a:t>: 如表格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增開六獎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92" name="Google Shape;192;gf8518eefbe_3_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93" name="Google Shape;193;gf8518eefbe_3_75"/>
          <p:cNvGraphicFramePr/>
          <p:nvPr/>
        </p:nvGraphicFramePr>
        <p:xfrm>
          <a:off x="3676557" y="295586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{6D7BA1CB-EC3B-42EF-908D-AE36F0B67F6B}</a:tableStyleId>
              </a:tblPr>
              <a:tblGrid>
                <a:gridCol w="81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頭獎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8位數號碼與頭獎號碼相同者獎金20萬元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二獎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末7 位數號碼與頭獎中獎號碼末7 位相同者得獎金4萬元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三獎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末6 位數號碼與頭獎中獎號碼末6 位相同者得獎金1萬元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四獎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末5 位數號碼與頭獎中獎號碼末5 位相同者得獎金4千元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五獎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末4 位數號碼與頭獎中獎號碼末4 位相同者得獎金1千元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六獎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末3 位數號碼與頭獎中獎號碼末3 位相同者得獎金2百元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8518eefbe_3_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對發票</a:t>
            </a:r>
            <a:endParaRPr/>
          </a:p>
        </p:txBody>
      </p:sp>
      <p:sp>
        <p:nvSpPr>
          <p:cNvPr id="199" name="Google Shape;199;gf8518eefbe_3_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發票數量不固定(1~10000張)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每張發票皆為8個數字的字串。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每張發票只能兌換一個獎金最高的獎項。</a:t>
            </a:r>
            <a:endParaRPr/>
          </a:p>
        </p:txBody>
      </p:sp>
      <p:sp>
        <p:nvSpPr>
          <p:cNvPr id="200" name="Google Shape;200;gf8518eefbe_3_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8518eefbe_3_89"/>
          <p:cNvSpPr txBox="1">
            <a:spLocks noGrp="1"/>
          </p:cNvSpPr>
          <p:nvPr>
            <p:ph type="body" idx="1"/>
          </p:nvPr>
        </p:nvSpPr>
        <p:spPr>
          <a:xfrm>
            <a:off x="545175" y="219900"/>
            <a:ext cx="11469300" cy="6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9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900" b="1">
                <a:latin typeface="Microsoft JhengHei"/>
                <a:ea typeface="Microsoft JhengHei"/>
                <a:cs typeface="Microsoft JhengHei"/>
                <a:sym typeface="Microsoft JhengHei"/>
              </a:rPr>
              <a:t>讀取invoice.txt、num.txt</a:t>
            </a:r>
            <a:endParaRPr sz="19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9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900" b="1">
                <a:latin typeface="Microsoft JhengHei"/>
                <a:ea typeface="Microsoft JhengHei"/>
                <a:cs typeface="Microsoft JhengHei"/>
                <a:sym typeface="Microsoft JhengHei"/>
              </a:rPr>
              <a:t>invoice.txt只會有發票號碼、換行符，num.txt只會有開獎號碼、換行符</a:t>
            </a:r>
            <a:endParaRPr sz="19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9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900" b="1">
                <a:latin typeface="Microsoft JhengHei"/>
                <a:ea typeface="Microsoft JhengHei"/>
                <a:cs typeface="Microsoft JhengHei"/>
                <a:sym typeface="Microsoft JhengHei"/>
              </a:rPr>
              <a:t>輸出</a:t>
            </a:r>
            <a:r>
              <a:rPr lang="en-US" sz="1900">
                <a:latin typeface="Microsoft JhengHei"/>
                <a:ea typeface="Microsoft JhengHei"/>
                <a:cs typeface="Microsoft JhengHei"/>
                <a:sym typeface="Microsoft JhengHei"/>
              </a:rPr>
              <a:t>發票獲得特別獎、特獎、頭獎、</a:t>
            </a:r>
            <a:r>
              <a:rPr lang="en-US" sz="19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二獎</a:t>
            </a:r>
            <a:r>
              <a:rPr lang="en-US" sz="190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sz="19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三獎</a:t>
            </a:r>
            <a:r>
              <a:rPr lang="en-US" sz="190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sz="19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四獎</a:t>
            </a:r>
            <a:r>
              <a:rPr lang="en-US" sz="190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sz="19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五獎</a:t>
            </a:r>
            <a:r>
              <a:rPr lang="en-US" sz="190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sz="19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六獎和沒中獎的</a:t>
            </a:r>
            <a:r>
              <a:rPr lang="en-US" sz="1900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次數、中獎總金額</a:t>
            </a:r>
            <a:endParaRPr sz="1900" b="1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9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•"/>
            </a:pPr>
            <a:r>
              <a:rPr lang="en-US" sz="19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Input</a:t>
            </a:r>
            <a:endParaRPr sz="19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Ex:</a:t>
            </a:r>
            <a:endParaRPr sz="2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800600" lvl="0" indent="-2590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output (</a:t>
            </a:r>
            <a:r>
              <a:rPr lang="en-US" sz="1800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print即可，不用寫檔</a:t>
            </a:r>
            <a:r>
              <a:rPr lang="en-US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，格式如下，格式不會抓太嚴，但每個獎之間請換行)</a:t>
            </a:r>
            <a:endParaRPr sz="1800"/>
          </a:p>
          <a:p>
            <a:pPr marL="4572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29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/>
          </a:p>
          <a:p>
            <a:pPr marL="5029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6" name="Google Shape;206;gf8518eefbe_3_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07" name="Google Shape;207;gf8518eefbe_3_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175" y="3037837"/>
            <a:ext cx="3626550" cy="368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f8518eefbe_3_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22500" y="3590125"/>
            <a:ext cx="3171850" cy="30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f8518eefbe_3_8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25150" y="3543127"/>
            <a:ext cx="1744278" cy="26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f8518eefbe_3_89"/>
          <p:cNvSpPr txBox="1"/>
          <p:nvPr/>
        </p:nvSpPr>
        <p:spPr>
          <a:xfrm>
            <a:off x="5466675" y="3137900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f8518eefbe_3_89"/>
          <p:cNvSpPr txBox="1"/>
          <p:nvPr/>
        </p:nvSpPr>
        <p:spPr>
          <a:xfrm>
            <a:off x="4470025" y="2522300"/>
            <a:ext cx="7617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開獎號碼”固定”為”一組特別獎數字，一組特獎數字，三組頭獎數字，三組增開六獎數字”</a:t>
            </a:r>
            <a:endParaRPr sz="15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f8518eefbe_3_89"/>
          <p:cNvSpPr txBox="1"/>
          <p:nvPr/>
        </p:nvSpPr>
        <p:spPr>
          <a:xfrm>
            <a:off x="2684000" y="4094700"/>
            <a:ext cx="5683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順序：</a:t>
            </a: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第1列特別獎</a:t>
            </a: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第2列特獎</a:t>
            </a: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第3、4、5列頭獎</a:t>
            </a: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第6、7、8列增開六獎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f8518eefbe_3_89"/>
          <p:cNvSpPr txBox="1"/>
          <p:nvPr/>
        </p:nvSpPr>
        <p:spPr>
          <a:xfrm>
            <a:off x="1853700" y="5798018"/>
            <a:ext cx="508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這兩個檔案會給同學，需要的可以到ee-class下載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8518eefbe_3_10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注意事項</a:t>
            </a:r>
            <a:endParaRPr/>
          </a:p>
        </p:txBody>
      </p:sp>
      <p:sp>
        <p:nvSpPr>
          <p:cNvPr id="219" name="Google Shape;219;gf8518eefbe_3_109"/>
          <p:cNvSpPr txBox="1">
            <a:spLocks noGrp="1"/>
          </p:cNvSpPr>
          <p:nvPr>
            <p:ph type="body" idx="1"/>
          </p:nvPr>
        </p:nvSpPr>
        <p:spPr>
          <a:xfrm>
            <a:off x="513125" y="1825625"/>
            <a:ext cx="108408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前面給的測資僅給同學方便測試使用，批改使用的測資格式相同，數字不同。</a:t>
            </a:r>
            <a:endParaRPr/>
          </a:p>
        </p:txBody>
      </p:sp>
      <p:sp>
        <p:nvSpPr>
          <p:cNvPr id="220" name="Google Shape;220;gf8518eefbe_3_10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第三題：位元運算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30%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739</Words>
  <Application>Microsoft Office PowerPoint</Application>
  <PresentationFormat>寬螢幕</PresentationFormat>
  <Paragraphs>217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Microsoft JhengHei</vt:lpstr>
      <vt:lpstr>新細明體</vt:lpstr>
      <vt:lpstr>Arial</vt:lpstr>
      <vt:lpstr>Calibri</vt:lpstr>
      <vt:lpstr>Wingdings</vt:lpstr>
      <vt:lpstr>Office 佈景主題</vt:lpstr>
      <vt:lpstr>Office 佈景主題</vt:lpstr>
      <vt:lpstr>第一題：畫窗戶 35%</vt:lpstr>
      <vt:lpstr>畫窗戶</vt:lpstr>
      <vt:lpstr>畫窗戶-範例輸出</vt:lpstr>
      <vt:lpstr>第二題：對發票 35%</vt:lpstr>
      <vt:lpstr>對發票</vt:lpstr>
      <vt:lpstr>對發票</vt:lpstr>
      <vt:lpstr>PowerPoint 簡報</vt:lpstr>
      <vt:lpstr>注意事項</vt:lpstr>
      <vt:lpstr>第三題：位元運算 30%</vt:lpstr>
      <vt:lpstr>(1) An Easy Problem!(30%)</vt:lpstr>
      <vt:lpstr>PowerPoint 簡報</vt:lpstr>
      <vt:lpstr>Input/Output</vt:lpstr>
      <vt:lpstr>Your output should be like:</vt:lpstr>
      <vt:lpstr>Tips (建議非強制)</vt:lpstr>
      <vt:lpstr>PowerPoint 簡報</vt:lpstr>
      <vt:lpstr>Tips (建議 非強制)</vt:lpstr>
      <vt:lpstr>上傳格式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第一題：畫窗戶 35%</dc:title>
  <dc:creator>user</dc:creator>
  <cp:lastModifiedBy>MINE Lab</cp:lastModifiedBy>
  <cp:revision>3</cp:revision>
  <dcterms:created xsi:type="dcterms:W3CDTF">2021-10-29T08:28:22Z</dcterms:created>
  <dcterms:modified xsi:type="dcterms:W3CDTF">2021-11-11T07:16:42Z</dcterms:modified>
</cp:coreProperties>
</file>