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257" r:id="rId4"/>
    <p:sldId id="315" r:id="rId5"/>
    <p:sldId id="306" r:id="rId6"/>
    <p:sldId id="307" r:id="rId7"/>
    <p:sldId id="310" r:id="rId8"/>
    <p:sldId id="258" r:id="rId9"/>
    <p:sldId id="269" r:id="rId10"/>
    <p:sldId id="259" r:id="rId11"/>
    <p:sldId id="260" r:id="rId12"/>
    <p:sldId id="308" r:id="rId13"/>
    <p:sldId id="311" r:id="rId14"/>
    <p:sldId id="263" r:id="rId15"/>
    <p:sldId id="265" r:id="rId16"/>
    <p:sldId id="316" r:id="rId17"/>
    <p:sldId id="317" r:id="rId18"/>
    <p:sldId id="297" r:id="rId19"/>
    <p:sldId id="302" r:id="rId20"/>
    <p:sldId id="303" r:id="rId21"/>
    <p:sldId id="281" r:id="rId22"/>
    <p:sldId id="312" r:id="rId23"/>
    <p:sldId id="282" r:id="rId24"/>
    <p:sldId id="283" r:id="rId25"/>
    <p:sldId id="284" r:id="rId26"/>
    <p:sldId id="262" r:id="rId27"/>
    <p:sldId id="270" r:id="rId28"/>
    <p:sldId id="271" r:id="rId29"/>
    <p:sldId id="273" r:id="rId30"/>
    <p:sldId id="274" r:id="rId31"/>
    <p:sldId id="266" r:id="rId32"/>
    <p:sldId id="313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11BEA5-8B1D-4A4E-A206-4D2DAADDE188}">
          <p14:sldIdLst>
            <p14:sldId id="256"/>
            <p14:sldId id="309"/>
            <p14:sldId id="257"/>
            <p14:sldId id="315"/>
            <p14:sldId id="306"/>
            <p14:sldId id="307"/>
            <p14:sldId id="310"/>
            <p14:sldId id="258"/>
            <p14:sldId id="269"/>
            <p14:sldId id="259"/>
            <p14:sldId id="260"/>
            <p14:sldId id="308"/>
            <p14:sldId id="311"/>
            <p14:sldId id="263"/>
            <p14:sldId id="265"/>
            <p14:sldId id="316"/>
            <p14:sldId id="317"/>
            <p14:sldId id="297"/>
            <p14:sldId id="302"/>
            <p14:sldId id="303"/>
            <p14:sldId id="281"/>
            <p14:sldId id="312"/>
            <p14:sldId id="282"/>
            <p14:sldId id="283"/>
            <p14:sldId id="284"/>
            <p14:sldId id="262"/>
            <p14:sldId id="270"/>
            <p14:sldId id="271"/>
            <p14:sldId id="273"/>
            <p14:sldId id="274"/>
            <p14:sldId id="266"/>
            <p14:sldId id="313"/>
            <p14:sldId id="314"/>
          </p14:sldIdLst>
        </p14:section>
        <p14:section name="delete" id="{26649291-1BE2-4719-9DE9-6A987B99A6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k Chun NG" initials="HCN" lastIdx="1" clrIdx="0">
    <p:extLst>
      <p:ext uri="{19B8F6BF-5375-455C-9EA6-DF929625EA0E}">
        <p15:presenceInfo xmlns:p15="http://schemas.microsoft.com/office/powerpoint/2012/main" userId="Hok Chun 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28A7D-F8C1-42AB-92D8-01A9B44075CE}" v="475" dt="2023-02-14T09:46:35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/>
    <p:restoredTop sz="93760"/>
  </p:normalViewPr>
  <p:slideViewPr>
    <p:cSldViewPr snapToGrid="0" snapToObjects="1">
      <p:cViewPr varScale="1">
        <p:scale>
          <a:sx n="209" d="100"/>
          <a:sy n="2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providerId="Windows Live" clId="Web-{8FC28A7D-F8C1-42AB-92D8-01A9B44075CE}"/>
    <pc:docChg chg="addSld modSld modSection">
      <pc:chgData name="来宾用户" userId="" providerId="Windows Live" clId="Web-{8FC28A7D-F8C1-42AB-92D8-01A9B44075CE}" dt="2023-02-14T09:46:34.795" v="443" actId="20577"/>
      <pc:docMkLst>
        <pc:docMk/>
      </pc:docMkLst>
      <pc:sldChg chg="addSp delSp modSp new">
        <pc:chgData name="来宾用户" userId="" providerId="Windows Live" clId="Web-{8FC28A7D-F8C1-42AB-92D8-01A9B44075CE}" dt="2023-02-14T09:41:17.335" v="228" actId="20577"/>
        <pc:sldMkLst>
          <pc:docMk/>
          <pc:sldMk cId="2390377408" sldId="316"/>
        </pc:sldMkLst>
        <pc:spChg chg="mod">
          <ac:chgData name="来宾用户" userId="" providerId="Windows Live" clId="Web-{8FC28A7D-F8C1-42AB-92D8-01A9B44075CE}" dt="2023-02-14T09:28:05.005" v="7" actId="20577"/>
          <ac:spMkLst>
            <pc:docMk/>
            <pc:sldMk cId="2390377408" sldId="316"/>
            <ac:spMk id="2" creationId="{7851E326-5F67-3966-DE1B-0BB58A20B7F5}"/>
          </ac:spMkLst>
        </pc:spChg>
        <pc:spChg chg="mod">
          <ac:chgData name="来宾用户" userId="" providerId="Windows Live" clId="Web-{8FC28A7D-F8C1-42AB-92D8-01A9B44075CE}" dt="2023-02-14T09:41:17.335" v="228" actId="20577"/>
          <ac:spMkLst>
            <pc:docMk/>
            <pc:sldMk cId="2390377408" sldId="316"/>
            <ac:spMk id="3" creationId="{CC303A55-C680-CF26-9B16-C716E434C3D1}"/>
          </ac:spMkLst>
        </pc:spChg>
        <pc:spChg chg="add mod ord">
          <ac:chgData name="来宾用户" userId="" providerId="Windows Live" clId="Web-{8FC28A7D-F8C1-42AB-92D8-01A9B44075CE}" dt="2023-02-14T09:38:41.332" v="172" actId="14100"/>
          <ac:spMkLst>
            <pc:docMk/>
            <pc:sldMk cId="2390377408" sldId="316"/>
            <ac:spMk id="4" creationId="{C933823E-1435-C3B4-1814-D1556B851410}"/>
          </ac:spMkLst>
        </pc:spChg>
        <pc:spChg chg="add mod ord">
          <ac:chgData name="来宾用户" userId="" providerId="Windows Live" clId="Web-{8FC28A7D-F8C1-42AB-92D8-01A9B44075CE}" dt="2023-02-14T09:38:58.848" v="177" actId="14100"/>
          <ac:spMkLst>
            <pc:docMk/>
            <pc:sldMk cId="2390377408" sldId="316"/>
            <ac:spMk id="5" creationId="{A79F5278-5BEA-79B8-044D-4C5F4D865431}"/>
          </ac:spMkLst>
        </pc:spChg>
        <pc:spChg chg="add mod">
          <ac:chgData name="来宾用户" userId="" providerId="Windows Live" clId="Web-{8FC28A7D-F8C1-42AB-92D8-01A9B44075CE}" dt="2023-02-14T09:39:02.113" v="178" actId="1076"/>
          <ac:spMkLst>
            <pc:docMk/>
            <pc:sldMk cId="2390377408" sldId="316"/>
            <ac:spMk id="6" creationId="{48BA6484-6C44-A286-3A37-41081F0BBE55}"/>
          </ac:spMkLst>
        </pc:spChg>
        <pc:spChg chg="add mod">
          <ac:chgData name="来宾用户" userId="" providerId="Windows Live" clId="Web-{8FC28A7D-F8C1-42AB-92D8-01A9B44075CE}" dt="2023-02-14T09:39:15.286" v="182" actId="20577"/>
          <ac:spMkLst>
            <pc:docMk/>
            <pc:sldMk cId="2390377408" sldId="316"/>
            <ac:spMk id="7" creationId="{E5EA3A08-4830-9E0B-C55B-3EB1FC13A843}"/>
          </ac:spMkLst>
        </pc:spChg>
        <pc:spChg chg="add del">
          <ac:chgData name="来宾用户" userId="" providerId="Windows Live" clId="Web-{8FC28A7D-F8C1-42AB-92D8-01A9B44075CE}" dt="2023-02-14T09:40:56.866" v="226"/>
          <ac:spMkLst>
            <pc:docMk/>
            <pc:sldMk cId="2390377408" sldId="316"/>
            <ac:spMk id="8" creationId="{6A12AD79-1EE0-5E91-237E-1F836FED8605}"/>
          </ac:spMkLst>
        </pc:spChg>
      </pc:sldChg>
      <pc:sldChg chg="modSp new">
        <pc:chgData name="来宾用户" userId="" providerId="Windows Live" clId="Web-{8FC28A7D-F8C1-42AB-92D8-01A9B44075CE}" dt="2023-02-14T09:46:34.795" v="443" actId="20577"/>
        <pc:sldMkLst>
          <pc:docMk/>
          <pc:sldMk cId="255187205" sldId="317"/>
        </pc:sldMkLst>
        <pc:spChg chg="mod">
          <ac:chgData name="来宾用户" userId="" providerId="Windows Live" clId="Web-{8FC28A7D-F8C1-42AB-92D8-01A9B44075CE}" dt="2023-02-14T09:39:42.442" v="201" actId="20577"/>
          <ac:spMkLst>
            <pc:docMk/>
            <pc:sldMk cId="255187205" sldId="317"/>
            <ac:spMk id="2" creationId="{E860B3C4-6659-2E23-9782-755D967B6E7A}"/>
          </ac:spMkLst>
        </pc:spChg>
        <pc:spChg chg="mod">
          <ac:chgData name="来宾用户" userId="" providerId="Windows Live" clId="Web-{8FC28A7D-F8C1-42AB-92D8-01A9B44075CE}" dt="2023-02-14T09:46:34.795" v="443" actId="20577"/>
          <ac:spMkLst>
            <pc:docMk/>
            <pc:sldMk cId="255187205" sldId="317"/>
            <ac:spMk id="3" creationId="{6F627849-97B4-BDE7-61A5-7774EC8802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564D-AAA7-CB4B-9DDC-EE810384038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2357-7C11-5E4B-852C-39C14557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2357-7C11-5E4B-852C-39C14557D0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2357-7C11-5E4B-852C-39C14557D0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yy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2357-7C11-5E4B-852C-39C14557D0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0F6F-7746-FB46-9914-89B8481F1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7D72D-4C0B-E243-B7F3-1BE16FC99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A91E-409E-DC4D-B5F5-A7ECF6EB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2787-9CA8-A144-B38E-49E82F4E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ABED-0843-0442-BB8E-F552631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3535-1D71-EE4E-A9C5-94930D6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9C7EF-6DD9-0B4E-B044-5CCF22FC2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C46E-01A2-A141-93E4-2F160591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80A-2DC0-8042-BCD6-B2CD8BFE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ED85-1F74-524A-8F33-43581BC3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B2A08-6653-8D49-8C1C-58D8D48A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1F986-2DF0-BB43-90A3-F5C725DB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0C56-248B-E642-8690-D5006C45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D5C-4ECC-DE4F-9D98-F61769C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27F0-F67A-6149-990F-B8A75CC6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9D3A-608F-DD48-91E0-085951AA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D71F-4330-3D48-A633-5F475812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DB09-1446-A84A-93BC-AC6DA490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47F-7769-8640-9838-8D58EBCE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9B7-E8E4-AC4C-9B9C-C48B0774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9952-81CE-B547-9A3A-C48F34C0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B900-B243-134B-88D1-6BC004EC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4A5C-0863-1A40-9E49-60E4D8A1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8C24-D920-BA42-BD4E-5C01F76E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421D-57FC-334B-85C1-0E1859C3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1ABD-A06F-5743-A91F-4192EB41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689-9FB9-8F46-AB51-23F83B25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FF09-CFF4-974B-8304-43588785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72E3E-BE62-7244-95A0-8F70A262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A70E-88E1-8648-8777-6176B0C7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AFF4-1AD6-5446-A4E8-E3026F29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532D-FBA0-6F4B-BEA0-67F1183C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4A50-F4D8-9B43-BD21-79A58E20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93AF3-7D6B-1549-963B-D510E48C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1C851-1A47-0E49-B30C-7EA88B1C2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D4E00-38CB-7645-A1EB-66B3DE1C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B358D-7D59-754B-A6A1-EFA41B7A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F273-ED10-9F49-99D5-68F7A8A7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3F484-0767-D147-8CAD-366CCD6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4EA6-4C3F-9A4A-9555-6CA5BEA7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3165-7C18-6F49-BA7C-906A68FB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765D-5E6D-0541-84BA-395B852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062C-332E-F443-90A5-7DFDB972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19085-DE36-3441-8870-772C29EF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7050-B0A3-3848-B78F-22EEF177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B518-DA41-4A4E-A947-1DC3649F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595E-3D76-A040-9516-0F21A34D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9910-2986-6C47-A221-3084568A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F38A-7211-944B-AC57-37BBBAE1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AF58-AE8B-AB4F-A4B1-B1867619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E939-4E6B-1144-91E6-77F9C7FF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AABA-7EF5-E44B-B4F9-C337AD6E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2328-4893-984C-8F97-CC88AD42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90A13-0680-B742-A302-05F74D06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E467E-6E9C-6741-AB2D-925DB0CE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BB22A-4896-3E4F-9190-C280E32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4F71-534D-B543-AF9F-83C8BCC5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F372-E81D-5845-8D2A-FE676516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0E62A-D6CD-BF4C-8572-DF66152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C902-41D2-7D4F-BF08-066BD9A6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D0D3-A2AF-D34D-875C-7ABF52A7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0F98-F9F3-5F43-8E37-53102CB3075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438E-3E0A-9C42-B7C2-20461835E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1508-BA53-5947-AE7F-63CC79E0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73B9-5324-4941-96EA-8B46963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/unix-vi-editor.htm" TargetMode="External"/><Relationship Id="rId2" Type="http://schemas.openxmlformats.org/officeDocument/2006/relationships/hyperlink" Target="https://www.tecmint.com/learn-nano-text-editor-in-linux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ystem.cse.ust.hk/UGuides/activ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BBE4-2819-BB48-9921-955E6AE0A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51812-54DB-C240-B830-5606F12B8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01: Introduction to the Lab Environment</a:t>
            </a:r>
          </a:p>
          <a:p>
            <a:r>
              <a:rPr lang="en-US" dirty="0"/>
              <a:t>REN,</a:t>
            </a:r>
            <a:r>
              <a:rPr lang="zh-CN" altLang="en-US" dirty="0"/>
              <a:t> </a:t>
            </a:r>
            <a:r>
              <a:rPr lang="en-US" altLang="zh-CN" dirty="0"/>
              <a:t>Zhenghang</a:t>
            </a:r>
            <a:r>
              <a:rPr lang="en-US" dirty="0"/>
              <a:t> (zrenak@cse.ust.hk)</a:t>
            </a:r>
          </a:p>
        </p:txBody>
      </p:sp>
    </p:spTree>
    <p:extLst>
      <p:ext uri="{BB962C8B-B14F-4D97-AF65-F5344CB8AC3E}">
        <p14:creationId xmlns:p14="http://schemas.microsoft.com/office/powerpoint/2010/main" val="19443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742F-CBAF-4CF2-838A-671F250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86B4-C7DF-480C-B197-DB80BDE9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piece of hardware that allows you to interact with the computer</a:t>
            </a:r>
          </a:p>
          <a:p>
            <a:pPr lvl="1"/>
            <a:r>
              <a:rPr lang="en-HK" dirty="0"/>
              <a:t>The monitor</a:t>
            </a:r>
          </a:p>
          <a:p>
            <a:pPr lvl="1"/>
            <a:r>
              <a:rPr lang="en-HK" dirty="0"/>
              <a:t>The keyboard</a:t>
            </a:r>
          </a:p>
          <a:p>
            <a:r>
              <a:rPr lang="en-HK" dirty="0"/>
              <a:t>A computer was connected to multiple terminals for sharing</a:t>
            </a:r>
          </a:p>
          <a:p>
            <a:pPr lvl="1"/>
            <a:r>
              <a:rPr lang="en-HK" dirty="0"/>
              <a:t>Computers were expensive</a:t>
            </a:r>
          </a:p>
          <a:p>
            <a:r>
              <a:rPr lang="en-HK" dirty="0"/>
              <a:t>Now terminal refers to the Text UI program</a:t>
            </a:r>
          </a:p>
          <a:p>
            <a:pPr lvl="1"/>
            <a:r>
              <a:rPr lang="en-HK" dirty="0"/>
              <a:t>A virtual terminal</a:t>
            </a:r>
          </a:p>
          <a:p>
            <a:pPr lvl="1"/>
            <a:r>
              <a:rPr lang="en-HK" dirty="0"/>
              <a:t>Emulating text I/O of early terminals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3B167-0286-45AF-A560-50CFE872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31" y="3773697"/>
            <a:ext cx="3134895" cy="27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77D-80AB-4480-80CB-CB50EBE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BC54-142E-4E33-BCD7-7F2F9B65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piece of software that provides text interaction with the computer</a:t>
            </a:r>
          </a:p>
          <a:p>
            <a:pPr lvl="1"/>
            <a:r>
              <a:rPr lang="en-HK" dirty="0"/>
              <a:t>Linux uses </a:t>
            </a:r>
            <a:r>
              <a:rPr lang="en-HK" dirty="0">
                <a:solidFill>
                  <a:srgbClr val="FF0000"/>
                </a:solidFill>
              </a:rPr>
              <a:t>bash</a:t>
            </a:r>
            <a:r>
              <a:rPr lang="en-HK" dirty="0"/>
              <a:t> as the default shell</a:t>
            </a:r>
          </a:p>
          <a:p>
            <a:pPr lvl="1"/>
            <a:r>
              <a:rPr lang="en-HK" dirty="0"/>
              <a:t>There are other shells, e.g. </a:t>
            </a:r>
            <a:r>
              <a:rPr lang="en-HK" dirty="0" err="1"/>
              <a:t>sh</a:t>
            </a:r>
            <a:r>
              <a:rPr lang="en-HK" dirty="0"/>
              <a:t>, </a:t>
            </a:r>
            <a:r>
              <a:rPr lang="en-HK" dirty="0" err="1"/>
              <a:t>csh</a:t>
            </a:r>
            <a:r>
              <a:rPr lang="en-HK" dirty="0"/>
              <a:t>, </a:t>
            </a:r>
            <a:r>
              <a:rPr lang="en-HK" dirty="0" err="1"/>
              <a:t>zsh</a:t>
            </a:r>
            <a:r>
              <a:rPr lang="en-HK" dirty="0"/>
              <a:t>, ……</a:t>
            </a:r>
          </a:p>
          <a:p>
            <a:pPr lvl="1"/>
            <a:r>
              <a:rPr lang="en-HK" dirty="0" err="1">
                <a:solidFill>
                  <a:srgbClr val="FF0000"/>
                </a:solidFill>
              </a:rPr>
              <a:t>csh</a:t>
            </a:r>
            <a:r>
              <a:rPr lang="en-HK" dirty="0"/>
              <a:t> is the default shell in Lab 2</a:t>
            </a:r>
          </a:p>
          <a:p>
            <a:pPr lvl="1"/>
            <a:r>
              <a:rPr lang="en-HK" dirty="0"/>
              <a:t>You can customize the shell by editing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cshrc_user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/>
              <a:t>Users tell the computer what to do with commands</a:t>
            </a:r>
          </a:p>
          <a:p>
            <a:pPr lvl="1"/>
            <a:r>
              <a:rPr lang="en-HK" dirty="0"/>
              <a:t>Shell commands are programs that do specific tasks</a:t>
            </a:r>
          </a:p>
          <a:p>
            <a:pPr lvl="1"/>
            <a:r>
              <a:rPr lang="en-HK" dirty="0"/>
              <a:t>Commands may or may not give text feedback</a:t>
            </a:r>
          </a:p>
          <a:p>
            <a:pPr lvl="1"/>
            <a:r>
              <a:rPr lang="en-HK" dirty="0"/>
              <a:t>Some commands accept arguments</a:t>
            </a:r>
          </a:p>
        </p:txBody>
      </p:sp>
    </p:spTree>
    <p:extLst>
      <p:ext uri="{BB962C8B-B14F-4D97-AF65-F5344CB8AC3E}">
        <p14:creationId xmlns:p14="http://schemas.microsoft.com/office/powerpoint/2010/main" val="265964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677D-80AB-4480-80CB-CB50EBE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Shell vs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BC54-142E-4E33-BCD7-7F2F9B65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terminal</a:t>
            </a:r>
            <a:r>
              <a:rPr lang="en-US" sz="2400" dirty="0"/>
              <a:t> is the GUI window that you see on the screen. It takes commands and shows output. (input and output module)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shell</a:t>
            </a:r>
            <a:r>
              <a:rPr lang="en-US" sz="2400" dirty="0"/>
              <a:t> is the software that interprets and executes the various commands that we type in the </a:t>
            </a:r>
            <a:r>
              <a:rPr lang="en-US" sz="2400" b="1" dirty="0"/>
              <a:t>terminal</a:t>
            </a:r>
            <a:r>
              <a:rPr lang="en-US" sz="2400" dirty="0"/>
              <a:t>.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4197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C3F6-B302-4F65-AE86-6438234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 with Linux OS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934C-5688-4954-AFD1-2598CE1D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 Commands</a:t>
            </a:r>
          </a:p>
          <a:p>
            <a:endParaRPr lang="en-US" altLang="zh-CN" dirty="0"/>
          </a:p>
          <a:p>
            <a:r>
              <a:rPr lang="en-US" altLang="zh-CN" dirty="0"/>
              <a:t>Directory</a:t>
            </a:r>
          </a:p>
          <a:p>
            <a:pPr lvl="1"/>
            <a:r>
              <a:rPr lang="en-US" altLang="zh-CN" dirty="0"/>
              <a:t>List/Change directory</a:t>
            </a:r>
          </a:p>
          <a:p>
            <a:pPr lvl="1"/>
            <a:r>
              <a:rPr lang="en-US" altLang="zh-CN" dirty="0"/>
              <a:t>Create, Rename, Move, Remove</a:t>
            </a:r>
          </a:p>
          <a:p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Check file contents</a:t>
            </a:r>
          </a:p>
          <a:p>
            <a:pPr lvl="1"/>
            <a:r>
              <a:rPr lang="en-US" altLang="zh-CN" dirty="0"/>
              <a:t>Create, Rename, Edit, Move, Remove</a:t>
            </a:r>
          </a:p>
          <a:p>
            <a:r>
              <a:rPr lang="en-US" altLang="zh-CN" dirty="0"/>
              <a:t>Getting Help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8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C656-2B45-4948-B63A-9224038A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1F64-2C29-4BD9-8137-B512F1E6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HK" dirty="0"/>
              <a:t>Example shell commands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HK" dirty="0"/>
              <a:t> lists files under a directory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HK" dirty="0"/>
              <a:t> changes the working directory to somewhere else</a:t>
            </a:r>
          </a:p>
          <a:p>
            <a:pPr lvl="1"/>
            <a:r>
              <a:rPr lang="en-HK" altLang="zh-CN" dirty="0"/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HK" dirty="0"/>
              <a:t> shows current directory</a:t>
            </a:r>
          </a:p>
          <a:p>
            <a:r>
              <a:rPr lang="en-HK" dirty="0"/>
              <a:t>Clear the output: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endParaRPr lang="en-HK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/>
              <a:t>Example command arguments</a:t>
            </a:r>
          </a:p>
          <a:p>
            <a:pPr lvl="1"/>
            <a:r>
              <a:rPr lang="en-HK" dirty="0"/>
              <a:t>Arguments can be a character or a word</a:t>
            </a:r>
          </a:p>
          <a:p>
            <a:pPr lvl="1"/>
            <a:r>
              <a:rPr lang="en-HK" dirty="0"/>
              <a:t>Character arguments can stack together 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–a -l </a:t>
            </a:r>
            <a:r>
              <a:rPr lang="en-HK" sz="2500" dirty="0"/>
              <a:t>or in short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  <a:p>
            <a:pPr lvl="2"/>
            <a:r>
              <a:rPr lang="en-HK" dirty="0"/>
              <a:t>‘a’ shows hidden files, ‘l’ list detailed information of files</a:t>
            </a:r>
          </a:p>
          <a:p>
            <a:pPr lvl="1"/>
            <a:r>
              <a:rPr lang="en-HK" dirty="0"/>
              <a:t>Each command is different, consult the manual or help</a:t>
            </a:r>
          </a:p>
          <a:p>
            <a:pPr lvl="2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pPr lvl="2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--help</a:t>
            </a: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5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82F-C3B8-441A-9F79-C2EDC823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Essential Shell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00167-BC47-4F7E-9869-550B1DF57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9176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07114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88801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49737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8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rmdir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whoami</a:t>
                      </a:r>
                      <a:endParaRPr lang="en-H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84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272797-D6E9-4FAB-84ED-9CAEE1DB2F3B}"/>
              </a:ext>
            </a:extLst>
          </p:cNvPr>
          <p:cNvSpPr txBox="1"/>
          <p:nvPr/>
        </p:nvSpPr>
        <p:spPr>
          <a:xfrm>
            <a:off x="838200" y="3814763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the key &lt;Tab&gt; to auto-complete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arrow keys (up and down) to find previously used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argument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--help </a:t>
            </a:r>
            <a:r>
              <a:rPr lang="en-HK" dirty="0"/>
              <a:t>on any command to show their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Use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(a command) </a:t>
            </a:r>
            <a:r>
              <a:rPr lang="en-HK" dirty="0"/>
              <a:t>to show detailed command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/>
              <a:t>E.g.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6431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79F5278-5BEA-79B8-044D-4C5F4D865431}"/>
              </a:ext>
            </a:extLst>
          </p:cNvPr>
          <p:cNvSpPr/>
          <p:nvPr/>
        </p:nvSpPr>
        <p:spPr>
          <a:xfrm>
            <a:off x="6409403" y="3099209"/>
            <a:ext cx="2126225" cy="712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33823E-1435-C3B4-1814-D1556B851410}"/>
              </a:ext>
            </a:extLst>
          </p:cNvPr>
          <p:cNvSpPr/>
          <p:nvPr/>
        </p:nvSpPr>
        <p:spPr>
          <a:xfrm>
            <a:off x="3721920" y="3099209"/>
            <a:ext cx="2105741" cy="712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51E326-5F67-3966-DE1B-0BB58A20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Advanced Usage: Pipe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03A55-C680-CF26-9B16-C716E434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Pipe abstracts the connection from one command's output to another command's input</a:t>
            </a:r>
          </a:p>
          <a:p>
            <a:r>
              <a:rPr lang="zh-CN" altLang="en-US">
                <a:ea typeface="等线"/>
                <a:cs typeface="Calibri"/>
              </a:rPr>
              <a:t>Example</a:t>
            </a:r>
            <a:endParaRPr lang="zh-CN" altLang="en-US" dirty="0">
              <a:ea typeface="等线"/>
              <a:cs typeface="Calibri"/>
            </a:endParaRPr>
          </a:p>
          <a:p>
            <a:pPr marL="0" indent="0" algn="ctr">
              <a:buNone/>
            </a:pPr>
            <a:r>
              <a:rPr lang="zh-CN" altLang="en-US" sz="2400">
                <a:ea typeface="等线"/>
                <a:cs typeface="Calibri"/>
              </a:rPr>
              <a:t>cat holidays.txt     |     grep Christmas</a:t>
            </a:r>
          </a:p>
          <a:p>
            <a:pPr marL="0" indent="0" algn="ctr">
              <a:buNone/>
            </a:pPr>
            <a:endParaRPr lang="zh-CN" altLang="en-US" sz="2400" dirty="0">
              <a:ea typeface="等线"/>
              <a:cs typeface="Calibri"/>
            </a:endParaRPr>
          </a:p>
          <a:p>
            <a:pPr marL="0" indent="0" algn="ctr">
              <a:buNone/>
            </a:pPr>
            <a:endParaRPr lang="zh-CN" altLang="en-US" sz="2400" dirty="0">
              <a:ea typeface="等线"/>
              <a:cs typeface="Calibri"/>
            </a:endParaRPr>
          </a:p>
          <a:p>
            <a:pPr marL="342900" indent="-342900"/>
            <a:r>
              <a:rPr lang="zh-CN" altLang="en-US" sz="2400">
                <a:ea typeface="等线"/>
                <a:cs typeface="Calibri"/>
              </a:rPr>
              <a:t>General Syntax</a:t>
            </a:r>
          </a:p>
          <a:p>
            <a:pPr marL="0" indent="0" algn="ctr">
              <a:buNone/>
            </a:pPr>
            <a:r>
              <a:rPr lang="en-US" altLang="zh-CN" sz="2400" dirty="0">
                <a:ea typeface="+mn-lt"/>
                <a:cs typeface="+mn-lt"/>
              </a:rPr>
              <a:t>c</a:t>
            </a:r>
            <a:r>
              <a:rPr lang="zh-CN" sz="2400">
                <a:ea typeface="+mn-lt"/>
                <a:cs typeface="+mn-lt"/>
              </a:rPr>
              <a:t>ommand 1 | command 2 | command 3 | ……</a:t>
            </a:r>
            <a:endParaRPr 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A6484-6C44-A286-3A37-41081F0BBE55}"/>
              </a:ext>
            </a:extLst>
          </p:cNvPr>
          <p:cNvSpPr txBox="1"/>
          <p:nvPr/>
        </p:nvSpPr>
        <p:spPr>
          <a:xfrm>
            <a:off x="3912419" y="3910371"/>
            <a:ext cx="16305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>
                <a:ea typeface="等线"/>
                <a:cs typeface="Calibri" panose="020F0502020204030204"/>
              </a:rPr>
              <a:t>Produce outputs</a:t>
            </a:r>
            <a:endParaRPr lang="zh-CN" altLang="en-US" sz="1400" dirty="0">
              <a:ea typeface="等线"/>
              <a:cs typeface="Calibri" panose="020F050202020403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EA3A08-4830-9E0B-C55B-3EB1FC13A843}"/>
              </a:ext>
            </a:extLst>
          </p:cNvPr>
          <p:cNvSpPr txBox="1"/>
          <p:nvPr/>
        </p:nvSpPr>
        <p:spPr>
          <a:xfrm>
            <a:off x="6690032" y="3906274"/>
            <a:ext cx="16305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>
                <a:ea typeface="等线"/>
                <a:cs typeface="Calibri" panose="020F0502020204030204"/>
              </a:rPr>
              <a:t>Take outputs</a:t>
            </a:r>
            <a:endParaRPr lang="zh-CN" altLang="en-US" sz="1400" dirty="0">
              <a:ea typeface="等线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037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C4-6659-2E23-9782-755D967B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Other Examples of Pipe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27849-97B4-BDE7-61A5-7774EC8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+mn-lt"/>
                <a:cs typeface="+mn-lt"/>
              </a:rPr>
              <a:t>c</a:t>
            </a:r>
            <a:r>
              <a:rPr lang="zh-CN">
                <a:ea typeface="+mn-lt"/>
                <a:cs typeface="+mn-lt"/>
              </a:rPr>
              <a:t>at file1.txt | sort</a:t>
            </a:r>
            <a:endParaRPr lang="zh-CN" altLang="en-US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altLang="zh-CN" dirty="0">
                <a:ea typeface="等线"/>
                <a:cs typeface="Calibri"/>
              </a:rPr>
              <a:t>Read the</a:t>
            </a:r>
            <a:r>
              <a:rPr lang="zh-CN" dirty="0">
                <a:ea typeface="等线"/>
                <a:cs typeface="Calibri"/>
              </a:rPr>
              <a:t> </a:t>
            </a:r>
            <a:r>
              <a:rPr lang="en-US" altLang="zh-CN" dirty="0">
                <a:ea typeface="等线"/>
                <a:cs typeface="Calibri"/>
              </a:rPr>
              <a:t>content of file1.txt and sort lines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cat file2.txt | head -4</a:t>
            </a:r>
          </a:p>
          <a:p>
            <a:pPr marL="0" indent="0" algn="r">
              <a:buNone/>
            </a:pPr>
            <a:r>
              <a:rPr lang="en-US" dirty="0">
                <a:cs typeface="Calibri"/>
              </a:rPr>
              <a:t>Read the content of file2.txt and show the first four lines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ls | </a:t>
            </a:r>
            <a:r>
              <a:rPr lang="en-US" dirty="0" err="1">
                <a:ea typeface="+mn-lt"/>
                <a:cs typeface="+mn-lt"/>
              </a:rPr>
              <a:t>wc</a:t>
            </a:r>
            <a:r>
              <a:rPr lang="en-US" dirty="0">
                <a:ea typeface="+mn-lt"/>
                <a:cs typeface="+mn-lt"/>
              </a:rPr>
              <a:t> -l</a:t>
            </a:r>
          </a:p>
          <a:p>
            <a:pPr marL="0" indent="0" algn="r">
              <a:buNone/>
            </a:pPr>
            <a:r>
              <a:rPr lang="en-US" dirty="0">
                <a:cs typeface="Calibri"/>
              </a:rPr>
              <a:t>Count the number of files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ps</a:t>
            </a:r>
            <a:r>
              <a:rPr lang="en-US" dirty="0">
                <a:cs typeface="Calibri"/>
              </a:rPr>
              <a:t> –aux | sort –</a:t>
            </a:r>
            <a:r>
              <a:rPr lang="en-US" dirty="0" err="1">
                <a:cs typeface="Calibri"/>
              </a:rPr>
              <a:t>nrk</a:t>
            </a:r>
            <a:r>
              <a:rPr lang="en-US" dirty="0">
                <a:cs typeface="Calibri"/>
              </a:rPr>
              <a:t> 3,3 | head –n 5</a:t>
            </a:r>
          </a:p>
          <a:p>
            <a:pPr marL="0" indent="0" algn="r">
              <a:buNone/>
            </a:pPr>
            <a:r>
              <a:rPr lang="en-US" dirty="0">
                <a:cs typeface="Calibri"/>
              </a:rPr>
              <a:t>Get process state list and sort with reverse order. Then show the top five from the list</a:t>
            </a:r>
          </a:p>
        </p:txBody>
      </p:sp>
    </p:spTree>
    <p:extLst>
      <p:ext uri="{BB962C8B-B14F-4D97-AF65-F5344CB8AC3E}">
        <p14:creationId xmlns:p14="http://schemas.microsoft.com/office/powerpoint/2010/main" val="2551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-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absolute path </a:t>
            </a:r>
            <a:r>
              <a:rPr lang="en-US" dirty="0"/>
              <a:t>specifies the path of the file starting from the root (/) directory</a:t>
            </a:r>
          </a:p>
          <a:p>
            <a:r>
              <a:rPr lang="en-US" dirty="0"/>
              <a:t>Relative path using dot(.) and </a:t>
            </a:r>
            <a:r>
              <a:rPr lang="en-US" dirty="0" err="1"/>
              <a:t>dotdot</a:t>
            </a:r>
            <a:r>
              <a:rPr lang="en-US" dirty="0"/>
              <a:t> (..)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/>
              <a:t> indicates the current directory</a:t>
            </a:r>
          </a:p>
          <a:p>
            <a:pPr lvl="1"/>
            <a:r>
              <a:rPr lang="en-US" dirty="0"/>
              <a:t>..    indicates the directory in the upper level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../test.txt</a:t>
            </a:r>
          </a:p>
          <a:p>
            <a:pPr lvl="1"/>
            <a:r>
              <a:rPr lang="en-US" dirty="0"/>
              <a:t>It means the file </a:t>
            </a:r>
            <a:r>
              <a:rPr lang="en-US" u="sng" dirty="0">
                <a:solidFill>
                  <a:srgbClr val="FF0000"/>
                </a:solidFill>
              </a:rPr>
              <a:t>text.txt</a:t>
            </a:r>
            <a:r>
              <a:rPr lang="en-US" dirty="0"/>
              <a:t> located in the upper level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Print the absolution path of the current path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</a:p>
          <a:p>
            <a:pPr lvl="1"/>
            <a:r>
              <a:rPr lang="en-US" dirty="0"/>
              <a:t>List out the content in the current working directory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</a:t>
            </a:r>
          </a:p>
          <a:p>
            <a:pPr lvl="3"/>
            <a:r>
              <a:rPr lang="en-US" dirty="0"/>
              <a:t>List out the detailed information about the current directory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List out the detailed information, with a human readable format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/home</a:t>
            </a:r>
          </a:p>
          <a:p>
            <a:pPr lvl="3"/>
            <a:r>
              <a:rPr lang="en-US" dirty="0"/>
              <a:t>List out the content of the home directory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388C-707A-4F70-BDE4-2C22498D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CBD8-A623-4672-AB70-D41D0210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Short introduction to Linux</a:t>
            </a:r>
          </a:p>
          <a:p>
            <a:r>
              <a:rPr lang="en-HK" dirty="0"/>
              <a:t>How to login your </a:t>
            </a:r>
            <a:r>
              <a:rPr lang="en-US" altLang="zh-CN" dirty="0"/>
              <a:t>l</a:t>
            </a:r>
            <a:r>
              <a:rPr lang="en-HK" dirty="0"/>
              <a:t>ab environment</a:t>
            </a:r>
          </a:p>
          <a:p>
            <a:r>
              <a:rPr lang="en-HK" dirty="0"/>
              <a:t>How to use your lab environment (with demo)</a:t>
            </a:r>
          </a:p>
          <a:p>
            <a:endParaRPr lang="en-HK" dirty="0"/>
          </a:p>
          <a:p>
            <a:pPr marL="0" indent="0">
              <a:buNone/>
            </a:pPr>
            <a:r>
              <a:rPr lang="en-HK" dirty="0"/>
              <a:t>After this tutorial you should be able to:</a:t>
            </a:r>
          </a:p>
          <a:p>
            <a:r>
              <a:rPr lang="en-HK" dirty="0"/>
              <a:t>Login/logout lab server</a:t>
            </a:r>
          </a:p>
          <a:p>
            <a:r>
              <a:rPr lang="en-HK" dirty="0"/>
              <a:t>Interact with OS in lab server: change directory, list directory files, create files, edit files, save files, delete files……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49443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</a:p>
          <a:p>
            <a:pPr lvl="1"/>
            <a:r>
              <a:rPr lang="en-US" dirty="0"/>
              <a:t>Change directory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3"/>
            <a:r>
              <a:rPr lang="en-US" dirty="0"/>
              <a:t>Change the current directory to the upper level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</a:t>
            </a:r>
          </a:p>
          <a:p>
            <a:pPr lvl="3"/>
            <a:r>
              <a:rPr lang="en-US" dirty="0"/>
              <a:t>Change the current directory to the current directory</a:t>
            </a:r>
          </a:p>
          <a:p>
            <a:pPr lvl="3"/>
            <a:r>
              <a:rPr lang="en-US" dirty="0"/>
              <a:t>Nothing will happen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3"/>
            <a:r>
              <a:rPr lang="en-US" dirty="0"/>
              <a:t>Change the current directory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</a:p>
          <a:p>
            <a:pPr lvl="3"/>
            <a:r>
              <a:rPr lang="en-US" dirty="0"/>
              <a:t>Change the current directory back to your </a:t>
            </a:r>
            <a:r>
              <a:rPr lang="en-US" b="1" dirty="0"/>
              <a:t>home directory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management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&lt;arg1&gt; &lt;arg2&gt; …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Renaming and moving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&lt;source&gt; &lt;destination&gt;</a:t>
            </a:r>
          </a:p>
          <a:p>
            <a:r>
              <a:rPr lang="en-US" dirty="0"/>
              <a:t>Copying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-r &lt;source&gt; &lt;destination&gt;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&lt;arg1&gt; &lt;arg2&gt; …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Renaming and moving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&lt;source&gt; &lt;destination&gt;</a:t>
            </a:r>
          </a:p>
          <a:p>
            <a:r>
              <a:rPr lang="en-US" dirty="0"/>
              <a:t>Copying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-r &lt;source&gt; &lt;destination&gt;</a:t>
            </a:r>
          </a:p>
          <a:p>
            <a:r>
              <a:rPr lang="en-US" altLang="zh-CN" dirty="0"/>
              <a:t>Remove directories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&lt;dir1&gt; &lt;dir2&gt; …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dirty="0"/>
              <a:t>All directories must be empty</a:t>
            </a:r>
          </a:p>
          <a:p>
            <a:pPr lvl="1"/>
            <a:r>
              <a:rPr lang="en-US" altLang="zh-CN" dirty="0"/>
              <a:t>If not empty: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rm –r &lt;dir1&gt; &lt;dir2&gt; … &lt;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1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 an empty file or update its timestamp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touch &lt;file&gt;</a:t>
            </a:r>
          </a:p>
          <a:p>
            <a:pPr lvl="1"/>
            <a:r>
              <a:rPr lang="en-US" altLang="zh-CN" dirty="0"/>
              <a:t>It will be useful if you would like to change the last modified date of a file for some reasons</a:t>
            </a:r>
            <a:endParaRPr lang="en-US" dirty="0"/>
          </a:p>
          <a:p>
            <a:r>
              <a:rPr lang="en-US" dirty="0"/>
              <a:t>Remove files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&lt;file1&gt; &lt;file2&gt; …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Remove ALL files recursively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Don’t do this if you are root user and in the root directory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commands to view a text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&lt;filename&gt;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more &lt;filename&gt;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 &lt;filename&gt;</a:t>
            </a:r>
          </a:p>
          <a:p>
            <a:r>
              <a:rPr lang="en-US" dirty="0"/>
              <a:t>There are 2 commonly used command-line editors (nano and vi</a:t>
            </a:r>
            <a:r>
              <a:rPr lang="en-US" altLang="zh-CN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nano &lt;filename&gt;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 &lt;filename&gt;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Command line editors</a:t>
            </a:r>
            <a:br>
              <a:rPr lang="en-US" altLang="zh-TW" dirty="0"/>
            </a:br>
            <a:r>
              <a:rPr lang="en-US" altLang="zh-TW" dirty="0"/>
              <a:t> (</a:t>
            </a:r>
            <a:r>
              <a:rPr lang="en-US" altLang="zh-TW" dirty="0" err="1"/>
              <a:t>nano</a:t>
            </a:r>
            <a:r>
              <a:rPr lang="en-US" altLang="zh-TW" dirty="0"/>
              <a:t>/vi)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nano</a:t>
            </a:r>
            <a:endParaRPr lang="en-US" altLang="zh-TW" dirty="0"/>
          </a:p>
          <a:p>
            <a:pPr lvl="1"/>
            <a:r>
              <a:rPr lang="en-US" altLang="zh-TW" dirty="0"/>
              <a:t>Commands:</a:t>
            </a:r>
          </a:p>
          <a:p>
            <a:pPr lvl="2"/>
            <a:r>
              <a:rPr lang="en-US" altLang="zh-TW" dirty="0"/>
              <a:t>Arrow keys: Navigate the editor</a:t>
            </a:r>
          </a:p>
          <a:p>
            <a:pPr lvl="2"/>
            <a:r>
              <a:rPr lang="en-US" altLang="zh-TW" dirty="0" err="1"/>
              <a:t>Ctrl+X</a:t>
            </a:r>
            <a:r>
              <a:rPr lang="en-US" altLang="zh-TW" dirty="0"/>
              <a:t>: exit </a:t>
            </a:r>
            <a:r>
              <a:rPr lang="en-US" altLang="zh-TW" dirty="0" err="1"/>
              <a:t>nano</a:t>
            </a:r>
            <a:endParaRPr lang="en-US" altLang="zh-TW" dirty="0"/>
          </a:p>
          <a:p>
            <a:pPr lvl="2"/>
            <a:r>
              <a:rPr lang="en-US" altLang="zh-TW" dirty="0" err="1"/>
              <a:t>Ctrl+O</a:t>
            </a:r>
            <a:r>
              <a:rPr lang="en-US" altLang="zh-TW" dirty="0"/>
              <a:t>: write output</a:t>
            </a:r>
          </a:p>
          <a:p>
            <a:pPr lvl="2"/>
            <a:r>
              <a:rPr lang="en-US" altLang="zh-TW" dirty="0" err="1"/>
              <a:t>Ctrl+K</a:t>
            </a:r>
            <a:r>
              <a:rPr lang="en-US" altLang="zh-TW" dirty="0"/>
              <a:t>: (multiple times), each time it cut one line</a:t>
            </a:r>
          </a:p>
          <a:p>
            <a:pPr lvl="2"/>
            <a:r>
              <a:rPr lang="en-US" altLang="zh-TW" dirty="0" err="1"/>
              <a:t>Ctrl+U</a:t>
            </a:r>
            <a:r>
              <a:rPr lang="en-US" altLang="zh-TW" dirty="0"/>
              <a:t>: Paste the copied lines from </a:t>
            </a:r>
            <a:r>
              <a:rPr lang="en-US" altLang="zh-TW" dirty="0" err="1"/>
              <a:t>Ctrl+K</a:t>
            </a:r>
            <a:endParaRPr lang="en-US" altLang="zh-TW" dirty="0"/>
          </a:p>
          <a:p>
            <a:r>
              <a:rPr lang="en-US" altLang="zh-TW" dirty="0"/>
              <a:t>vim</a:t>
            </a:r>
          </a:p>
          <a:p>
            <a:pPr lvl="1"/>
            <a:r>
              <a:rPr lang="en-US" altLang="zh-TW" dirty="0"/>
              <a:t>Commands:</a:t>
            </a:r>
          </a:p>
          <a:p>
            <a:pPr lvl="2"/>
            <a:r>
              <a:rPr lang="en-US" altLang="zh-TW" dirty="0" err="1"/>
              <a:t>ESC+i</a:t>
            </a:r>
            <a:r>
              <a:rPr lang="en-US" altLang="zh-TW" dirty="0"/>
              <a:t>: Enter insert mode</a:t>
            </a:r>
          </a:p>
          <a:p>
            <a:pPr lvl="2"/>
            <a:r>
              <a:rPr lang="en-US" altLang="zh-TW" dirty="0" err="1"/>
              <a:t>ESC+dd</a:t>
            </a:r>
            <a:r>
              <a:rPr lang="en-US" altLang="zh-TW" dirty="0"/>
              <a:t>: delete a line of text</a:t>
            </a:r>
          </a:p>
          <a:p>
            <a:pPr lvl="2"/>
            <a:r>
              <a:rPr lang="en-US" altLang="zh-TW" dirty="0"/>
              <a:t>ESC+4y: copy 4 lines</a:t>
            </a:r>
          </a:p>
          <a:p>
            <a:pPr lvl="2"/>
            <a:r>
              <a:rPr lang="en-US" altLang="zh-TW" dirty="0" err="1"/>
              <a:t>ESC+p</a:t>
            </a:r>
            <a:r>
              <a:rPr lang="en-US" altLang="zh-TW" dirty="0"/>
              <a:t>: paste lines</a:t>
            </a:r>
          </a:p>
          <a:p>
            <a:pPr lvl="2"/>
            <a:r>
              <a:rPr lang="en-US" altLang="zh-TW" dirty="0" err="1"/>
              <a:t>ESC+wq</a:t>
            </a:r>
            <a:r>
              <a:rPr lang="en-US" altLang="zh-TW" dirty="0"/>
              <a:t>!: exit and save</a:t>
            </a:r>
          </a:p>
          <a:p>
            <a:pPr lvl="2"/>
            <a:r>
              <a:rPr lang="en-US" altLang="zh-TW" dirty="0" err="1"/>
              <a:t>ESC+q</a:t>
            </a:r>
            <a:r>
              <a:rPr lang="en-US" altLang="zh-TW" dirty="0"/>
              <a:t>!: exit but not save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759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B03B-3FEE-41C0-8745-CAB67073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Tutorials of using Nano/Vi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6A77-02B3-4285-ADEF-13EF9BDB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many good online tutorials for </a:t>
            </a:r>
            <a:r>
              <a:rPr lang="en-HK" dirty="0" err="1"/>
              <a:t>nano</a:t>
            </a:r>
            <a:r>
              <a:rPr lang="en-HK" dirty="0"/>
              <a:t>/vi:</a:t>
            </a:r>
          </a:p>
          <a:p>
            <a:pPr lvl="1"/>
            <a:r>
              <a:rPr lang="en-HK" dirty="0"/>
              <a:t>Nano: </a:t>
            </a:r>
            <a:r>
              <a:rPr lang="en-US" dirty="0">
                <a:hlinkClick r:id="rId2"/>
              </a:rPr>
              <a:t>https://www.tecmint.com/learn-nano-text-editor-in-linux/</a:t>
            </a:r>
            <a:endParaRPr lang="en-HK" dirty="0"/>
          </a:p>
          <a:p>
            <a:pPr lvl="1"/>
            <a:r>
              <a:rPr lang="en-HK" dirty="0"/>
              <a:t>Vi: </a:t>
            </a:r>
            <a:r>
              <a:rPr lang="en-US" dirty="0">
                <a:hlinkClick r:id="rId3"/>
              </a:rPr>
              <a:t>https://www.tutorialspoint.com/unix/unix-vi-editor.htm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98F0-7071-436B-998A-F4551089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Editing in Terminal with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4E37-986F-4215-A876-4F818283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vim is a powerful tool for text editing in Unix</a:t>
            </a:r>
          </a:p>
          <a:p>
            <a:pPr lvl="1"/>
            <a:r>
              <a:rPr lang="en-US" dirty="0"/>
              <a:t>To edit or create a file,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&lt;filename&gt;</a:t>
            </a:r>
          </a:p>
          <a:p>
            <a:r>
              <a:rPr lang="en-US" dirty="0"/>
              <a:t>Now create a new file: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When you first enter vim, you are in </a:t>
            </a:r>
            <a:r>
              <a:rPr lang="en-US" dirty="0">
                <a:highlight>
                  <a:srgbClr val="FFFF00"/>
                </a:highlight>
              </a:rPr>
              <a:t>command mode</a:t>
            </a:r>
            <a:r>
              <a:rPr lang="en-US" dirty="0"/>
              <a:t>, where every key serves as a command, not an input</a:t>
            </a:r>
          </a:p>
          <a:p>
            <a:pPr lvl="1"/>
            <a:r>
              <a:rPr lang="en-US" dirty="0"/>
              <a:t>vim have different modes: command mode, input mode, visual mode</a:t>
            </a:r>
          </a:p>
          <a:p>
            <a:pPr lvl="1"/>
            <a:r>
              <a:rPr lang="en-US" dirty="0"/>
              <a:t>&lt;Esc&gt; will lead vim back to command mode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to enter input mode, write the following Hello World for C</a:t>
            </a:r>
          </a:p>
        </p:txBody>
      </p:sp>
    </p:spTree>
    <p:extLst>
      <p:ext uri="{BB962C8B-B14F-4D97-AF65-F5344CB8AC3E}">
        <p14:creationId xmlns:p14="http://schemas.microsoft.com/office/powerpoint/2010/main" val="418259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F3B0-0469-4F10-99DE-0C3AF5B0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Editing in Terminal with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A289-BB72-4B52-B55A-95A41BC8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World!\n");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After you finished, press </a:t>
            </a:r>
            <a:r>
              <a:rPr lang="en-US" dirty="0">
                <a:highlight>
                  <a:srgbClr val="FFFF00"/>
                </a:highlight>
              </a:rPr>
              <a:t>&lt;Esc&gt;</a:t>
            </a:r>
            <a:r>
              <a:rPr lang="en-US" dirty="0"/>
              <a:t> to go back to command mode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FFFF00"/>
                </a:highlight>
              </a:rPr>
              <a:t>:w</a:t>
            </a:r>
            <a:r>
              <a:rPr lang="en-US" dirty="0"/>
              <a:t> to save your file</a:t>
            </a:r>
          </a:p>
          <a:p>
            <a:r>
              <a:rPr lang="en-US" dirty="0"/>
              <a:t>Press </a:t>
            </a:r>
            <a:r>
              <a:rPr lang="en-US" dirty="0">
                <a:highlight>
                  <a:srgbClr val="FFFF00"/>
                </a:highlight>
              </a:rPr>
              <a:t>:q</a:t>
            </a:r>
            <a:r>
              <a:rPr lang="en-US" dirty="0"/>
              <a:t> to quit VI </a:t>
            </a:r>
          </a:p>
          <a:p>
            <a:pPr lvl="1"/>
            <a:r>
              <a:rPr lang="en-US" dirty="0"/>
              <a:t>Alternatively, you can use 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 err="1">
                <a:highlight>
                  <a:srgbClr val="FFFF00"/>
                </a:highlight>
              </a:rPr>
              <a:t>wq</a:t>
            </a:r>
            <a:r>
              <a:rPr lang="en-US" dirty="0"/>
              <a:t> to finish both action</a:t>
            </a:r>
          </a:p>
          <a:p>
            <a:r>
              <a:rPr lang="en-US" dirty="0"/>
              <a:t>Back in the Terminal, 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/>
              <a:t> to compile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run the Hello World</a:t>
            </a:r>
          </a:p>
          <a:p>
            <a:pPr lvl="1"/>
            <a:r>
              <a:rPr lang="en-US" dirty="0"/>
              <a:t>In this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 </a:t>
            </a:r>
            <a:r>
              <a:rPr lang="en-US" dirty="0"/>
              <a:t>refers to the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74275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1C36-DD6A-472D-A177-FAF22213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within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4052-79D9-47E4-B814-3D2A309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 </a:t>
            </a:r>
            <a:r>
              <a:rPr lang="en-US" dirty="0">
                <a:highlight>
                  <a:srgbClr val="FFFF00"/>
                </a:highlight>
              </a:rPr>
              <a:t>command mode</a:t>
            </a:r>
            <a:r>
              <a:rPr lang="en-US" dirty="0"/>
              <a:t>, these commands will enter </a:t>
            </a:r>
            <a:r>
              <a:rPr lang="en-US" dirty="0">
                <a:highlight>
                  <a:srgbClr val="FFFF00"/>
                </a:highlight>
              </a:rPr>
              <a:t>input mode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inserts at the current position</a:t>
            </a:r>
          </a:p>
          <a:p>
            <a:pPr lvl="1"/>
            <a:r>
              <a:rPr lang="en-US" dirty="0"/>
              <a:t>&lt;a&gt; inserts one character after current position</a:t>
            </a:r>
          </a:p>
          <a:p>
            <a:pPr lvl="1"/>
            <a:r>
              <a:rPr lang="en-US" dirty="0"/>
              <a:t>&lt;o&gt; inserts at a newline after current line</a:t>
            </a:r>
          </a:p>
          <a:p>
            <a:r>
              <a:rPr lang="en-US" dirty="0"/>
              <a:t>Replace mode:</a:t>
            </a:r>
          </a:p>
          <a:p>
            <a:pPr lvl="1"/>
            <a:r>
              <a:rPr lang="en-US" dirty="0"/>
              <a:t>&lt;r&gt; replace the current character with the next you enter, will not change mode</a:t>
            </a:r>
          </a:p>
          <a:p>
            <a:pPr lvl="1"/>
            <a:r>
              <a:rPr lang="en-US" dirty="0"/>
              <a:t>&lt;insert&gt; enters </a:t>
            </a:r>
            <a:r>
              <a:rPr lang="en-US" dirty="0">
                <a:highlight>
                  <a:srgbClr val="FFFF00"/>
                </a:highlight>
              </a:rPr>
              <a:t>replace mode</a:t>
            </a:r>
          </a:p>
        </p:txBody>
      </p:sp>
    </p:spTree>
    <p:extLst>
      <p:ext uri="{BB962C8B-B14F-4D97-AF65-F5344CB8AC3E}">
        <p14:creationId xmlns:p14="http://schemas.microsoft.com/office/powerpoint/2010/main" val="36268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388C-707A-4F70-BDE4-2C22498D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 </a:t>
            </a:r>
            <a:r>
              <a:rPr lang="en-US" dirty="0"/>
              <a:t>Environment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CBD8-A623-4672-AB70-D41D0210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Linux environment (contrast to Windows and MacOS you are familiar with) </a:t>
            </a:r>
          </a:p>
          <a:p>
            <a:r>
              <a:rPr lang="en-HK" dirty="0"/>
              <a:t>Accessed remotely via SSH in terminal</a:t>
            </a:r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>
              <a:solidFill>
                <a:srgbClr val="FF0000"/>
              </a:solidFill>
            </a:endParaRPr>
          </a:p>
          <a:p>
            <a:r>
              <a:rPr lang="en-HK" dirty="0">
                <a:solidFill>
                  <a:srgbClr val="FF0000"/>
                </a:solidFill>
              </a:rPr>
              <a:t>Beware! Don’t store large files on your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756983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A15-16A7-4FE6-927E-EC14BE8A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within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222D-2D5A-4A37-9383-44994586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 command mode,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yy</a:t>
            </a:r>
            <a:r>
              <a:rPr lang="en-US" dirty="0"/>
              <a:t>&gt; copies one line</a:t>
            </a:r>
          </a:p>
          <a:p>
            <a:pPr lvl="1"/>
            <a:r>
              <a:rPr lang="en-US" dirty="0"/>
              <a:t>&lt;dd&gt; cuts one line</a:t>
            </a:r>
          </a:p>
          <a:p>
            <a:pPr lvl="1"/>
            <a:r>
              <a:rPr lang="en-US" dirty="0"/>
              <a:t>&lt;10yy&gt; copies 10 lines, &lt;10dd&gt; cuts 10 lines</a:t>
            </a:r>
          </a:p>
        </p:txBody>
      </p:sp>
    </p:spTree>
    <p:extLst>
      <p:ext uri="{BB962C8B-B14F-4D97-AF65-F5344CB8AC3E}">
        <p14:creationId xmlns:p14="http://schemas.microsoft.com/office/powerpoint/2010/main" val="177104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CE1-287F-48FA-8F8C-2D8D071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A62D-3BF2-459D-8903-4A817086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Hierarchical structure from the root directory /</a:t>
            </a:r>
          </a:p>
          <a:p>
            <a:r>
              <a:rPr lang="en-HK" dirty="0"/>
              <a:t>Your user folder (home) has alias of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lvl="1"/>
            <a:r>
              <a:rPr lang="en-HK" dirty="0"/>
              <a:t>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HK" dirty="0"/>
              <a:t>or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 </a:t>
            </a:r>
            <a:r>
              <a:rPr lang="en-HK" dirty="0"/>
              <a:t>go back to home directory</a:t>
            </a:r>
          </a:p>
          <a:p>
            <a:pPr marL="457200" lvl="1" indent="0">
              <a:buNone/>
            </a:pPr>
            <a:endParaRPr lang="en-HK" dirty="0"/>
          </a:p>
          <a:p>
            <a:r>
              <a:rPr lang="en-HK" dirty="0"/>
              <a:t>Your shell records a working directory</a:t>
            </a:r>
          </a:p>
          <a:p>
            <a:pPr lvl="1"/>
            <a:r>
              <a:rPr lang="en-HK" dirty="0"/>
              <a:t>The directory you are at right now</a:t>
            </a:r>
          </a:p>
          <a:p>
            <a:pPr lvl="1"/>
            <a:r>
              <a:rPr lang="en-HK" dirty="0"/>
              <a:t>Your working directory is always home when you launch the shell</a:t>
            </a:r>
          </a:p>
          <a:p>
            <a:pPr lvl="1"/>
            <a:r>
              <a:rPr lang="en-HK" dirty="0"/>
              <a:t>You can show your current working directory with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4775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6E82-1580-4DA9-838E-49D0CC11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something!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B3EC-3B62-4001-BAC8-97AAB11B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 your account.</a:t>
            </a:r>
          </a:p>
          <a:p>
            <a:r>
              <a:rPr lang="en-US" altLang="zh-CN" dirty="0"/>
              <a:t>In your home folder:</a:t>
            </a:r>
          </a:p>
          <a:p>
            <a:pPr lvl="1"/>
            <a:r>
              <a:rPr lang="en-US" altLang="zh-CN" dirty="0"/>
              <a:t>Create directory named “intro”</a:t>
            </a:r>
          </a:p>
          <a:p>
            <a:pPr lvl="1"/>
            <a:r>
              <a:rPr lang="en-US" altLang="zh-CN" dirty="0"/>
              <a:t>Change to “intro” directory as working directory</a:t>
            </a:r>
          </a:p>
          <a:p>
            <a:pPr lvl="1"/>
            <a:r>
              <a:rPr lang="en-US" altLang="zh-CN" dirty="0"/>
              <a:t>Create a file named “</a:t>
            </a:r>
            <a:r>
              <a:rPr lang="en-US" altLang="zh-CN" dirty="0" err="1"/>
              <a:t>helloworld</a:t>
            </a:r>
            <a:r>
              <a:rPr lang="en-US" altLang="zh-CN" dirty="0"/>
              <a:t>” using vim or nano</a:t>
            </a:r>
          </a:p>
          <a:p>
            <a:pPr lvl="1"/>
            <a:r>
              <a:rPr lang="en-US" altLang="zh-CN" dirty="0"/>
              <a:t>Write the file with contents: “hello world”</a:t>
            </a:r>
          </a:p>
          <a:p>
            <a:pPr lvl="1"/>
            <a:r>
              <a:rPr lang="en-US" altLang="zh-CN" dirty="0"/>
              <a:t>Save the file and exit editor</a:t>
            </a:r>
          </a:p>
          <a:p>
            <a:pPr lvl="1"/>
            <a:r>
              <a:rPr lang="en-US" altLang="zh-CN" dirty="0"/>
              <a:t>View the contents of file using cat, more, or less</a:t>
            </a:r>
          </a:p>
          <a:p>
            <a:pPr lvl="1"/>
            <a:r>
              <a:rPr lang="en-US" altLang="zh-CN" dirty="0"/>
              <a:t>Remove the intro directory</a:t>
            </a:r>
          </a:p>
          <a:p>
            <a:r>
              <a:rPr lang="en-US" altLang="zh-CN" dirty="0"/>
              <a:t>Logout 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865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838DB-9341-4218-BE7A-AAE481AC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58" y="2750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8543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E45F-953E-27AF-2191-97F90D84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Activate Your CSD Account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F879E-F14B-4B34-26C6-6A2D4E2D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sz="1600" dirty="0">
                <a:hlinkClick r:id="rId2"/>
              </a:rPr>
              <a:t>https://cssystem.cse.ust.hk/UGuides/activation.html</a:t>
            </a:r>
            <a:endParaRPr kumimoji="1" lang="en" altLang="zh-CN" sz="1600" dirty="0"/>
          </a:p>
          <a:p>
            <a:pPr marL="0" indent="0">
              <a:buNone/>
            </a:pPr>
            <a:endParaRPr kumimoji="1" lang="en" altLang="zh-CN" sz="1600" dirty="0"/>
          </a:p>
          <a:p>
            <a:r>
              <a:rPr kumimoji="1" lang="en" altLang="zh-CN" sz="1600" dirty="0"/>
              <a:t>Every student involved in CS course will get a CSD PC account. </a:t>
            </a:r>
          </a:p>
          <a:p>
            <a:r>
              <a:rPr kumimoji="1" lang="en" altLang="zh-CN" sz="1600" dirty="0"/>
              <a:t>The account needs activation before login.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78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A827D0-D9D9-4964-9278-4D976344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25" y="1387846"/>
            <a:ext cx="4298236" cy="1871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(in Windows)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SSH(Secure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client)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Putty(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https://www.putty.org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Host Name (address):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csl2wkXX.cse.ust.hk </a:t>
            </a:r>
            <a:r>
              <a:rPr lang="en-US" dirty="0"/>
              <a:t>(where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XX=01..40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ITSC username (e.g.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cspeter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Port Number: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dirty="0"/>
              <a:t> </a:t>
            </a:r>
          </a:p>
          <a:p>
            <a:r>
              <a:rPr lang="en-US" altLang="zh-CN" dirty="0"/>
              <a:t>Save config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554" y="4001294"/>
            <a:ext cx="4826404" cy="2082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CBC95-7A72-4C49-8F59-636FBFD16015}"/>
              </a:ext>
            </a:extLst>
          </p:cNvPr>
          <p:cNvSpPr txBox="1"/>
          <p:nvPr/>
        </p:nvSpPr>
        <p:spPr>
          <a:xfrm>
            <a:off x="7598252" y="608633"/>
            <a:ext cx="26343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a machine name (csl2wk</a:t>
            </a:r>
            <a:r>
              <a:rPr lang="en-US" b="1" dirty="0"/>
              <a:t>XX</a:t>
            </a:r>
            <a:r>
              <a:rPr lang="en-US" dirty="0"/>
              <a:t>.cse.ust.hk, where </a:t>
            </a:r>
            <a:r>
              <a:rPr lang="en-US" b="1" dirty="0"/>
              <a:t>XX</a:t>
            </a:r>
            <a:r>
              <a:rPr lang="en-US" dirty="0"/>
              <a:t>=01-</a:t>
            </a:r>
            <a:r>
              <a:rPr lang="en-US" altLang="zh-CN" dirty="0"/>
              <a:t>4</a:t>
            </a:r>
            <a:r>
              <a:rPr lang="en-US" dirty="0"/>
              <a:t>0)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073BA38-CA70-604D-A928-B4175F22D60E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211463" y="1548228"/>
            <a:ext cx="720226" cy="6876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876B68-798B-7D48-A2FA-A83B973D44BE}"/>
              </a:ext>
            </a:extLst>
          </p:cNvPr>
          <p:cNvSpPr txBox="1"/>
          <p:nvPr/>
        </p:nvSpPr>
        <p:spPr>
          <a:xfrm>
            <a:off x="6451554" y="3400232"/>
            <a:ext cx="2634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your ITSC username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C7A691-919A-BC42-8E68-729ED99CC294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6995661" y="2627166"/>
            <a:ext cx="865753" cy="68037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4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F08C-BA40-A64B-B92F-FB313C36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(in Mac/Linux)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3ECC-93F7-EC44-9550-36CCD04452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Mac,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r>
              <a:rPr lang="en-US" dirty="0"/>
              <a:t> and then type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[Your ITSC username]@csl2wkXX.cse.ust.hk </a:t>
            </a:r>
            <a:r>
              <a:rPr lang="en-US" dirty="0"/>
              <a:t>(where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XX=01..40</a:t>
            </a:r>
            <a:r>
              <a:rPr lang="en-US" dirty="0"/>
              <a:t>)</a:t>
            </a:r>
          </a:p>
          <a:p>
            <a:r>
              <a:rPr lang="en-US" dirty="0"/>
              <a:t>In Linux, there should be a similar terminal software (e.g. </a:t>
            </a:r>
            <a:r>
              <a:rPr lang="en-US" dirty="0" err="1"/>
              <a:t>Konsole</a:t>
            </a:r>
            <a:r>
              <a:rPr lang="en-US" dirty="0"/>
              <a:t>, GNOME terminal)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6B654B-A205-D54F-95F2-C162138E5E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339" y="3581102"/>
            <a:ext cx="4617307" cy="26231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8796-CA1C-B14E-85DE-5B25527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3B9-5324-4941-96EA-8B46963941A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57A84-F1B0-E64E-9D16-835AAFDD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49" y="1190060"/>
            <a:ext cx="3523897" cy="2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5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838DB-9341-4218-BE7A-AAE481AC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58" y="2750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Try login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314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9391-D87B-40BA-8BB5-835CC1E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is Linux?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E960-BAA0-4CB2-8DF6-1836E2A5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An UNIX-like operating system</a:t>
            </a:r>
          </a:p>
          <a:p>
            <a:r>
              <a:rPr lang="en-HK" dirty="0"/>
              <a:t>Open-source, easy to customize</a:t>
            </a:r>
          </a:p>
          <a:p>
            <a:r>
              <a:rPr lang="en-HK" dirty="0"/>
              <a:t>A popular choice of programmers</a:t>
            </a:r>
          </a:p>
          <a:p>
            <a:pPr lvl="1"/>
            <a:r>
              <a:rPr lang="en-HK" dirty="0"/>
              <a:t>The shell, although difficult to learn at the beginning, has proven to be productive and convenient for programmers</a:t>
            </a:r>
          </a:p>
          <a:p>
            <a:pPr lvl="1"/>
            <a:r>
              <a:rPr lang="en-HK" dirty="0"/>
              <a:t>Closer environment to the servers where applications are hosted on</a:t>
            </a:r>
          </a:p>
          <a:p>
            <a:r>
              <a:rPr lang="en-HK" dirty="0"/>
              <a:t>A popular choice for servers</a:t>
            </a:r>
          </a:p>
          <a:p>
            <a:pPr lvl="1"/>
            <a:r>
              <a:rPr lang="en-HK" dirty="0"/>
              <a:t>Even Microsoft Azure is based on Linux</a:t>
            </a:r>
          </a:p>
        </p:txBody>
      </p:sp>
    </p:spTree>
    <p:extLst>
      <p:ext uri="{BB962C8B-B14F-4D97-AF65-F5344CB8AC3E}">
        <p14:creationId xmlns:p14="http://schemas.microsoft.com/office/powerpoint/2010/main" val="371711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4FC4-7866-4942-94B1-01648356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309C-3667-4FD9-86E0-9EE8EDE3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a server for your application</a:t>
            </a:r>
          </a:p>
          <a:p>
            <a:r>
              <a:rPr lang="en-US" dirty="0"/>
              <a:t>To use powerful tools like </a:t>
            </a:r>
            <a:r>
              <a:rPr lang="en-US" dirty="0">
                <a:solidFill>
                  <a:srgbClr val="FF0000"/>
                </a:solidFill>
              </a:rPr>
              <a:t>Kali Linux </a:t>
            </a:r>
            <a:r>
              <a:rPr lang="en-US" dirty="0"/>
              <a:t>for cyber security studies</a:t>
            </a:r>
          </a:p>
          <a:p>
            <a:r>
              <a:rPr lang="en-US" dirty="0"/>
              <a:t>To use cloud computing services</a:t>
            </a:r>
          </a:p>
          <a:p>
            <a:r>
              <a:rPr lang="en-US" dirty="0"/>
              <a:t>To use containers (Docker, Kubernetes)</a:t>
            </a:r>
          </a:p>
          <a:p>
            <a:endParaRPr lang="en-US" dirty="0"/>
          </a:p>
          <a:p>
            <a:r>
              <a:rPr lang="en-US" dirty="0"/>
              <a:t>For this course: Linux offers simple and uniform lab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7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1775</Words>
  <Application>Microsoft Office PowerPoint</Application>
  <PresentationFormat>宽屏</PresentationFormat>
  <Paragraphs>275</Paragraphs>
  <Slides>33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COMP3511</vt:lpstr>
      <vt:lpstr>Lab Tutorial</vt:lpstr>
      <vt:lpstr>Lab Environment</vt:lpstr>
      <vt:lpstr>Activate Your CSD Account</vt:lpstr>
      <vt:lpstr>Getting Started (in Windows)</vt:lpstr>
      <vt:lpstr>Getting Started (in Mac/Linux)</vt:lpstr>
      <vt:lpstr>Try login</vt:lpstr>
      <vt:lpstr>What is Linux? </vt:lpstr>
      <vt:lpstr>Why learn Linux?</vt:lpstr>
      <vt:lpstr>The Terminal</vt:lpstr>
      <vt:lpstr>Shell</vt:lpstr>
      <vt:lpstr>Shell vs Terminal</vt:lpstr>
      <vt:lpstr>Interaction with Linux OS </vt:lpstr>
      <vt:lpstr>Shell Commands</vt:lpstr>
      <vt:lpstr>Essential Shell Commands</vt:lpstr>
      <vt:lpstr>Advanced Usage: Pipe</vt:lpstr>
      <vt:lpstr>Other Examples of Pipe</vt:lpstr>
      <vt:lpstr>Directory - Path</vt:lpstr>
      <vt:lpstr>Related commands</vt:lpstr>
      <vt:lpstr>Related commands</vt:lpstr>
      <vt:lpstr>Directory management</vt:lpstr>
      <vt:lpstr>Directory management</vt:lpstr>
      <vt:lpstr>File management</vt:lpstr>
      <vt:lpstr>View a text file</vt:lpstr>
      <vt:lpstr>Command line editors  (nano/vi)</vt:lpstr>
      <vt:lpstr>Tutorials of using Nano/Vi</vt:lpstr>
      <vt:lpstr>Text Editing in Terminal with vim</vt:lpstr>
      <vt:lpstr>Text Editing in Terminal with VI</vt:lpstr>
      <vt:lpstr>Editing within vim</vt:lpstr>
      <vt:lpstr>Editing within vim</vt:lpstr>
      <vt:lpstr>Linux File System</vt:lpstr>
      <vt:lpstr>Try something!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REN Zhenghang</cp:lastModifiedBy>
  <cp:revision>248</cp:revision>
  <cp:lastPrinted>2019-02-10T05:28:23Z</cp:lastPrinted>
  <dcterms:created xsi:type="dcterms:W3CDTF">2018-03-06T10:53:38Z</dcterms:created>
  <dcterms:modified xsi:type="dcterms:W3CDTF">2023-02-14T09:46:42Z</dcterms:modified>
</cp:coreProperties>
</file>