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9" r:id="rId3"/>
    <p:sldId id="297" r:id="rId4"/>
    <p:sldId id="486" r:id="rId5"/>
    <p:sldId id="283" r:id="rId6"/>
    <p:sldId id="314" r:id="rId7"/>
    <p:sldId id="267" r:id="rId8"/>
    <p:sldId id="268" r:id="rId9"/>
    <p:sldId id="273" r:id="rId10"/>
    <p:sldId id="271" r:id="rId11"/>
    <p:sldId id="270" r:id="rId12"/>
    <p:sldId id="272" r:id="rId13"/>
    <p:sldId id="313" r:id="rId14"/>
    <p:sldId id="280" r:id="rId15"/>
    <p:sldId id="274" r:id="rId16"/>
    <p:sldId id="299" r:id="rId17"/>
    <p:sldId id="300" r:id="rId18"/>
    <p:sldId id="302" r:id="rId19"/>
    <p:sldId id="301" r:id="rId20"/>
    <p:sldId id="487" r:id="rId21"/>
    <p:sldId id="258" r:id="rId22"/>
    <p:sldId id="284" r:id="rId23"/>
    <p:sldId id="262" r:id="rId24"/>
    <p:sldId id="264" r:id="rId25"/>
    <p:sldId id="265" r:id="rId26"/>
    <p:sldId id="275" r:id="rId27"/>
    <p:sldId id="294" r:id="rId28"/>
    <p:sldId id="295" r:id="rId29"/>
    <p:sldId id="266" r:id="rId30"/>
    <p:sldId id="298" r:id="rId31"/>
    <p:sldId id="285" r:id="rId32"/>
    <p:sldId id="286" r:id="rId33"/>
    <p:sldId id="269" r:id="rId34"/>
    <p:sldId id="287" r:id="rId35"/>
    <p:sldId id="288" r:id="rId36"/>
    <p:sldId id="289" r:id="rId37"/>
    <p:sldId id="290" r:id="rId38"/>
    <p:sldId id="291" r:id="rId39"/>
    <p:sldId id="276" r:id="rId40"/>
    <p:sldId id="4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k Chun NG" initials="HCN" lastIdx="1" clrIdx="0">
    <p:extLst>
      <p:ext uri="{19B8F6BF-5375-455C-9EA6-DF929625EA0E}">
        <p15:presenceInfo xmlns:p15="http://schemas.microsoft.com/office/powerpoint/2012/main" userId="Hok Chun 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D1AB-BF0A-42AE-B357-BACCD4A97B24}" v="4" dt="2019-06-21T06:57:3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9" autoAdjust="0"/>
    <p:restoredTop sz="94660"/>
  </p:normalViewPr>
  <p:slideViewPr>
    <p:cSldViewPr snapToGrid="0">
      <p:cViewPr varScale="1">
        <p:scale>
          <a:sx n="114" d="100"/>
          <a:sy n="114"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k Chun NG" userId="5f6cef4e-24f3-404f-99c4-9e0845fa5be2" providerId="ADAL" clId="{1AB7D1AB-BF0A-42AE-B357-BACCD4A97B24}"/>
    <pc:docChg chg="custSel modSld">
      <pc:chgData name="Hok Chun NG" userId="5f6cef4e-24f3-404f-99c4-9e0845fa5be2" providerId="ADAL" clId="{1AB7D1AB-BF0A-42AE-B357-BACCD4A97B24}" dt="2019-06-21T06:58:04.618" v="123" actId="20577"/>
      <pc:docMkLst>
        <pc:docMk/>
      </pc:docMkLst>
      <pc:sldChg chg="modSp">
        <pc:chgData name="Hok Chun NG" userId="5f6cef4e-24f3-404f-99c4-9e0845fa5be2" providerId="ADAL" clId="{1AB7D1AB-BF0A-42AE-B357-BACCD4A97B24}" dt="2019-06-21T06:54:08.476" v="81" actId="20577"/>
        <pc:sldMkLst>
          <pc:docMk/>
          <pc:sldMk cId="1852529585" sldId="271"/>
        </pc:sldMkLst>
        <pc:spChg chg="mod">
          <ac:chgData name="Hok Chun NG" userId="5f6cef4e-24f3-404f-99c4-9e0845fa5be2" providerId="ADAL" clId="{1AB7D1AB-BF0A-42AE-B357-BACCD4A97B24}" dt="2019-06-21T06:54:08.476" v="81" actId="20577"/>
          <ac:spMkLst>
            <pc:docMk/>
            <pc:sldMk cId="1852529585" sldId="271"/>
            <ac:spMk id="4" creationId="{00000000-0000-0000-0000-000000000000}"/>
          </ac:spMkLst>
        </pc:spChg>
      </pc:sldChg>
      <pc:sldChg chg="modSp">
        <pc:chgData name="Hok Chun NG" userId="5f6cef4e-24f3-404f-99c4-9e0845fa5be2" providerId="ADAL" clId="{1AB7D1AB-BF0A-42AE-B357-BACCD4A97B24}" dt="2019-06-21T06:56:39.696" v="120" actId="20577"/>
        <pc:sldMkLst>
          <pc:docMk/>
          <pc:sldMk cId="3791180361" sldId="273"/>
        </pc:sldMkLst>
        <pc:spChg chg="mod">
          <ac:chgData name="Hok Chun NG" userId="5f6cef4e-24f3-404f-99c4-9e0845fa5be2" providerId="ADAL" clId="{1AB7D1AB-BF0A-42AE-B357-BACCD4A97B24}" dt="2019-06-21T06:56:39.696" v="120" actId="20577"/>
          <ac:spMkLst>
            <pc:docMk/>
            <pc:sldMk cId="3791180361" sldId="273"/>
            <ac:spMk id="5" creationId="{00000000-0000-0000-0000-000000000000}"/>
          </ac:spMkLst>
        </pc:spChg>
      </pc:sldChg>
      <pc:sldChg chg="addCm modCm">
        <pc:chgData name="Hok Chun NG" userId="5f6cef4e-24f3-404f-99c4-9e0845fa5be2" providerId="ADAL" clId="{1AB7D1AB-BF0A-42AE-B357-BACCD4A97B24}" dt="2019-06-21T06:57:35.430" v="122"/>
        <pc:sldMkLst>
          <pc:docMk/>
          <pc:sldMk cId="444658443" sldId="280"/>
        </pc:sldMkLst>
      </pc:sldChg>
      <pc:sldChg chg="modSp">
        <pc:chgData name="Hok Chun NG" userId="5f6cef4e-24f3-404f-99c4-9e0845fa5be2" providerId="ADAL" clId="{1AB7D1AB-BF0A-42AE-B357-BACCD4A97B24}" dt="2019-06-21T06:58:04.618" v="123" actId="20577"/>
        <pc:sldMkLst>
          <pc:docMk/>
          <pc:sldMk cId="2282280133" sldId="284"/>
        </pc:sldMkLst>
        <pc:spChg chg="mod">
          <ac:chgData name="Hok Chun NG" userId="5f6cef4e-24f3-404f-99c4-9e0845fa5be2" providerId="ADAL" clId="{1AB7D1AB-BF0A-42AE-B357-BACCD4A97B24}" dt="2019-06-21T06:58:04.618" v="123" actId="20577"/>
          <ac:spMkLst>
            <pc:docMk/>
            <pc:sldMk cId="2282280133" sldId="284"/>
            <ac:spMk id="4" creationId="{00000000-0000-0000-0000-000000000000}"/>
          </ac:spMkLst>
        </pc:spChg>
      </pc:sldChg>
    </pc:docChg>
  </pc:docChgLst>
  <pc:docChgLst>
    <pc:chgData name="Hok Chun NG" userId="5f6cef4e-24f3-404f-99c4-9e0845fa5be2" providerId="ADAL" clId="{767B1F31-E36F-4A8F-A06A-BD3C06437293}"/>
    <pc:docChg chg="undo custSel modSld">
      <pc:chgData name="Hok Chun NG" userId="5f6cef4e-24f3-404f-99c4-9e0845fa5be2" providerId="ADAL" clId="{767B1F31-E36F-4A8F-A06A-BD3C06437293}" dt="2019-06-21T04:34:31.288" v="214" actId="20577"/>
      <pc:docMkLst>
        <pc:docMk/>
      </pc:docMkLst>
      <pc:sldChg chg="modSp">
        <pc:chgData name="Hok Chun NG" userId="5f6cef4e-24f3-404f-99c4-9e0845fa5be2" providerId="ADAL" clId="{767B1F31-E36F-4A8F-A06A-BD3C06437293}" dt="2019-06-21T04:30:36.019" v="79" actId="20577"/>
        <pc:sldMkLst>
          <pc:docMk/>
          <pc:sldMk cId="772476673" sldId="258"/>
        </pc:sldMkLst>
        <pc:spChg chg="mod">
          <ac:chgData name="Hok Chun NG" userId="5f6cef4e-24f3-404f-99c4-9e0845fa5be2" providerId="ADAL" clId="{767B1F31-E36F-4A8F-A06A-BD3C06437293}" dt="2019-06-21T04:30:36.019" v="79" actId="20577"/>
          <ac:spMkLst>
            <pc:docMk/>
            <pc:sldMk cId="772476673" sldId="258"/>
            <ac:spMk id="4" creationId="{00000000-0000-0000-0000-000000000000}"/>
          </ac:spMkLst>
        </pc:spChg>
      </pc:sldChg>
      <pc:sldChg chg="modSp">
        <pc:chgData name="Hok Chun NG" userId="5f6cef4e-24f3-404f-99c4-9e0845fa5be2" providerId="ADAL" clId="{767B1F31-E36F-4A8F-A06A-BD3C06437293}" dt="2019-06-21T04:32:04.580" v="138" actId="20577"/>
        <pc:sldMkLst>
          <pc:docMk/>
          <pc:sldMk cId="793818202" sldId="262"/>
        </pc:sldMkLst>
        <pc:spChg chg="mod">
          <ac:chgData name="Hok Chun NG" userId="5f6cef4e-24f3-404f-99c4-9e0845fa5be2" providerId="ADAL" clId="{767B1F31-E36F-4A8F-A06A-BD3C06437293}" dt="2019-06-21T04:32:04.580" v="138" actId="20577"/>
          <ac:spMkLst>
            <pc:docMk/>
            <pc:sldMk cId="793818202" sldId="262"/>
            <ac:spMk id="8" creationId="{00000000-0000-0000-0000-000000000000}"/>
          </ac:spMkLst>
        </pc:spChg>
      </pc:sldChg>
      <pc:sldChg chg="modSp">
        <pc:chgData name="Hok Chun NG" userId="5f6cef4e-24f3-404f-99c4-9e0845fa5be2" providerId="ADAL" clId="{767B1F31-E36F-4A8F-A06A-BD3C06437293}" dt="2019-06-21T04:26:08.564" v="39" actId="20577"/>
        <pc:sldMkLst>
          <pc:docMk/>
          <pc:sldMk cId="2563709992" sldId="268"/>
        </pc:sldMkLst>
        <pc:spChg chg="mod">
          <ac:chgData name="Hok Chun NG" userId="5f6cef4e-24f3-404f-99c4-9e0845fa5be2" providerId="ADAL" clId="{767B1F31-E36F-4A8F-A06A-BD3C06437293}" dt="2019-06-21T04:26:08.564" v="39" actId="20577"/>
          <ac:spMkLst>
            <pc:docMk/>
            <pc:sldMk cId="2563709992" sldId="268"/>
            <ac:spMk id="21" creationId="{00000000-0000-0000-0000-000000000000}"/>
          </ac:spMkLst>
        </pc:spChg>
      </pc:sldChg>
      <pc:sldChg chg="modSp">
        <pc:chgData name="Hok Chun NG" userId="5f6cef4e-24f3-404f-99c4-9e0845fa5be2" providerId="ADAL" clId="{767B1F31-E36F-4A8F-A06A-BD3C06437293}" dt="2019-06-21T04:34:31.288" v="214" actId="20577"/>
        <pc:sldMkLst>
          <pc:docMk/>
          <pc:sldMk cId="2282280133" sldId="284"/>
        </pc:sldMkLst>
        <pc:spChg chg="mod">
          <ac:chgData name="Hok Chun NG" userId="5f6cef4e-24f3-404f-99c4-9e0845fa5be2" providerId="ADAL" clId="{767B1F31-E36F-4A8F-A06A-BD3C06437293}" dt="2019-06-21T04:32:10.893" v="139" actId="20577"/>
          <ac:spMkLst>
            <pc:docMk/>
            <pc:sldMk cId="2282280133" sldId="284"/>
            <ac:spMk id="3" creationId="{00000000-0000-0000-0000-000000000000}"/>
          </ac:spMkLst>
        </pc:spChg>
        <pc:spChg chg="mod">
          <ac:chgData name="Hok Chun NG" userId="5f6cef4e-24f3-404f-99c4-9e0845fa5be2" providerId="ADAL" clId="{767B1F31-E36F-4A8F-A06A-BD3C06437293}" dt="2019-06-21T04:34:31.288" v="214" actId="20577"/>
          <ac:spMkLst>
            <pc:docMk/>
            <pc:sldMk cId="2282280133" sldId="284"/>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47E98-A9C4-4B51-B4A3-C36D98B6BC73}" type="datetimeFigureOut">
              <a:rPr lang="en-US" smtClean="0"/>
              <a:t>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57AB9-D47C-4DF3-984D-F7B53128B70E}" type="slidenum">
              <a:rPr lang="en-US" smtClean="0"/>
              <a:t>‹#›</a:t>
            </a:fld>
            <a:endParaRPr lang="en-US"/>
          </a:p>
        </p:txBody>
      </p:sp>
    </p:spTree>
    <p:extLst>
      <p:ext uri="{BB962C8B-B14F-4D97-AF65-F5344CB8AC3E}">
        <p14:creationId xmlns:p14="http://schemas.microsoft.com/office/powerpoint/2010/main" val="191925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57AB9-D47C-4DF3-984D-F7B53128B70E}" type="slidenum">
              <a:rPr lang="en-US" smtClean="0"/>
              <a:t>1</a:t>
            </a:fld>
            <a:endParaRPr lang="en-US"/>
          </a:p>
        </p:txBody>
      </p:sp>
    </p:spTree>
    <p:extLst>
      <p:ext uri="{BB962C8B-B14F-4D97-AF65-F5344CB8AC3E}">
        <p14:creationId xmlns:p14="http://schemas.microsoft.com/office/powerpoint/2010/main" val="336116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25</a:t>
            </a:fld>
            <a:endParaRPr lang="ko-KR" altLang="en-US"/>
          </a:p>
        </p:txBody>
      </p:sp>
    </p:spTree>
    <p:extLst>
      <p:ext uri="{BB962C8B-B14F-4D97-AF65-F5344CB8AC3E}">
        <p14:creationId xmlns:p14="http://schemas.microsoft.com/office/powerpoint/2010/main" val="18031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6</a:t>
            </a:fld>
            <a:endParaRPr lang="ko-KR" altLang="en-US"/>
          </a:p>
        </p:txBody>
      </p:sp>
    </p:spTree>
    <p:extLst>
      <p:ext uri="{BB962C8B-B14F-4D97-AF65-F5344CB8AC3E}">
        <p14:creationId xmlns:p14="http://schemas.microsoft.com/office/powerpoint/2010/main" val="59429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dirty="0">
              <a:ea typeface="宋体" charset="-122"/>
            </a:endParaRP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7</a:t>
            </a:fld>
            <a:endParaRPr lang="ko-KR" altLang="en-US"/>
          </a:p>
        </p:txBody>
      </p:sp>
    </p:spTree>
    <p:extLst>
      <p:ext uri="{BB962C8B-B14F-4D97-AF65-F5344CB8AC3E}">
        <p14:creationId xmlns:p14="http://schemas.microsoft.com/office/powerpoint/2010/main" val="262330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baseline="0" dirty="0"/>
              <a:t>The child gets an identical (but separate) copy of the parent’s user-level virtual address space, including the text, data, and </a:t>
            </a:r>
            <a:r>
              <a:rPr lang="en-US" baseline="0" dirty="0" err="1"/>
              <a:t>bss</a:t>
            </a:r>
            <a:r>
              <a:rPr lang="en-US" baseline="0" dirty="0"/>
              <a:t> segments, heap, and user stack.</a:t>
            </a:r>
          </a:p>
          <a:p>
            <a:pPr marL="171450" indent="-171450">
              <a:buFontTx/>
              <a:buChar char="-"/>
            </a:pPr>
            <a:r>
              <a:rPr lang="en-US" baseline="0" dirty="0"/>
              <a:t>The child also gets identical copies of any of the parent’s open file descriptors, which means the child can read and write any files that were open in the parent when it called fork.</a:t>
            </a:r>
          </a:p>
          <a:p>
            <a:pPr marL="171450" indent="-171450">
              <a:buFontTx/>
              <a:buChar char="-"/>
            </a:pPr>
            <a:r>
              <a:rPr lang="en-US" baseline="0" dirty="0"/>
              <a:t>But PID differs.</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8</a:t>
            </a:fld>
            <a:endParaRPr lang="ko-KR" altLang="en-US"/>
          </a:p>
        </p:txBody>
      </p:sp>
    </p:spTree>
    <p:extLst>
      <p:ext uri="{BB962C8B-B14F-4D97-AF65-F5344CB8AC3E}">
        <p14:creationId xmlns:p14="http://schemas.microsoft.com/office/powerpoint/2010/main" val="39689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Both processes start with the same state</a:t>
            </a:r>
          </a:p>
          <a:p>
            <a:pPr marL="171450" indent="-171450">
              <a:buFontTx/>
              <a:buChar char="-"/>
            </a:pPr>
            <a:r>
              <a:rPr lang="en-US" dirty="0"/>
              <a:t>Each of them has a private virtual address space</a:t>
            </a:r>
          </a:p>
          <a:p>
            <a:pPr marL="171450" indent="-171450">
              <a:buFontTx/>
              <a:buChar char="-"/>
            </a:pPr>
            <a:r>
              <a:rPr lang="en-US" dirty="0"/>
              <a:t>Including an identical copy of open file descriptors</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11</a:t>
            </a:fld>
            <a:endParaRPr lang="ko-KR" altLang="en-US"/>
          </a:p>
        </p:txBody>
      </p:sp>
    </p:spTree>
    <p:extLst>
      <p:ext uri="{BB962C8B-B14F-4D97-AF65-F5344CB8AC3E}">
        <p14:creationId xmlns:p14="http://schemas.microsoft.com/office/powerpoint/2010/main" val="331337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Normal</a:t>
            </a:r>
            <a:r>
              <a:rPr lang="en-US" baseline="0" dirty="0"/>
              <a:t> termination:</a:t>
            </a:r>
          </a:p>
          <a:p>
            <a:pPr marL="171450" indent="-171450">
              <a:buFontTx/>
              <a:buChar char="-"/>
            </a:pPr>
            <a:r>
              <a:rPr lang="en-US" baseline="0" dirty="0"/>
              <a:t>Return from “main” function</a:t>
            </a:r>
          </a:p>
          <a:p>
            <a:pPr marL="171450" indent="-171450">
              <a:buFontTx/>
              <a:buChar char="-"/>
            </a:pPr>
            <a:r>
              <a:rPr lang="en-US" baseline="0" dirty="0"/>
              <a:t>Call “exit”</a:t>
            </a:r>
          </a:p>
          <a:p>
            <a:pPr marL="171450" indent="-171450">
              <a:buFontTx/>
              <a:buChar char="-"/>
            </a:pPr>
            <a:r>
              <a:rPr lang="en-US" baseline="0" dirty="0"/>
              <a:t>Call “_exit”</a:t>
            </a:r>
          </a:p>
          <a:p>
            <a:pPr marL="0" indent="0">
              <a:buFontTx/>
              <a:buNone/>
            </a:pPr>
            <a:endParaRPr lang="en-US" baseline="0" dirty="0"/>
          </a:p>
          <a:p>
            <a:pPr marL="0" indent="0">
              <a:buFontTx/>
              <a:buNone/>
            </a:pPr>
            <a:r>
              <a:rPr lang="en-US" baseline="0" dirty="0"/>
              <a:t>Abnormal termination:</a:t>
            </a:r>
          </a:p>
          <a:p>
            <a:pPr marL="171450" indent="-171450">
              <a:buFontTx/>
              <a:buChar char="-"/>
            </a:pPr>
            <a:r>
              <a:rPr lang="en-US" baseline="0" dirty="0"/>
              <a:t>Call “abort”</a:t>
            </a:r>
          </a:p>
          <a:p>
            <a:pPr marL="171450" indent="-171450">
              <a:buFontTx/>
              <a:buChar char="-"/>
            </a:pPr>
            <a:r>
              <a:rPr lang="en-US" baseline="0" dirty="0"/>
              <a:t>Terminated by a signal</a:t>
            </a:r>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14</a:t>
            </a:fld>
            <a:endParaRPr lang="ko-KR" altLang="en-US"/>
          </a:p>
        </p:txBody>
      </p:sp>
    </p:spTree>
    <p:extLst>
      <p:ext uri="{BB962C8B-B14F-4D97-AF65-F5344CB8AC3E}">
        <p14:creationId xmlns:p14="http://schemas.microsoft.com/office/powerpoint/2010/main" val="189859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33CC06-AC04-9E4F-905E-4C0A4DD8C640}" type="slidenum">
              <a:rPr lang="en-US" smtClean="0"/>
              <a:t>15</a:t>
            </a:fld>
            <a:endParaRPr lang="en-US"/>
          </a:p>
        </p:txBody>
      </p:sp>
    </p:spTree>
    <p:extLst>
      <p:ext uri="{BB962C8B-B14F-4D97-AF65-F5344CB8AC3E}">
        <p14:creationId xmlns:p14="http://schemas.microsoft.com/office/powerpoint/2010/main" val="407176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there is not enough room to write, the writer is blocked; if there is no data to read, the reader is blocked if attempting to read more bytes currently in the pipe</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Pipes can be used to establish one-way communication between two child processes  that have a the same parent</a:t>
            </a:r>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dirty="0">
                <a:ea typeface="宋体" charset="-122"/>
              </a:rPr>
              <a:t>If the program need a two-way flow of data ,then the program must create two pipes and use one for each direction</a:t>
            </a:r>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23</a:t>
            </a:fld>
            <a:endParaRPr lang="ko-KR" altLang="en-US"/>
          </a:p>
        </p:txBody>
      </p:sp>
    </p:spTree>
    <p:extLst>
      <p:ext uri="{BB962C8B-B14F-4D97-AF65-F5344CB8AC3E}">
        <p14:creationId xmlns:p14="http://schemas.microsoft.com/office/powerpoint/2010/main" val="46375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The pipe has a limited size (64K in some systems) -- cannot write to the</a:t>
            </a:r>
            <a:r>
              <a:rPr lang="en-GB" altLang="zh-CN" sz="2000" baseline="0" dirty="0">
                <a:ea typeface="宋体" charset="-122"/>
                <a:cs typeface="Times New Roman" charset="0"/>
              </a:rPr>
              <a:t> </a:t>
            </a:r>
            <a:r>
              <a:rPr lang="en-GB" altLang="zh-CN" sz="2000" dirty="0">
                <a:ea typeface="宋体" charset="-122"/>
                <a:cs typeface="Times New Roman" charset="0"/>
              </a:rPr>
              <a:t>pipe infinitely</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sz="2000" dirty="0">
              <a:ea typeface="宋体" charset="-122"/>
              <a:cs typeface="Times New Roman" charset="0"/>
            </a:endParaRP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In Linux</a:t>
            </a:r>
            <a:r>
              <a:rPr lang="en-GB" altLang="zh-CN" sz="2000" baseline="0" dirty="0">
                <a:ea typeface="宋体" charset="-122"/>
                <a:cs typeface="Times New Roman" charset="0"/>
              </a:rPr>
              <a:t> </a:t>
            </a:r>
            <a:r>
              <a:rPr lang="en-GB" altLang="zh-CN" sz="2000" dirty="0" err="1">
                <a:ea typeface="宋体" charset="-122"/>
                <a:cs typeface="Times New Roman" charset="0"/>
              </a:rPr>
              <a:t>linux</a:t>
            </a:r>
            <a:r>
              <a:rPr lang="en-GB" altLang="zh-CN" sz="2000" dirty="0">
                <a:ea typeface="宋体" charset="-122"/>
                <a:cs typeface="Times New Roman" charset="0"/>
              </a:rPr>
              <a:t>/</a:t>
            </a:r>
            <a:r>
              <a:rPr lang="en-GB" altLang="zh-CN" sz="2000" dirty="0" err="1">
                <a:ea typeface="宋体" charset="-122"/>
                <a:cs typeface="Times New Roman" charset="0"/>
              </a:rPr>
              <a:t>pipe_fs_i.h</a:t>
            </a:r>
            <a:r>
              <a:rPr lang="en-GB" altLang="zh-CN" sz="2000" dirty="0">
                <a:ea typeface="宋体" charset="-122"/>
                <a:cs typeface="Times New Roman" charset="0"/>
              </a:rPr>
              <a:t>:</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#define PIPE_SIZE             PAGE_SIZE</a:t>
            </a:r>
          </a:p>
          <a:p>
            <a:pPr>
              <a:lnSpc>
                <a:spcPct val="90000"/>
              </a:lnSpc>
              <a:spcBef>
                <a:spcPts val="600"/>
              </a:spcBef>
              <a:buFont typeface="Wingding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So, the PIPE_SIZE is 4096(4k</a:t>
            </a:r>
            <a:r>
              <a:rPr lang="en-GB" altLang="zh-CN" sz="2000" dirty="0">
                <a:ea typeface="宋体" charset="-122"/>
              </a:rPr>
              <a:t>)</a:t>
            </a:r>
            <a:r>
              <a:rPr lang="en-GB" altLang="zh-CN" sz="2000" dirty="0">
                <a:ea typeface="宋体" charset="-122"/>
                <a:cs typeface="Times New Roman" charset="0"/>
              </a:rPr>
              <a:t> bytes. </a:t>
            </a:r>
          </a:p>
          <a:p>
            <a:pPr>
              <a:lnSpc>
                <a:spcPct val="9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sz="2000" dirty="0">
                <a:ea typeface="宋体" charset="-122"/>
                <a:cs typeface="Times New Roman" charset="0"/>
              </a:rPr>
              <a:t>How to get system page size?</a:t>
            </a:r>
            <a:r>
              <a:rPr lang="en-GB" altLang="zh-CN" sz="2000" baseline="0" dirty="0">
                <a:ea typeface="宋体" charset="-122"/>
                <a:cs typeface="Times New Roman" charset="0"/>
              </a:rPr>
              <a:t> </a:t>
            </a:r>
            <a:r>
              <a:rPr lang="en-GB" altLang="zh-CN" sz="2000" dirty="0">
                <a:ea typeface="宋体" charset="-122"/>
                <a:cs typeface="Times New Roman" charset="0"/>
              </a:rPr>
              <a:t>The function </a:t>
            </a:r>
            <a:r>
              <a:rPr lang="en-GB" altLang="zh-CN" sz="2000" dirty="0" err="1">
                <a:ea typeface="宋体" charset="-122"/>
                <a:cs typeface="Times New Roman" charset="0"/>
              </a:rPr>
              <a:t>getpagesize</a:t>
            </a:r>
            <a:r>
              <a:rPr lang="en-GB" altLang="zh-CN" sz="2000" dirty="0">
                <a:ea typeface="宋体" charset="-122"/>
                <a:cs typeface="Times New Roman" charset="0"/>
              </a:rPr>
              <a:t>() returns the number of bytes in a page</a:t>
            </a:r>
          </a:p>
          <a:p>
            <a:endParaRPr lang="en-US" dirty="0"/>
          </a:p>
        </p:txBody>
      </p:sp>
      <p:sp>
        <p:nvSpPr>
          <p:cNvPr id="4" name="Slide Number Placeholder 3"/>
          <p:cNvSpPr>
            <a:spLocks noGrp="1"/>
          </p:cNvSpPr>
          <p:nvPr>
            <p:ph type="sldNum" sz="quarter" idx="10"/>
          </p:nvPr>
        </p:nvSpPr>
        <p:spPr/>
        <p:txBody>
          <a:bodyPr/>
          <a:lstStyle/>
          <a:p>
            <a:fld id="{23090190-B03A-4624-B24C-417BD9BA1045}" type="slidenum">
              <a:rPr lang="ko-KR" altLang="en-US" smtClean="0"/>
              <a:pPr/>
              <a:t>24</a:t>
            </a:fld>
            <a:endParaRPr lang="ko-KR" altLang="en-US"/>
          </a:p>
        </p:txBody>
      </p:sp>
    </p:spTree>
    <p:extLst>
      <p:ext uri="{BB962C8B-B14F-4D97-AF65-F5344CB8AC3E}">
        <p14:creationId xmlns:p14="http://schemas.microsoft.com/office/powerpoint/2010/main" val="2988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62D86-D1D7-E54B-A17F-7FDC08E8FDCA}" type="datetime1">
              <a:rPr lang="en-HK" smtClean="0"/>
              <a:t>27/2/2023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32258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65D8A-35BA-5C47-8FB9-CF6D75161EB8}" type="datetime1">
              <a:rPr lang="en-HK" smtClean="0"/>
              <a:t>27/2/2023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08171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4A9-366A-5F47-AE78-97C6464ED718}" type="datetime1">
              <a:rPr lang="en-HK" smtClean="0"/>
              <a:t>27/2/2023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428590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80167-95A4-364D-80D2-D983E5C21EC8}" type="datetime1">
              <a:rPr lang="en-HK" smtClean="0"/>
              <a:t>27/2/2023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373357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6F040-B7E3-9A4D-A0A1-8839D0389FA3}" type="datetime1">
              <a:rPr lang="en-HK" smtClean="0"/>
              <a:t>27/2/2023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01027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64E8E-1B52-D046-B0F0-2626640EB213}" type="datetime1">
              <a:rPr lang="en-HK" smtClean="0"/>
              <a:t>27/2/2023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504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5E8716-1B29-0C49-8D01-50FD411000D4}" type="datetime1">
              <a:rPr lang="en-HK" smtClean="0"/>
              <a:t>27/2/2023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98202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915D4E-9499-4945-8F8D-C163269823B5}" type="datetime1">
              <a:rPr lang="en-HK" smtClean="0"/>
              <a:t>27/2/2023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26933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6A641-6794-EB47-A312-0C247D93EE47}" type="datetime1">
              <a:rPr lang="en-HK" smtClean="0"/>
              <a:t>27/2/2023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59203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DF1115-1821-BB4F-B672-DA7A9772EE29}" type="datetime1">
              <a:rPr lang="en-HK" smtClean="0"/>
              <a:t>27/2/2023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72753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E3F503-3A2B-224B-8AB5-0D04174D1A86}" type="datetime1">
              <a:rPr lang="en-HK" smtClean="0"/>
              <a:t>27/2/2023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F0F14-E1BA-4AA6-8C52-4CBE3F8D5755}" type="slidenum">
              <a:rPr lang="en-US" smtClean="0"/>
              <a:t>‹#›</a:t>
            </a:fld>
            <a:endParaRPr lang="en-US"/>
          </a:p>
        </p:txBody>
      </p:sp>
    </p:spTree>
    <p:extLst>
      <p:ext uri="{BB962C8B-B14F-4D97-AF65-F5344CB8AC3E}">
        <p14:creationId xmlns:p14="http://schemas.microsoft.com/office/powerpoint/2010/main" val="12614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983F-6075-BB49-8E8F-2AFC7D33EB6E}" type="datetime1">
              <a:rPr lang="en-HK" smtClean="0"/>
              <a:t>27/2/2023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F0F14-E1BA-4AA6-8C52-4CBE3F8D5755}" type="slidenum">
              <a:rPr lang="en-US" smtClean="0"/>
              <a:t>‹#›</a:t>
            </a:fld>
            <a:endParaRPr lang="en-US"/>
          </a:p>
        </p:txBody>
      </p:sp>
    </p:spTree>
    <p:extLst>
      <p:ext uri="{BB962C8B-B14F-4D97-AF65-F5344CB8AC3E}">
        <p14:creationId xmlns:p14="http://schemas.microsoft.com/office/powerpoint/2010/main" val="395970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COMP3511</a:t>
            </a:r>
          </a:p>
        </p:txBody>
      </p:sp>
      <p:sp>
        <p:nvSpPr>
          <p:cNvPr id="3" name="Subtitle 2"/>
          <p:cNvSpPr>
            <a:spLocks noGrp="1"/>
          </p:cNvSpPr>
          <p:nvPr>
            <p:ph type="subTitle" idx="1"/>
          </p:nvPr>
        </p:nvSpPr>
        <p:spPr/>
        <p:txBody>
          <a:bodyPr/>
          <a:lstStyle/>
          <a:p>
            <a:r>
              <a:rPr lang="en-US"/>
              <a:t>Linux </a:t>
            </a:r>
            <a:r>
              <a:rPr lang="en-US" dirty="0"/>
              <a:t>Process and Pipe </a:t>
            </a:r>
          </a:p>
          <a:p>
            <a:r>
              <a:rPr lang="en-US" dirty="0"/>
              <a:t>Peter CHUNG (</a:t>
            </a:r>
            <a:r>
              <a:rPr lang="en-US" dirty="0" err="1"/>
              <a:t>cspeter@cse.ust.hk</a:t>
            </a:r>
            <a:r>
              <a:rPr lang="en-US" dirty="0"/>
              <a:t>)</a:t>
            </a:r>
          </a:p>
        </p:txBody>
      </p:sp>
      <p:sp>
        <p:nvSpPr>
          <p:cNvPr id="4" name="Slide Number Placeholder 3">
            <a:extLst>
              <a:ext uri="{FF2B5EF4-FFF2-40B4-BE49-F238E27FC236}">
                <a16:creationId xmlns:a16="http://schemas.microsoft.com/office/drawing/2014/main" id="{4F8E56A5-F1FD-1942-A23D-14FD940D8DF5}"/>
              </a:ext>
            </a:extLst>
          </p:cNvPr>
          <p:cNvSpPr>
            <a:spLocks noGrp="1"/>
          </p:cNvSpPr>
          <p:nvPr>
            <p:ph type="sldNum" sz="quarter" idx="12"/>
          </p:nvPr>
        </p:nvSpPr>
        <p:spPr/>
        <p:txBody>
          <a:bodyPr/>
          <a:lstStyle/>
          <a:p>
            <a:fld id="{C40F0F14-E1BA-4AA6-8C52-4CBE3F8D5755}" type="slidenum">
              <a:rPr lang="en-US" smtClean="0"/>
              <a:t>1</a:t>
            </a:fld>
            <a:endParaRPr lang="en-US"/>
          </a:p>
        </p:txBody>
      </p:sp>
    </p:spTree>
    <p:extLst>
      <p:ext uri="{BB962C8B-B14F-4D97-AF65-F5344CB8AC3E}">
        <p14:creationId xmlns:p14="http://schemas.microsoft.com/office/powerpoint/2010/main" val="158272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 and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10</a:t>
            </a:fld>
            <a:endParaRPr lang="ko-KR" altLang="en-US"/>
          </a:p>
        </p:txBody>
      </p:sp>
      <p:sp>
        <p:nvSpPr>
          <p:cNvPr id="4" name="Content Placeholder 3"/>
          <p:cNvSpPr>
            <a:spLocks noGrp="1"/>
          </p:cNvSpPr>
          <p:nvPr>
            <p:ph sz="quarter" idx="1"/>
          </p:nvPr>
        </p:nvSpPr>
        <p:spPr/>
        <p:txBody>
          <a:bodyPr>
            <a:normAutofit/>
          </a:bodyPr>
          <a:lstStyle/>
          <a:p>
            <a:pPr latinLnBrk="0"/>
            <a:r>
              <a:rPr lang="en-US" dirty="0"/>
              <a:t>What happens on termination?</a:t>
            </a:r>
          </a:p>
          <a:p>
            <a:pPr lvl="1" latinLnBrk="0"/>
            <a:r>
              <a:rPr lang="en-US" dirty="0"/>
              <a:t>When a process terminates, it still consumes some system resources (at least, for a short period of time)</a:t>
            </a:r>
          </a:p>
          <a:p>
            <a:pPr lvl="1" latinLnBrk="0"/>
            <a:r>
              <a:rPr lang="en-US" dirty="0"/>
              <a:t>Entries in various tables &amp; information maintained by the operating system</a:t>
            </a:r>
          </a:p>
          <a:p>
            <a:pPr lvl="1"/>
            <a:r>
              <a:rPr lang="en-US" dirty="0"/>
              <a:t>Called a </a:t>
            </a:r>
            <a:r>
              <a:rPr lang="en-US" dirty="0">
                <a:solidFill>
                  <a:srgbClr val="FF0000"/>
                </a:solidFill>
              </a:rPr>
              <a:t>zombie process</a:t>
            </a:r>
            <a:r>
              <a:rPr lang="en-US" dirty="0"/>
              <a:t>, waiting for the parent process to reap it</a:t>
            </a:r>
          </a:p>
          <a:p>
            <a:pPr latinLnBrk="0"/>
            <a:r>
              <a:rPr lang="en-US" dirty="0"/>
              <a:t>What if parent does not reap the child process?</a:t>
            </a:r>
          </a:p>
          <a:p>
            <a:pPr lvl="1" latinLnBrk="0"/>
            <a:r>
              <a:rPr lang="en-US" dirty="0"/>
              <a:t>The child process becomes an </a:t>
            </a:r>
            <a:r>
              <a:rPr lang="en-US" dirty="0">
                <a:solidFill>
                  <a:srgbClr val="FF0000"/>
                </a:solidFill>
              </a:rPr>
              <a:t>orphan process</a:t>
            </a:r>
            <a:endParaRPr lang="en-US" dirty="0"/>
          </a:p>
          <a:p>
            <a:pPr lvl="1" latinLnBrk="0"/>
            <a:r>
              <a:rPr lang="en-US" dirty="0"/>
              <a:t>Sooner or later, the orphan process will be adopted and reaped by the </a:t>
            </a:r>
            <a:r>
              <a:rPr lang="en-US" dirty="0" err="1">
                <a:latin typeface="Courier New" panose="02070309020205020404" pitchFamily="49" charset="0"/>
                <a:cs typeface="Courier New" panose="02070309020205020404" pitchFamily="49" charset="0"/>
              </a:rPr>
              <a:t>init</a:t>
            </a:r>
            <a:r>
              <a:rPr lang="en-US" dirty="0"/>
              <a:t> process (PID = 1), or be removed when the system shuts down or reboots</a:t>
            </a:r>
          </a:p>
          <a:p>
            <a:pPr lvl="1" latinLnBrk="0"/>
            <a:r>
              <a:rPr lang="en-US" dirty="0"/>
              <a:t>The situation usually happens when the parent process terminates before the child process</a:t>
            </a:r>
          </a:p>
        </p:txBody>
      </p:sp>
    </p:spTree>
    <p:extLst>
      <p:ext uri="{BB962C8B-B14F-4D97-AF65-F5344CB8AC3E}">
        <p14:creationId xmlns:p14="http://schemas.microsoft.com/office/powerpoint/2010/main" val="185252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9F8BA5-AF1F-AE4B-9F91-A7A20FA690C7}"/>
              </a:ext>
            </a:extLst>
          </p:cNvPr>
          <p:cNvSpPr/>
          <p:nvPr/>
        </p:nvSpPr>
        <p:spPr>
          <a:xfrm>
            <a:off x="5905350" y="1629157"/>
            <a:ext cx="6096000" cy="4154984"/>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fork_orphan_demo.c</a:t>
            </a:r>
            <a:endParaRPr lang="en-HK" sz="1200" dirty="0">
              <a:solidFill>
                <a:srgbClr val="FF0000"/>
              </a:solidFill>
              <a:latin typeface="Menlo" panose="020B0609030804020204" pitchFamily="49" charset="0"/>
            </a:endParaRP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fork_orphan_demo</a:t>
            </a:r>
            <a:r>
              <a:rPr lang="en-HK" sz="1200" dirty="0">
                <a:solidFill>
                  <a:srgbClr val="FF0000"/>
                </a:solidFill>
                <a:latin typeface="Menlo" panose="020B0609030804020204" pitchFamily="49" charset="0"/>
              </a:rPr>
              <a:t> </a:t>
            </a: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 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endParaRPr lang="en-HK" sz="1200" dirty="0">
              <a:solidFill>
                <a:srgbClr val="000000"/>
              </a:solidFill>
              <a:effectLst/>
              <a:latin typeface="Menlo" panose="020B0609030804020204" pitchFamily="49" charset="0"/>
            </a:endParaRPr>
          </a:p>
        </p:txBody>
      </p:sp>
      <p:sp>
        <p:nvSpPr>
          <p:cNvPr id="2" name="Title 1"/>
          <p:cNvSpPr>
            <a:spLocks noGrp="1"/>
          </p:cNvSpPr>
          <p:nvPr>
            <p:ph type="title"/>
          </p:nvPr>
        </p:nvSpPr>
        <p:spPr/>
        <p:txBody>
          <a:bodyPr/>
          <a:lstStyle/>
          <a:p>
            <a:r>
              <a:rPr lang="en-US" dirty="0"/>
              <a:t>Example: An orphan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11</a:t>
            </a:fld>
            <a:endParaRPr lang="ko-KR" altLang="en-US" dirty="0"/>
          </a:p>
        </p:txBody>
      </p:sp>
      <p:sp>
        <p:nvSpPr>
          <p:cNvPr id="7" name="TextBox 6"/>
          <p:cNvSpPr txBox="1"/>
          <p:nvPr/>
        </p:nvSpPr>
        <p:spPr>
          <a:xfrm>
            <a:off x="967217" y="1585813"/>
            <a:ext cx="5179283" cy="4832092"/>
          </a:xfrm>
          <a:prstGeom prst="rect">
            <a:avLst/>
          </a:prstGeom>
          <a:noFill/>
        </p:spPr>
        <p:txBody>
          <a:bodyPr wrap="squar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8000"/>
                </a:solidFill>
                <a:latin typeface="Menlo" panose="020B0609030804020204" pitchFamily="49" charset="0"/>
              </a:rPr>
              <a:t>      /*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7096187" y="2267436"/>
            <a:ext cx="464383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parent process terminated here</a:t>
            </a:r>
            <a:endParaRPr lang="is-IS" dirty="0"/>
          </a:p>
          <a:p>
            <a:r>
              <a:rPr lang="is-IS" dirty="0"/>
              <a:t>The control returns to the system shell program</a:t>
            </a:r>
            <a:endParaRPr lang="en-US" dirty="0"/>
          </a:p>
        </p:txBody>
      </p:sp>
      <p:cxnSp>
        <p:nvCxnSpPr>
          <p:cNvPr id="10" name="Straight Arrow Connector 9"/>
          <p:cNvCxnSpPr>
            <a:cxnSpLocks/>
            <a:stCxn id="8" idx="2"/>
          </p:cNvCxnSpPr>
          <p:nvPr/>
        </p:nvCxnSpPr>
        <p:spPr>
          <a:xfrm flipH="1">
            <a:off x="6958361" y="2913767"/>
            <a:ext cx="2459744" cy="938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815260" y="4300530"/>
            <a:ext cx="320568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child process becomes an orphan process, and it won’t be able to return to its parent </a:t>
            </a:r>
          </a:p>
          <a:p>
            <a:r>
              <a:rPr lang="en-US" dirty="0"/>
              <a:t>(Press Control-C to terminate it)</a:t>
            </a:r>
          </a:p>
        </p:txBody>
      </p:sp>
      <p:cxnSp>
        <p:nvCxnSpPr>
          <p:cNvPr id="12" name="Straight Arrow Connector 11"/>
          <p:cNvCxnSpPr>
            <a:cxnSpLocks/>
          </p:cNvCxnSpPr>
          <p:nvPr/>
        </p:nvCxnSpPr>
        <p:spPr>
          <a:xfrm flipH="1">
            <a:off x="6757639" y="4900694"/>
            <a:ext cx="1057621" cy="721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27321E2-EBD7-F74C-806D-1FCD93CC620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76537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9DA3C8-FEC5-AE49-B3D3-60BED72186D8}"/>
              </a:ext>
            </a:extLst>
          </p:cNvPr>
          <p:cNvSpPr/>
          <p:nvPr/>
        </p:nvSpPr>
        <p:spPr>
          <a:xfrm>
            <a:off x="5765800" y="1457027"/>
            <a:ext cx="6096000" cy="4339650"/>
          </a:xfrm>
          <a:prstGeom prst="rect">
            <a:avLst/>
          </a:prstGeom>
        </p:spPr>
        <p:txBody>
          <a:bodyPr>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fork_with_wait</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fork_with_wait</a:t>
            </a:r>
            <a:endParaRPr lang="en-HK" sz="1200" dirty="0">
              <a:solidFill>
                <a:srgbClr val="FF0000"/>
              </a:solidFill>
              <a:latin typeface="Menlo" panose="020B0609030804020204" pitchFamily="49" charset="0"/>
            </a:endParaRPr>
          </a:p>
          <a:p>
            <a:r>
              <a:rPr lang="en-HK" sz="1200" dirty="0">
                <a:solidFill>
                  <a:srgbClr val="000000"/>
                </a:solidFill>
                <a:latin typeface="Menlo" panose="020B0609030804020204" pitchFamily="49" charset="0"/>
              </a:rPr>
              <a:t>Parent 0</a:t>
            </a:r>
          </a:p>
          <a:p>
            <a:r>
              <a:rPr lang="en-HK" sz="1200" dirty="0">
                <a:solidFill>
                  <a:srgbClr val="000000"/>
                </a:solidFill>
                <a:latin typeface="Menlo" panose="020B0609030804020204" pitchFamily="49" charset="0"/>
              </a:rPr>
              <a:t>Parent 1</a:t>
            </a:r>
          </a:p>
          <a:p>
            <a:r>
              <a:rPr lang="en-HK" sz="1200" dirty="0">
                <a:solidFill>
                  <a:srgbClr val="000000"/>
                </a:solidFill>
                <a:latin typeface="Menlo" panose="020B0609030804020204" pitchFamily="49" charset="0"/>
              </a:rPr>
              <a:t>Parent 2</a:t>
            </a:r>
          </a:p>
          <a:p>
            <a:r>
              <a:rPr lang="en-HK" sz="1200" dirty="0">
                <a:solidFill>
                  <a:srgbClr val="000000"/>
                </a:solidFill>
                <a:latin typeface="Menlo" panose="020B0609030804020204" pitchFamily="49" charset="0"/>
              </a:rPr>
              <a:t>Parent 3</a:t>
            </a:r>
          </a:p>
          <a:p>
            <a:r>
              <a:rPr lang="en-HK" sz="1200" dirty="0">
                <a:solidFill>
                  <a:srgbClr val="000000"/>
                </a:solidFill>
                <a:latin typeface="Menlo" panose="020B0609030804020204" pitchFamily="49" charset="0"/>
              </a:rPr>
              <a:t>Parent 4</a:t>
            </a:r>
          </a:p>
          <a:p>
            <a:r>
              <a:rPr lang="en-HK" sz="1200" dirty="0">
                <a:solidFill>
                  <a:srgbClr val="000000"/>
                </a:solidFill>
                <a:latin typeface="Menlo" panose="020B0609030804020204" pitchFamily="49" charset="0"/>
              </a:rPr>
              <a:t>Parent 5</a:t>
            </a:r>
          </a:p>
          <a:p>
            <a:r>
              <a:rPr lang="en-HK" sz="1200" dirty="0">
                <a:solidFill>
                  <a:srgbClr val="000000"/>
                </a:solidFill>
                <a:latin typeface="Menlo" panose="020B0609030804020204" pitchFamily="49" charset="0"/>
              </a:rPr>
              <a:t>Parent 6</a:t>
            </a:r>
          </a:p>
          <a:p>
            <a:r>
              <a:rPr lang="en-HK" sz="1200" dirty="0">
                <a:solidFill>
                  <a:srgbClr val="000000"/>
                </a:solidFill>
                <a:latin typeface="Menlo" panose="020B0609030804020204" pitchFamily="49" charset="0"/>
              </a:rPr>
              <a:t>Parent 7</a:t>
            </a:r>
          </a:p>
          <a:p>
            <a:r>
              <a:rPr lang="en-HK" sz="1200" dirty="0">
                <a:solidFill>
                  <a:srgbClr val="000000"/>
                </a:solidFill>
                <a:latin typeface="Menlo" panose="020B0609030804020204" pitchFamily="49" charset="0"/>
              </a:rPr>
              <a:t>Parent 8</a:t>
            </a:r>
          </a:p>
          <a:p>
            <a:r>
              <a:rPr lang="en-HK" sz="1200" dirty="0">
                <a:solidFill>
                  <a:srgbClr val="000000"/>
                </a:solidFill>
                <a:latin typeface="Menlo" panose="020B0609030804020204" pitchFamily="49" charset="0"/>
              </a:rPr>
              <a:t>Parent 9</a:t>
            </a:r>
          </a:p>
          <a:p>
            <a:r>
              <a:rPr lang="en-HK" sz="1200" dirty="0">
                <a:solidFill>
                  <a:srgbClr val="000000"/>
                </a:solidFill>
                <a:latin typeface="Menlo" panose="020B0609030804020204" pitchFamily="49" charset="0"/>
              </a:rPr>
              <a:t>Child 0</a:t>
            </a:r>
          </a:p>
          <a:p>
            <a:r>
              <a:rPr lang="en-HK" sz="1200" dirty="0">
                <a:solidFill>
                  <a:srgbClr val="000000"/>
                </a:solidFill>
                <a:latin typeface="Menlo" panose="020B0609030804020204" pitchFamily="49" charset="0"/>
              </a:rPr>
              <a:t>Child 1</a:t>
            </a:r>
          </a:p>
          <a:p>
            <a:r>
              <a:rPr lang="en-HK" sz="1200" dirty="0">
                <a:solidFill>
                  <a:srgbClr val="000000"/>
                </a:solidFill>
                <a:latin typeface="Menlo" panose="020B0609030804020204" pitchFamily="49" charset="0"/>
              </a:rPr>
              <a:t>Child 2</a:t>
            </a:r>
          </a:p>
          <a:p>
            <a:r>
              <a:rPr lang="en-HK" sz="1200" dirty="0">
                <a:solidFill>
                  <a:srgbClr val="000000"/>
                </a:solidFill>
                <a:latin typeface="Menlo" panose="020B0609030804020204" pitchFamily="49" charset="0"/>
              </a:rPr>
              <a:t>Child 3</a:t>
            </a:r>
          </a:p>
          <a:p>
            <a:r>
              <a:rPr lang="en-HK" sz="1200" dirty="0">
                <a:solidFill>
                  <a:srgbClr val="000000"/>
                </a:solidFill>
                <a:latin typeface="Menlo" panose="020B0609030804020204" pitchFamily="49" charset="0"/>
              </a:rPr>
              <a:t>Child 4</a:t>
            </a:r>
          </a:p>
          <a:p>
            <a:r>
              <a:rPr lang="en-HK" sz="1200" dirty="0">
                <a:solidFill>
                  <a:srgbClr val="000000"/>
                </a:solidFill>
                <a:latin typeface="Menlo" panose="020B0609030804020204" pitchFamily="49" charset="0"/>
              </a:rPr>
              <a:t>Child 5</a:t>
            </a:r>
          </a:p>
          <a:p>
            <a:r>
              <a:rPr lang="en-HK" sz="1200" dirty="0">
                <a:solidFill>
                  <a:srgbClr val="000000"/>
                </a:solidFill>
                <a:latin typeface="Menlo" panose="020B0609030804020204" pitchFamily="49" charset="0"/>
              </a:rPr>
              <a:t>Child 6</a:t>
            </a:r>
          </a:p>
          <a:p>
            <a:r>
              <a:rPr lang="en-HK" sz="1200" dirty="0">
                <a:solidFill>
                  <a:srgbClr val="000000"/>
                </a:solidFill>
                <a:latin typeface="Menlo" panose="020B0609030804020204" pitchFamily="49" charset="0"/>
              </a:rPr>
              <a:t>Child 7</a:t>
            </a:r>
          </a:p>
          <a:p>
            <a:r>
              <a:rPr lang="en-HK" sz="1200" dirty="0">
                <a:solidFill>
                  <a:srgbClr val="000000"/>
                </a:solidFill>
                <a:latin typeface="Menlo" panose="020B0609030804020204" pitchFamily="49" charset="0"/>
              </a:rPr>
              <a:t>Child 8</a:t>
            </a:r>
          </a:p>
          <a:p>
            <a:r>
              <a:rPr lang="en-HK" sz="1200" dirty="0">
                <a:solidFill>
                  <a:srgbClr val="000000"/>
                </a:solidFill>
                <a:latin typeface="Menlo" panose="020B0609030804020204" pitchFamily="49" charset="0"/>
              </a:rPr>
              <a:t>Child 9</a:t>
            </a:r>
          </a:p>
          <a:p>
            <a:r>
              <a:rPr lang="en-HK" sz="1200" dirty="0">
                <a:solidFill>
                  <a:srgbClr val="000000"/>
                </a:solidFill>
                <a:latin typeface="Menlo" panose="020B0609030804020204" pitchFamily="49" charset="0"/>
              </a:rPr>
              <a:t>#</a:t>
            </a:r>
          </a:p>
        </p:txBody>
      </p:sp>
      <p:sp>
        <p:nvSpPr>
          <p:cNvPr id="2" name="Title 1"/>
          <p:cNvSpPr>
            <a:spLocks noGrp="1"/>
          </p:cNvSpPr>
          <p:nvPr>
            <p:ph type="title"/>
          </p:nvPr>
        </p:nvSpPr>
        <p:spPr/>
        <p:txBody>
          <a:bodyPr>
            <a:normAutofit/>
          </a:bodyPr>
          <a:lstStyle/>
          <a:p>
            <a:r>
              <a:rPr lang="en-US" sz="4000" dirty="0"/>
              <a:t>Example: Using </a:t>
            </a:r>
            <a:r>
              <a:rPr lang="en-US" sz="4000" dirty="0">
                <a:latin typeface="Courier New" panose="02070309020205020404" pitchFamily="49" charset="0"/>
                <a:cs typeface="Courier New" panose="02070309020205020404" pitchFamily="49" charset="0"/>
              </a:rPr>
              <a:t>wait()</a:t>
            </a:r>
            <a:r>
              <a:rPr lang="en-US" sz="4000" dirty="0">
                <a:cs typeface="Courier New" panose="02070309020205020404" pitchFamily="49" charset="0"/>
              </a:rPr>
              <a:t> </a:t>
            </a:r>
            <a:r>
              <a:rPr lang="en-US" sz="4000" dirty="0"/>
              <a:t>properly</a:t>
            </a:r>
          </a:p>
        </p:txBody>
      </p:sp>
      <p:sp>
        <p:nvSpPr>
          <p:cNvPr id="12" name="Slide Number Placeholder 11"/>
          <p:cNvSpPr>
            <a:spLocks noGrp="1"/>
          </p:cNvSpPr>
          <p:nvPr>
            <p:ph type="sldNum" sz="quarter" idx="12"/>
          </p:nvPr>
        </p:nvSpPr>
        <p:spPr/>
        <p:txBody>
          <a:bodyPr/>
          <a:lstStyle/>
          <a:p>
            <a:fld id="{04D156C5-679D-574E-A0DB-98CD761A873C}" type="slidenum">
              <a:rPr lang="en-US" smtClean="0"/>
              <a:t>12</a:t>
            </a:fld>
            <a:endParaRPr lang="en-US"/>
          </a:p>
        </p:txBody>
      </p:sp>
      <p:sp>
        <p:nvSpPr>
          <p:cNvPr id="7" name="TextBox 6"/>
          <p:cNvSpPr txBox="1"/>
          <p:nvPr/>
        </p:nvSpPr>
        <p:spPr>
          <a:xfrm>
            <a:off x="838200" y="1585813"/>
            <a:ext cx="4588115" cy="5047536"/>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8000"/>
                </a:solidFill>
                <a:latin typeface="Menlo" panose="020B0609030804020204" pitchFamily="49" charset="0"/>
              </a:rPr>
              <a:t>   /* Create a new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&gt;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parent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8000"/>
                </a:solidFill>
                <a:latin typeface="Menlo" panose="020B0609030804020204" pitchFamily="49" charset="0"/>
              </a:rPr>
              <a:t>      /* Wait for the child process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child process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a:latin typeface="Menlo" panose="020B0609030804020204" pitchFamily="49" charset="0"/>
              </a:rPr>
              <a:t>sleep(1);</a:t>
            </a:r>
          </a:p>
          <a:p>
            <a:r>
              <a:rPr lang="en-HK" sz="1400" dirty="0">
                <a:solidFill>
                  <a:srgbClr val="0000FF"/>
                </a:solidFill>
                <a:latin typeface="Menlo" panose="020B0609030804020204" pitchFamily="49" charset="0"/>
              </a:rPr>
              <a:t>      for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&lt;</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%d\n"</a:t>
            </a:r>
            <a:r>
              <a:rPr lang="en-HK" sz="1400" dirty="0">
                <a:solidFill>
                  <a:srgbClr val="000000"/>
                </a:solidFill>
                <a:latin typeface="Menlo" panose="020B0609030804020204" pitchFamily="49" charset="0"/>
              </a:rPr>
              <a:t>,</a:t>
            </a:r>
            <a:r>
              <a:rPr lang="en-HK" sz="1400" dirty="0" err="1">
                <a:solidFill>
                  <a:srgbClr val="000000"/>
                </a:solidFill>
                <a:latin typeface="Menlo" panose="020B0609030804020204" pitchFamily="49" charset="0"/>
              </a:rPr>
              <a:t>i</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8" name="TextBox 7"/>
          <p:cNvSpPr txBox="1"/>
          <p:nvPr/>
        </p:nvSpPr>
        <p:spPr>
          <a:xfrm>
            <a:off x="8058123" y="2886472"/>
            <a:ext cx="33955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parent process finished its print job and waited</a:t>
            </a:r>
          </a:p>
        </p:txBody>
      </p:sp>
      <p:sp>
        <p:nvSpPr>
          <p:cNvPr id="10" name="TextBox 9"/>
          <p:cNvSpPr txBox="1"/>
          <p:nvPr/>
        </p:nvSpPr>
        <p:spPr>
          <a:xfrm>
            <a:off x="8058123" y="4418115"/>
            <a:ext cx="33955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child process returned and the parent process</a:t>
            </a:r>
          </a:p>
          <a:p>
            <a:r>
              <a:rPr lang="en-US" dirty="0"/>
              <a:t>terminated</a:t>
            </a:r>
          </a:p>
        </p:txBody>
      </p:sp>
      <p:sp>
        <p:nvSpPr>
          <p:cNvPr id="13" name="TextBox 12">
            <a:extLst>
              <a:ext uri="{FF2B5EF4-FFF2-40B4-BE49-F238E27FC236}">
                <a16:creationId xmlns:a16="http://schemas.microsoft.com/office/drawing/2014/main" id="{8DA03EA6-BA70-ED4C-9883-B899D060888B}"/>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cxnSp>
        <p:nvCxnSpPr>
          <p:cNvPr id="14" name="Straight Arrow Connector 13">
            <a:extLst>
              <a:ext uri="{FF2B5EF4-FFF2-40B4-BE49-F238E27FC236}">
                <a16:creationId xmlns:a16="http://schemas.microsoft.com/office/drawing/2014/main" id="{9757A8FC-9A57-0C47-A8D1-7DB93B437978}"/>
              </a:ext>
            </a:extLst>
          </p:cNvPr>
          <p:cNvCxnSpPr>
            <a:cxnSpLocks/>
          </p:cNvCxnSpPr>
          <p:nvPr/>
        </p:nvCxnSpPr>
        <p:spPr>
          <a:xfrm flipH="1">
            <a:off x="6646127" y="3263695"/>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5A79C2E-4436-E042-B709-329E79F01246}"/>
              </a:ext>
            </a:extLst>
          </p:cNvPr>
          <p:cNvCxnSpPr>
            <a:cxnSpLocks/>
          </p:cNvCxnSpPr>
          <p:nvPr/>
        </p:nvCxnSpPr>
        <p:spPr>
          <a:xfrm flipH="1">
            <a:off x="6646127" y="5018280"/>
            <a:ext cx="1411996" cy="363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E801368-11FF-014D-91DE-77F246AEB61F}"/>
              </a:ext>
            </a:extLst>
          </p:cNvPr>
          <p:cNvSpPr txBox="1"/>
          <p:nvPr/>
        </p:nvSpPr>
        <p:spPr>
          <a:xfrm>
            <a:off x="3513127" y="4630920"/>
            <a:ext cx="161643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invokes wait() here</a:t>
            </a:r>
          </a:p>
        </p:txBody>
      </p:sp>
      <p:cxnSp>
        <p:nvCxnSpPr>
          <p:cNvPr id="16" name="Straight Arrow Connector 15">
            <a:extLst>
              <a:ext uri="{FF2B5EF4-FFF2-40B4-BE49-F238E27FC236}">
                <a16:creationId xmlns:a16="http://schemas.microsoft.com/office/drawing/2014/main" id="{A153CEF5-781C-8442-843C-B928FC97C6DE}"/>
              </a:ext>
            </a:extLst>
          </p:cNvPr>
          <p:cNvCxnSpPr>
            <a:cxnSpLocks/>
            <a:stCxn id="11" idx="1"/>
          </p:cNvCxnSpPr>
          <p:nvPr/>
        </p:nvCxnSpPr>
        <p:spPr>
          <a:xfrm flipH="1" flipV="1">
            <a:off x="2475571" y="4716966"/>
            <a:ext cx="1037556" cy="678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6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0FB5-2846-1D48-ABFF-D3834531857B}"/>
              </a:ext>
            </a:extLst>
          </p:cNvPr>
          <p:cNvSpPr>
            <a:spLocks noGrp="1"/>
          </p:cNvSpPr>
          <p:nvPr>
            <p:ph type="title"/>
          </p:nvPr>
        </p:nvSpPr>
        <p:spPr/>
        <p:txBody>
          <a:bodyPr/>
          <a:lstStyle/>
          <a:p>
            <a:r>
              <a:rPr lang="en-US" dirty="0"/>
              <a:t>Example: A zombie process</a:t>
            </a:r>
          </a:p>
        </p:txBody>
      </p:sp>
      <p:sp>
        <p:nvSpPr>
          <p:cNvPr id="5" name="Slide Number Placeholder 4">
            <a:extLst>
              <a:ext uri="{FF2B5EF4-FFF2-40B4-BE49-F238E27FC236}">
                <a16:creationId xmlns:a16="http://schemas.microsoft.com/office/drawing/2014/main" id="{DC74990A-DAF5-9243-9531-5914AE88EB37}"/>
              </a:ext>
            </a:extLst>
          </p:cNvPr>
          <p:cNvSpPr>
            <a:spLocks noGrp="1"/>
          </p:cNvSpPr>
          <p:nvPr>
            <p:ph type="sldNum" sz="quarter" idx="12"/>
          </p:nvPr>
        </p:nvSpPr>
        <p:spPr/>
        <p:txBody>
          <a:bodyPr/>
          <a:lstStyle/>
          <a:p>
            <a:fld id="{C40F0F14-E1BA-4AA6-8C52-4CBE3F8D5755}" type="slidenum">
              <a:rPr lang="en-US" smtClean="0"/>
              <a:t>13</a:t>
            </a:fld>
            <a:endParaRPr lang="en-US"/>
          </a:p>
        </p:txBody>
      </p:sp>
      <p:sp>
        <p:nvSpPr>
          <p:cNvPr id="7" name="TextBox 6">
            <a:extLst>
              <a:ext uri="{FF2B5EF4-FFF2-40B4-BE49-F238E27FC236}">
                <a16:creationId xmlns:a16="http://schemas.microsoft.com/office/drawing/2014/main" id="{76D6C15D-78CF-764F-9F88-35DEFEFF3C99}"/>
              </a:ext>
            </a:extLst>
          </p:cNvPr>
          <p:cNvSpPr txBox="1"/>
          <p:nvPr/>
        </p:nvSpPr>
        <p:spPr>
          <a:xfrm>
            <a:off x="362415" y="1679537"/>
            <a:ext cx="7343078" cy="4616648"/>
          </a:xfrm>
          <a:prstGeom prst="rect">
            <a:avLst/>
          </a:prstGeom>
          <a:noFill/>
        </p:spPr>
        <p:txBody>
          <a:bodyPr wrap="square">
            <a:spAutoFit/>
          </a:bodyPr>
          <a:lstStyle/>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stdio.h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a:t>
            </a:r>
            <a:r>
              <a:rPr lang="en-HK" sz="1400" b="0" dirty="0" err="1">
                <a:solidFill>
                  <a:srgbClr val="A31515"/>
                </a:solidFill>
                <a:effectLst/>
                <a:latin typeface="Menlo" panose="020B0609030804020204" pitchFamily="49" charset="0"/>
              </a:rPr>
              <a:t>unistd.h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#include </a:t>
            </a:r>
            <a:r>
              <a:rPr lang="en-HK" sz="1400" b="0" dirty="0">
                <a:solidFill>
                  <a:srgbClr val="A31515"/>
                </a:solidFill>
                <a:effectLst/>
                <a:latin typeface="Menlo" panose="020B0609030804020204" pitchFamily="49" charset="0"/>
              </a:rPr>
              <a:t>&lt;sys/</a:t>
            </a:r>
            <a:r>
              <a:rPr lang="en-HK" sz="1400" b="0" dirty="0" err="1">
                <a:solidFill>
                  <a:srgbClr val="A31515"/>
                </a:solidFill>
                <a:effectLst/>
                <a:latin typeface="Menlo" panose="020B0609030804020204" pitchFamily="49" charset="0"/>
              </a:rPr>
              <a:t>types.h</a:t>
            </a:r>
            <a:r>
              <a:rPr lang="en-HK" sz="1400" b="0" dirty="0">
                <a:solidFill>
                  <a:srgbClr val="A31515"/>
                </a:solidFill>
                <a:effectLst/>
                <a:latin typeface="Menlo" panose="020B0609030804020204" pitchFamily="49" charset="0"/>
              </a:rPr>
              <a:t>&gt;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int</a:t>
            </a:r>
            <a:r>
              <a:rPr lang="en-HK" sz="1400" b="0" dirty="0">
                <a:solidFill>
                  <a:srgbClr val="000000"/>
                </a:solidFill>
                <a:effectLst/>
                <a:latin typeface="Menlo" panose="020B0609030804020204" pitchFamily="49" charset="0"/>
              </a:rPr>
              <a:t> main() {</a:t>
            </a:r>
          </a:p>
          <a:p>
            <a:r>
              <a:rPr lang="en-HK" sz="1400" b="0" dirty="0">
                <a:solidFill>
                  <a:srgbClr val="0000FF"/>
                </a:solidFill>
                <a:effectLst/>
                <a:latin typeface="Menlo" panose="020B0609030804020204" pitchFamily="49" charset="0"/>
              </a:rPr>
              <a:t>   </a:t>
            </a:r>
            <a:r>
              <a:rPr lang="en-HK" sz="1400" b="0" dirty="0" err="1">
                <a:solidFill>
                  <a:srgbClr val="0000FF"/>
                </a:solidFill>
                <a:effectLst/>
                <a:latin typeface="Menlo" panose="020B0609030804020204" pitchFamily="49" charset="0"/>
              </a:rPr>
              <a:t>pid_t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a:t>
            </a:r>
          </a:p>
          <a:p>
            <a:r>
              <a:rPr lang="en-HK" sz="1400" b="0" dirty="0">
                <a:solidFill>
                  <a:srgbClr val="0000FF"/>
                </a:solidFill>
                <a:effectLst/>
                <a:latin typeface="Menlo" panose="020B0609030804020204" pitchFamily="49" charset="0"/>
              </a:rPr>
              <a:t>   int</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 fork();</a:t>
            </a:r>
          </a:p>
          <a:p>
            <a:r>
              <a:rPr lang="en-HK" sz="1400" b="0" dirty="0">
                <a:solidFill>
                  <a:srgbClr val="0000FF"/>
                </a:solidFill>
                <a:effectLst/>
                <a:latin typeface="Menlo" panose="020B0609030804020204" pitchFamily="49" charset="0"/>
              </a:rPr>
              <a:t>   if</a:t>
            </a:r>
            <a:r>
              <a:rPr lang="en-HK" sz="1400" b="0" dirty="0">
                <a:solidFill>
                  <a:srgbClr val="000000"/>
                </a:solidFill>
                <a:effectLst/>
                <a:latin typeface="Menlo" panose="020B0609030804020204" pitchFamily="49" charset="0"/>
              </a:rPr>
              <a:t> ( </a:t>
            </a:r>
            <a:r>
              <a:rPr lang="en-HK" sz="1400" b="0" dirty="0" err="1">
                <a:solidFill>
                  <a:srgbClr val="000000"/>
                </a:solidFill>
                <a:effectLst/>
                <a:latin typeface="Menlo" panose="020B0609030804020204" pitchFamily="49" charset="0"/>
              </a:rPr>
              <a:t>pid</a:t>
            </a:r>
            <a:r>
              <a:rPr lang="en-HK" sz="1400" b="0" dirty="0">
                <a:solidFill>
                  <a:srgbClr val="000000"/>
                </a:solidFill>
                <a:effectLst/>
                <a:latin typeface="Menlo" panose="020B0609030804020204" pitchFamily="49" charset="0"/>
              </a:rPr>
              <a:t> &gt;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 { </a:t>
            </a:r>
            <a:r>
              <a:rPr lang="en-HK" sz="1400" b="0" dirty="0">
                <a:solidFill>
                  <a:srgbClr val="008000"/>
                </a:solidFill>
                <a:effectLst/>
                <a:latin typeface="Menlo" panose="020B0609030804020204" pitchFamily="49" charset="0"/>
              </a:rPr>
              <a:t>// parent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"Parent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sleep for 10 seconds</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wait(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take care of the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"The parent takes care of the child process\n"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 </a:t>
            </a:r>
            <a:r>
              <a:rPr lang="en-HK" sz="1400" b="0" dirty="0">
                <a:solidFill>
                  <a:srgbClr val="0000FF"/>
                </a:solidFill>
                <a:effectLst/>
                <a:latin typeface="Menlo" panose="020B0609030804020204" pitchFamily="49" charset="0"/>
              </a:rPr>
              <a:t>else</a:t>
            </a:r>
            <a:r>
              <a:rPr lang="en-HK" sz="1400" b="0" dirty="0">
                <a:solidFill>
                  <a:srgbClr val="000000"/>
                </a:solidFill>
                <a:effectLst/>
                <a:latin typeface="Menlo" panose="020B0609030804020204" pitchFamily="49" charset="0"/>
              </a:rPr>
              <a:t> { </a:t>
            </a:r>
            <a:r>
              <a:rPr lang="en-HK" sz="1400" b="0" dirty="0">
                <a:solidFill>
                  <a:srgbClr val="008000"/>
                </a:solidFill>
                <a:effectLst/>
                <a:latin typeface="Menlo" panose="020B0609030804020204" pitchFamily="49" charset="0"/>
              </a:rPr>
              <a:t>// child</a:t>
            </a:r>
            <a:endParaRPr lang="en-HK" sz="1400" b="0" dirty="0">
              <a:solidFill>
                <a:srgbClr val="000000"/>
              </a:solidFill>
              <a:effectLst/>
              <a:latin typeface="Menlo" panose="020B0609030804020204" pitchFamily="49" charset="0"/>
            </a:endParaRPr>
          </a:p>
          <a:p>
            <a:r>
              <a:rPr lang="en-HK" sz="1400" b="0" dirty="0">
                <a:solidFill>
                  <a:srgbClr val="000000"/>
                </a:solidFill>
                <a:effectLst/>
                <a:latin typeface="Menlo" panose="020B0609030804020204" pitchFamily="49" charset="0"/>
              </a:rPr>
              <a:t>      sleep(</a:t>
            </a:r>
            <a:r>
              <a:rPr lang="en-HK" sz="1400" b="0" dirty="0">
                <a:solidFill>
                  <a:srgbClr val="098658"/>
                </a:solidFill>
                <a:effectLst/>
                <a:latin typeface="Menlo" panose="020B0609030804020204" pitchFamily="49" charset="0"/>
              </a:rPr>
              <a:t>1</a:t>
            </a:r>
            <a:r>
              <a:rPr lang="en-HK" sz="1400" b="0" dirty="0">
                <a:solidFill>
                  <a:srgbClr val="000000"/>
                </a:solidFill>
                <a:effectLst/>
                <a:latin typeface="Menlo" panose="020B0609030804020204" pitchFamily="49" charset="0"/>
              </a:rPr>
              <a:t>); </a:t>
            </a:r>
            <a:r>
              <a:rPr lang="en-HK" sz="1400" b="0" dirty="0">
                <a:solidFill>
                  <a:srgbClr val="008000"/>
                </a:solidFill>
                <a:effectLst/>
                <a:latin typeface="Menlo" panose="020B0609030804020204" pitchFamily="49" charset="0"/>
              </a:rPr>
              <a:t>// make sure the parent print 10 lines first</a:t>
            </a:r>
            <a:endParaRPr lang="en-HK" sz="1400" b="0" dirty="0">
              <a:solidFill>
                <a:srgbClr val="000000"/>
              </a:solidFill>
              <a:effectLst/>
              <a:latin typeface="Menlo" panose="020B0609030804020204" pitchFamily="49" charset="0"/>
            </a:endParaRPr>
          </a:p>
          <a:p>
            <a:r>
              <a:rPr lang="en-HK" sz="1400" b="0" dirty="0">
                <a:solidFill>
                  <a:srgbClr val="0000FF"/>
                </a:solidFill>
                <a:effectLst/>
                <a:latin typeface="Menlo" panose="020B0609030804020204" pitchFamily="49" charset="0"/>
              </a:rPr>
              <a:t>      for</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;i&lt;</a:t>
            </a:r>
            <a:r>
              <a:rPr lang="en-HK" sz="1400" b="0" dirty="0">
                <a:solidFill>
                  <a:srgbClr val="098658"/>
                </a:solidFill>
                <a:effectLst/>
                <a:latin typeface="Menlo" panose="020B0609030804020204" pitchFamily="49" charset="0"/>
              </a:rPr>
              <a:t>10</a:t>
            </a:r>
            <a:r>
              <a:rPr lang="en-HK" sz="1400" b="0" dirty="0">
                <a:solidFill>
                  <a:srgbClr val="000000"/>
                </a:solidFill>
                <a:effectLst/>
                <a:latin typeface="Menlo" panose="020B0609030804020204" pitchFamily="49" charset="0"/>
              </a:rPr>
              <a:t>;i++)</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"Child %d\n"</a:t>
            </a:r>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i</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r>
              <a:rPr lang="en-HK" sz="1400" b="0" dirty="0" err="1">
                <a:solidFill>
                  <a:srgbClr val="000000"/>
                </a:solidFill>
                <a:effectLst/>
                <a:latin typeface="Menlo" panose="020B0609030804020204" pitchFamily="49" charset="0"/>
              </a:rPr>
              <a:t>printf</a:t>
            </a:r>
            <a:r>
              <a:rPr lang="en-HK" sz="1400" b="0" dirty="0">
                <a:solidFill>
                  <a:srgbClr val="000000"/>
                </a:solidFill>
                <a:effectLst/>
                <a:latin typeface="Menlo" panose="020B0609030804020204" pitchFamily="49" charset="0"/>
              </a:rPr>
              <a:t>(</a:t>
            </a:r>
            <a:r>
              <a:rPr lang="en-HK" sz="1400" b="0" dirty="0">
                <a:solidFill>
                  <a:srgbClr val="A31515"/>
                </a:solidFill>
                <a:effectLst/>
                <a:latin typeface="Menlo" panose="020B0609030804020204" pitchFamily="49" charset="0"/>
              </a:rPr>
              <a:t>"Now, the child process becomes zombie\n"</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   }</a:t>
            </a:r>
          </a:p>
          <a:p>
            <a:r>
              <a:rPr lang="en-HK" sz="1400" b="0" dirty="0">
                <a:solidFill>
                  <a:srgbClr val="0000FF"/>
                </a:solidFill>
                <a:effectLst/>
                <a:latin typeface="Menlo" panose="020B0609030804020204" pitchFamily="49" charset="0"/>
              </a:rPr>
              <a:t>   return</a:t>
            </a:r>
            <a:r>
              <a:rPr lang="en-HK" sz="1400" b="0" dirty="0">
                <a:solidFill>
                  <a:srgbClr val="000000"/>
                </a:solidFill>
                <a:effectLst/>
                <a:latin typeface="Menlo" panose="020B0609030804020204" pitchFamily="49" charset="0"/>
              </a:rPr>
              <a:t> </a:t>
            </a:r>
            <a:r>
              <a:rPr lang="en-HK" sz="1400" b="0" dirty="0">
                <a:solidFill>
                  <a:srgbClr val="098658"/>
                </a:solidFill>
                <a:effectLst/>
                <a:latin typeface="Menlo" panose="020B0609030804020204" pitchFamily="49" charset="0"/>
              </a:rPr>
              <a:t>0</a:t>
            </a:r>
            <a:r>
              <a:rPr lang="en-HK" sz="1400" b="0" dirty="0">
                <a:solidFill>
                  <a:srgbClr val="000000"/>
                </a:solidFill>
                <a:effectLst/>
                <a:latin typeface="Menlo" panose="020B0609030804020204" pitchFamily="49" charset="0"/>
              </a:rPr>
              <a:t>;</a:t>
            </a:r>
          </a:p>
          <a:p>
            <a:r>
              <a:rPr lang="en-HK" sz="1400" b="0" dirty="0">
                <a:solidFill>
                  <a:srgbClr val="000000"/>
                </a:solidFill>
                <a:effectLst/>
                <a:latin typeface="Menlo" panose="020B0609030804020204" pitchFamily="49" charset="0"/>
              </a:rPr>
              <a:t>}</a:t>
            </a:r>
          </a:p>
        </p:txBody>
      </p:sp>
      <p:sp>
        <p:nvSpPr>
          <p:cNvPr id="9" name="TextBox 8">
            <a:extLst>
              <a:ext uri="{FF2B5EF4-FFF2-40B4-BE49-F238E27FC236}">
                <a16:creationId xmlns:a16="http://schemas.microsoft.com/office/drawing/2014/main" id="{B8FBBD82-2B5D-114D-B6A5-740BC7DDE58A}"/>
              </a:ext>
            </a:extLst>
          </p:cNvPr>
          <p:cNvSpPr txBox="1"/>
          <p:nvPr/>
        </p:nvSpPr>
        <p:spPr>
          <a:xfrm>
            <a:off x="7330068" y="1266942"/>
            <a:ext cx="4499517" cy="4708981"/>
          </a:xfrm>
          <a:prstGeom prst="rect">
            <a:avLst/>
          </a:prstGeom>
          <a:noFill/>
        </p:spPr>
        <p:txBody>
          <a:bodyPr wrap="square">
            <a:spAutoFit/>
          </a:bodyPr>
          <a:lstStyle/>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gcc</a:t>
            </a:r>
            <a:r>
              <a:rPr lang="en-HK" sz="1200" dirty="0">
                <a:solidFill>
                  <a:srgbClr val="FF0000"/>
                </a:solidFill>
                <a:latin typeface="Menlo" panose="020B0609030804020204" pitchFamily="49" charset="0"/>
              </a:rPr>
              <a:t> -o </a:t>
            </a:r>
            <a:r>
              <a:rPr lang="en-HK" sz="1200" dirty="0" err="1">
                <a:solidFill>
                  <a:srgbClr val="FF0000"/>
                </a:solidFill>
                <a:latin typeface="Menlo" panose="020B0609030804020204" pitchFamily="49" charset="0"/>
              </a:rPr>
              <a:t>fork_zombie_demo</a:t>
            </a:r>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fork_zombie_demo.c</a:t>
            </a:r>
            <a:r>
              <a:rPr lang="en-HK" sz="1200" dirty="0">
                <a:solidFill>
                  <a:srgbClr val="FF0000"/>
                </a:solidFill>
                <a:latin typeface="Menlo" panose="020B0609030804020204" pitchFamily="49" charset="0"/>
              </a:rPr>
              <a:t> </a:t>
            </a:r>
          </a:p>
          <a:p>
            <a:r>
              <a:rPr lang="en-HK" sz="1200" dirty="0">
                <a:solidFill>
                  <a:srgbClr val="FF0000"/>
                </a:solidFill>
                <a:latin typeface="Menlo" panose="020B0609030804020204" pitchFamily="49" charset="0"/>
              </a:rPr>
              <a:t># ./</a:t>
            </a:r>
            <a:r>
              <a:rPr lang="en-HK" sz="1200" dirty="0" err="1">
                <a:solidFill>
                  <a:srgbClr val="FF0000"/>
                </a:solidFill>
                <a:latin typeface="Menlo" panose="020B0609030804020204" pitchFamily="49" charset="0"/>
              </a:rPr>
              <a:t>fork_zombie_demo</a:t>
            </a:r>
            <a:endParaRPr lang="en-HK" sz="1200" dirty="0">
              <a:solidFill>
                <a:srgbClr val="FF0000"/>
              </a:solidFill>
              <a:latin typeface="Menlo" panose="020B0609030804020204" pitchFamily="49" charset="0"/>
            </a:endParaRPr>
          </a:p>
          <a:p>
            <a:endParaRPr lang="en-HK" sz="1200" dirty="0">
              <a:solidFill>
                <a:srgbClr val="000000"/>
              </a:solidFill>
              <a:effectLst/>
              <a:latin typeface="Menlo" panose="020B0609030804020204" pitchFamily="49" charset="0"/>
            </a:endParaRPr>
          </a:p>
          <a:p>
            <a:r>
              <a:rPr lang="en-HK" sz="1200" dirty="0">
                <a:solidFill>
                  <a:srgbClr val="000000"/>
                </a:solidFill>
                <a:effectLst/>
                <a:latin typeface="Menlo" panose="020B0609030804020204" pitchFamily="49" charset="0"/>
              </a:rPr>
              <a:t>Parent 0</a:t>
            </a:r>
          </a:p>
          <a:p>
            <a:r>
              <a:rPr lang="en-HK" sz="1200" dirty="0">
                <a:solidFill>
                  <a:srgbClr val="000000"/>
                </a:solidFill>
                <a:effectLst/>
                <a:latin typeface="Menlo" panose="020B0609030804020204" pitchFamily="49" charset="0"/>
              </a:rPr>
              <a:t>Parent 1</a:t>
            </a:r>
          </a:p>
          <a:p>
            <a:r>
              <a:rPr lang="en-HK" sz="1200" dirty="0">
                <a:solidFill>
                  <a:srgbClr val="000000"/>
                </a:solidFill>
                <a:effectLst/>
                <a:latin typeface="Menlo" panose="020B0609030804020204" pitchFamily="49" charset="0"/>
              </a:rPr>
              <a:t>Parent 2</a:t>
            </a:r>
          </a:p>
          <a:p>
            <a:r>
              <a:rPr lang="en-HK" sz="1200" dirty="0">
                <a:solidFill>
                  <a:srgbClr val="000000"/>
                </a:solidFill>
                <a:effectLst/>
                <a:latin typeface="Menlo" panose="020B0609030804020204" pitchFamily="49" charset="0"/>
              </a:rPr>
              <a:t>Parent 3</a:t>
            </a:r>
          </a:p>
          <a:p>
            <a:r>
              <a:rPr lang="en-HK" sz="1200" dirty="0">
                <a:solidFill>
                  <a:srgbClr val="000000"/>
                </a:solidFill>
                <a:effectLst/>
                <a:latin typeface="Menlo" panose="020B0609030804020204" pitchFamily="49" charset="0"/>
              </a:rPr>
              <a:t>Parent 4</a:t>
            </a:r>
          </a:p>
          <a:p>
            <a:r>
              <a:rPr lang="en-HK" sz="1200" dirty="0">
                <a:solidFill>
                  <a:srgbClr val="000000"/>
                </a:solidFill>
                <a:effectLst/>
                <a:latin typeface="Menlo" panose="020B0609030804020204" pitchFamily="49" charset="0"/>
              </a:rPr>
              <a:t>Parent 5</a:t>
            </a:r>
          </a:p>
          <a:p>
            <a:r>
              <a:rPr lang="en-HK" sz="1200" dirty="0">
                <a:solidFill>
                  <a:srgbClr val="000000"/>
                </a:solidFill>
                <a:effectLst/>
                <a:latin typeface="Menlo" panose="020B0609030804020204" pitchFamily="49" charset="0"/>
              </a:rPr>
              <a:t>Parent 6</a:t>
            </a:r>
          </a:p>
          <a:p>
            <a:r>
              <a:rPr lang="en-HK" sz="1200" dirty="0">
                <a:solidFill>
                  <a:srgbClr val="000000"/>
                </a:solidFill>
                <a:effectLst/>
                <a:latin typeface="Menlo" panose="020B0609030804020204" pitchFamily="49" charset="0"/>
              </a:rPr>
              <a:t>Parent 7</a:t>
            </a:r>
          </a:p>
          <a:p>
            <a:r>
              <a:rPr lang="en-HK" sz="1200" dirty="0">
                <a:solidFill>
                  <a:srgbClr val="000000"/>
                </a:solidFill>
                <a:effectLst/>
                <a:latin typeface="Menlo" panose="020B0609030804020204" pitchFamily="49" charset="0"/>
              </a:rPr>
              <a:t>Parent 8</a:t>
            </a:r>
          </a:p>
          <a:p>
            <a:r>
              <a:rPr lang="en-HK" sz="1200" dirty="0">
                <a:solidFill>
                  <a:srgbClr val="000000"/>
                </a:solidFill>
                <a:effectLst/>
                <a:latin typeface="Menlo" panose="020B0609030804020204" pitchFamily="49" charset="0"/>
              </a:rPr>
              <a:t>Parent 9</a:t>
            </a:r>
          </a:p>
          <a:p>
            <a:r>
              <a:rPr lang="en-HK" sz="1200" dirty="0">
                <a:solidFill>
                  <a:srgbClr val="000000"/>
                </a:solidFill>
                <a:effectLst/>
                <a:latin typeface="Menlo" panose="020B0609030804020204" pitchFamily="49" charset="0"/>
              </a:rPr>
              <a:t>Child 0</a:t>
            </a:r>
          </a:p>
          <a:p>
            <a:r>
              <a:rPr lang="en-HK" sz="1200" dirty="0">
                <a:solidFill>
                  <a:srgbClr val="000000"/>
                </a:solidFill>
                <a:effectLst/>
                <a:latin typeface="Menlo" panose="020B0609030804020204" pitchFamily="49" charset="0"/>
              </a:rPr>
              <a:t>Child 1</a:t>
            </a:r>
          </a:p>
          <a:p>
            <a:r>
              <a:rPr lang="en-HK" sz="1200" dirty="0">
                <a:solidFill>
                  <a:srgbClr val="000000"/>
                </a:solidFill>
                <a:effectLst/>
                <a:latin typeface="Menlo" panose="020B0609030804020204" pitchFamily="49" charset="0"/>
              </a:rPr>
              <a:t>Child 2</a:t>
            </a:r>
          </a:p>
          <a:p>
            <a:r>
              <a:rPr lang="en-HK" sz="1200" dirty="0">
                <a:solidFill>
                  <a:srgbClr val="000000"/>
                </a:solidFill>
                <a:effectLst/>
                <a:latin typeface="Menlo" panose="020B0609030804020204" pitchFamily="49" charset="0"/>
              </a:rPr>
              <a:t>Child 3</a:t>
            </a:r>
          </a:p>
          <a:p>
            <a:r>
              <a:rPr lang="en-HK" sz="1200" dirty="0">
                <a:solidFill>
                  <a:srgbClr val="000000"/>
                </a:solidFill>
                <a:effectLst/>
                <a:latin typeface="Menlo" panose="020B0609030804020204" pitchFamily="49" charset="0"/>
              </a:rPr>
              <a:t>Child 4</a:t>
            </a:r>
          </a:p>
          <a:p>
            <a:r>
              <a:rPr lang="en-HK" sz="1200" dirty="0">
                <a:solidFill>
                  <a:srgbClr val="000000"/>
                </a:solidFill>
                <a:effectLst/>
                <a:latin typeface="Menlo" panose="020B0609030804020204" pitchFamily="49" charset="0"/>
              </a:rPr>
              <a:t>Child 5</a:t>
            </a:r>
          </a:p>
          <a:p>
            <a:r>
              <a:rPr lang="en-HK" sz="1200" dirty="0">
                <a:solidFill>
                  <a:srgbClr val="000000"/>
                </a:solidFill>
                <a:effectLst/>
                <a:latin typeface="Menlo" panose="020B0609030804020204" pitchFamily="49" charset="0"/>
              </a:rPr>
              <a:t>Child 6</a:t>
            </a:r>
          </a:p>
          <a:p>
            <a:r>
              <a:rPr lang="en-HK" sz="1200" dirty="0">
                <a:solidFill>
                  <a:srgbClr val="000000"/>
                </a:solidFill>
                <a:effectLst/>
                <a:latin typeface="Menlo" panose="020B0609030804020204" pitchFamily="49" charset="0"/>
              </a:rPr>
              <a:t>Child 7</a:t>
            </a:r>
          </a:p>
          <a:p>
            <a:r>
              <a:rPr lang="en-HK" sz="1200" dirty="0">
                <a:solidFill>
                  <a:srgbClr val="000000"/>
                </a:solidFill>
                <a:effectLst/>
                <a:latin typeface="Menlo" panose="020B0609030804020204" pitchFamily="49" charset="0"/>
              </a:rPr>
              <a:t>Child 8</a:t>
            </a:r>
          </a:p>
          <a:p>
            <a:r>
              <a:rPr lang="en-HK" sz="1200" dirty="0">
                <a:solidFill>
                  <a:srgbClr val="000000"/>
                </a:solidFill>
                <a:effectLst/>
                <a:latin typeface="Menlo" panose="020B0609030804020204" pitchFamily="49" charset="0"/>
              </a:rPr>
              <a:t>Child 9</a:t>
            </a:r>
          </a:p>
          <a:p>
            <a:r>
              <a:rPr lang="en-HK" sz="1200" dirty="0">
                <a:solidFill>
                  <a:srgbClr val="000000"/>
                </a:solidFill>
                <a:effectLst/>
                <a:latin typeface="Menlo" panose="020B0609030804020204" pitchFamily="49" charset="0"/>
              </a:rPr>
              <a:t>Now, the child process becomes zombie</a:t>
            </a:r>
          </a:p>
          <a:p>
            <a:r>
              <a:rPr lang="en-HK" sz="1200" dirty="0">
                <a:solidFill>
                  <a:srgbClr val="000000"/>
                </a:solidFill>
                <a:effectLst/>
                <a:latin typeface="Menlo" panose="020B0609030804020204" pitchFamily="49" charset="0"/>
              </a:rPr>
              <a:t>The parent takes care of the child process</a:t>
            </a:r>
          </a:p>
        </p:txBody>
      </p:sp>
      <p:sp>
        <p:nvSpPr>
          <p:cNvPr id="10" name="TextBox 9">
            <a:extLst>
              <a:ext uri="{FF2B5EF4-FFF2-40B4-BE49-F238E27FC236}">
                <a16:creationId xmlns:a16="http://schemas.microsoft.com/office/drawing/2014/main" id="{E92879F2-CC2B-EA40-AE61-CE845F784252}"/>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94111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status of a process</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14</a:t>
            </a:fld>
            <a:endParaRPr lang="ko-KR" altLang="en-US"/>
          </a:p>
        </p:txBody>
      </p:sp>
      <p:sp>
        <p:nvSpPr>
          <p:cNvPr id="4" name="Content Placeholder 3"/>
          <p:cNvSpPr>
            <a:spLocks noGrp="1"/>
          </p:cNvSpPr>
          <p:nvPr>
            <p:ph sz="quarter" idx="1"/>
          </p:nvPr>
        </p:nvSpPr>
        <p:spPr/>
        <p:txBody>
          <a:bodyPr/>
          <a:lstStyle/>
          <a:p>
            <a:pPr latinLnBrk="0"/>
            <a:r>
              <a:rPr lang="en-US" dirty="0"/>
              <a:t>When a child process terminates:</a:t>
            </a:r>
          </a:p>
          <a:p>
            <a:pPr lvl="1" latinLnBrk="0"/>
            <a:r>
              <a:rPr lang="en-US" dirty="0"/>
              <a:t>Open files are flushed and closed</a:t>
            </a:r>
          </a:p>
          <a:p>
            <a:pPr lvl="1" latinLnBrk="0"/>
            <a:r>
              <a:rPr lang="en-US" dirty="0"/>
              <a:t>Child’s resources are de-allocated</a:t>
            </a:r>
          </a:p>
          <a:p>
            <a:pPr lvl="2" latinLnBrk="0"/>
            <a:r>
              <a:rPr lang="en-US" dirty="0"/>
              <a:t>File descriptors, memory, semaphores, file locks, …</a:t>
            </a:r>
          </a:p>
          <a:p>
            <a:pPr latinLnBrk="0"/>
            <a:r>
              <a:rPr lang="en-US" dirty="0"/>
              <a:t>Parent process is notified via a signal</a:t>
            </a:r>
          </a:p>
          <a:p>
            <a:pPr lvl="1"/>
            <a:r>
              <a:rPr lang="en-US" dirty="0"/>
              <a:t>Signal is an inter-process communication mechanism in an operating system</a:t>
            </a:r>
          </a:p>
          <a:p>
            <a:pPr latinLnBrk="0"/>
            <a:r>
              <a:rPr lang="en-US" dirty="0"/>
              <a:t>Exit status is available to parent via </a:t>
            </a:r>
            <a:r>
              <a:rPr lang="en-US" sz="2400" b="1" dirty="0">
                <a:solidFill>
                  <a:srgbClr val="0000FF"/>
                </a:solidFill>
                <a:latin typeface="Courier New Bold" charset="0"/>
                <a:cs typeface="Courier New Bold" charset="0"/>
              </a:rPr>
              <a:t>wait()</a:t>
            </a:r>
          </a:p>
        </p:txBody>
      </p:sp>
      <p:graphicFrame>
        <p:nvGraphicFramePr>
          <p:cNvPr id="5" name="Table 4"/>
          <p:cNvGraphicFramePr>
            <a:graphicFrameLocks noGrp="1"/>
          </p:cNvGraphicFramePr>
          <p:nvPr>
            <p:extLst>
              <p:ext uri="{D42A27DB-BD31-4B8C-83A1-F6EECF244321}">
                <p14:modId xmlns:p14="http://schemas.microsoft.com/office/powerpoint/2010/main" val="197640232"/>
              </p:ext>
            </p:extLst>
          </p:nvPr>
        </p:nvGraphicFramePr>
        <p:xfrm>
          <a:off x="2813050" y="4893310"/>
          <a:ext cx="6565900" cy="1463040"/>
        </p:xfrm>
        <a:graphic>
          <a:graphicData uri="http://schemas.openxmlformats.org/drawingml/2006/table">
            <a:tbl>
              <a:tblPr firstRow="1" bandRow="1">
                <a:tableStyleId>{93296810-A885-4BE3-A3E7-6D5BEEA58F35}</a:tableStyleId>
              </a:tblPr>
              <a:tblGrid>
                <a:gridCol w="3282950">
                  <a:extLst>
                    <a:ext uri="{9D8B030D-6E8A-4147-A177-3AD203B41FA5}">
                      <a16:colId xmlns:a16="http://schemas.microsoft.com/office/drawing/2014/main" val="20000"/>
                    </a:ext>
                  </a:extLst>
                </a:gridCol>
                <a:gridCol w="3282950">
                  <a:extLst>
                    <a:ext uri="{9D8B030D-6E8A-4147-A177-3AD203B41FA5}">
                      <a16:colId xmlns:a16="http://schemas.microsoft.com/office/drawing/2014/main" val="20001"/>
                    </a:ext>
                  </a:extLst>
                </a:gridCol>
              </a:tblGrid>
              <a:tr h="278130">
                <a:tc>
                  <a:txBody>
                    <a:bodyPr/>
                    <a:lstStyle/>
                    <a:p>
                      <a:pPr algn="ctr" latinLnBrk="0"/>
                      <a:r>
                        <a:rPr lang="en-US" sz="1400" dirty="0"/>
                        <a:t>Voluntary termination</a:t>
                      </a:r>
                      <a:endParaRPr lang="en-US" sz="1400" dirty="0">
                        <a:solidFill>
                          <a:srgbClr val="FF0000"/>
                        </a:solidFill>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Involuntary termination</a:t>
                      </a:r>
                      <a:endParaRPr lang="en-US" sz="1400" dirty="0">
                        <a:solidFill>
                          <a:srgbClr val="FF0000"/>
                        </a:solidFill>
                      </a:endParaRPr>
                    </a:p>
                  </a:txBody>
                  <a:tcPr marL="68580" marR="68580" marT="34290" marB="34290"/>
                </a:tc>
                <a:extLst>
                  <a:ext uri="{0D108BD9-81ED-4DB2-BD59-A6C34878D82A}">
                    <a16:rowId xmlns:a16="http://schemas.microsoft.com/office/drawing/2014/main" val="10000"/>
                  </a:ext>
                </a:extLst>
              </a:tr>
              <a:tr h="685800">
                <a:tc>
                  <a:txBody>
                    <a:bodyPr/>
                    <a:lstStyle/>
                    <a:p>
                      <a:pPr latinLnBrk="0"/>
                      <a:r>
                        <a:rPr lang="en-US" sz="1400" dirty="0"/>
                        <a:t>Normal exit: </a:t>
                      </a:r>
                    </a:p>
                    <a:p>
                      <a:pPr latinLnBrk="0"/>
                      <a:r>
                        <a:rPr kumimoji="0" lang="en-US" sz="1400" kern="1200" baseline="0" dirty="0"/>
                        <a:t>exit(0)</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Fatal error: </a:t>
                      </a:r>
                    </a:p>
                    <a:p>
                      <a:pPr latinLnBrk="0"/>
                      <a:r>
                        <a:rPr lang="en-US" sz="1400" dirty="0"/>
                        <a:t>divide by 0, core dump, segment</a:t>
                      </a:r>
                      <a:r>
                        <a:rPr lang="en-US" sz="1400" baseline="0" dirty="0"/>
                        <a:t> fault</a:t>
                      </a:r>
                      <a:endParaRPr lang="en-US" sz="1400" dirty="0"/>
                    </a:p>
                  </a:txBody>
                  <a:tcPr marL="68580" marR="68580" marT="34290" marB="34290"/>
                </a:tc>
                <a:extLst>
                  <a:ext uri="{0D108BD9-81ED-4DB2-BD59-A6C34878D82A}">
                    <a16:rowId xmlns:a16="http://schemas.microsoft.com/office/drawing/2014/main" val="10001"/>
                  </a:ext>
                </a:extLst>
              </a:tr>
              <a:tr h="480060">
                <a:tc>
                  <a:txBody>
                    <a:bodyPr/>
                    <a:lstStyle/>
                    <a:p>
                      <a:pPr marL="0" algn="l" rtl="0" eaLnBrk="1" latinLnBrk="0" hangingPunct="1"/>
                      <a:r>
                        <a:rPr lang="en-US" sz="1400" dirty="0"/>
                        <a:t>Error exit: </a:t>
                      </a:r>
                    </a:p>
                    <a:p>
                      <a:pPr marL="0" algn="l" rtl="0" eaLnBrk="1" latinLnBrk="0" hangingPunct="1"/>
                      <a:r>
                        <a:rPr kumimoji="0" lang="en-US" sz="1400" kern="1200" baseline="0" dirty="0"/>
                        <a:t>exit(1)</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tc>
                  <a:txBody>
                    <a:bodyPr/>
                    <a:lstStyle/>
                    <a:p>
                      <a:pPr latinLnBrk="0"/>
                      <a:r>
                        <a:rPr lang="en-US" sz="1400" dirty="0"/>
                        <a:t>Killed by another</a:t>
                      </a:r>
                      <a:r>
                        <a:rPr lang="en-US" sz="1400" baseline="0" dirty="0"/>
                        <a:t> process:</a:t>
                      </a:r>
                    </a:p>
                    <a:p>
                      <a:pPr latinLnBrk="0"/>
                      <a:r>
                        <a:rPr kumimoji="0" lang="en-US" sz="1400" kern="1200" baseline="0" dirty="0"/>
                        <a:t>kill()</a:t>
                      </a:r>
                      <a:endParaRPr kumimoji="0" lang="en-US" sz="1400" b="1" kern="1200" baseline="0" dirty="0">
                        <a:solidFill>
                          <a:srgbClr val="0000FF"/>
                        </a:solidFill>
                        <a:latin typeface="Courier New Bold" charset="0"/>
                        <a:ea typeface="+mn-ea"/>
                        <a:cs typeface="Courier New Bold"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4465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Checking the exit status</a:t>
            </a:r>
          </a:p>
        </p:txBody>
      </p:sp>
      <p:sp>
        <p:nvSpPr>
          <p:cNvPr id="12" name="Slide Number Placeholder 11"/>
          <p:cNvSpPr>
            <a:spLocks noGrp="1"/>
          </p:cNvSpPr>
          <p:nvPr>
            <p:ph type="sldNum" sz="quarter" idx="12"/>
          </p:nvPr>
        </p:nvSpPr>
        <p:spPr/>
        <p:txBody>
          <a:bodyPr/>
          <a:lstStyle/>
          <a:p>
            <a:fld id="{04D156C5-679D-574E-A0DB-98CD761A873C}" type="slidenum">
              <a:rPr lang="en-US" smtClean="0"/>
              <a:t>15</a:t>
            </a:fld>
            <a:endParaRPr lang="en-US"/>
          </a:p>
        </p:txBody>
      </p:sp>
      <p:sp>
        <p:nvSpPr>
          <p:cNvPr id="6" name="TextBox 5"/>
          <p:cNvSpPr txBox="1"/>
          <p:nvPr/>
        </p:nvSpPr>
        <p:spPr>
          <a:xfrm>
            <a:off x="450521" y="1687950"/>
            <a:ext cx="5232523" cy="4185761"/>
          </a:xfrm>
          <a:prstGeom prst="rect">
            <a:avLst/>
          </a:prstGeom>
          <a:noFill/>
        </p:spPr>
        <p:txBody>
          <a:bodyPr wrap="none" rtlCol="0">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a:t>
            </a:r>
          </a:p>
          <a:p>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child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parent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 wait(&amp;</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PID %d with status %d\n"</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child_pid</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child_status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0" name="TextBox 9"/>
          <p:cNvSpPr txBox="1"/>
          <p:nvPr/>
        </p:nvSpPr>
        <p:spPr>
          <a:xfrm>
            <a:off x="6869916" y="2086580"/>
            <a:ext cx="3444084" cy="300082"/>
          </a:xfrm>
          <a:prstGeom prst="rect">
            <a:avLst/>
          </a:prstGeom>
          <a:noFill/>
        </p:spPr>
        <p:txBody>
          <a:bodyPr wrap="none" rtlCol="0">
            <a:spAutoFit/>
          </a:bodyPr>
          <a:lstStyle/>
          <a:p>
            <a:r>
              <a:rPr lang="en-US" sz="1350" dirty="0"/>
              <a:t>Status number 0 means exit without any error</a:t>
            </a:r>
          </a:p>
        </p:txBody>
      </p:sp>
      <p:sp>
        <p:nvSpPr>
          <p:cNvPr id="5" name="Rectangle 4">
            <a:extLst>
              <a:ext uri="{FF2B5EF4-FFF2-40B4-BE49-F238E27FC236}">
                <a16:creationId xmlns:a16="http://schemas.microsoft.com/office/drawing/2014/main" id="{D628FA38-0F75-974A-911B-D04E3902A05E}"/>
              </a:ext>
            </a:extLst>
          </p:cNvPr>
          <p:cNvSpPr/>
          <p:nvPr/>
        </p:nvSpPr>
        <p:spPr>
          <a:xfrm>
            <a:off x="6315846" y="2505980"/>
            <a:ext cx="5061103" cy="1169551"/>
          </a:xfrm>
          <a:prstGeom prst="rect">
            <a:avLst/>
          </a:prstGeom>
        </p:spPr>
        <p:txBody>
          <a:bodyPr wrap="square">
            <a:spAutoFit/>
          </a:bodyPr>
          <a:lstStyle/>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gcc</a:t>
            </a:r>
            <a:r>
              <a:rPr lang="en-HK" sz="1400" dirty="0">
                <a:solidFill>
                  <a:srgbClr val="FF0000"/>
                </a:solidFill>
                <a:latin typeface="Menlo" panose="020B0609030804020204" pitchFamily="49" charset="0"/>
              </a:rPr>
              <a:t> -o </a:t>
            </a:r>
            <a:r>
              <a:rPr lang="en-HK" sz="1400" dirty="0" err="1">
                <a:solidFill>
                  <a:srgbClr val="FF0000"/>
                </a:solidFill>
                <a:latin typeface="Menlo" panose="020B0609030804020204" pitchFamily="49" charset="0"/>
              </a:rPr>
              <a:t>fork_wait_status</a:t>
            </a:r>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fork_wait_status.c</a:t>
            </a:r>
            <a:r>
              <a:rPr lang="en-HK" sz="1400" dirty="0">
                <a:solidFill>
                  <a:srgbClr val="FF0000"/>
                </a:solidFill>
                <a:latin typeface="Menlo" panose="020B0609030804020204" pitchFamily="49" charset="0"/>
              </a:rPr>
              <a:t> </a:t>
            </a:r>
          </a:p>
          <a:p>
            <a:r>
              <a:rPr lang="en-HK" sz="1400" dirty="0">
                <a:solidFill>
                  <a:srgbClr val="FF0000"/>
                </a:solidFill>
                <a:latin typeface="Menlo" panose="020B0609030804020204" pitchFamily="49" charset="0"/>
              </a:rPr>
              <a:t># ./</a:t>
            </a:r>
            <a:r>
              <a:rPr lang="en-HK" sz="1400" dirty="0" err="1">
                <a:solidFill>
                  <a:srgbClr val="FF0000"/>
                </a:solidFill>
                <a:latin typeface="Menlo" panose="020B0609030804020204" pitchFamily="49" charset="0"/>
              </a:rPr>
              <a:t>fork_wait_status</a:t>
            </a:r>
            <a:endParaRPr lang="en-HK" sz="1400" dirty="0">
              <a:solidFill>
                <a:srgbClr val="FF0000"/>
              </a:solidFill>
              <a:latin typeface="Menlo" panose="020B0609030804020204" pitchFamily="49" charset="0"/>
            </a:endParaRPr>
          </a:p>
          <a:p>
            <a:r>
              <a:rPr lang="en-HK" sz="1400" dirty="0">
                <a:solidFill>
                  <a:srgbClr val="000000"/>
                </a:solidFill>
                <a:latin typeface="Menlo" panose="020B0609030804020204" pitchFamily="49" charset="0"/>
              </a:rPr>
              <a:t>Parent PID 3915</a:t>
            </a:r>
          </a:p>
          <a:p>
            <a:r>
              <a:rPr lang="en-HK" sz="1400" dirty="0">
                <a:solidFill>
                  <a:srgbClr val="000000"/>
                </a:solidFill>
                <a:latin typeface="Menlo" panose="020B0609030804020204" pitchFamily="49" charset="0"/>
              </a:rPr>
              <a:t>Child PID 3916 with status 0</a:t>
            </a:r>
          </a:p>
          <a:p>
            <a:r>
              <a:rPr lang="en-HK" sz="1400" dirty="0">
                <a:solidFill>
                  <a:srgbClr val="000000"/>
                </a:solidFill>
                <a:latin typeface="Menlo" panose="020B0609030804020204" pitchFamily="49" charset="0"/>
              </a:rPr>
              <a:t># </a:t>
            </a:r>
            <a:endParaRPr lang="en-HK" sz="1400" dirty="0">
              <a:solidFill>
                <a:srgbClr val="000000"/>
              </a:solidFill>
              <a:effectLst/>
              <a:latin typeface="Menlo" panose="020B0609030804020204" pitchFamily="49" charset="0"/>
            </a:endParaRPr>
          </a:p>
        </p:txBody>
      </p:sp>
      <p:sp>
        <p:nvSpPr>
          <p:cNvPr id="7" name="TextBox 6">
            <a:extLst>
              <a:ext uri="{FF2B5EF4-FFF2-40B4-BE49-F238E27FC236}">
                <a16:creationId xmlns:a16="http://schemas.microsoft.com/office/drawing/2014/main" id="{93E19929-7A2E-5345-91C3-31AACA3E0398}"/>
              </a:ext>
            </a:extLst>
          </p:cNvPr>
          <p:cNvSpPr txBox="1"/>
          <p:nvPr/>
        </p:nvSpPr>
        <p:spPr>
          <a:xfrm>
            <a:off x="8338265" y="40397"/>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94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035250-FF72-C541-9960-1DAA43CEFB38}"/>
              </a:ext>
            </a:extLst>
          </p:cNvPr>
          <p:cNvSpPr>
            <a:spLocks noGrp="1"/>
          </p:cNvSpPr>
          <p:nvPr>
            <p:ph type="title"/>
          </p:nvPr>
        </p:nvSpPr>
        <p:spPr/>
        <p:txBody>
          <a:bodyPr/>
          <a:lstStyle/>
          <a:p>
            <a:r>
              <a:rPr lang="en-US" dirty="0"/>
              <a:t>File operations</a:t>
            </a:r>
          </a:p>
        </p:txBody>
      </p:sp>
      <p:sp>
        <p:nvSpPr>
          <p:cNvPr id="8" name="Text Placeholder 7">
            <a:extLst>
              <a:ext uri="{FF2B5EF4-FFF2-40B4-BE49-F238E27FC236}">
                <a16:creationId xmlns:a16="http://schemas.microsoft.com/office/drawing/2014/main" id="{B6F53576-BC88-1C44-AFE2-26C3927DE6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2F1CE2-FAE5-B245-89A9-82817DF6AF4C}"/>
              </a:ext>
            </a:extLst>
          </p:cNvPr>
          <p:cNvSpPr>
            <a:spLocks noGrp="1"/>
          </p:cNvSpPr>
          <p:nvPr>
            <p:ph type="sldNum" sz="quarter" idx="12"/>
          </p:nvPr>
        </p:nvSpPr>
        <p:spPr/>
        <p:txBody>
          <a:bodyPr/>
          <a:lstStyle/>
          <a:p>
            <a:fld id="{C40F0F14-E1BA-4AA6-8C52-4CBE3F8D5755}" type="slidenum">
              <a:rPr lang="en-US" smtClean="0"/>
              <a:t>16</a:t>
            </a:fld>
            <a:endParaRPr lang="en-US"/>
          </a:p>
        </p:txBody>
      </p:sp>
    </p:spTree>
    <p:extLst>
      <p:ext uri="{BB962C8B-B14F-4D97-AF65-F5344CB8AC3E}">
        <p14:creationId xmlns:p14="http://schemas.microsoft.com/office/powerpoint/2010/main" val="56012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AD7B2-C000-8249-8474-E04963A9CBCD}"/>
              </a:ext>
            </a:extLst>
          </p:cNvPr>
          <p:cNvSpPr>
            <a:spLocks noGrp="1"/>
          </p:cNvSpPr>
          <p:nvPr>
            <p:ph type="title"/>
          </p:nvPr>
        </p:nvSpPr>
        <p:spPr/>
        <p:txBody>
          <a:bodyPr/>
          <a:lstStyle/>
          <a:p>
            <a:r>
              <a:rPr lang="en-US" dirty="0"/>
              <a:t>File operations</a:t>
            </a:r>
          </a:p>
        </p:txBody>
      </p:sp>
      <p:sp>
        <p:nvSpPr>
          <p:cNvPr id="9" name="Content Placeholder 8">
            <a:extLst>
              <a:ext uri="{FF2B5EF4-FFF2-40B4-BE49-F238E27FC236}">
                <a16:creationId xmlns:a16="http://schemas.microsoft.com/office/drawing/2014/main" id="{C75F89F0-5C2E-C14E-AA3C-A15EE4E31100}"/>
              </a:ext>
            </a:extLst>
          </p:cNvPr>
          <p:cNvSpPr>
            <a:spLocks noGrp="1"/>
          </p:cNvSpPr>
          <p:nvPr>
            <p:ph idx="1"/>
          </p:nvPr>
        </p:nvSpPr>
        <p:spPr/>
        <p:txBody>
          <a:bodyPr/>
          <a:lstStyle/>
          <a:p>
            <a:r>
              <a:rPr lang="en-US" dirty="0"/>
              <a:t>The following file operations are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fcntl.h</a:t>
            </a:r>
            <a:r>
              <a:rPr lang="en-US"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and</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 </a:t>
            </a:r>
          </a:p>
          <a:p>
            <a:pPr lvl="1"/>
            <a:endParaRPr lang="en-US" dirty="0"/>
          </a:p>
          <a:p>
            <a:pPr lvl="1"/>
            <a:endParaRPr lang="en-US" dirty="0"/>
          </a:p>
          <a:p>
            <a:pPr lvl="1"/>
            <a:endParaRPr lang="en-US" dirty="0"/>
          </a:p>
          <a:p>
            <a:pPr lvl="1"/>
            <a:endParaRPr lang="en-US" dirty="0"/>
          </a:p>
          <a:p>
            <a:pPr lvl="1"/>
            <a:r>
              <a:rPr lang="en-US" dirty="0"/>
              <a:t>They are low-level file I/O APIs</a:t>
            </a:r>
          </a:p>
          <a:p>
            <a:pPr lvl="1"/>
            <a:r>
              <a:rPr lang="en-US" dirty="0"/>
              <a:t>The returned file descriptor ID can be used in pipe operations and file operations </a:t>
            </a: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68176F7-14BB-5F4E-B31E-65D437EC7EEB}"/>
              </a:ext>
            </a:extLst>
          </p:cNvPr>
          <p:cNvSpPr>
            <a:spLocks noGrp="1"/>
          </p:cNvSpPr>
          <p:nvPr>
            <p:ph type="sldNum" sz="quarter" idx="12"/>
          </p:nvPr>
        </p:nvSpPr>
        <p:spPr/>
        <p:txBody>
          <a:bodyPr/>
          <a:lstStyle/>
          <a:p>
            <a:fld id="{C40F0F14-E1BA-4AA6-8C52-4CBE3F8D5755}" type="slidenum">
              <a:rPr lang="en-US" smtClean="0"/>
              <a:t>17</a:t>
            </a:fld>
            <a:endParaRPr lang="en-US"/>
          </a:p>
        </p:txBody>
      </p:sp>
      <p:sp>
        <p:nvSpPr>
          <p:cNvPr id="10" name="Rectangle 9">
            <a:extLst>
              <a:ext uri="{FF2B5EF4-FFF2-40B4-BE49-F238E27FC236}">
                <a16:creationId xmlns:a16="http://schemas.microsoft.com/office/drawing/2014/main" id="{62B1074B-69CC-DA49-A6CF-F663248EE65C}"/>
              </a:ext>
            </a:extLst>
          </p:cNvPr>
          <p:cNvSpPr/>
          <p:nvPr/>
        </p:nvSpPr>
        <p:spPr>
          <a:xfrm>
            <a:off x="1619892" y="2828835"/>
            <a:ext cx="82124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open(</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char</a:t>
            </a:r>
            <a:r>
              <a:rPr lang="en-HK" dirty="0">
                <a:solidFill>
                  <a:srgbClr val="000000"/>
                </a:solidFill>
                <a:latin typeface="Menlo" panose="020B0609030804020204" pitchFamily="49" charset="0"/>
              </a:rPr>
              <a:t> *pathname,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flags, </a:t>
            </a:r>
            <a:r>
              <a:rPr lang="en-HK" dirty="0" err="1">
                <a:solidFill>
                  <a:srgbClr val="0000FF"/>
                </a:solidFill>
                <a:latin typeface="Menlo" panose="020B0609030804020204" pitchFamily="49" charset="0"/>
              </a:rPr>
              <a:t>mode_t</a:t>
            </a:r>
            <a:r>
              <a:rPr lang="en-HK" dirty="0">
                <a:solidFill>
                  <a:srgbClr val="000000"/>
                </a:solidFill>
                <a:latin typeface="Menlo" panose="020B0609030804020204" pitchFamily="49" charset="0"/>
              </a:rPr>
              <a:t> mode);</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read(</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err="1">
                <a:solidFill>
                  <a:srgbClr val="0000FF"/>
                </a:solidFill>
                <a:latin typeface="Menlo" panose="020B0609030804020204" pitchFamily="49" charset="0"/>
              </a:rPr>
              <a:t>ssize_t</a:t>
            </a:r>
            <a:r>
              <a:rPr lang="en-HK" dirty="0">
                <a:solidFill>
                  <a:srgbClr val="000000"/>
                </a:solidFill>
                <a:latin typeface="Menlo" panose="020B0609030804020204" pitchFamily="49" charset="0"/>
              </a:rPr>
              <a:t> write(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const</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buf</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size_t</a:t>
            </a:r>
            <a:r>
              <a:rPr lang="en-HK" dirty="0">
                <a:solidFill>
                  <a:srgbClr val="000000"/>
                </a:solidFill>
                <a:latin typeface="Menlo" panose="020B0609030804020204" pitchFamily="49" charset="0"/>
              </a:rPr>
              <a:t> count);</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close(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11" name="TextBox 10">
            <a:extLst>
              <a:ext uri="{FF2B5EF4-FFF2-40B4-BE49-F238E27FC236}">
                <a16:creationId xmlns:a16="http://schemas.microsoft.com/office/drawing/2014/main" id="{507A9053-DF7D-214D-960F-9D8C5DBE117E}"/>
              </a:ext>
            </a:extLst>
          </p:cNvPr>
          <p:cNvSpPr txBox="1"/>
          <p:nvPr/>
        </p:nvSpPr>
        <p:spPr>
          <a:xfrm>
            <a:off x="8168142" y="1072"/>
            <a:ext cx="4023858" cy="369332"/>
          </a:xfrm>
          <a:prstGeom prst="rect">
            <a:avLst/>
          </a:prstGeom>
          <a:solidFill>
            <a:srgbClr val="00B050"/>
          </a:solidFill>
        </p:spPr>
        <p:txBody>
          <a:bodyPr wrap="none" rtlCol="0">
            <a:spAutoFit/>
          </a:bodyPr>
          <a:lstStyle/>
          <a:p>
            <a:r>
              <a:rPr lang="en-US" dirty="0">
                <a:solidFill>
                  <a:schemeClr val="bg1"/>
                </a:solidFill>
              </a:rPr>
              <a:t>Use these functions in the course project</a:t>
            </a:r>
          </a:p>
        </p:txBody>
      </p:sp>
    </p:spTree>
    <p:extLst>
      <p:ext uri="{BB962C8B-B14F-4D97-AF65-F5344CB8AC3E}">
        <p14:creationId xmlns:p14="http://schemas.microsoft.com/office/powerpoint/2010/main" val="145066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CEAC-F537-B846-ABAF-08731A1FDFC7}"/>
              </a:ext>
            </a:extLst>
          </p:cNvPr>
          <p:cNvSpPr>
            <a:spLocks noGrp="1"/>
          </p:cNvSpPr>
          <p:nvPr>
            <p:ph type="title"/>
          </p:nvPr>
        </p:nvSpPr>
        <p:spPr/>
        <p:txBody>
          <a:bodyPr/>
          <a:lstStyle/>
          <a:p>
            <a:r>
              <a:rPr lang="en-US" dirty="0"/>
              <a:t>Example: file operations</a:t>
            </a:r>
          </a:p>
        </p:txBody>
      </p:sp>
      <p:sp>
        <p:nvSpPr>
          <p:cNvPr id="4" name="Slide Number Placeholder 3">
            <a:extLst>
              <a:ext uri="{FF2B5EF4-FFF2-40B4-BE49-F238E27FC236}">
                <a16:creationId xmlns:a16="http://schemas.microsoft.com/office/drawing/2014/main" id="{E5873CA9-1CA4-C14F-8AD6-80BCE6A2C619}"/>
              </a:ext>
            </a:extLst>
          </p:cNvPr>
          <p:cNvSpPr>
            <a:spLocks noGrp="1"/>
          </p:cNvSpPr>
          <p:nvPr>
            <p:ph type="sldNum" sz="quarter" idx="12"/>
          </p:nvPr>
        </p:nvSpPr>
        <p:spPr/>
        <p:txBody>
          <a:bodyPr/>
          <a:lstStyle/>
          <a:p>
            <a:fld id="{C40F0F14-E1BA-4AA6-8C52-4CBE3F8D5755}" type="slidenum">
              <a:rPr lang="en-US" smtClean="0"/>
              <a:t>18</a:t>
            </a:fld>
            <a:endParaRPr lang="en-US"/>
          </a:p>
        </p:txBody>
      </p:sp>
      <p:sp>
        <p:nvSpPr>
          <p:cNvPr id="5" name="Rectangle 4">
            <a:extLst>
              <a:ext uri="{FF2B5EF4-FFF2-40B4-BE49-F238E27FC236}">
                <a16:creationId xmlns:a16="http://schemas.microsoft.com/office/drawing/2014/main" id="{FC639A45-2910-BF4A-B210-E1108FB05725}"/>
              </a:ext>
            </a:extLst>
          </p:cNvPr>
          <p:cNvSpPr/>
          <p:nvPr/>
        </p:nvSpPr>
        <p:spPr>
          <a:xfrm>
            <a:off x="1702085" y="1473789"/>
            <a:ext cx="9239892" cy="5262979"/>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fcntl.h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buffer[</a:t>
            </a:r>
            <a:r>
              <a:rPr lang="en-HK" sz="1400" dirty="0">
                <a:solidFill>
                  <a:srgbClr val="098658"/>
                </a:solidFill>
                <a:latin typeface="Menlo" panose="020B0609030804020204" pitchFamily="49" charset="0"/>
              </a:rPr>
              <a:t>10</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Write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output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O_CREAT | O_WRONLY,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"hello\n"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Example: Read a text file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 open(</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hello.txt</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input file name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O_RDONLY, </a:t>
            </a:r>
            <a:r>
              <a:rPr lang="en-HK" sz="1400" dirty="0">
                <a:solidFill>
                  <a:srgbClr val="008000"/>
                </a:solidFill>
                <a:latin typeface="Menlo" panose="020B0609030804020204" pitchFamily="49" charset="0"/>
              </a:rPr>
              <a:t>/* flag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S_IRUSR | S_IWUSR); </a:t>
            </a:r>
            <a:r>
              <a:rPr lang="en-HK" sz="1400" dirty="0">
                <a:solidFill>
                  <a:srgbClr val="008000"/>
                </a:solidFill>
                <a:latin typeface="Menlo" panose="020B0609030804020204" pitchFamily="49" charset="0"/>
              </a:rPr>
              <a:t>/* user permission: 600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 buffer, </a:t>
            </a:r>
            <a:r>
              <a:rPr lang="en-HK" sz="1400" dirty="0">
                <a:solidFill>
                  <a:srgbClr val="098658"/>
                </a:solidFill>
                <a:latin typeface="Menlo" panose="020B0609030804020204" pitchFamily="49" charset="0"/>
              </a:rPr>
              <a:t>6</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"%s"</a:t>
            </a:r>
            <a:r>
              <a:rPr lang="en-HK" sz="1400" dirty="0">
                <a:solidFill>
                  <a:srgbClr val="000000"/>
                </a:solidFill>
                <a:latin typeface="Menlo" panose="020B0609030804020204" pitchFamily="49" charset="0"/>
              </a:rPr>
              <a:t>, buffer);</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fd</a:t>
            </a:r>
            <a:r>
              <a:rPr lang="en-HK" sz="1400" dirty="0">
                <a:solidFill>
                  <a:srgbClr val="000000"/>
                </a:solidFill>
                <a:latin typeface="Menlo" panose="020B0609030804020204" pitchFamily="49" charset="0"/>
              </a:rPr>
              <a:t>);</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89300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D6D2-7C5D-0A4B-9795-34A9FE4468C4}"/>
              </a:ext>
            </a:extLst>
          </p:cNvPr>
          <p:cNvSpPr>
            <a:spLocks noGrp="1"/>
          </p:cNvSpPr>
          <p:nvPr>
            <p:ph type="title"/>
          </p:nvPr>
        </p:nvSpPr>
        <p:spPr/>
        <p:txBody>
          <a:bodyPr/>
          <a:lstStyle/>
          <a:p>
            <a:r>
              <a:rPr lang="en-US" dirty="0"/>
              <a:t>C Standard Library file operations</a:t>
            </a:r>
          </a:p>
        </p:txBody>
      </p:sp>
      <p:sp>
        <p:nvSpPr>
          <p:cNvPr id="3" name="Content Placeholder 2">
            <a:extLst>
              <a:ext uri="{FF2B5EF4-FFF2-40B4-BE49-F238E27FC236}">
                <a16:creationId xmlns:a16="http://schemas.microsoft.com/office/drawing/2014/main" id="{088A80DF-2039-4547-858C-E5738FBA45A8}"/>
              </a:ext>
            </a:extLst>
          </p:cNvPr>
          <p:cNvSpPr>
            <a:spLocks noGrp="1"/>
          </p:cNvSpPr>
          <p:nvPr>
            <p:ph idx="1"/>
          </p:nvPr>
        </p:nvSpPr>
        <p:spPr/>
        <p:txBody>
          <a:bodyPr>
            <a:normAutofit/>
          </a:bodyPr>
          <a:lstStyle/>
          <a:p>
            <a:r>
              <a:rPr lang="en-US" dirty="0"/>
              <a:t>There are similar file operations defined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lvl="1"/>
            <a:endParaRPr lang="en-US" dirty="0"/>
          </a:p>
          <a:p>
            <a:pPr marL="457200" lvl="1" indent="0">
              <a:buNone/>
            </a:pPr>
            <a:endParaRPr lang="en-US" dirty="0"/>
          </a:p>
          <a:p>
            <a:pPr lvl="1"/>
            <a:r>
              <a:rPr lang="en-US" dirty="0"/>
              <a:t>They are high-level I/O APIs</a:t>
            </a:r>
          </a:p>
        </p:txBody>
      </p:sp>
      <p:sp>
        <p:nvSpPr>
          <p:cNvPr id="4" name="Slide Number Placeholder 3">
            <a:extLst>
              <a:ext uri="{FF2B5EF4-FFF2-40B4-BE49-F238E27FC236}">
                <a16:creationId xmlns:a16="http://schemas.microsoft.com/office/drawing/2014/main" id="{9F829CE7-E489-7541-A561-0F943843CD62}"/>
              </a:ext>
            </a:extLst>
          </p:cNvPr>
          <p:cNvSpPr>
            <a:spLocks noGrp="1"/>
          </p:cNvSpPr>
          <p:nvPr>
            <p:ph type="sldNum" sz="quarter" idx="12"/>
          </p:nvPr>
        </p:nvSpPr>
        <p:spPr/>
        <p:txBody>
          <a:bodyPr/>
          <a:lstStyle/>
          <a:p>
            <a:fld id="{C40F0F14-E1BA-4AA6-8C52-4CBE3F8D5755}" type="slidenum">
              <a:rPr lang="en-US" smtClean="0"/>
              <a:t>19</a:t>
            </a:fld>
            <a:endParaRPr lang="en-US"/>
          </a:p>
        </p:txBody>
      </p:sp>
      <p:sp>
        <p:nvSpPr>
          <p:cNvPr id="5" name="Rectangle 4">
            <a:extLst>
              <a:ext uri="{FF2B5EF4-FFF2-40B4-BE49-F238E27FC236}">
                <a16:creationId xmlns:a16="http://schemas.microsoft.com/office/drawing/2014/main" id="{432603DC-B707-FE42-8AEE-E73620F476FB}"/>
              </a:ext>
            </a:extLst>
          </p:cNvPr>
          <p:cNvSpPr/>
          <p:nvPr/>
        </p:nvSpPr>
        <p:spPr>
          <a:xfrm>
            <a:off x="1296256" y="2854436"/>
            <a:ext cx="9599488"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fopen</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*path, </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char</a:t>
            </a:r>
            <a:r>
              <a:rPr lang="en-HK" sz="1600" dirty="0">
                <a:solidFill>
                  <a:srgbClr val="000000"/>
                </a:solidFill>
                <a:latin typeface="Menlo" panose="020B0609030804020204" pitchFamily="49" charset="0"/>
              </a:rPr>
              <a:t> *mode);</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fread</a:t>
            </a:r>
            <a:r>
              <a:rPr lang="en-HK" sz="1600" dirty="0">
                <a:solidFill>
                  <a:srgbClr val="000000"/>
                </a:solidFill>
                <a:latin typeface="Menlo" panose="020B0609030804020204" pitchFamily="49" charset="0"/>
              </a:rPr>
              <a:t>(</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 );</a:t>
            </a:r>
          </a:p>
          <a:p>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fwrite</a:t>
            </a:r>
            <a:r>
              <a:rPr lang="en-HK" sz="1600" dirty="0">
                <a:solidFill>
                  <a:srgbClr val="000000"/>
                </a:solidFill>
                <a:latin typeface="Menlo" panose="020B0609030804020204" pitchFamily="49" charset="0"/>
              </a:rPr>
              <a:t>(</a:t>
            </a:r>
            <a:r>
              <a:rPr lang="en-HK" sz="1600" dirty="0" err="1">
                <a:solidFill>
                  <a:srgbClr val="0000FF"/>
                </a:solidFill>
                <a:latin typeface="Menlo" panose="020B0609030804020204" pitchFamily="49" charset="0"/>
              </a:rPr>
              <a:t>const</a:t>
            </a:r>
            <a:r>
              <a:rPr lang="en-HK" sz="1600" dirty="0">
                <a:solidFill>
                  <a:srgbClr val="000000"/>
                </a:solidFill>
                <a:latin typeface="Menlo" panose="020B0609030804020204" pitchFamily="49" charset="0"/>
              </a:rPr>
              <a:t> </a:t>
            </a:r>
            <a:r>
              <a:rPr lang="en-HK" sz="1600" dirty="0">
                <a:solidFill>
                  <a:srgbClr val="0000FF"/>
                </a:solidFill>
                <a:latin typeface="Menlo" panose="020B0609030804020204" pitchFamily="49" charset="0"/>
              </a:rPr>
              <a:t>void</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ptr</a:t>
            </a:r>
            <a:r>
              <a:rPr lang="en-HK" sz="1600" dirty="0">
                <a:solidFill>
                  <a:srgbClr val="000000"/>
                </a:solidFill>
                <a:latin typeface="Menlo" panose="020B0609030804020204" pitchFamily="49" charset="0"/>
              </a:rPr>
              <a:t>,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size, </a:t>
            </a:r>
            <a:r>
              <a:rPr lang="en-HK" sz="1600" dirty="0" err="1">
                <a:solidFill>
                  <a:srgbClr val="0000FF"/>
                </a:solidFill>
                <a:latin typeface="Menlo" panose="020B0609030804020204" pitchFamily="49" charset="0"/>
              </a:rPr>
              <a:t>size_t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nmemb</a:t>
            </a:r>
            <a:r>
              <a:rPr lang="en-HK" sz="1600" dirty="0">
                <a:solidFill>
                  <a:srgbClr val="000000"/>
                </a:solidFill>
                <a:latin typeface="Menlo" panose="020B0609030804020204" pitchFamily="49" charset="0"/>
              </a:rPr>
              <a:t>, FILE *stream);</a:t>
            </a:r>
          </a:p>
          <a:p>
            <a:r>
              <a:rPr lang="en-HK" sz="1600" dirty="0">
                <a:solidFill>
                  <a:srgbClr val="0000FF"/>
                </a:solidFill>
                <a:latin typeface="Menlo" panose="020B0609030804020204" pitchFamily="49" charset="0"/>
              </a:rPr>
              <a:t>int</a:t>
            </a:r>
            <a:r>
              <a:rPr lang="en-HK" sz="1600" dirty="0">
                <a:solidFill>
                  <a:srgbClr val="000000"/>
                </a:solidFill>
                <a:latin typeface="Menlo" panose="020B0609030804020204" pitchFamily="49" charset="0"/>
              </a:rPr>
              <a:t> </a:t>
            </a:r>
            <a:r>
              <a:rPr lang="en-HK" sz="1600" dirty="0" err="1">
                <a:solidFill>
                  <a:srgbClr val="000000"/>
                </a:solidFill>
                <a:latin typeface="Menlo" panose="020B0609030804020204" pitchFamily="49" charset="0"/>
              </a:rPr>
              <a:t>fclose</a:t>
            </a:r>
            <a:r>
              <a:rPr lang="en-HK" sz="1600" dirty="0">
                <a:solidFill>
                  <a:srgbClr val="000000"/>
                </a:solidFill>
                <a:latin typeface="Menlo" panose="020B0609030804020204" pitchFamily="49" charset="0"/>
              </a:rPr>
              <a:t>(FILE *</a:t>
            </a:r>
            <a:r>
              <a:rPr lang="en-HK" sz="1600" dirty="0" err="1">
                <a:solidFill>
                  <a:srgbClr val="000000"/>
                </a:solidFill>
                <a:latin typeface="Menlo" panose="020B0609030804020204" pitchFamily="49" charset="0"/>
              </a:rPr>
              <a:t>fp</a:t>
            </a:r>
            <a:r>
              <a:rPr lang="en-HK" sz="1600" dirty="0">
                <a:solidFill>
                  <a:srgbClr val="000000"/>
                </a:solidFill>
                <a:latin typeface="Menlo" panose="020B0609030804020204" pitchFamily="49" charset="0"/>
              </a:rPr>
              <a:t>);</a:t>
            </a:r>
            <a:endParaRPr lang="en-HK" sz="1600" b="0"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20511821-C96F-AE4E-8FB5-0303D71BD3D3}"/>
              </a:ext>
            </a:extLst>
          </p:cNvPr>
          <p:cNvSpPr txBox="1"/>
          <p:nvPr/>
        </p:nvSpPr>
        <p:spPr>
          <a:xfrm>
            <a:off x="7993415" y="1072"/>
            <a:ext cx="4198585" cy="369332"/>
          </a:xfrm>
          <a:prstGeom prst="rect">
            <a:avLst/>
          </a:prstGeom>
          <a:solidFill>
            <a:srgbClr val="FF0000"/>
          </a:solidFill>
        </p:spPr>
        <p:txBody>
          <a:bodyPr wrap="none" rtlCol="0">
            <a:spAutoFit/>
          </a:bodyPr>
          <a:lstStyle/>
          <a:p>
            <a:r>
              <a:rPr lang="en-US" dirty="0">
                <a:solidFill>
                  <a:schemeClr val="bg1"/>
                </a:solidFill>
              </a:rPr>
              <a:t>Avoid these functions in the course project</a:t>
            </a:r>
          </a:p>
        </p:txBody>
      </p:sp>
    </p:spTree>
    <p:extLst>
      <p:ext uri="{BB962C8B-B14F-4D97-AF65-F5344CB8AC3E}">
        <p14:creationId xmlns:p14="http://schemas.microsoft.com/office/powerpoint/2010/main" val="25026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Linux Process</a:t>
            </a:r>
          </a:p>
        </p:txBody>
      </p:sp>
      <p:sp>
        <p:nvSpPr>
          <p:cNvPr id="8" name="Text Placeholder 7"/>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04D156C5-679D-574E-A0DB-98CD761A873C}" type="slidenum">
              <a:rPr lang="en-US" smtClean="0"/>
              <a:t>2</a:t>
            </a:fld>
            <a:endParaRPr lang="en-US"/>
          </a:p>
        </p:txBody>
      </p:sp>
    </p:spTree>
    <p:extLst>
      <p:ext uri="{BB962C8B-B14F-4D97-AF65-F5344CB8AC3E}">
        <p14:creationId xmlns:p14="http://schemas.microsoft.com/office/powerpoint/2010/main" val="32805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80AF-EFDF-A94B-8F2D-7FD3E3C8335D}"/>
              </a:ext>
            </a:extLst>
          </p:cNvPr>
          <p:cNvSpPr>
            <a:spLocks noGrp="1"/>
          </p:cNvSpPr>
          <p:nvPr>
            <p:ph type="title"/>
          </p:nvPr>
        </p:nvSpPr>
        <p:spPr/>
        <p:txBody>
          <a:bodyPr/>
          <a:lstStyle/>
          <a:p>
            <a:r>
              <a:rPr lang="en-US" dirty="0"/>
              <a:t>File operations: </a:t>
            </a:r>
            <a:br>
              <a:rPr lang="en-US" dirty="0"/>
            </a:br>
            <a:r>
              <a:rPr lang="en-US" dirty="0"/>
              <a:t>C Standard Library V.S. System Calls</a:t>
            </a:r>
          </a:p>
        </p:txBody>
      </p:sp>
      <p:sp>
        <p:nvSpPr>
          <p:cNvPr id="3" name="Content Placeholder 2">
            <a:extLst>
              <a:ext uri="{FF2B5EF4-FFF2-40B4-BE49-F238E27FC236}">
                <a16:creationId xmlns:a16="http://schemas.microsoft.com/office/drawing/2014/main" id="{8398D171-184A-A14A-A151-1ED3CD941052}"/>
              </a:ext>
            </a:extLst>
          </p:cNvPr>
          <p:cNvSpPr>
            <a:spLocks noGrp="1"/>
          </p:cNvSpPr>
          <p:nvPr>
            <p:ph idx="1"/>
          </p:nvPr>
        </p:nvSpPr>
        <p:spPr/>
        <p:txBody>
          <a:bodyPr/>
          <a:lstStyle/>
          <a:p>
            <a:r>
              <a:rPr lang="en-US" dirty="0"/>
              <a:t>Both file-related system calls (i.e., </a:t>
            </a:r>
            <a:r>
              <a:rPr lang="en-US" dirty="0">
                <a:latin typeface="Courier New" panose="02070309020205020404" pitchFamily="49" charset="0"/>
                <a:cs typeface="Courier New" panose="02070309020205020404" pitchFamily="49" charset="0"/>
              </a:rPr>
              <a:t>open, read, write, close</a:t>
            </a:r>
            <a:r>
              <a:rPr lang="en-US" dirty="0"/>
              <a:t>) and C standard library file operations (i.e.,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fwrite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fclose</a:t>
            </a:r>
            <a:r>
              <a:rPr lang="en-US" dirty="0"/>
              <a:t>) can be used to access files</a:t>
            </a:r>
          </a:p>
          <a:p>
            <a:r>
              <a:rPr lang="en-US" dirty="0"/>
              <a:t>We should avoid using C standard library file operations in this course project, with the following reasons:</a:t>
            </a:r>
          </a:p>
          <a:p>
            <a:pPr lvl="1"/>
            <a:r>
              <a:rPr lang="en-US" dirty="0">
                <a:latin typeface="Courier New" panose="02070309020205020404" pitchFamily="49" charset="0"/>
                <a:cs typeface="Courier New" panose="02070309020205020404" pitchFamily="49" charset="0"/>
              </a:rPr>
              <a:t>FILE</a:t>
            </a:r>
            <a:r>
              <a:rPr lang="en-US" dirty="0"/>
              <a:t> is a high-level </a:t>
            </a:r>
            <a:r>
              <a:rPr lang="en-US" dirty="0">
                <a:latin typeface="Courier New" panose="02070309020205020404" pitchFamily="49" charset="0"/>
                <a:cs typeface="Courier New" panose="02070309020205020404" pitchFamily="49" charset="0"/>
              </a:rPr>
              <a:t>struct</a:t>
            </a:r>
            <a:r>
              <a:rPr lang="en-US" dirty="0"/>
              <a:t> which is only defined in C standard library</a:t>
            </a:r>
          </a:p>
          <a:p>
            <a:pPr lvl="1"/>
            <a:r>
              <a:rPr lang="en-US" dirty="0">
                <a:latin typeface="Courier New" panose="02070309020205020404" pitchFamily="49" charset="0"/>
                <a:cs typeface="Courier New" panose="02070309020205020404" pitchFamily="49" charset="0"/>
              </a:rPr>
              <a:t>FILE*</a:t>
            </a:r>
            <a:r>
              <a:rPr lang="en-US" dirty="0"/>
              <a:t> cannot be used in pipe operations </a:t>
            </a:r>
          </a:p>
          <a:p>
            <a:pPr lvl="2"/>
            <a:r>
              <a:rPr lang="en-US" dirty="0"/>
              <a:t>pipe operations will be introduced in the next few slides</a:t>
            </a:r>
          </a:p>
          <a:p>
            <a:pPr marL="457200" lvl="1" indent="0">
              <a:buNone/>
            </a:pPr>
            <a:endParaRPr lang="en-US" dirty="0"/>
          </a:p>
        </p:txBody>
      </p:sp>
      <p:sp>
        <p:nvSpPr>
          <p:cNvPr id="4" name="Slide Number Placeholder 3">
            <a:extLst>
              <a:ext uri="{FF2B5EF4-FFF2-40B4-BE49-F238E27FC236}">
                <a16:creationId xmlns:a16="http://schemas.microsoft.com/office/drawing/2014/main" id="{5E85D3C7-334E-1D4D-AF04-190C4564ED8D}"/>
              </a:ext>
            </a:extLst>
          </p:cNvPr>
          <p:cNvSpPr>
            <a:spLocks noGrp="1"/>
          </p:cNvSpPr>
          <p:nvPr>
            <p:ph type="sldNum" sz="quarter" idx="12"/>
          </p:nvPr>
        </p:nvSpPr>
        <p:spPr/>
        <p:txBody>
          <a:bodyPr/>
          <a:lstStyle/>
          <a:p>
            <a:fld id="{C40F0F14-E1BA-4AA6-8C52-4CBE3F8D5755}" type="slidenum">
              <a:rPr lang="en-US" smtClean="0"/>
              <a:t>20</a:t>
            </a:fld>
            <a:endParaRPr lang="en-US"/>
          </a:p>
        </p:txBody>
      </p:sp>
    </p:spTree>
    <p:extLst>
      <p:ext uri="{BB962C8B-B14F-4D97-AF65-F5344CB8AC3E}">
        <p14:creationId xmlns:p14="http://schemas.microsoft.com/office/powerpoint/2010/main" val="5320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Pipes</a:t>
            </a:r>
          </a:p>
        </p:txBody>
      </p:sp>
      <p:sp>
        <p:nvSpPr>
          <p:cNvPr id="5" name="Text Placeholder 4"/>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56C92B5A-5278-F94B-91E7-D21AD70BA4AD}"/>
              </a:ext>
            </a:extLst>
          </p:cNvPr>
          <p:cNvSpPr>
            <a:spLocks noGrp="1"/>
          </p:cNvSpPr>
          <p:nvPr>
            <p:ph type="sldNum" sz="quarter" idx="12"/>
          </p:nvPr>
        </p:nvSpPr>
        <p:spPr/>
        <p:txBody>
          <a:bodyPr/>
          <a:lstStyle/>
          <a:p>
            <a:fld id="{C40F0F14-E1BA-4AA6-8C52-4CBE3F8D5755}" type="slidenum">
              <a:rPr lang="en-US" smtClean="0"/>
              <a:t>21</a:t>
            </a:fld>
            <a:endParaRPr lang="en-US"/>
          </a:p>
        </p:txBody>
      </p:sp>
    </p:spTree>
    <p:extLst>
      <p:ext uri="{BB962C8B-B14F-4D97-AF65-F5344CB8AC3E}">
        <p14:creationId xmlns:p14="http://schemas.microsoft.com/office/powerpoint/2010/main" val="77247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12"/>
          </p:nvPr>
        </p:nvSpPr>
        <p:spPr/>
        <p:txBody>
          <a:bodyPr/>
          <a:lstStyle/>
          <a:p>
            <a:fld id="{4BEDD84E-25D4-4983-8AA1-2863C96F08D9}" type="slidenum">
              <a:rPr lang="ko-KR" altLang="en-US" smtClean="0"/>
              <a:pPr/>
              <a:t>22</a:t>
            </a:fld>
            <a:endParaRPr lang="ko-KR" altLang="en-US"/>
          </a:p>
        </p:txBody>
      </p:sp>
      <p:sp>
        <p:nvSpPr>
          <p:cNvPr id="4" name="Content Placeholder 3"/>
          <p:cNvSpPr>
            <a:spLocks noGrp="1"/>
          </p:cNvSpPr>
          <p:nvPr>
            <p:ph sz="quarter" idx="1"/>
          </p:nvPr>
        </p:nvSpPr>
        <p:spPr/>
        <p:txBody>
          <a:bodyPr>
            <a:normAutofit lnSpcReduction="10000"/>
          </a:bodyPr>
          <a:lstStyle/>
          <a:p>
            <a:r>
              <a:rPr lang="en-US" altLang="en-US" sz="2400" dirty="0">
                <a:ea typeface="ＭＳ Ｐゴシック" pitchFamily="-112" charset="-128"/>
                <a:cs typeface="Gill Sans MT"/>
              </a:rPr>
              <a:t>Pipe is a shell feature where the output of one process is made as the input of another process</a:t>
            </a:r>
          </a:p>
          <a:p>
            <a:pPr marL="0" indent="0">
              <a:buNone/>
            </a:pPr>
            <a:endParaRPr lang="en-US" altLang="en-US" sz="2400" dirty="0">
              <a:ea typeface="ＭＳ Ｐゴシック" pitchFamily="-112" charset="-128"/>
              <a:cs typeface="Gill Sans MT"/>
            </a:endParaRPr>
          </a:p>
          <a:p>
            <a:pPr marL="0" indent="0" algn="ctr">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 grep root | sort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0" indent="0" algn="ctr">
              <a:buNone/>
            </a:pPr>
            <a:endParaRPr lang="en-US" dirty="0">
              <a:latin typeface="Courier New" panose="02070309020205020404" pitchFamily="49" charset="0"/>
              <a:cs typeface="Courier New" panose="02070309020205020404" pitchFamily="49" charset="0"/>
            </a:endParaRPr>
          </a:p>
          <a:p>
            <a:pPr marL="914400" lvl="1" indent="-457200">
              <a:buFont typeface="+mj-lt"/>
              <a:buAutoNum type="arabicPeriod"/>
            </a:pPr>
            <a:r>
              <a:rPr lang="en-US" dirty="0"/>
              <a:t>The </a:t>
            </a: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aux </a:t>
            </a:r>
            <a:r>
              <a:rPr lang="en-US" dirty="0"/>
              <a:t>command will output a list of running processes and the corresponding information. </a:t>
            </a:r>
          </a:p>
          <a:p>
            <a:pPr marL="914400" lvl="1" indent="-457200">
              <a:buFont typeface="+mj-lt"/>
              <a:buAutoNum type="arabicPeriod"/>
            </a:pPr>
            <a:r>
              <a:rPr lang="en-US" sz="2400" dirty="0"/>
              <a:t>After that, the output will be treated as an input of </a:t>
            </a:r>
            <a:r>
              <a:rPr lang="en-US" sz="2400" dirty="0">
                <a:latin typeface="Courier New" panose="02070309020205020404" pitchFamily="49" charset="0"/>
                <a:cs typeface="Courier New" panose="02070309020205020404" pitchFamily="49" charset="0"/>
              </a:rPr>
              <a:t>grep</a:t>
            </a:r>
            <a:r>
              <a:rPr lang="en-US" sz="2400" dirty="0"/>
              <a:t>, which is a program to match the given pattern </a:t>
            </a:r>
            <a:r>
              <a:rPr lang="en-US" sz="2400" dirty="0">
                <a:latin typeface="Courier New" panose="02070309020205020404" pitchFamily="49" charset="0"/>
                <a:cs typeface="Courier New" panose="02070309020205020404" pitchFamily="49" charset="0"/>
              </a:rPr>
              <a:t>root</a:t>
            </a:r>
          </a:p>
          <a:p>
            <a:pPr marL="914400" lvl="1" indent="-457200">
              <a:buFont typeface="+mj-lt"/>
              <a:buAutoNum type="arabicPeriod"/>
            </a:pPr>
            <a:r>
              <a:rPr lang="en-US" altLang="en-US" sz="2400" dirty="0"/>
              <a:t>The lines will be sorted in an alphabetical order using the </a:t>
            </a:r>
            <a:r>
              <a:rPr lang="en-US" altLang="en-US" sz="2400" dirty="0">
                <a:latin typeface="Courier New" panose="02070309020205020404" pitchFamily="49" charset="0"/>
                <a:cs typeface="Courier New" panose="02070309020205020404" pitchFamily="49" charset="0"/>
              </a:rPr>
              <a:t>sort</a:t>
            </a:r>
            <a:r>
              <a:rPr lang="en-US" altLang="en-US" sz="2400" dirty="0"/>
              <a:t> command</a:t>
            </a:r>
          </a:p>
          <a:p>
            <a:pPr marL="914400" lvl="1" indent="-457200">
              <a:buFont typeface="+mj-lt"/>
              <a:buAutoNum type="arabicPeriod"/>
            </a:pPr>
            <a:r>
              <a:rPr lang="en-US" altLang="en-US" sz="2400" dirty="0"/>
              <a:t>Finally, we count how lines of the final output</a:t>
            </a:r>
          </a:p>
          <a:p>
            <a:pPr marL="0" indent="0">
              <a:buNone/>
            </a:pPr>
            <a:endParaRPr lang="en-US" dirty="0"/>
          </a:p>
        </p:txBody>
      </p:sp>
      <p:sp>
        <p:nvSpPr>
          <p:cNvPr id="5" name="TextBox 4">
            <a:extLst>
              <a:ext uri="{FF2B5EF4-FFF2-40B4-BE49-F238E27FC236}">
                <a16:creationId xmlns:a16="http://schemas.microsoft.com/office/drawing/2014/main" id="{1DC989FF-B7D0-484C-83CE-414727AB67FF}"/>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22822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Unnamed pipe: </a:t>
            </a:r>
            <a:r>
              <a:rPr lang="en-US" dirty="0">
                <a:latin typeface="Courier New" panose="02070309020205020404" pitchFamily="49" charset="0"/>
                <a:cs typeface="Courier New" panose="02070309020205020404" pitchFamily="49" charset="0"/>
              </a:rPr>
              <a:t>pipe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23</a:t>
            </a:fld>
            <a:endParaRPr lang="ko-KR" altLang="en-US"/>
          </a:p>
        </p:txBody>
      </p:sp>
      <p:sp>
        <p:nvSpPr>
          <p:cNvPr id="9" name="Content Placeholder 8"/>
          <p:cNvSpPr>
            <a:spLocks noGrp="1"/>
          </p:cNvSpPr>
          <p:nvPr>
            <p:ph sz="quarter" idx="1"/>
          </p:nvPr>
        </p:nvSpPr>
        <p:spPr/>
        <p:txBody>
          <a:bodyPr>
            <a:normAutofit/>
          </a:bodyPr>
          <a:lstStyle/>
          <a:p>
            <a:pPr>
              <a:buNone/>
              <a:defRPr/>
            </a:pPr>
            <a:endParaRPr lang="en-US" sz="2000" b="1" dirty="0">
              <a:solidFill>
                <a:srgbClr val="0000FF"/>
              </a:solidFill>
              <a:latin typeface="Courier New" pitchFamily="49" charset="0"/>
              <a:ea typeface="ＭＳ Ｐゴシック" pitchFamily="-112" charset="-128"/>
              <a:cs typeface="Courier New" pitchFamily="49" charset="0"/>
            </a:endParaRPr>
          </a:p>
          <a:p>
            <a:r>
              <a:rPr lang="en-US" altLang="en-US" sz="2550" b="1" dirty="0"/>
              <a:t>Key concept: treat a pipe as 2 files</a:t>
            </a:r>
          </a:p>
          <a:p>
            <a:r>
              <a:rPr lang="en-US" altLang="en-US" sz="2550" dirty="0"/>
              <a:t>Create a message pipe</a:t>
            </a:r>
          </a:p>
          <a:p>
            <a:pPr lvl="1"/>
            <a:r>
              <a:rPr lang="en-US" sz="2200" dirty="0"/>
              <a:t>Anything can be written to the pipe, and read from the other end</a:t>
            </a:r>
          </a:p>
          <a:p>
            <a:pPr lvl="1"/>
            <a:r>
              <a:rPr lang="en-US" sz="2200" dirty="0"/>
              <a:t>Data is received in the order it was sent</a:t>
            </a:r>
          </a:p>
          <a:p>
            <a:pPr lvl="1"/>
            <a:r>
              <a:rPr lang="en-US" sz="2200" dirty="0"/>
              <a:t>Operating system enforces mutual exclusion: only one process at a time</a:t>
            </a:r>
          </a:p>
          <a:p>
            <a:pPr lvl="1"/>
            <a:r>
              <a:rPr lang="en-US" sz="2200" dirty="0"/>
              <a:t>Accessed by a file descriptor</a:t>
            </a:r>
          </a:p>
          <a:p>
            <a:pPr lvl="1"/>
            <a:r>
              <a:rPr lang="en-US" sz="2200" dirty="0"/>
              <a:t>Processes sharing the pipe must have the same parent</a:t>
            </a:r>
          </a:p>
          <a:p>
            <a:pPr latinLnBrk="0"/>
            <a:r>
              <a:rPr lang="en-US" sz="2400" dirty="0"/>
              <a:t>Returns a pair of file descriptors </a:t>
            </a:r>
          </a:p>
          <a:p>
            <a:pPr lvl="1"/>
            <a:r>
              <a:rPr lang="en-US" sz="1800" b="1" dirty="0" err="1">
                <a:solidFill>
                  <a:srgbClr val="0000FF"/>
                </a:solidFill>
                <a:latin typeface="Courier New" pitchFamily="49" charset="0"/>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[0] </a:t>
            </a:r>
            <a:r>
              <a:rPr lang="en-US" altLang="en-US" sz="2200" dirty="0"/>
              <a:t>is the read end </a:t>
            </a:r>
          </a:p>
          <a:p>
            <a:pPr lvl="1"/>
            <a:r>
              <a:rPr lang="en-US" sz="1800" b="1" dirty="0" err="1">
                <a:solidFill>
                  <a:srgbClr val="0000FF"/>
                </a:solidFill>
                <a:latin typeface="Courier New" pitchFamily="49" charset="0"/>
                <a:ea typeface="ＭＳ Ｐゴシック" pitchFamily="-112" charset="-128"/>
                <a:cs typeface="Courier New" pitchFamily="49" charset="0"/>
              </a:rPr>
              <a:t>pfds</a:t>
            </a:r>
            <a:r>
              <a:rPr lang="en-US" sz="1800" b="1" dirty="0">
                <a:solidFill>
                  <a:srgbClr val="0000FF"/>
                </a:solidFill>
                <a:latin typeface="Courier New" pitchFamily="49" charset="0"/>
                <a:ea typeface="ＭＳ Ｐゴシック" pitchFamily="-112" charset="-128"/>
                <a:cs typeface="Courier New" pitchFamily="49" charset="0"/>
              </a:rPr>
              <a:t>[1] </a:t>
            </a:r>
            <a:r>
              <a:rPr lang="en-US" sz="2200" dirty="0"/>
              <a:t>is the write end </a:t>
            </a:r>
            <a:endParaRPr lang="en-US" dirty="0"/>
          </a:p>
        </p:txBody>
      </p:sp>
      <p:sp>
        <p:nvSpPr>
          <p:cNvPr id="5" name="Oval 3"/>
          <p:cNvSpPr>
            <a:spLocks noChangeArrowheads="1"/>
          </p:cNvSpPr>
          <p:nvPr/>
        </p:nvSpPr>
        <p:spPr bwMode="auto">
          <a:xfrm>
            <a:off x="70618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Oval 4"/>
          <p:cNvSpPr>
            <a:spLocks noChangeArrowheads="1"/>
          </p:cNvSpPr>
          <p:nvPr/>
        </p:nvSpPr>
        <p:spPr bwMode="auto">
          <a:xfrm>
            <a:off x="8776320" y="5616465"/>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Line 5"/>
          <p:cNvSpPr>
            <a:spLocks noChangeShapeType="1"/>
          </p:cNvSpPr>
          <p:nvPr/>
        </p:nvSpPr>
        <p:spPr bwMode="auto">
          <a:xfrm>
            <a:off x="7176120" y="56164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6"/>
          <p:cNvSpPr>
            <a:spLocks noChangeShapeType="1"/>
          </p:cNvSpPr>
          <p:nvPr/>
        </p:nvSpPr>
        <p:spPr bwMode="auto">
          <a:xfrm>
            <a:off x="7176120" y="6187965"/>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7"/>
          <p:cNvSpPr>
            <a:spLocks noChangeShapeType="1"/>
          </p:cNvSpPr>
          <p:nvPr/>
        </p:nvSpPr>
        <p:spPr bwMode="auto">
          <a:xfrm>
            <a:off x="7556174" y="5914486"/>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0"/>
          <p:cNvSpPr>
            <a:spLocks noChangeShapeType="1"/>
          </p:cNvSpPr>
          <p:nvPr/>
        </p:nvSpPr>
        <p:spPr bwMode="auto">
          <a:xfrm>
            <a:off x="6210920" y="5540265"/>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1"/>
          <p:cNvSpPr>
            <a:spLocks noChangeShapeType="1"/>
          </p:cNvSpPr>
          <p:nvPr/>
        </p:nvSpPr>
        <p:spPr bwMode="auto">
          <a:xfrm flipV="1">
            <a:off x="9106520" y="5540264"/>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Text Box 8"/>
          <p:cNvSpPr txBox="1">
            <a:spLocks noChangeArrowheads="1"/>
          </p:cNvSpPr>
          <p:nvPr/>
        </p:nvSpPr>
        <p:spPr bwMode="auto">
          <a:xfrm>
            <a:off x="9552385"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5" name="Text Box 9"/>
          <p:cNvSpPr txBox="1">
            <a:spLocks noChangeArrowheads="1"/>
          </p:cNvSpPr>
          <p:nvPr/>
        </p:nvSpPr>
        <p:spPr bwMode="auto">
          <a:xfrm>
            <a:off x="5663953" y="516048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2" name="Rectangle 1">
            <a:extLst>
              <a:ext uri="{FF2B5EF4-FFF2-40B4-BE49-F238E27FC236}">
                <a16:creationId xmlns:a16="http://schemas.microsoft.com/office/drawing/2014/main" id="{CB296853-BD0D-004A-93ED-E6E2CCE213B1}"/>
              </a:ext>
            </a:extLst>
          </p:cNvPr>
          <p:cNvSpPr/>
          <p:nvPr/>
        </p:nvSpPr>
        <p:spPr>
          <a:xfrm>
            <a:off x="4124446" y="1434991"/>
            <a:ext cx="368492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pipe(</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pfds</a:t>
            </a:r>
            <a:r>
              <a:rPr lang="en-HK" dirty="0">
                <a:solidFill>
                  <a:srgbClr val="000000"/>
                </a:solidFill>
                <a:latin typeface="Menlo" panose="020B0609030804020204" pitchFamily="49" charset="0"/>
              </a:rPr>
              <a:t>[</a:t>
            </a:r>
            <a:r>
              <a:rPr lang="en-HK" dirty="0">
                <a:solidFill>
                  <a:srgbClr val="098658"/>
                </a:solidFill>
                <a:latin typeface="Menlo" panose="020B0609030804020204" pitchFamily="49" charset="0"/>
              </a:rPr>
              <a:t>2</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38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(Child =&gt; Parent)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24</a:t>
            </a:fld>
            <a:endParaRPr lang="ko-KR" altLang="en-US"/>
          </a:p>
        </p:txBody>
      </p:sp>
      <p:grpSp>
        <p:nvGrpSpPr>
          <p:cNvPr id="15" name="Group 14"/>
          <p:cNvGrpSpPr/>
          <p:nvPr/>
        </p:nvGrpSpPr>
        <p:grpSpPr>
          <a:xfrm>
            <a:off x="6786920" y="1440190"/>
            <a:ext cx="4839631" cy="976548"/>
            <a:chOff x="6786920" y="1440190"/>
            <a:chExt cx="4839631" cy="976548"/>
          </a:xfrm>
        </p:grpSpPr>
        <p:sp>
          <p:nvSpPr>
            <p:cNvPr id="9" name="Line 6"/>
            <p:cNvSpPr>
              <a:spLocks noChangeShapeType="1"/>
            </p:cNvSpPr>
            <p:nvPr/>
          </p:nvSpPr>
          <p:spPr bwMode="auto">
            <a:xfrm>
              <a:off x="8183672" y="2415150"/>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Oval 3"/>
            <p:cNvSpPr>
              <a:spLocks noChangeArrowheads="1"/>
            </p:cNvSpPr>
            <p:nvPr/>
          </p:nvSpPr>
          <p:spPr bwMode="auto">
            <a:xfrm>
              <a:off x="81106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825195" y="184523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8224995" y="184523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605049" y="214325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675352"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786920" y="144019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259795" y="176903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10155395" y="176903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 name="Rectangle 3">
            <a:extLst>
              <a:ext uri="{FF2B5EF4-FFF2-40B4-BE49-F238E27FC236}">
                <a16:creationId xmlns:a16="http://schemas.microsoft.com/office/drawing/2014/main" id="{7AFA9ABE-F4F8-D345-89C6-857705B759C1}"/>
              </a:ext>
            </a:extLst>
          </p:cNvPr>
          <p:cNvSpPr/>
          <p:nvPr/>
        </p:nvSpPr>
        <p:spPr>
          <a:xfrm>
            <a:off x="706950" y="1982691"/>
            <a:ext cx="7403745"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read \"%s\"\n"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p:txBody>
      </p:sp>
      <p:sp>
        <p:nvSpPr>
          <p:cNvPr id="16" name="TextBox 15">
            <a:extLst>
              <a:ext uri="{FF2B5EF4-FFF2-40B4-BE49-F238E27FC236}">
                <a16:creationId xmlns:a16="http://schemas.microsoft.com/office/drawing/2014/main" id="{6A5A703D-A484-1A40-9A0F-577FFB66E556}"/>
              </a:ext>
            </a:extLst>
          </p:cNvPr>
          <p:cNvSpPr txBox="1"/>
          <p:nvPr/>
        </p:nvSpPr>
        <p:spPr>
          <a:xfrm>
            <a:off x="6963455" y="4584633"/>
            <a:ext cx="4741155"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dirty="0"/>
              <a:t>Note: read/write are blocking I/O operations (i.e., it will block the progress until the read/write is finished)</a:t>
            </a:r>
          </a:p>
        </p:txBody>
      </p:sp>
    </p:spTree>
    <p:extLst>
      <p:ext uri="{BB962C8B-B14F-4D97-AF65-F5344CB8AC3E}">
        <p14:creationId xmlns:p14="http://schemas.microsoft.com/office/powerpoint/2010/main" val="343883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example (Parent =&gt; Child)</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25</a:t>
            </a:fld>
            <a:endParaRPr lang="ko-KR" altLang="en-US"/>
          </a:p>
        </p:txBody>
      </p:sp>
      <p:grpSp>
        <p:nvGrpSpPr>
          <p:cNvPr id="4" name="Group 3"/>
          <p:cNvGrpSpPr/>
          <p:nvPr/>
        </p:nvGrpSpPr>
        <p:grpSpPr>
          <a:xfrm>
            <a:off x="6539569" y="1285640"/>
            <a:ext cx="4839631" cy="978136"/>
            <a:chOff x="6539569" y="1285640"/>
            <a:chExt cx="4839631" cy="978136"/>
          </a:xfrm>
        </p:grpSpPr>
        <p:sp>
          <p:nvSpPr>
            <p:cNvPr id="6" name="Oval 3"/>
            <p:cNvSpPr>
              <a:spLocks noChangeArrowheads="1"/>
            </p:cNvSpPr>
            <p:nvPr/>
          </p:nvSpPr>
          <p:spPr bwMode="auto">
            <a:xfrm>
              <a:off x="78633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Oval 4"/>
            <p:cNvSpPr>
              <a:spLocks noChangeArrowheads="1"/>
            </p:cNvSpPr>
            <p:nvPr/>
          </p:nvSpPr>
          <p:spPr bwMode="auto">
            <a:xfrm>
              <a:off x="9577844" y="1690688"/>
              <a:ext cx="342900" cy="571500"/>
            </a:xfrm>
            <a:prstGeom prst="ellipse">
              <a:avLst/>
            </a:prstGeom>
            <a:solidFill>
              <a:srgbClr val="B2B2B2"/>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5"/>
            <p:cNvSpPr>
              <a:spLocks noChangeShapeType="1"/>
            </p:cNvSpPr>
            <p:nvPr/>
          </p:nvSpPr>
          <p:spPr bwMode="auto">
            <a:xfrm>
              <a:off x="7977644" y="16906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6"/>
            <p:cNvSpPr>
              <a:spLocks noChangeShapeType="1"/>
            </p:cNvSpPr>
            <p:nvPr/>
          </p:nvSpPr>
          <p:spPr bwMode="auto">
            <a:xfrm>
              <a:off x="7977644" y="2262188"/>
              <a:ext cx="1828800" cy="1588"/>
            </a:xfrm>
            <a:prstGeom prst="line">
              <a:avLst/>
            </a:prstGeom>
            <a:noFill/>
            <a:ln w="9360">
              <a:solidFill>
                <a:srgbClr val="B2B2B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7"/>
            <p:cNvSpPr>
              <a:spLocks noChangeShapeType="1"/>
            </p:cNvSpPr>
            <p:nvPr/>
          </p:nvSpPr>
          <p:spPr bwMode="auto">
            <a:xfrm>
              <a:off x="8357698" y="1988709"/>
              <a:ext cx="1028700" cy="1588"/>
            </a:xfrm>
            <a:prstGeom prst="line">
              <a:avLst/>
            </a:prstGeom>
            <a:noFill/>
            <a:ln w="9360">
              <a:solidFill>
                <a:srgbClr val="B2B2B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8"/>
            <p:cNvSpPr txBox="1">
              <a:spLocks noChangeArrowheads="1"/>
            </p:cNvSpPr>
            <p:nvPr/>
          </p:nvSpPr>
          <p:spPr bwMode="auto">
            <a:xfrm>
              <a:off x="10428001"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[0]</a:t>
              </a:r>
            </a:p>
          </p:txBody>
        </p:sp>
        <p:sp>
          <p:nvSpPr>
            <p:cNvPr id="12" name="Text Box 9"/>
            <p:cNvSpPr txBox="1">
              <a:spLocks noChangeArrowheads="1"/>
            </p:cNvSpPr>
            <p:nvPr/>
          </p:nvSpPr>
          <p:spPr bwMode="auto">
            <a:xfrm>
              <a:off x="6539569" y="1285640"/>
              <a:ext cx="95119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1pPr>
              <a:lvl2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2pPr>
              <a:lvl3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3pPr>
              <a:lvl4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4pPr>
              <a:lvl5pPr>
                <a:lnSpc>
                  <a:spcPct val="99000"/>
                </a:lnSpc>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5pPr>
              <a:lvl6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6pPr>
              <a:lvl7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7pPr>
              <a:lvl8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8pPr>
              <a:lvl9pPr defTabSz="449263" fontAlgn="base">
                <a:lnSpc>
                  <a:spcPct val="99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宋体" charset="-122"/>
                </a:defRPr>
              </a:lvl9pPr>
            </a:lstStyle>
            <a:p>
              <a:pPr eaLnBrk="1" hangingPunct="1">
                <a:lnSpc>
                  <a:spcPct val="100000"/>
                </a:lnSpc>
                <a:buFont typeface="Times New Roman" charset="0"/>
                <a:buNone/>
              </a:pPr>
              <a:r>
                <a:rPr lang="en-GB" altLang="zh-CN" sz="1800" b="1" dirty="0" err="1">
                  <a:solidFill>
                    <a:prstClr val="black"/>
                  </a:solidFill>
                  <a:latin typeface="Monaco"/>
                  <a:ea typeface="+mn-ea"/>
                </a:rPr>
                <a:t>pfds</a:t>
              </a:r>
              <a:r>
                <a:rPr lang="en-GB" altLang="zh-CN" sz="1800" b="1" dirty="0">
                  <a:solidFill>
                    <a:prstClr val="black"/>
                  </a:solidFill>
                  <a:latin typeface="Monaco"/>
                  <a:ea typeface="+mn-ea"/>
                </a:rPr>
                <a:t>[1]</a:t>
              </a:r>
            </a:p>
          </p:txBody>
        </p:sp>
        <p:sp>
          <p:nvSpPr>
            <p:cNvPr id="13" name="Line 10"/>
            <p:cNvSpPr>
              <a:spLocks noChangeShapeType="1"/>
            </p:cNvSpPr>
            <p:nvPr/>
          </p:nvSpPr>
          <p:spPr bwMode="auto">
            <a:xfrm>
              <a:off x="7012444" y="1614488"/>
              <a:ext cx="850900" cy="3810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1"/>
            <p:cNvSpPr>
              <a:spLocks noChangeShapeType="1"/>
            </p:cNvSpPr>
            <p:nvPr/>
          </p:nvSpPr>
          <p:spPr bwMode="auto">
            <a:xfrm flipV="1">
              <a:off x="9908044" y="1614487"/>
              <a:ext cx="952004" cy="385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 name="Rectangle 14">
            <a:extLst>
              <a:ext uri="{FF2B5EF4-FFF2-40B4-BE49-F238E27FC236}">
                <a16:creationId xmlns:a16="http://schemas.microsoft.com/office/drawing/2014/main" id="{B5B30BE0-5051-5B43-AA94-B40B6A7E0306}"/>
              </a:ext>
            </a:extLst>
          </p:cNvPr>
          <p:cNvSpPr/>
          <p:nvPr/>
        </p:nvSpPr>
        <p:spPr>
          <a:xfrm>
            <a:off x="712050" y="1822916"/>
            <a:ext cx="7074148" cy="4401205"/>
          </a:xfrm>
          <a:prstGeom prst="rect">
            <a:avLst/>
          </a:prstGeom>
        </p:spPr>
        <p:txBody>
          <a:bodyPr wrap="square">
            <a:spAutoFit/>
          </a:bodyPr>
          <a:lstStyle/>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30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Create a message pipe*/</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writing to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write(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"test"</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wait(</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until the child returns*/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exiting\n"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"CHILD: reading from pipe\n"</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read(</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5</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(“CHILD: read \</a:t>
            </a:r>
            <a:r>
              <a:rPr lang="en-HK" sz="1400" dirty="0">
                <a:solidFill>
                  <a:srgbClr val="A31515"/>
                </a:solidFill>
                <a:latin typeface="Menlo" panose="020B0609030804020204" pitchFamily="49" charset="0"/>
              </a:rPr>
              <a:t>"%s\"\n"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buf</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6834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another executable file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26</a:t>
            </a:fld>
            <a:endParaRPr lang="ko-KR" altLang="en-US"/>
          </a:p>
        </p:txBody>
      </p:sp>
      <p:sp>
        <p:nvSpPr>
          <p:cNvPr id="4" name="Content Placeholder 3"/>
          <p:cNvSpPr>
            <a:spLocks noGrp="1"/>
          </p:cNvSpPr>
          <p:nvPr>
            <p:ph sz="quarter" idx="1"/>
          </p:nvPr>
        </p:nvSpPr>
        <p:spPr/>
        <p:txBody>
          <a:bodyPr/>
          <a:lstStyle/>
          <a:p>
            <a:r>
              <a:rPr lang="en-US" dirty="0"/>
              <a:t>There are 6 different variations to execute a file:</a:t>
            </a:r>
          </a:p>
          <a:p>
            <a:pPr marL="457200" lvl="1" indent="0">
              <a:buNone/>
            </a:pPr>
            <a:endParaRPr lang="pt-BR" sz="2800" dirty="0">
              <a:latin typeface="Courier New" panose="02070309020205020404" pitchFamily="49" charset="0"/>
              <a:cs typeface="Courier New" panose="02070309020205020404" pitchFamily="49" charset="0"/>
            </a:endParaRPr>
          </a:p>
          <a:p>
            <a:pPr marL="457200" lvl="1" indent="0">
              <a:buNone/>
            </a:pPr>
            <a:r>
              <a:rPr lang="pt-BR" sz="2800" dirty="0" err="1">
                <a:latin typeface="Courier New" panose="02070309020205020404" pitchFamily="49" charset="0"/>
                <a:cs typeface="Courier New" panose="02070309020205020404" pitchFamily="49" charset="0"/>
              </a:rPr>
              <a:t>execl</a:t>
            </a:r>
            <a:r>
              <a:rPr lang="pt-BR" sz="2800" dirty="0">
                <a:latin typeface="Courier New" panose="02070309020205020404" pitchFamily="49" charset="0"/>
                <a:cs typeface="Courier New" panose="02070309020205020404" pitchFamily="49" charset="0"/>
              </a:rPr>
              <a:t>, execlp, execle, execv, execvp, </a:t>
            </a:r>
            <a:r>
              <a:rPr lang="pt-BR" sz="2800" dirty="0" err="1">
                <a:latin typeface="Courier New" panose="02070309020205020404" pitchFamily="49" charset="0"/>
                <a:cs typeface="Courier New" panose="02070309020205020404" pitchFamily="49" charset="0"/>
              </a:rPr>
              <a:t>execvpe</a:t>
            </a:r>
            <a:endParaRPr lang="pt-BR" sz="2800" dirty="0">
              <a:latin typeface="Courier New" panose="02070309020205020404" pitchFamily="49" charset="0"/>
              <a:cs typeface="Courier New" panose="02070309020205020404" pitchFamily="49" charset="0"/>
            </a:endParaRPr>
          </a:p>
          <a:p>
            <a:pPr marL="457200" lvl="1" indent="0">
              <a:buNone/>
            </a:pPr>
            <a:endParaRPr lang="pt-BR" sz="2800" dirty="0">
              <a:latin typeface="Courier New" panose="02070309020205020404" pitchFamily="49" charset="0"/>
              <a:cs typeface="Courier New" panose="02070309020205020404" pitchFamily="49" charset="0"/>
            </a:endParaRPr>
          </a:p>
          <a:p>
            <a:r>
              <a:rPr lang="en-US" dirty="0"/>
              <a:t>Please note that these functions replace the current process with a new process</a:t>
            </a:r>
          </a:p>
          <a:p>
            <a:pPr lvl="1"/>
            <a:r>
              <a:rPr lang="en-US" dirty="0"/>
              <a:t>In other words, after executing one of the above functions, it won’t return unless there is an error</a:t>
            </a:r>
          </a:p>
          <a:p>
            <a:pPr lvl="1"/>
            <a:r>
              <a:rPr lang="en-US" dirty="0"/>
              <a:t>The return value is -1 if an error occurs</a:t>
            </a:r>
          </a:p>
        </p:txBody>
      </p:sp>
    </p:spTree>
    <p:extLst>
      <p:ext uri="{BB962C8B-B14F-4D97-AF65-F5344CB8AC3E}">
        <p14:creationId xmlns:p14="http://schemas.microsoft.com/office/powerpoint/2010/main" val="210343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execlp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execlp</a:t>
            </a:r>
            <a:r>
              <a:rPr lang="en-US" dirty="0"/>
              <a:t> is a system call which is useful if you know the number of parameters in advance </a:t>
            </a:r>
          </a:p>
        </p:txBody>
      </p:sp>
      <p:sp>
        <p:nvSpPr>
          <p:cNvPr id="5" name="Rectangle 4">
            <a:extLst>
              <a:ext uri="{FF2B5EF4-FFF2-40B4-BE49-F238E27FC236}">
                <a16:creationId xmlns:a16="http://schemas.microsoft.com/office/drawing/2014/main" id="{961B1718-AEF5-9E4B-B75E-378BE9DAC054}"/>
              </a:ext>
            </a:extLst>
          </p:cNvPr>
          <p:cNvSpPr/>
          <p:nvPr/>
        </p:nvSpPr>
        <p:spPr>
          <a:xfrm>
            <a:off x="2110450" y="3037642"/>
            <a:ext cx="8654005" cy="3139321"/>
          </a:xfrm>
          <a:prstGeom prst="rect">
            <a:avLst/>
          </a:prstGeom>
        </p:spPr>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stdio.h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main() {</a:t>
            </a:r>
          </a:p>
          <a:p>
            <a:r>
              <a:rPr lang="en-HK" dirty="0">
                <a:solidFill>
                  <a:srgbClr val="008000"/>
                </a:solidFill>
                <a:latin typeface="Menlo" panose="020B0609030804020204" pitchFamily="49" charset="0"/>
              </a:rPr>
              <a:t>   // Same as running "ls -l -h"</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execlp</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"ls"</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"-l"</a:t>
            </a:r>
            <a:r>
              <a:rPr lang="en-HK" dirty="0">
                <a:solidFill>
                  <a:srgbClr val="000000"/>
                </a:solidFill>
                <a:latin typeface="Menlo" panose="020B0609030804020204" pitchFamily="49" charset="0"/>
              </a:rPr>
              <a:t>, </a:t>
            </a:r>
            <a:r>
              <a:rPr lang="en-HK" dirty="0">
                <a:solidFill>
                  <a:srgbClr val="A31515"/>
                </a:solidFill>
                <a:latin typeface="Menlo" panose="020B0609030804020204" pitchFamily="49" charset="0"/>
              </a:rPr>
              <a:t>"-h"</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NULL</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8000"/>
                </a:solidFill>
                <a:latin typeface="Menlo" panose="020B0609030804020204" pitchFamily="49" charset="0"/>
              </a:rPr>
              <a:t>// Note: It won’t return</a:t>
            </a:r>
            <a:endParaRPr lang="en-HK" dirty="0">
              <a:solidFill>
                <a:srgbClr val="000000"/>
              </a:solidFill>
              <a:latin typeface="Menlo" panose="020B0609030804020204" pitchFamily="49" charset="0"/>
            </a:endParaRPr>
          </a:p>
          <a:p>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printf</a:t>
            </a:r>
            <a:r>
              <a:rPr lang="en-HK" dirty="0">
                <a:solidFill>
                  <a:srgbClr val="000000"/>
                </a:solidFill>
                <a:latin typeface="Menlo" panose="020B0609030804020204" pitchFamily="49" charset="0"/>
              </a:rPr>
              <a:t>(</a:t>
            </a:r>
            <a:r>
              <a:rPr lang="en-HK" dirty="0">
                <a:solidFill>
                  <a:srgbClr val="A31515"/>
                </a:solidFill>
                <a:latin typeface="Menlo" panose="020B0609030804020204" pitchFamily="49" charset="0"/>
              </a:rPr>
              <a:t>"It won't return. Nothing is shown here\n"</a:t>
            </a:r>
            <a:r>
              <a:rPr lang="en-HK" dirty="0">
                <a:solidFill>
                  <a:srgbClr val="000000"/>
                </a:solidFill>
                <a:latin typeface="Menlo" panose="020B0609030804020204" pitchFamily="49" charset="0"/>
              </a:rPr>
              <a:t>);</a:t>
            </a:r>
          </a:p>
          <a:p>
            <a:br>
              <a:rPr lang="en-HK" dirty="0">
                <a:solidFill>
                  <a:srgbClr val="000000"/>
                </a:solidFill>
                <a:latin typeface="Menlo" panose="020B0609030804020204" pitchFamily="49" charset="0"/>
              </a:rPr>
            </a:b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return</a:t>
            </a:r>
            <a:r>
              <a:rPr lang="en-HK" dirty="0">
                <a:solidFill>
                  <a:srgbClr val="000000"/>
                </a:solidFill>
                <a:latin typeface="Menlo" panose="020B0609030804020204" pitchFamily="49" charset="0"/>
              </a:rPr>
              <a:t> </a:t>
            </a:r>
            <a:r>
              <a:rPr lang="en-HK" dirty="0">
                <a:solidFill>
                  <a:srgbClr val="098658"/>
                </a:solidFill>
                <a:latin typeface="Menlo" panose="020B0609030804020204" pitchFamily="49" charset="0"/>
              </a:rPr>
              <a:t>0</a:t>
            </a:r>
            <a:r>
              <a:rPr lang="en-HK" dirty="0">
                <a:solidFill>
                  <a:srgbClr val="000000"/>
                </a:solidFill>
                <a:latin typeface="Menlo" panose="020B0609030804020204" pitchFamily="49" charset="0"/>
              </a:rPr>
              <a:t>;</a:t>
            </a:r>
          </a:p>
          <a:p>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AF12A8A5-2EAE-284E-AE99-585405AD165F}"/>
              </a:ext>
            </a:extLst>
          </p:cNvPr>
          <p:cNvSpPr>
            <a:spLocks noGrp="1"/>
          </p:cNvSpPr>
          <p:nvPr>
            <p:ph type="sldNum" sz="quarter" idx="12"/>
          </p:nvPr>
        </p:nvSpPr>
        <p:spPr/>
        <p:txBody>
          <a:bodyPr/>
          <a:lstStyle/>
          <a:p>
            <a:fld id="{C40F0F14-E1BA-4AA6-8C52-4CBE3F8D5755}" type="slidenum">
              <a:rPr lang="en-US" smtClean="0"/>
              <a:t>27</a:t>
            </a:fld>
            <a:endParaRPr lang="en-US"/>
          </a:p>
        </p:txBody>
      </p:sp>
    </p:spTree>
    <p:extLst>
      <p:ext uri="{BB962C8B-B14F-4D97-AF65-F5344CB8AC3E}">
        <p14:creationId xmlns:p14="http://schemas.microsoft.com/office/powerpoint/2010/main" val="10444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A6DC-4999-8F46-A16E-21F91519BA57}"/>
              </a:ext>
            </a:extLst>
          </p:cNvPr>
          <p:cNvSpPr>
            <a:spLocks noGrp="1"/>
          </p:cNvSpPr>
          <p:nvPr>
            <p:ph type="title"/>
          </p:nvPr>
        </p:nvSpPr>
        <p:spPr/>
        <p:txBody>
          <a:bodyPr/>
          <a:lstStyle/>
          <a:p>
            <a:r>
              <a:rPr lang="en-US" dirty="0"/>
              <a:t>Example: Using </a:t>
            </a:r>
            <a:r>
              <a:rPr lang="en-US" dirty="0" err="1">
                <a:latin typeface="Courier New" panose="02070309020205020404" pitchFamily="49" charset="0"/>
                <a:cs typeface="Courier New" panose="02070309020205020404" pitchFamily="49" charset="0"/>
              </a:rPr>
              <a:t>execvp</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751830F1-738C-D345-929A-C920EB74F49C}"/>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execvp</a:t>
            </a:r>
            <a:r>
              <a:rPr lang="en-US" dirty="0"/>
              <a:t> is useful if you do not know the exact number of parameter in compile time. You should read and store the parameters in an array and invoke this function call</a:t>
            </a:r>
          </a:p>
        </p:txBody>
      </p:sp>
      <p:sp>
        <p:nvSpPr>
          <p:cNvPr id="5" name="Rectangle 4">
            <a:extLst>
              <a:ext uri="{FF2B5EF4-FFF2-40B4-BE49-F238E27FC236}">
                <a16:creationId xmlns:a16="http://schemas.microsoft.com/office/drawing/2014/main" id="{6CA550D9-53BC-0A4E-A3D9-2D79A7609005}"/>
              </a:ext>
            </a:extLst>
          </p:cNvPr>
          <p:cNvSpPr/>
          <p:nvPr/>
        </p:nvSpPr>
        <p:spPr>
          <a:xfrm>
            <a:off x="1797934" y="3214925"/>
            <a:ext cx="8596132" cy="3323987"/>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command line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MAX_CMDLINE_LEN </a:t>
            </a:r>
            <a:r>
              <a:rPr lang="en-HK" sz="1400" dirty="0">
                <a:solidFill>
                  <a:srgbClr val="098658"/>
                </a:solidFill>
                <a:latin typeface="Menlo" panose="020B0609030804020204" pitchFamily="49" charset="0"/>
              </a:rPr>
              <a:t>256</a:t>
            </a:r>
            <a:br>
              <a:rPr lang="en-HK" sz="1400" dirty="0">
                <a:solidFill>
                  <a:srgbClr val="000000"/>
                </a:solidFill>
                <a:latin typeface="Menlo" panose="020B0609030804020204" pitchFamily="49" charset="0"/>
              </a:rPr>
            </a:br>
            <a:r>
              <a:rPr lang="en-HK" sz="1400" dirty="0">
                <a:solidFill>
                  <a:srgbClr val="008000"/>
                </a:solidFill>
                <a:latin typeface="Menlo" panose="020B0609030804020204" pitchFamily="49" charset="0"/>
              </a:rPr>
              <a:t>// Assume that each segment has at most 256 characters</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#define MAX_SEGMENT_LENGTH </a:t>
            </a:r>
            <a:r>
              <a:rPr lang="en-HK" sz="1400" dirty="0">
                <a:solidFill>
                  <a:srgbClr val="098658"/>
                </a:solidFill>
                <a:latin typeface="Menlo" panose="020B0609030804020204" pitchFamily="49" charset="0"/>
              </a:rPr>
              <a:t>256</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a:t>
            </a:r>
          </a:p>
          <a:p>
            <a:r>
              <a:rPr lang="en-HK" sz="1400" dirty="0">
                <a:solidFill>
                  <a:srgbClr val="008000"/>
                </a:solidFill>
                <a:latin typeface="Menlo" panose="020B0609030804020204" pitchFamily="49" charset="0"/>
              </a:rPr>
              <a:t>        // Same as running "ls -l -h"</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command[MAX_CMDLINE_LEN]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[MAX_SEGMENT_LENGTH] =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"-h"</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execvp</a:t>
            </a:r>
            <a:r>
              <a:rPr lang="en-HK" sz="1400" dirty="0">
                <a:solidFill>
                  <a:srgbClr val="000000"/>
                </a:solidFill>
                <a:latin typeface="Menlo" panose="020B0609030804020204" pitchFamily="49" charset="0"/>
              </a:rPr>
              <a:t>(command, </a:t>
            </a:r>
            <a:r>
              <a:rPr lang="en-HK" sz="1400" dirty="0" err="1">
                <a:solidFill>
                  <a:srgbClr val="000000"/>
                </a:solidFill>
                <a:latin typeface="Menlo" panose="020B0609030804020204" pitchFamily="49" charset="0"/>
              </a:rPr>
              <a:t>args</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F8C1D184-49B3-B249-8E79-E2C035FAAA10}"/>
              </a:ext>
            </a:extLst>
          </p:cNvPr>
          <p:cNvSpPr>
            <a:spLocks noGrp="1"/>
          </p:cNvSpPr>
          <p:nvPr>
            <p:ph type="sldNum" sz="quarter" idx="12"/>
          </p:nvPr>
        </p:nvSpPr>
        <p:spPr/>
        <p:txBody>
          <a:bodyPr/>
          <a:lstStyle/>
          <a:p>
            <a:fld id="{C40F0F14-E1BA-4AA6-8C52-4CBE3F8D5755}" type="slidenum">
              <a:rPr lang="en-US" smtClean="0"/>
              <a:t>28</a:t>
            </a:fld>
            <a:endParaRPr lang="en-US"/>
          </a:p>
        </p:txBody>
      </p:sp>
    </p:spTree>
    <p:extLst>
      <p:ext uri="{BB962C8B-B14F-4D97-AF65-F5344CB8AC3E}">
        <p14:creationId xmlns:p14="http://schemas.microsoft.com/office/powerpoint/2010/main" val="3475015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29</a:t>
            </a:fld>
            <a:endParaRPr lang="ko-KR" altLang="en-US"/>
          </a:p>
        </p:txBody>
      </p:sp>
      <p:sp>
        <p:nvSpPr>
          <p:cNvPr id="4" name="Content Placeholder 3"/>
          <p:cNvSpPr>
            <a:spLocks noGrp="1"/>
          </p:cNvSpPr>
          <p:nvPr>
            <p:ph sz="quarter" idx="1"/>
          </p:nvPr>
        </p:nvSpPr>
        <p:spPr/>
        <p:txBody>
          <a:bodyPr/>
          <a:lstStyle/>
          <a:p>
            <a:pPr marL="0" indent="0">
              <a:buNone/>
            </a:pPr>
            <a:endParaRPr lang="en-US" dirty="0"/>
          </a:p>
          <a:p>
            <a:pPr latinLnBrk="0"/>
            <a:r>
              <a:rPr lang="en-US" sz="2000" dirty="0"/>
              <a:t>Create a copy of an open file descriptor: put new copy in first </a:t>
            </a:r>
            <a:r>
              <a:rPr lang="en-US" sz="2000" u="sng" dirty="0">
                <a:solidFill>
                  <a:srgbClr val="FF0000"/>
                </a:solidFill>
              </a:rPr>
              <a:t>unused</a:t>
            </a:r>
            <a:r>
              <a:rPr lang="en-US" sz="2000" dirty="0"/>
              <a:t> file descriptor</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cs typeface="Courier New" pitchFamily="49" charset="0"/>
              </a:rPr>
              <a:t>errn</a:t>
            </a:r>
            <a:r>
              <a:rPr lang="en-US" altLang="en-US" b="1" dirty="0" err="1">
                <a:solidFill>
                  <a:srgbClr val="0000FF"/>
                </a:solidFill>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cs typeface="Courier New" pitchFamily="49" charset="0"/>
              </a:rPr>
              <a:t>oldfd</a:t>
            </a:r>
            <a:r>
              <a:rPr lang="en-US" sz="1800" dirty="0"/>
              <a:t>: the open file descriptor to be duplicated</a:t>
            </a:r>
          </a:p>
          <a:p>
            <a:r>
              <a:rPr lang="en-US" sz="2000" dirty="0"/>
              <a:t>Default file descriptor IDs</a:t>
            </a:r>
          </a:p>
          <a:p>
            <a:pPr lvl="1"/>
            <a:r>
              <a:rPr lang="en-US" sz="1800" dirty="0"/>
              <a:t>0 is reserved for </a:t>
            </a:r>
            <a:r>
              <a:rPr lang="en-US" sz="1800" dirty="0">
                <a:latin typeface="Courier New" panose="02070309020205020404" pitchFamily="49" charset="0"/>
                <a:cs typeface="Courier New" panose="02070309020205020404" pitchFamily="49" charset="0"/>
              </a:rPr>
              <a:t>stdin</a:t>
            </a:r>
          </a:p>
          <a:p>
            <a:pPr lvl="1"/>
            <a:r>
              <a:rPr lang="en-US" sz="1800" dirty="0"/>
              <a:t>1 is reserved for </a:t>
            </a:r>
            <a:r>
              <a:rPr lang="en-US" sz="1800" dirty="0" err="1">
                <a:latin typeface="Courier New" panose="02070309020205020404" pitchFamily="49" charset="0"/>
                <a:cs typeface="Courier New" panose="02070309020205020404" pitchFamily="49" charset="0"/>
              </a:rPr>
              <a:t>stdout</a:t>
            </a:r>
            <a:endParaRPr lang="en-US" sz="1800" dirty="0">
              <a:latin typeface="Courier New" panose="02070309020205020404" pitchFamily="49" charset="0"/>
              <a:cs typeface="Courier New" panose="02070309020205020404" pitchFamily="49" charset="0"/>
            </a:endParaRPr>
          </a:p>
          <a:p>
            <a:pPr lvl="1"/>
            <a:r>
              <a:rPr lang="en-US" sz="1800" dirty="0"/>
              <a:t>2 is reserved for </a:t>
            </a:r>
            <a:r>
              <a:rPr lang="en-US" sz="1800" dirty="0">
                <a:latin typeface="Courier New" panose="02070309020205020404" pitchFamily="49" charset="0"/>
                <a:cs typeface="Courier New" panose="02070309020205020404" pitchFamily="49" charset="0"/>
              </a:rPr>
              <a:t>stderr</a:t>
            </a:r>
          </a:p>
        </p:txBody>
      </p:sp>
      <p:sp>
        <p:nvSpPr>
          <p:cNvPr id="5" name="Rectangle 4">
            <a:extLst>
              <a:ext uri="{FF2B5EF4-FFF2-40B4-BE49-F238E27FC236}">
                <a16:creationId xmlns:a16="http://schemas.microsoft.com/office/drawing/2014/main" id="{FC887A9E-ACF6-554B-840B-26AE291C79E0}"/>
              </a:ext>
            </a:extLst>
          </p:cNvPr>
          <p:cNvSpPr/>
          <p:nvPr/>
        </p:nvSpPr>
        <p:spPr>
          <a:xfrm>
            <a:off x="4240192" y="1434991"/>
            <a:ext cx="31560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426687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FA013-F43E-7E4E-8F6E-ABF68E0AE035}"/>
              </a:ext>
            </a:extLst>
          </p:cNvPr>
          <p:cNvSpPr>
            <a:spLocks noGrp="1"/>
          </p:cNvSpPr>
          <p:nvPr>
            <p:ph type="title"/>
          </p:nvPr>
        </p:nvSpPr>
        <p:spPr/>
        <p:txBody>
          <a:bodyPr/>
          <a:lstStyle/>
          <a:p>
            <a:r>
              <a:rPr lang="en-US" dirty="0"/>
              <a:t>Notes</a:t>
            </a:r>
          </a:p>
        </p:txBody>
      </p:sp>
      <p:sp>
        <p:nvSpPr>
          <p:cNvPr id="6" name="Content Placeholder 5">
            <a:extLst>
              <a:ext uri="{FF2B5EF4-FFF2-40B4-BE49-F238E27FC236}">
                <a16:creationId xmlns:a16="http://schemas.microsoft.com/office/drawing/2014/main" id="{8A8D5A8D-21F2-4545-ADE2-52E22E2D9CEC}"/>
              </a:ext>
            </a:extLst>
          </p:cNvPr>
          <p:cNvSpPr>
            <a:spLocks noGrp="1"/>
          </p:cNvSpPr>
          <p:nvPr>
            <p:ph idx="1"/>
          </p:nvPr>
        </p:nvSpPr>
        <p:spPr/>
        <p:txBody>
          <a:bodyPr>
            <a:normAutofit/>
          </a:bodyPr>
          <a:lstStyle/>
          <a:p>
            <a:r>
              <a:rPr lang="en-US" dirty="0"/>
              <a:t>Linux System programming V.S. General C programming</a:t>
            </a:r>
          </a:p>
          <a:p>
            <a:pPr lvl="1"/>
            <a:r>
              <a:rPr lang="en-US" dirty="0"/>
              <a:t>General C/C++ programming is very different from Linux system programming</a:t>
            </a:r>
          </a:p>
          <a:p>
            <a:pPr lvl="2"/>
            <a:r>
              <a:rPr lang="en-US" dirty="0"/>
              <a:t>Example: </a:t>
            </a:r>
            <a:r>
              <a:rPr lang="en-US" dirty="0">
                <a:latin typeface="Courier New" panose="02070309020205020404" pitchFamily="49" charset="0"/>
                <a:cs typeface="Courier New" panose="02070309020205020404" pitchFamily="49" charset="0"/>
              </a:rPr>
              <a:t>fork()</a:t>
            </a:r>
            <a:r>
              <a:rPr lang="en-US" dirty="0"/>
              <a:t>creates a new process in which you cannot easily write a normal C function to create a new process</a:t>
            </a:r>
          </a:p>
          <a:p>
            <a:r>
              <a:rPr lang="en-US" dirty="0"/>
              <a:t>Students are recommended to type in the codes from scratch </a:t>
            </a:r>
          </a:p>
          <a:p>
            <a:pPr lvl="1"/>
            <a:r>
              <a:rPr lang="en-US" dirty="0"/>
              <a:t>Example codes are embedded in the slides </a:t>
            </a:r>
          </a:p>
          <a:p>
            <a:pPr lvl="2"/>
            <a:r>
              <a:rPr lang="en-US" dirty="0"/>
              <a:t>All sample code is short and easy to type</a:t>
            </a:r>
          </a:p>
          <a:p>
            <a:pPr lvl="2"/>
            <a:r>
              <a:rPr lang="en-US" dirty="0"/>
              <a:t>Try to type them, compile them, and then run the programs </a:t>
            </a:r>
          </a:p>
          <a:p>
            <a:pPr lvl="2"/>
            <a:r>
              <a:rPr lang="en-US" dirty="0"/>
              <a:t>Students need more practices</a:t>
            </a:r>
          </a:p>
          <a:p>
            <a:pPr lvl="1"/>
            <a:r>
              <a:rPr lang="en-US" dirty="0"/>
              <a:t>During the lab, TA may make a few changes to explain how the codes work</a:t>
            </a:r>
          </a:p>
        </p:txBody>
      </p:sp>
      <p:sp>
        <p:nvSpPr>
          <p:cNvPr id="4" name="Slide Number Placeholder 3">
            <a:extLst>
              <a:ext uri="{FF2B5EF4-FFF2-40B4-BE49-F238E27FC236}">
                <a16:creationId xmlns:a16="http://schemas.microsoft.com/office/drawing/2014/main" id="{90DD9774-23D6-7444-AD84-4F8B94145D87}"/>
              </a:ext>
            </a:extLst>
          </p:cNvPr>
          <p:cNvSpPr>
            <a:spLocks noGrp="1"/>
          </p:cNvSpPr>
          <p:nvPr>
            <p:ph type="sldNum" sz="quarter" idx="12"/>
          </p:nvPr>
        </p:nvSpPr>
        <p:spPr/>
        <p:txBody>
          <a:bodyPr/>
          <a:lstStyle/>
          <a:p>
            <a:fld id="{C40F0F14-E1BA-4AA6-8C52-4CBE3F8D5755}" type="slidenum">
              <a:rPr lang="en-US" smtClean="0"/>
              <a:t>3</a:t>
            </a:fld>
            <a:endParaRPr lang="en-US"/>
          </a:p>
        </p:txBody>
      </p:sp>
    </p:spTree>
    <p:extLst>
      <p:ext uri="{BB962C8B-B14F-4D97-AF65-F5344CB8AC3E}">
        <p14:creationId xmlns:p14="http://schemas.microsoft.com/office/powerpoint/2010/main" val="4155157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4507-9A79-7B4F-BCD8-E54364E64F63}"/>
              </a:ext>
            </a:extLst>
          </p:cNvPr>
          <p:cNvSpPr>
            <a:spLocks noGrp="1"/>
          </p:cNvSpPr>
          <p:nvPr>
            <p:ph type="title"/>
          </p:nvPr>
        </p:nvSpPr>
        <p:spPr/>
        <p:txBody>
          <a:bodyPr/>
          <a:lstStyle/>
          <a:p>
            <a:r>
              <a:rPr lang="en-US" dirty="0"/>
              <a:t>Example: Using </a:t>
            </a:r>
            <a:r>
              <a:rPr lang="en-US" dirty="0">
                <a:latin typeface="Courier New" panose="02070309020205020404" pitchFamily="49" charset="0"/>
                <a:cs typeface="Courier New" panose="02070309020205020404" pitchFamily="49" charset="0"/>
              </a:rPr>
              <a:t>dup</a:t>
            </a:r>
          </a:p>
        </p:txBody>
      </p:sp>
      <p:sp>
        <p:nvSpPr>
          <p:cNvPr id="3" name="Content Placeholder 2">
            <a:extLst>
              <a:ext uri="{FF2B5EF4-FFF2-40B4-BE49-F238E27FC236}">
                <a16:creationId xmlns:a16="http://schemas.microsoft.com/office/drawing/2014/main" id="{6CD7F26E-AB8E-384C-8D3D-DBDD940244CA}"/>
              </a:ext>
            </a:extLst>
          </p:cNvPr>
          <p:cNvSpPr>
            <a:spLocks noGrp="1"/>
          </p:cNvSpPr>
          <p:nvPr>
            <p:ph idx="1"/>
          </p:nvPr>
        </p:nvSpPr>
        <p:spPr/>
        <p:txBody>
          <a:bodyPr/>
          <a:lstStyle/>
          <a:p>
            <a:r>
              <a:rPr lang="en-US" dirty="0"/>
              <a:t>Question: What is the expected output after running the following program?</a:t>
            </a:r>
          </a:p>
        </p:txBody>
      </p:sp>
      <p:sp>
        <p:nvSpPr>
          <p:cNvPr id="4" name="Slide Number Placeholder 3">
            <a:extLst>
              <a:ext uri="{FF2B5EF4-FFF2-40B4-BE49-F238E27FC236}">
                <a16:creationId xmlns:a16="http://schemas.microsoft.com/office/drawing/2014/main" id="{58F503DA-AF51-ED43-BE48-6567996A44A1}"/>
              </a:ext>
            </a:extLst>
          </p:cNvPr>
          <p:cNvSpPr>
            <a:spLocks noGrp="1"/>
          </p:cNvSpPr>
          <p:nvPr>
            <p:ph type="sldNum" sz="quarter" idx="12"/>
          </p:nvPr>
        </p:nvSpPr>
        <p:spPr/>
        <p:txBody>
          <a:bodyPr/>
          <a:lstStyle/>
          <a:p>
            <a:fld id="{C40F0F14-E1BA-4AA6-8C52-4CBE3F8D5755}" type="slidenum">
              <a:rPr lang="en-US" smtClean="0"/>
              <a:t>30</a:t>
            </a:fld>
            <a:endParaRPr lang="en-US"/>
          </a:p>
        </p:txBody>
      </p:sp>
      <p:sp>
        <p:nvSpPr>
          <p:cNvPr id="5" name="Rectangle 4">
            <a:extLst>
              <a:ext uri="{FF2B5EF4-FFF2-40B4-BE49-F238E27FC236}">
                <a16:creationId xmlns:a16="http://schemas.microsoft.com/office/drawing/2014/main" id="{41FF16F1-2E0A-F041-90BD-12530123C0A6}"/>
              </a:ext>
            </a:extLst>
          </p:cNvPr>
          <p:cNvSpPr/>
          <p:nvPr/>
        </p:nvSpPr>
        <p:spPr>
          <a:xfrm>
            <a:off x="1779141" y="2850337"/>
            <a:ext cx="8633717" cy="3416320"/>
          </a:xfrm>
          <a:prstGeom prst="rect">
            <a:avLst/>
          </a:prstGeom>
        </p:spPr>
        <p:txBody>
          <a:bodyPr wrap="square">
            <a:spAutoFit/>
          </a:bodyPr>
          <a:lstStyle/>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stdio.h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print and </a:t>
            </a:r>
            <a:r>
              <a:rPr lang="en-HK" sz="1200" dirty="0" err="1">
                <a:solidFill>
                  <a:srgbClr val="008000"/>
                </a:solidFill>
                <a:latin typeface="Menlo" panose="020B0609030804020204" pitchFamily="49" charset="0"/>
              </a:rPr>
              <a:t>fflush</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unistd.h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dup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&lt;sys/</a:t>
            </a:r>
            <a:r>
              <a:rPr lang="en-HK" sz="1200" dirty="0" err="1">
                <a:solidFill>
                  <a:srgbClr val="A31515"/>
                </a:solidFill>
                <a:latin typeface="Menlo" panose="020B0609030804020204" pitchFamily="49" charset="0"/>
              </a:rPr>
              <a:t>types.h</a:t>
            </a:r>
            <a:r>
              <a:rPr lang="en-HK" sz="1200" dirty="0">
                <a:solidFill>
                  <a:srgbClr val="A31515"/>
                </a:solidFill>
                <a:latin typeface="Menlo" panose="020B0609030804020204" pitchFamily="49" charset="0"/>
              </a:rPr>
              <a:t>&gt;</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#include </a:t>
            </a:r>
            <a:r>
              <a:rPr lang="en-HK" sz="1200" dirty="0">
                <a:solidFill>
                  <a:srgbClr val="A31515"/>
                </a:solidFill>
                <a:latin typeface="Menlo" panose="020B0609030804020204" pitchFamily="49" charset="0"/>
              </a:rPr>
              <a:t>&lt;</a:t>
            </a:r>
            <a:r>
              <a:rPr lang="en-HK" sz="1200" dirty="0" err="1">
                <a:solidFill>
                  <a:srgbClr val="A31515"/>
                </a:solidFill>
                <a:latin typeface="Menlo" panose="020B0609030804020204" pitchFamily="49" charset="0"/>
              </a:rPr>
              <a:t>fcntl.h</a:t>
            </a:r>
            <a:r>
              <a:rPr lang="en-HK" sz="1200" dirty="0">
                <a:solidFill>
                  <a:srgbClr val="A31515"/>
                </a:solidFill>
                <a:latin typeface="Menlo" panose="020B0609030804020204" pitchFamily="49" charset="0"/>
              </a:rPr>
              <a:t>&gt;</a:t>
            </a:r>
            <a:r>
              <a:rPr lang="en-HK" sz="1200" dirty="0">
                <a:solidFill>
                  <a:srgbClr val="0000FF"/>
                </a:solidFill>
                <a:latin typeface="Menlo" panose="020B0609030804020204" pitchFamily="49" charset="0"/>
              </a:rPr>
              <a:t> </a:t>
            </a:r>
            <a:r>
              <a:rPr lang="en-HK" sz="1200" dirty="0">
                <a:solidFill>
                  <a:srgbClr val="008000"/>
                </a:solidFill>
                <a:latin typeface="Menlo" panose="020B0609030804020204" pitchFamily="49" charset="0"/>
              </a:rPr>
              <a:t>/* For open </a:t>
            </a:r>
            <a:r>
              <a:rPr lang="en-HK" sz="1200" dirty="0" err="1">
                <a:solidFill>
                  <a:srgbClr val="008000"/>
                </a:solidFill>
                <a:latin typeface="Menlo" panose="020B0609030804020204" pitchFamily="49" charset="0"/>
              </a:rPr>
              <a:t>syscall</a:t>
            </a:r>
            <a:r>
              <a:rPr lang="en-HK" sz="1200" dirty="0">
                <a:solidFill>
                  <a:srgbClr val="008000"/>
                </a:solidFill>
                <a:latin typeface="Menlo" panose="020B0609030804020204" pitchFamily="49" charset="0"/>
              </a:rPr>
              <a:t>, flags, and user permissions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FF"/>
                </a:solidFill>
                <a:latin typeface="Menlo" panose="020B0609030804020204" pitchFamily="49" charset="0"/>
              </a:rPr>
              <a:t>int</a:t>
            </a:r>
            <a:r>
              <a:rPr lang="en-HK" sz="1200" dirty="0">
                <a:solidFill>
                  <a:srgbClr val="000000"/>
                </a:solidFill>
                <a:latin typeface="Menlo" panose="020B0609030804020204" pitchFamily="49" charset="0"/>
              </a:rPr>
              <a:t> main() {</a:t>
            </a:r>
          </a:p>
          <a:p>
            <a:r>
              <a:rPr lang="en-HK" sz="1200" dirty="0">
                <a:solidFill>
                  <a:srgbClr val="0000FF"/>
                </a:solidFill>
                <a:latin typeface="Menlo" panose="020B0609030804020204" pitchFamily="49" charset="0"/>
              </a:rPr>
              <a:t>   int</a:t>
            </a: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 open(</a:t>
            </a:r>
            <a:r>
              <a:rPr lang="en-HK" sz="1200" dirty="0">
                <a:solidFill>
                  <a:srgbClr val="A31515"/>
                </a:solidFill>
                <a:latin typeface="Menlo" panose="020B0609030804020204" pitchFamily="49" charset="0"/>
              </a:rPr>
              <a:t>"</a:t>
            </a:r>
            <a:r>
              <a:rPr lang="en-HK" sz="1200" dirty="0" err="1">
                <a:solidFill>
                  <a:srgbClr val="A31515"/>
                </a:solidFill>
                <a:latin typeface="Menlo" panose="020B0609030804020204" pitchFamily="49" charset="0"/>
              </a:rPr>
              <a:t>output.txt</a:t>
            </a:r>
            <a:r>
              <a:rPr lang="en-HK" sz="1200" dirty="0">
                <a:solidFill>
                  <a:srgbClr val="A31515"/>
                </a:solidFill>
                <a:latin typeface="Menlo" panose="020B0609030804020204" pitchFamily="49" charset="0"/>
              </a:rPr>
              <a: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output file name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O_CREAT | O_WRONLY , </a:t>
            </a:r>
            <a:r>
              <a:rPr lang="en-HK" sz="1200" dirty="0">
                <a:solidFill>
                  <a:srgbClr val="008000"/>
                </a:solidFill>
                <a:latin typeface="Menlo" panose="020B0609030804020204" pitchFamily="49" charset="0"/>
              </a:rPr>
              <a:t>/* flags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S_IRUSR | S_IWUSR ); </a:t>
            </a:r>
            <a:r>
              <a:rPr lang="en-HK" sz="1200" dirty="0">
                <a:solidFill>
                  <a:srgbClr val="008000"/>
                </a:solidFill>
                <a:latin typeface="Menlo" panose="020B0609030804020204" pitchFamily="49" charset="0"/>
              </a:rPr>
              <a:t>/* user permission: 600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close(</a:t>
            </a:r>
            <a:r>
              <a:rPr lang="en-HK" sz="1200" dirty="0">
                <a:solidFill>
                  <a:srgbClr val="098658"/>
                </a:solidFill>
                <a:latin typeface="Menlo" panose="020B0609030804020204" pitchFamily="49" charset="0"/>
              </a:rPr>
              <a:t>1</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Close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dup(</a:t>
            </a:r>
            <a:r>
              <a:rPr lang="en-HK" sz="1200" dirty="0" err="1">
                <a:solidFill>
                  <a:srgbClr val="000000"/>
                </a:solidFill>
                <a:latin typeface="Menlo" panose="020B0609030804020204" pitchFamily="49" charset="0"/>
              </a:rPr>
              <a:t>fd</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Replace </a:t>
            </a:r>
            <a:r>
              <a:rPr lang="en-HK" sz="1200" dirty="0" err="1">
                <a:solidFill>
                  <a:srgbClr val="008000"/>
                </a:solidFill>
                <a:latin typeface="Menlo" panose="020B0609030804020204" pitchFamily="49" charset="0"/>
              </a:rPr>
              <a:t>stdout</a:t>
            </a:r>
            <a:r>
              <a:rPr lang="en-HK" sz="1200" dirty="0">
                <a:solidFill>
                  <a:srgbClr val="008000"/>
                </a:solidFill>
                <a:latin typeface="Menlo" panose="020B0609030804020204" pitchFamily="49" charset="0"/>
              </a:rPr>
              <a:t> using the new file descriptor ID */</a:t>
            </a:r>
            <a:endParaRPr lang="en-HK" sz="1200" dirty="0">
              <a:solidFill>
                <a:srgbClr val="000000"/>
              </a:solidFill>
              <a:latin typeface="Menlo" panose="020B0609030804020204" pitchFamily="49" charset="0"/>
            </a:endParaRPr>
          </a:p>
          <a:p>
            <a:br>
              <a:rPr lang="en-HK" sz="1200" dirty="0">
                <a:solidFill>
                  <a:srgbClr val="000000"/>
                </a:solidFill>
                <a:latin typeface="Menlo" panose="020B0609030804020204" pitchFamily="49" charset="0"/>
              </a:rPr>
            </a:br>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printf</a:t>
            </a:r>
            <a:r>
              <a:rPr lang="en-HK" sz="1200" dirty="0">
                <a:solidFill>
                  <a:srgbClr val="000000"/>
                </a:solidFill>
                <a:latin typeface="Menlo" panose="020B0609030804020204" pitchFamily="49" charset="0"/>
              </a:rPr>
              <a:t>(</a:t>
            </a:r>
            <a:r>
              <a:rPr lang="en-HK" sz="1200" dirty="0">
                <a:solidFill>
                  <a:srgbClr val="A31515"/>
                </a:solidFill>
                <a:latin typeface="Menlo" panose="020B0609030804020204" pitchFamily="49" charset="0"/>
              </a:rPr>
              <a:t>"Hello World!\n"</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call </a:t>
            </a:r>
            <a:r>
              <a:rPr lang="en-HK" sz="1200" dirty="0" err="1">
                <a:solidFill>
                  <a:srgbClr val="008000"/>
                </a:solidFill>
                <a:latin typeface="Menlo" panose="020B0609030804020204" pitchFamily="49" charset="0"/>
              </a:rPr>
              <a:t>printf</a:t>
            </a:r>
            <a:r>
              <a:rPr lang="en-HK" sz="1200" dirty="0">
                <a:solidFill>
                  <a:srgbClr val="008000"/>
                </a:solidFill>
                <a:latin typeface="Menlo" panose="020B0609030804020204" pitchFamily="49" charset="0"/>
              </a:rPr>
              <a:t> in C standard library */</a:t>
            </a:r>
            <a:endParaRPr lang="en-HK" sz="1200" dirty="0">
              <a:solidFill>
                <a:srgbClr val="000000"/>
              </a:solidFill>
              <a:latin typeface="Menlo" panose="020B0609030804020204" pitchFamily="49" charset="0"/>
            </a:endParaRPr>
          </a:p>
          <a:p>
            <a:r>
              <a:rPr lang="en-HK" sz="1200" dirty="0">
                <a:solidFill>
                  <a:srgbClr val="000000"/>
                </a:solidFill>
                <a:latin typeface="Menlo" panose="020B0609030804020204" pitchFamily="49" charset="0"/>
              </a:rPr>
              <a:t>   </a:t>
            </a:r>
            <a:r>
              <a:rPr lang="en-HK" sz="1200" dirty="0" err="1">
                <a:solidFill>
                  <a:srgbClr val="000000"/>
                </a:solidFill>
                <a:latin typeface="Menlo" panose="020B0609030804020204" pitchFamily="49" charset="0"/>
              </a:rPr>
              <a:t>fflush</a:t>
            </a:r>
            <a:r>
              <a:rPr lang="en-HK" sz="1200" dirty="0">
                <a:solidFill>
                  <a:srgbClr val="000000"/>
                </a:solidFill>
                <a:latin typeface="Menlo" panose="020B0609030804020204" pitchFamily="49" charset="0"/>
              </a:rPr>
              <a:t>(</a:t>
            </a:r>
            <a:r>
              <a:rPr lang="en-HK" sz="1200" dirty="0" err="1">
                <a:solidFill>
                  <a:srgbClr val="000000"/>
                </a:solidFill>
                <a:latin typeface="Menlo" panose="020B0609030804020204" pitchFamily="49" charset="0"/>
              </a:rPr>
              <a:t>stdout</a:t>
            </a:r>
            <a:r>
              <a:rPr lang="en-HK" sz="1200" dirty="0">
                <a:solidFill>
                  <a:srgbClr val="000000"/>
                </a:solidFill>
                <a:latin typeface="Menlo" panose="020B0609030804020204" pitchFamily="49" charset="0"/>
              </a:rPr>
              <a:t>); </a:t>
            </a:r>
            <a:r>
              <a:rPr lang="en-HK" sz="1200" dirty="0">
                <a:solidFill>
                  <a:srgbClr val="008000"/>
                </a:solidFill>
                <a:latin typeface="Menlo" panose="020B0609030804020204" pitchFamily="49" charset="0"/>
              </a:rPr>
              <a:t>/* ensure all characters are output from the buffer */</a:t>
            </a:r>
            <a:endParaRPr lang="en-HK" sz="1200" dirty="0">
              <a:solidFill>
                <a:srgbClr val="000000"/>
              </a:solidFill>
              <a:latin typeface="Menlo" panose="020B0609030804020204" pitchFamily="49" charset="0"/>
            </a:endParaRPr>
          </a:p>
          <a:p>
            <a:r>
              <a:rPr lang="en-HK" sz="1200" dirty="0">
                <a:solidFill>
                  <a:srgbClr val="0000FF"/>
                </a:solidFill>
                <a:latin typeface="Menlo" panose="020B0609030804020204" pitchFamily="49" charset="0"/>
              </a:rPr>
              <a:t>   return</a:t>
            </a:r>
            <a:r>
              <a:rPr lang="en-HK" sz="1200" dirty="0">
                <a:solidFill>
                  <a:srgbClr val="000000"/>
                </a:solidFill>
                <a:latin typeface="Menlo" panose="020B0609030804020204" pitchFamily="49" charset="0"/>
              </a:rPr>
              <a:t> </a:t>
            </a:r>
            <a:r>
              <a:rPr lang="en-HK" sz="1200" dirty="0">
                <a:solidFill>
                  <a:srgbClr val="098658"/>
                </a:solidFill>
                <a:latin typeface="Menlo" panose="020B0609030804020204" pitchFamily="49" charset="0"/>
              </a:rPr>
              <a:t>0</a:t>
            </a:r>
            <a:r>
              <a:rPr lang="en-HK" sz="1200" dirty="0">
                <a:solidFill>
                  <a:srgbClr val="000000"/>
                </a:solidFill>
                <a:latin typeface="Menlo" panose="020B0609030804020204" pitchFamily="49" charset="0"/>
              </a:rPr>
              <a:t>;</a:t>
            </a:r>
          </a:p>
          <a:p>
            <a:r>
              <a:rPr lang="en-HK" sz="1200" dirty="0">
                <a:solidFill>
                  <a:srgbClr val="000000"/>
                </a:solidFill>
                <a:latin typeface="Menlo" panose="020B0609030804020204" pitchFamily="49" charset="0"/>
              </a:rPr>
              <a:t>}</a:t>
            </a:r>
            <a:endParaRPr lang="en-HK" sz="12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0366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Linux pipe command </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31</a:t>
            </a:fld>
            <a:endParaRPr lang="ko-KR" altLang="en-US"/>
          </a:p>
        </p:txBody>
      </p:sp>
      <p:sp>
        <p:nvSpPr>
          <p:cNvPr id="5" name="TextBox 4"/>
          <p:cNvSpPr txBox="1"/>
          <p:nvPr/>
        </p:nvSpPr>
        <p:spPr>
          <a:xfrm>
            <a:off x="2760196" y="2107097"/>
            <a:ext cx="5850404" cy="707886"/>
          </a:xfrm>
          <a:prstGeom prst="rect">
            <a:avLst/>
          </a:prstGeom>
          <a:noFill/>
        </p:spPr>
        <p:txBody>
          <a:bodyPr wrap="square" rtlCol="0">
            <a:spAutoFit/>
          </a:bodyPr>
          <a:lstStyle/>
          <a:p>
            <a:pPr algn="ctr"/>
            <a:r>
              <a:rPr lang="en-US" sz="4000" dirty="0">
                <a:latin typeface="Courier New" panose="02070309020205020404" pitchFamily="49" charset="0"/>
                <a:cs typeface="Courier New" panose="02070309020205020404" pitchFamily="49" charset="0"/>
              </a:rPr>
              <a:t># 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a:t>
            </a:r>
          </a:p>
        </p:txBody>
      </p:sp>
      <p:sp>
        <p:nvSpPr>
          <p:cNvPr id="6" name="TextBox 5"/>
          <p:cNvSpPr txBox="1"/>
          <p:nvPr/>
        </p:nvSpPr>
        <p:spPr>
          <a:xfrm>
            <a:off x="1744516" y="3546465"/>
            <a:ext cx="8398167" cy="477054"/>
          </a:xfrm>
          <a:prstGeom prst="rect">
            <a:avLst/>
          </a:prstGeom>
          <a:noFill/>
        </p:spPr>
        <p:txBody>
          <a:bodyPr wrap="square" rtlCol="0">
            <a:spAutoFit/>
          </a:bodyPr>
          <a:lstStyle/>
          <a:p>
            <a:pPr algn="ctr"/>
            <a:r>
              <a:rPr lang="en-US" sz="2500" dirty="0">
                <a:latin typeface="Gill Sans MT"/>
                <a:cs typeface="Gill Sans MT"/>
              </a:rPr>
              <a:t>How can we implement a command-line pipe with </a:t>
            </a:r>
            <a:r>
              <a:rPr lang="en-US" sz="2000" b="1" dirty="0">
                <a:solidFill>
                  <a:srgbClr val="0000A2"/>
                </a:solidFill>
                <a:latin typeface="Courier New" charset="0"/>
                <a:ea typeface="Courier New" charset="0"/>
                <a:cs typeface="Courier New" charset="0"/>
              </a:rPr>
              <a:t>pipe</a:t>
            </a:r>
            <a:r>
              <a:rPr lang="en-US" sz="2000" b="1" dirty="0">
                <a:solidFill>
                  <a:prstClr val="black"/>
                </a:solidFill>
                <a:latin typeface="Courier New" charset="0"/>
                <a:ea typeface="Courier New" charset="0"/>
                <a:cs typeface="Courier New" charset="0"/>
              </a:rPr>
              <a:t>()</a:t>
            </a:r>
            <a:r>
              <a:rPr lang="en-US" sz="2500" dirty="0">
                <a:latin typeface="Gill Sans MT"/>
                <a:cs typeface="Gill Sans MT"/>
              </a:rPr>
              <a:t>?</a:t>
            </a:r>
          </a:p>
        </p:txBody>
      </p:sp>
      <p:sp>
        <p:nvSpPr>
          <p:cNvPr id="7" name="TextBox 6"/>
          <p:cNvSpPr txBox="1"/>
          <p:nvPr/>
        </p:nvSpPr>
        <p:spPr>
          <a:xfrm>
            <a:off x="2026246" y="4409264"/>
            <a:ext cx="7555518" cy="477054"/>
          </a:xfrm>
          <a:prstGeom prst="rect">
            <a:avLst/>
          </a:prstGeom>
          <a:noFill/>
        </p:spPr>
        <p:txBody>
          <a:bodyPr wrap="square" rtlCol="0">
            <a:spAutoFit/>
          </a:bodyPr>
          <a:lstStyle/>
          <a:p>
            <a:pPr algn="ctr"/>
            <a:r>
              <a:rPr lang="en-US" sz="2500" dirty="0">
                <a:latin typeface="Gill Sans MT"/>
                <a:cs typeface="Gill Sans MT"/>
              </a:rPr>
              <a:t>How do we attach the </a:t>
            </a:r>
            <a:r>
              <a:rPr lang="en-US" sz="2500" dirty="0" err="1">
                <a:latin typeface="Gill Sans MT"/>
                <a:cs typeface="Gill Sans MT"/>
              </a:rPr>
              <a:t>stdout</a:t>
            </a:r>
            <a:r>
              <a:rPr lang="en-US" sz="2500" dirty="0">
                <a:latin typeface="Gill Sans MT"/>
                <a:cs typeface="Gill Sans MT"/>
              </a:rPr>
              <a:t> of </a:t>
            </a:r>
            <a:r>
              <a:rPr lang="en-US" sz="2000" b="1" dirty="0">
                <a:solidFill>
                  <a:srgbClr val="0000A2"/>
                </a:solidFill>
                <a:latin typeface="Monaco"/>
              </a:rPr>
              <a:t>ls</a:t>
            </a:r>
            <a:r>
              <a:rPr lang="en-US" sz="2000" dirty="0">
                <a:latin typeface="Gill Sans MT"/>
              </a:rPr>
              <a:t> </a:t>
            </a:r>
            <a:r>
              <a:rPr lang="en-US" sz="2500" dirty="0">
                <a:latin typeface="Gill Sans MT"/>
                <a:cs typeface="Gill Sans MT"/>
              </a:rPr>
              <a:t>to the </a:t>
            </a:r>
            <a:r>
              <a:rPr lang="en-US" sz="2500" dirty="0" err="1">
                <a:latin typeface="Gill Sans MT"/>
                <a:cs typeface="Gill Sans MT"/>
              </a:rPr>
              <a:t>stdin</a:t>
            </a:r>
            <a:r>
              <a:rPr lang="en-US" sz="2500" dirty="0">
                <a:latin typeface="Gill Sans MT"/>
                <a:cs typeface="Gill Sans MT"/>
              </a:rPr>
              <a:t> of </a:t>
            </a:r>
            <a:r>
              <a:rPr lang="en-US" sz="2000" b="1" dirty="0" err="1">
                <a:solidFill>
                  <a:srgbClr val="0000A2"/>
                </a:solidFill>
                <a:latin typeface="Monaco"/>
              </a:rPr>
              <a:t>wc</a:t>
            </a:r>
            <a:r>
              <a:rPr lang="en-US" sz="2500" dirty="0">
                <a:latin typeface="Gill Sans MT"/>
                <a:cs typeface="Gill Sans MT"/>
              </a:rPr>
              <a:t>?</a:t>
            </a:r>
          </a:p>
        </p:txBody>
      </p:sp>
      <p:sp>
        <p:nvSpPr>
          <p:cNvPr id="8" name="TextBox 7">
            <a:extLst>
              <a:ext uri="{FF2B5EF4-FFF2-40B4-BE49-F238E27FC236}">
                <a16:creationId xmlns:a16="http://schemas.microsoft.com/office/drawing/2014/main" id="{F5A2DD81-F26E-9641-A184-FB689B2CE99B}"/>
              </a:ext>
            </a:extLst>
          </p:cNvPr>
          <p:cNvSpPr txBox="1"/>
          <p:nvPr/>
        </p:nvSpPr>
        <p:spPr>
          <a:xfrm>
            <a:off x="8349416" y="6944"/>
            <a:ext cx="3831433"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dirty="0"/>
              <a:t># means the Linux system shell prompt</a:t>
            </a:r>
          </a:p>
        </p:txBody>
      </p:sp>
    </p:spTree>
    <p:extLst>
      <p:ext uri="{BB962C8B-B14F-4D97-AF65-F5344CB8AC3E}">
        <p14:creationId xmlns:p14="http://schemas.microsoft.com/office/powerpoint/2010/main" val="1117310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32</a:t>
            </a:fld>
            <a:endParaRPr lang="ko-KR" altLang="en-US"/>
          </a:p>
        </p:txBody>
      </p:sp>
      <p:sp>
        <p:nvSpPr>
          <p:cNvPr id="4" name="Rectangle 3">
            <a:extLst>
              <a:ext uri="{FF2B5EF4-FFF2-40B4-BE49-F238E27FC236}">
                <a16:creationId xmlns:a16="http://schemas.microsoft.com/office/drawing/2014/main" id="{0113A2B1-EF33-EA42-BD37-1D49CADD939D}"/>
              </a:ext>
            </a:extLst>
          </p:cNvPr>
          <p:cNvSpPr/>
          <p:nvPr/>
        </p:nvSpPr>
        <p:spPr>
          <a:xfrm>
            <a:off x="760288" y="1690688"/>
            <a:ext cx="10417995"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(1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(0 is the smallest unused file descriptor)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26894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33</a:t>
            </a:fld>
            <a:endParaRPr lang="ko-KR" altLang="en-US"/>
          </a:p>
        </p:txBody>
      </p:sp>
      <p:sp>
        <p:nvSpPr>
          <p:cNvPr id="25" name="Rectangle 2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6" name="TextBox 2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27" name="TextBox 2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28" name="TextBox 2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9" name="Straight Arrow Connector 28"/>
          <p:cNvCxnSpPr>
            <a:stCxn id="28" idx="1"/>
            <a:endCxn id="25"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30" name="Rectangle 29"/>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1" name="TextBox 30"/>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32" name="TextBox 31"/>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33" name="Straight Arrow Connector 32"/>
          <p:cNvCxnSpPr>
            <a:stCxn id="30" idx="3"/>
            <a:endCxn id="32"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34" name="Group 33"/>
          <p:cNvGrpSpPr/>
          <p:nvPr/>
        </p:nvGrpSpPr>
        <p:grpSpPr>
          <a:xfrm>
            <a:off x="3530600" y="3542060"/>
            <a:ext cx="508000" cy="965200"/>
            <a:chOff x="2006600" y="3822700"/>
            <a:chExt cx="508000" cy="965200"/>
          </a:xfrm>
        </p:grpSpPr>
        <p:sp>
          <p:nvSpPr>
            <p:cNvPr id="35" name="Rectangle 34"/>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6" name="TextBox 35"/>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37" name="Rectangle 36"/>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8" name="TextBox 37"/>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9" name="TextBox 38"/>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40" name="TextBox 39"/>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sp>
        <p:nvSpPr>
          <p:cNvPr id="41" name="TextBox 4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42" name="Straight Arrow Connector 41"/>
          <p:cNvCxnSpPr>
            <a:stCxn id="37" idx="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43" name="Straight Arrow Connector 42"/>
          <p:cNvCxnSpPr>
            <a:stCxn id="41" idx="1"/>
            <a:endCxn id="35" idx="3"/>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sp>
        <p:nvSpPr>
          <p:cNvPr id="44" name="TextBox 43"/>
          <p:cNvSpPr txBox="1"/>
          <p:nvPr/>
        </p:nvSpPr>
        <p:spPr>
          <a:xfrm>
            <a:off x="2069339" y="4661268"/>
            <a:ext cx="1245854" cy="338554"/>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endParaRPr lang="en-US" sz="1600" dirty="0">
              <a:latin typeface="Gill Sans MT"/>
              <a:cs typeface="Gill Sans MT"/>
            </a:endParaRPr>
          </a:p>
        </p:txBody>
      </p:sp>
    </p:spTree>
    <p:extLst>
      <p:ext uri="{BB962C8B-B14F-4D97-AF65-F5344CB8AC3E}">
        <p14:creationId xmlns:p14="http://schemas.microsoft.com/office/powerpoint/2010/main" val="82080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34</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cxnSp>
        <p:nvCxnSpPr>
          <p:cNvPr id="10" name="Straight Arrow Connector 9"/>
          <p:cNvCxnSpPr>
            <a:stCxn id="8" idx="1"/>
            <a:endCxn id="23" idx="3"/>
          </p:cNvCxnSpPr>
          <p:nvPr/>
        </p:nvCxnSpPr>
        <p:spPr bwMode="auto">
          <a:xfrm flipH="1">
            <a:off x="6584772" y="3326161"/>
            <a:ext cx="1238428" cy="2773"/>
          </a:xfrm>
          <a:prstGeom prst="straightConnector1">
            <a:avLst/>
          </a:prstGeom>
          <a:noFill/>
          <a:ln w="25400" cap="flat" cmpd="sng" algn="ctr">
            <a:solidFill>
              <a:schemeClr val="tx1"/>
            </a:solidFill>
            <a:prstDash val="solid"/>
            <a:round/>
            <a:headEnd type="none" w="med" len="med"/>
            <a:tailEnd type="arrow"/>
          </a:ln>
          <a:effectLst/>
        </p:spPr>
      </p:cxnSp>
      <p:grpSp>
        <p:nvGrpSpPr>
          <p:cNvPr id="11" name="Group 10"/>
          <p:cNvGrpSpPr/>
          <p:nvPr/>
        </p:nvGrpSpPr>
        <p:grpSpPr>
          <a:xfrm>
            <a:off x="7823200" y="3542060"/>
            <a:ext cx="508000" cy="965200"/>
            <a:chOff x="2006600" y="3822700"/>
            <a:chExt cx="508000" cy="965200"/>
          </a:xfrm>
        </p:grpSpPr>
        <p:sp>
          <p:nvSpPr>
            <p:cNvPr id="12" name="Rectangle 11"/>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TextBox 12"/>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4" name="Rectangle 13"/>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5" name="TextBox 14"/>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6" name="Rectangle 15"/>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7" name="TextBox 16"/>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8" name="TextBox 17"/>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9" name="TextBox 18"/>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cxnSp>
        <p:nvCxnSpPr>
          <p:cNvPr id="20" name="Straight Arrow Connector 19"/>
          <p:cNvCxnSpPr>
            <a:stCxn id="19" idx="1"/>
            <a:endCxn id="16" idx="3"/>
          </p:cNvCxnSpPr>
          <p:nvPr/>
        </p:nvCxnSpPr>
        <p:spPr bwMode="auto">
          <a:xfrm flipH="1" flipV="1">
            <a:off x="4038600" y="2843561"/>
            <a:ext cx="1587500" cy="8319"/>
          </a:xfrm>
          <a:prstGeom prst="straightConnector1">
            <a:avLst/>
          </a:prstGeom>
          <a:noFill/>
          <a:ln w="25400" cap="flat" cmpd="sng" algn="ctr">
            <a:solidFill>
              <a:schemeClr val="tx1"/>
            </a:solidFill>
            <a:prstDash val="solid"/>
            <a:round/>
            <a:headEnd type="none" w="med" len="med"/>
            <a:tailEnd type="arrow"/>
          </a:ln>
          <a:effectLst/>
        </p:spPr>
      </p:cxnSp>
      <p:sp>
        <p:nvSpPr>
          <p:cNvPr id="21" name="Rectangle 20"/>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2" name="TextBox 21"/>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3" name="TextBox 22"/>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4" name="Straight Arrow Connector 23"/>
          <p:cNvCxnSpPr>
            <a:stCxn id="21" idx="3"/>
            <a:endCxn id="23"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5" name="Group 24"/>
          <p:cNvGrpSpPr/>
          <p:nvPr/>
        </p:nvGrpSpPr>
        <p:grpSpPr>
          <a:xfrm>
            <a:off x="3530600" y="3542060"/>
            <a:ext cx="508000" cy="965200"/>
            <a:chOff x="2006600" y="3822700"/>
            <a:chExt cx="508000" cy="965200"/>
          </a:xfrm>
        </p:grpSpPr>
        <p:sp>
          <p:nvSpPr>
            <p:cNvPr id="26" name="Rectangle 25"/>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8" name="Rectangle 27"/>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9" name="TextBox 28"/>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30" name="TextBox 29"/>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31" name="TextBox 30"/>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2" name="Straight Arrow Connector 31"/>
          <p:cNvCxnSpPr>
            <a:stCxn id="19"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3" name="TextBox 32"/>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4" name="Straight Arrow Connector 33"/>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3"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6" name="Straight Arrow Connector 35"/>
          <p:cNvCxnSpPr>
            <a:stCxn id="14"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33" idx="3"/>
            <a:endCxn id="12"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2069339" y="4661269"/>
            <a:ext cx="1245854" cy="584775"/>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p:txBody>
      </p:sp>
      <p:cxnSp>
        <p:nvCxnSpPr>
          <p:cNvPr id="39" name="Curved Connector 105"/>
          <p:cNvCxnSpPr/>
          <p:nvPr/>
        </p:nvCxnSpPr>
        <p:spPr bwMode="auto">
          <a:xfrm>
            <a:off x="3175000" y="5129560"/>
            <a:ext cx="3259904" cy="457200"/>
          </a:xfrm>
          <a:prstGeom prst="bentConnector3">
            <a:avLst>
              <a:gd name="adj1" fmla="val 50000"/>
            </a:avLst>
          </a:prstGeom>
          <a:noFill/>
          <a:ln w="88900" cap="flat" cmpd="sng" algn="ctr">
            <a:solidFill>
              <a:srgbClr val="EF5B00"/>
            </a:solidFill>
            <a:prstDash val="solid"/>
            <a:round/>
            <a:headEnd type="none" w="med" len="med"/>
            <a:tailEnd type="arrow"/>
          </a:ln>
          <a:effectLst/>
        </p:spPr>
      </p:cxnSp>
    </p:spTree>
    <p:extLst>
      <p:ext uri="{BB962C8B-B14F-4D97-AF65-F5344CB8AC3E}">
        <p14:creationId xmlns:p14="http://schemas.microsoft.com/office/powerpoint/2010/main" val="380378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35</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8"/>
            <a:ext cx="1245854" cy="1077218"/>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3" y="5399932"/>
            <a:ext cx="1029449" cy="338554"/>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p:txBody>
      </p:sp>
      <p:cxnSp>
        <p:nvCxnSpPr>
          <p:cNvPr id="38"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86388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36</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p:nvPr/>
        </p:nvCxnSpPr>
        <p:spPr bwMode="auto">
          <a:xfrm flipV="1">
            <a:off x="4038601" y="4151660"/>
            <a:ext cx="1667181"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4" name="Straight Arrow Connector 33"/>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cxnSp>
        <p:nvCxnSpPr>
          <p:cNvPr id="35" name="Straight Arrow Connector 34"/>
          <p:cNvCxnSpPr>
            <a:stCxn id="31" idx="3"/>
            <a:endCxn id="11" idx="1"/>
          </p:cNvCxnSpPr>
          <p:nvPr/>
        </p:nvCxnSpPr>
        <p:spPr bwMode="auto">
          <a:xfrm flipV="1">
            <a:off x="6434904" y="3783361"/>
            <a:ext cx="1388296" cy="269473"/>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2069339" y="4661269"/>
            <a:ext cx="1451038" cy="1323439"/>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p:txBody>
      </p:sp>
      <p:sp>
        <p:nvSpPr>
          <p:cNvPr id="37" name="TextBox 36"/>
          <p:cNvSpPr txBox="1"/>
          <p:nvPr/>
        </p:nvSpPr>
        <p:spPr>
          <a:xfrm>
            <a:off x="6495872" y="5399933"/>
            <a:ext cx="1451038" cy="584775"/>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endParaRPr lang="en-US" sz="1600" dirty="0">
              <a:latin typeface="Gill Sans MT"/>
              <a:cs typeface="Gill Sans MT"/>
            </a:endParaRPr>
          </a:p>
        </p:txBody>
      </p:sp>
      <p:cxnSp>
        <p:nvCxnSpPr>
          <p:cNvPr id="38" name="Straight Arrow Connector 37"/>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40"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2939861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pipe: </a:t>
            </a:r>
            <a:r>
              <a:rPr lang="en-US" dirty="0">
                <a:latin typeface="Courier New" panose="02070309020205020404" pitchFamily="49" charset="0"/>
                <a:cs typeface="Courier New" panose="02070309020205020404" pitchFamily="49" charset="0"/>
              </a:rPr>
              <a:t>ls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37</a:t>
            </a:fld>
            <a:endParaRPr lang="ko-KR" altLang="en-US"/>
          </a:p>
        </p:txBody>
      </p:sp>
      <p:sp>
        <p:nvSpPr>
          <p:cNvPr id="5" name="Rectangle 4"/>
          <p:cNvSpPr/>
          <p:nvPr/>
        </p:nvSpPr>
        <p:spPr bwMode="auto">
          <a:xfrm>
            <a:off x="78232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6" name="TextBox 5"/>
          <p:cNvSpPr txBox="1"/>
          <p:nvPr/>
        </p:nvSpPr>
        <p:spPr>
          <a:xfrm>
            <a:off x="79100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7" name="TextBox 6"/>
          <p:cNvSpPr txBox="1"/>
          <p:nvPr/>
        </p:nvSpPr>
        <p:spPr>
          <a:xfrm>
            <a:off x="7082605" y="1268761"/>
            <a:ext cx="1996967" cy="1246495"/>
          </a:xfrm>
          <a:prstGeom prst="rect">
            <a:avLst/>
          </a:prstGeom>
          <a:noFill/>
        </p:spPr>
        <p:txBody>
          <a:bodyPr wrap="none" rtlCol="0">
            <a:spAutoFit/>
          </a:bodyPr>
          <a:lstStyle/>
          <a:p>
            <a:pPr algn="ctr"/>
            <a:r>
              <a:rPr lang="en-US" sz="2500" dirty="0">
                <a:latin typeface="Gill Sans MT"/>
                <a:cs typeface="Gill Sans MT"/>
              </a:rPr>
              <a:t>Child</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8" name="Rectangle 7"/>
          <p:cNvSpPr/>
          <p:nvPr/>
        </p:nvSpPr>
        <p:spPr bwMode="auto">
          <a:xfrm>
            <a:off x="78232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9" name="TextBox 8"/>
          <p:cNvSpPr txBox="1"/>
          <p:nvPr/>
        </p:nvSpPr>
        <p:spPr>
          <a:xfrm>
            <a:off x="7910034" y="3084860"/>
            <a:ext cx="344966" cy="477054"/>
          </a:xfrm>
          <a:prstGeom prst="rect">
            <a:avLst/>
          </a:prstGeom>
          <a:noFill/>
        </p:spPr>
        <p:txBody>
          <a:bodyPr wrap="none" rtlCol="0">
            <a:spAutoFit/>
          </a:bodyPr>
          <a:lstStyle/>
          <a:p>
            <a:r>
              <a:rPr lang="en-US" sz="2500" dirty="0">
                <a:latin typeface="Gill Sans MT"/>
                <a:cs typeface="Gill Sans MT"/>
              </a:rPr>
              <a:t>1</a:t>
            </a:r>
          </a:p>
        </p:txBody>
      </p:sp>
      <p:grpSp>
        <p:nvGrpSpPr>
          <p:cNvPr id="10" name="Group 9"/>
          <p:cNvGrpSpPr/>
          <p:nvPr/>
        </p:nvGrpSpPr>
        <p:grpSpPr>
          <a:xfrm>
            <a:off x="7823200" y="3542060"/>
            <a:ext cx="508000" cy="965200"/>
            <a:chOff x="2006600" y="3822700"/>
            <a:chExt cx="508000" cy="965200"/>
          </a:xfrm>
        </p:grpSpPr>
        <p:sp>
          <p:nvSpPr>
            <p:cNvPr id="11" name="Rectangle 10"/>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2" name="TextBox 11"/>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13" name="Rectangle 12"/>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TextBox 13"/>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15" name="Rectangle 14"/>
          <p:cNvSpPr/>
          <p:nvPr/>
        </p:nvSpPr>
        <p:spPr bwMode="auto">
          <a:xfrm>
            <a:off x="3530600" y="26022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TextBox 15"/>
          <p:cNvSpPr txBox="1"/>
          <p:nvPr/>
        </p:nvSpPr>
        <p:spPr>
          <a:xfrm>
            <a:off x="3617434" y="2602260"/>
            <a:ext cx="344966" cy="477054"/>
          </a:xfrm>
          <a:prstGeom prst="rect">
            <a:avLst/>
          </a:prstGeom>
          <a:noFill/>
        </p:spPr>
        <p:txBody>
          <a:bodyPr wrap="none" rtlCol="0">
            <a:spAutoFit/>
          </a:bodyPr>
          <a:lstStyle/>
          <a:p>
            <a:r>
              <a:rPr lang="en-US" sz="2500" dirty="0">
                <a:latin typeface="Gill Sans MT"/>
                <a:cs typeface="Gill Sans MT"/>
              </a:rPr>
              <a:t>0</a:t>
            </a:r>
          </a:p>
        </p:txBody>
      </p:sp>
      <p:sp>
        <p:nvSpPr>
          <p:cNvPr id="17" name="TextBox 16"/>
          <p:cNvSpPr txBox="1"/>
          <p:nvPr/>
        </p:nvSpPr>
        <p:spPr>
          <a:xfrm>
            <a:off x="2790005" y="1268761"/>
            <a:ext cx="1996967" cy="1246495"/>
          </a:xfrm>
          <a:prstGeom prst="rect">
            <a:avLst/>
          </a:prstGeom>
          <a:noFill/>
        </p:spPr>
        <p:txBody>
          <a:bodyPr wrap="none" rtlCol="0">
            <a:spAutoFit/>
          </a:bodyPr>
          <a:lstStyle/>
          <a:p>
            <a:pPr algn="ctr"/>
            <a:r>
              <a:rPr lang="en-US" sz="2500" dirty="0">
                <a:latin typeface="Gill Sans MT"/>
                <a:cs typeface="Gill Sans MT"/>
              </a:rPr>
              <a:t>Parent</a:t>
            </a:r>
          </a:p>
          <a:p>
            <a:pPr algn="ctr"/>
            <a:r>
              <a:rPr lang="en-US" sz="2500" dirty="0">
                <a:latin typeface="Gill Sans MT"/>
                <a:cs typeface="Gill Sans MT"/>
              </a:rPr>
              <a:t>file descriptor</a:t>
            </a:r>
          </a:p>
          <a:p>
            <a:pPr algn="ctr"/>
            <a:r>
              <a:rPr lang="en-US" sz="2500" dirty="0">
                <a:latin typeface="Gill Sans MT"/>
                <a:cs typeface="Gill Sans MT"/>
              </a:rPr>
              <a:t>table</a:t>
            </a:r>
          </a:p>
        </p:txBody>
      </p:sp>
      <p:sp>
        <p:nvSpPr>
          <p:cNvPr id="18" name="TextBox 17"/>
          <p:cNvSpPr txBox="1"/>
          <p:nvPr/>
        </p:nvSpPr>
        <p:spPr>
          <a:xfrm>
            <a:off x="5626100" y="2613352"/>
            <a:ext cx="808804" cy="477054"/>
          </a:xfrm>
          <a:prstGeom prst="rect">
            <a:avLst/>
          </a:prstGeom>
          <a:noFill/>
        </p:spPr>
        <p:txBody>
          <a:bodyPr wrap="none" rtlCol="0">
            <a:spAutoFit/>
          </a:bodyPr>
          <a:lstStyle/>
          <a:p>
            <a:r>
              <a:rPr lang="en-US" sz="2500" dirty="0" err="1">
                <a:latin typeface="Gill Sans MT"/>
                <a:cs typeface="Gill Sans MT"/>
              </a:rPr>
              <a:t>stdin</a:t>
            </a:r>
            <a:endParaRPr lang="en-US" sz="2500" dirty="0">
              <a:latin typeface="Gill Sans MT"/>
              <a:cs typeface="Gill Sans MT"/>
            </a:endParaRPr>
          </a:p>
        </p:txBody>
      </p:sp>
      <p:sp>
        <p:nvSpPr>
          <p:cNvPr id="19" name="Rectangle 18"/>
          <p:cNvSpPr/>
          <p:nvPr/>
        </p:nvSpPr>
        <p:spPr bwMode="auto">
          <a:xfrm>
            <a:off x="3530600" y="308486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617434" y="3084860"/>
            <a:ext cx="344966" cy="477054"/>
          </a:xfrm>
          <a:prstGeom prst="rect">
            <a:avLst/>
          </a:prstGeom>
          <a:noFill/>
        </p:spPr>
        <p:txBody>
          <a:bodyPr wrap="none" rtlCol="0">
            <a:spAutoFit/>
          </a:bodyPr>
          <a:lstStyle/>
          <a:p>
            <a:r>
              <a:rPr lang="en-US" sz="2500" dirty="0">
                <a:latin typeface="Gill Sans MT"/>
                <a:cs typeface="Gill Sans MT"/>
              </a:rPr>
              <a:t>1</a:t>
            </a:r>
          </a:p>
        </p:txBody>
      </p:sp>
      <p:sp>
        <p:nvSpPr>
          <p:cNvPr id="21" name="TextBox 20"/>
          <p:cNvSpPr txBox="1"/>
          <p:nvPr/>
        </p:nvSpPr>
        <p:spPr>
          <a:xfrm>
            <a:off x="5562600" y="3090406"/>
            <a:ext cx="1022172" cy="477054"/>
          </a:xfrm>
          <a:prstGeom prst="rect">
            <a:avLst/>
          </a:prstGeom>
          <a:noFill/>
        </p:spPr>
        <p:txBody>
          <a:bodyPr wrap="none" rtlCol="0">
            <a:spAutoFit/>
          </a:bodyPr>
          <a:lstStyle/>
          <a:p>
            <a:r>
              <a:rPr lang="en-US" sz="2500" dirty="0" err="1">
                <a:latin typeface="Gill Sans MT"/>
                <a:cs typeface="Gill Sans MT"/>
              </a:rPr>
              <a:t>stdout</a:t>
            </a:r>
            <a:endParaRPr lang="en-US" sz="2500" dirty="0">
              <a:latin typeface="Gill Sans MT"/>
              <a:cs typeface="Gill Sans MT"/>
            </a:endParaRPr>
          </a:p>
        </p:txBody>
      </p:sp>
      <p:cxnSp>
        <p:nvCxnSpPr>
          <p:cNvPr id="22" name="Straight Arrow Connector 21"/>
          <p:cNvCxnSpPr>
            <a:stCxn id="19" idx="3"/>
            <a:endCxn id="21" idx="1"/>
          </p:cNvCxnSpPr>
          <p:nvPr/>
        </p:nvCxnSpPr>
        <p:spPr bwMode="auto">
          <a:xfrm>
            <a:off x="4038600" y="3326161"/>
            <a:ext cx="1524000" cy="2773"/>
          </a:xfrm>
          <a:prstGeom prst="straightConnector1">
            <a:avLst/>
          </a:prstGeom>
          <a:noFill/>
          <a:ln w="25400" cap="flat" cmpd="sng" algn="ctr">
            <a:solidFill>
              <a:schemeClr val="tx1"/>
            </a:solidFill>
            <a:prstDash val="solid"/>
            <a:round/>
            <a:headEnd type="none" w="med" len="med"/>
            <a:tailEnd type="arrow"/>
          </a:ln>
          <a:effectLst/>
        </p:spPr>
      </p:cxnSp>
      <p:grpSp>
        <p:nvGrpSpPr>
          <p:cNvPr id="23" name="Group 22"/>
          <p:cNvGrpSpPr/>
          <p:nvPr/>
        </p:nvGrpSpPr>
        <p:grpSpPr>
          <a:xfrm>
            <a:off x="3530600" y="3542060"/>
            <a:ext cx="508000" cy="965200"/>
            <a:chOff x="2006600" y="3822700"/>
            <a:chExt cx="508000" cy="965200"/>
          </a:xfrm>
        </p:grpSpPr>
        <p:sp>
          <p:nvSpPr>
            <p:cNvPr id="24" name="Rectangle 23"/>
            <p:cNvSpPr/>
            <p:nvPr/>
          </p:nvSpPr>
          <p:spPr bwMode="auto">
            <a:xfrm>
              <a:off x="2006600" y="38227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5" name="TextBox 24"/>
            <p:cNvSpPr txBox="1"/>
            <p:nvPr/>
          </p:nvSpPr>
          <p:spPr>
            <a:xfrm>
              <a:off x="2093434" y="3822700"/>
              <a:ext cx="344966" cy="477054"/>
            </a:xfrm>
            <a:prstGeom prst="rect">
              <a:avLst/>
            </a:prstGeom>
            <a:noFill/>
          </p:spPr>
          <p:txBody>
            <a:bodyPr wrap="none" rtlCol="0">
              <a:spAutoFit/>
            </a:bodyPr>
            <a:lstStyle/>
            <a:p>
              <a:r>
                <a:rPr lang="en-US" sz="2500" dirty="0">
                  <a:latin typeface="Gill Sans MT"/>
                  <a:cs typeface="Gill Sans MT"/>
                </a:rPr>
                <a:t>2</a:t>
              </a:r>
            </a:p>
          </p:txBody>
        </p:sp>
        <p:sp>
          <p:nvSpPr>
            <p:cNvPr id="26" name="Rectangle 25"/>
            <p:cNvSpPr/>
            <p:nvPr/>
          </p:nvSpPr>
          <p:spPr bwMode="auto">
            <a:xfrm>
              <a:off x="2006600" y="4305300"/>
              <a:ext cx="508000" cy="482600"/>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7" name="TextBox 26"/>
            <p:cNvSpPr txBox="1"/>
            <p:nvPr/>
          </p:nvSpPr>
          <p:spPr>
            <a:xfrm>
              <a:off x="2093434" y="4305300"/>
              <a:ext cx="344966" cy="477054"/>
            </a:xfrm>
            <a:prstGeom prst="rect">
              <a:avLst/>
            </a:prstGeom>
            <a:noFill/>
          </p:spPr>
          <p:txBody>
            <a:bodyPr wrap="none" rtlCol="0">
              <a:spAutoFit/>
            </a:bodyPr>
            <a:lstStyle/>
            <a:p>
              <a:r>
                <a:rPr lang="en-US" sz="2500" dirty="0">
                  <a:latin typeface="Gill Sans MT"/>
                  <a:cs typeface="Gill Sans MT"/>
                </a:rPr>
                <a:t>3</a:t>
              </a:r>
            </a:p>
          </p:txBody>
        </p:sp>
      </p:grpSp>
      <p:sp>
        <p:nvSpPr>
          <p:cNvPr id="28" name="TextBox 27"/>
          <p:cNvSpPr txBox="1"/>
          <p:nvPr/>
        </p:nvSpPr>
        <p:spPr>
          <a:xfrm>
            <a:off x="2285240" y="3542060"/>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[0]</a:t>
            </a:r>
          </a:p>
        </p:txBody>
      </p:sp>
      <p:sp>
        <p:nvSpPr>
          <p:cNvPr id="29" name="TextBox 28"/>
          <p:cNvSpPr txBox="1"/>
          <p:nvPr/>
        </p:nvSpPr>
        <p:spPr>
          <a:xfrm>
            <a:off x="2285240" y="4019114"/>
            <a:ext cx="1085729" cy="477054"/>
          </a:xfrm>
          <a:prstGeom prst="rect">
            <a:avLst/>
          </a:prstGeom>
          <a:noFill/>
        </p:spPr>
        <p:txBody>
          <a:bodyPr wrap="none" rtlCol="0">
            <a:spAutoFit/>
          </a:bodyPr>
          <a:lstStyle/>
          <a:p>
            <a:r>
              <a:rPr lang="en-US" sz="2500" dirty="0" err="1">
                <a:latin typeface="Gill Sans MT"/>
                <a:cs typeface="Gill Sans MT"/>
              </a:rPr>
              <a:t>pfds</a:t>
            </a:r>
            <a:r>
              <a:rPr lang="en-US" sz="2500" dirty="0">
                <a:latin typeface="Gill Sans MT"/>
                <a:cs typeface="Gill Sans MT"/>
              </a:rPr>
              <a:t>[1]</a:t>
            </a:r>
          </a:p>
        </p:txBody>
      </p:sp>
      <p:cxnSp>
        <p:nvCxnSpPr>
          <p:cNvPr id="30" name="Straight Arrow Connector 29"/>
          <p:cNvCxnSpPr>
            <a:stCxn id="18" idx="3"/>
            <a:endCxn id="5" idx="1"/>
          </p:cNvCxnSpPr>
          <p:nvPr/>
        </p:nvCxnSpPr>
        <p:spPr bwMode="auto">
          <a:xfrm flipV="1">
            <a:off x="6434904" y="2843561"/>
            <a:ext cx="1388296" cy="8319"/>
          </a:xfrm>
          <a:prstGeom prst="straightConnector1">
            <a:avLst/>
          </a:prstGeom>
          <a:noFill/>
          <a:ln w="25400" cap="flat" cmpd="sng" algn="ctr">
            <a:solidFill>
              <a:schemeClr val="tx1"/>
            </a:solidFill>
            <a:prstDash val="solid"/>
            <a:round/>
            <a:headEnd type="none" w="med" len="med"/>
            <a:tailEnd type="arrow"/>
          </a:ln>
          <a:effectLst/>
        </p:spPr>
      </p:cxnSp>
      <p:sp>
        <p:nvSpPr>
          <p:cNvPr id="31" name="TextBox 30"/>
          <p:cNvSpPr txBox="1"/>
          <p:nvPr/>
        </p:nvSpPr>
        <p:spPr>
          <a:xfrm>
            <a:off x="5705782" y="3814306"/>
            <a:ext cx="729123" cy="477054"/>
          </a:xfrm>
          <a:prstGeom prst="rect">
            <a:avLst/>
          </a:prstGeom>
          <a:noFill/>
        </p:spPr>
        <p:txBody>
          <a:bodyPr wrap="none" rtlCol="0">
            <a:spAutoFit/>
          </a:bodyPr>
          <a:lstStyle/>
          <a:p>
            <a:pPr algn="ctr"/>
            <a:r>
              <a:rPr lang="en-US" sz="2500" dirty="0">
                <a:latin typeface="Gill Sans MT"/>
                <a:cs typeface="Gill Sans MT"/>
              </a:rPr>
              <a:t>pipe</a:t>
            </a:r>
          </a:p>
        </p:txBody>
      </p:sp>
      <p:cxnSp>
        <p:nvCxnSpPr>
          <p:cNvPr id="32" name="Straight Arrow Connector 31"/>
          <p:cNvCxnSpPr>
            <a:stCxn id="31" idx="1"/>
          </p:cNvCxnSpPr>
          <p:nvPr/>
        </p:nvCxnSpPr>
        <p:spPr bwMode="auto">
          <a:xfrm flipH="1" flipV="1">
            <a:off x="4038601" y="3783361"/>
            <a:ext cx="1667181" cy="269473"/>
          </a:xfrm>
          <a:prstGeom prst="straightConnector1">
            <a:avLst/>
          </a:prstGeom>
          <a:noFill/>
          <a:ln w="25400" cap="flat" cmpd="sng" algn="ctr">
            <a:solidFill>
              <a:schemeClr val="tx1"/>
            </a:solidFill>
            <a:prstDash val="solid"/>
            <a:round/>
            <a:headEnd type="none" w="med" len="med"/>
            <a:tailEnd type="arrow"/>
          </a:ln>
          <a:effectLst/>
        </p:spPr>
      </p:cxnSp>
      <p:cxnSp>
        <p:nvCxnSpPr>
          <p:cNvPr id="33" name="Straight Arrow Connector 32"/>
          <p:cNvCxnSpPr>
            <a:stCxn id="13" idx="1"/>
          </p:cNvCxnSpPr>
          <p:nvPr/>
        </p:nvCxnSpPr>
        <p:spPr bwMode="auto">
          <a:xfrm flipH="1" flipV="1">
            <a:off x="6434904" y="4151660"/>
            <a:ext cx="1388296" cy="114300"/>
          </a:xfrm>
          <a:prstGeom prst="straightConnector1">
            <a:avLst/>
          </a:prstGeom>
          <a:noFill/>
          <a:ln w="25400" cap="flat" cmpd="sng" algn="ctr">
            <a:solidFill>
              <a:schemeClr val="tx1"/>
            </a:solidFill>
            <a:prstDash val="solid"/>
            <a:round/>
            <a:headEnd type="none" w="med" len="med"/>
            <a:tailEnd type="arrow"/>
          </a:ln>
          <a:effectLst/>
        </p:spPr>
      </p:cxnSp>
      <p:sp>
        <p:nvSpPr>
          <p:cNvPr id="34" name="TextBox 33"/>
          <p:cNvSpPr txBox="1"/>
          <p:nvPr/>
        </p:nvSpPr>
        <p:spPr>
          <a:xfrm>
            <a:off x="2069340" y="4661268"/>
            <a:ext cx="3182281" cy="1815882"/>
          </a:xfrm>
          <a:prstGeom prst="rect">
            <a:avLst/>
          </a:prstGeom>
          <a:noFill/>
        </p:spPr>
        <p:txBody>
          <a:bodyPr wrap="none" rtlCol="0">
            <a:spAutoFit/>
          </a:bodyPr>
          <a:lstStyle/>
          <a:p>
            <a:r>
              <a:rPr lang="en-US" sz="1600" b="1" dirty="0">
                <a:solidFill>
                  <a:srgbClr val="0000A2"/>
                </a:solidFill>
                <a:latin typeface="Monaco"/>
              </a:rPr>
              <a:t>pipe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fork</a:t>
            </a:r>
            <a:r>
              <a:rPr lang="en-US" sz="1600" b="1" dirty="0">
                <a:solidFill>
                  <a:prstClr val="black"/>
                </a:solidFill>
                <a:latin typeface="Monaco"/>
              </a:rPr>
              <a:t>();</a:t>
            </a:r>
          </a:p>
          <a:p>
            <a:endParaRPr lang="en-US" sz="1600" b="1" dirty="0">
              <a:solidFill>
                <a:srgbClr val="0000A2"/>
              </a:solidFill>
              <a:latin typeface="Monaco"/>
            </a:endParaRPr>
          </a:p>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wc</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"-l"</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p>
        </p:txBody>
      </p:sp>
      <p:sp>
        <p:nvSpPr>
          <p:cNvPr id="35" name="TextBox 34"/>
          <p:cNvSpPr txBox="1"/>
          <p:nvPr/>
        </p:nvSpPr>
        <p:spPr>
          <a:xfrm>
            <a:off x="6495872" y="5399932"/>
            <a:ext cx="2539478" cy="1077218"/>
          </a:xfrm>
          <a:prstGeom prst="rect">
            <a:avLst/>
          </a:prstGeom>
          <a:noFill/>
        </p:spPr>
        <p:txBody>
          <a:bodyPr wrap="none" rtlCol="0">
            <a:spAutoFit/>
          </a:bodyPr>
          <a:lstStyle/>
          <a:p>
            <a:r>
              <a:rPr lang="en-US" sz="1600" b="1" dirty="0">
                <a:solidFill>
                  <a:srgbClr val="0000A2"/>
                </a:solidFill>
                <a:latin typeface="Monaco"/>
              </a:rPr>
              <a:t>close</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p>
          <a:p>
            <a:r>
              <a:rPr lang="en-US" sz="1600" b="1" dirty="0">
                <a:solidFill>
                  <a:srgbClr val="0000A2"/>
                </a:solidFill>
                <a:latin typeface="Monaco"/>
              </a:rPr>
              <a:t>dup</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1</a:t>
            </a:r>
            <a:r>
              <a:rPr lang="en-US" sz="1600" b="1" dirty="0">
                <a:solidFill>
                  <a:prstClr val="black"/>
                </a:solidFill>
                <a:latin typeface="Monaco"/>
              </a:rPr>
              <a:t>]);</a:t>
            </a:r>
            <a:br>
              <a:rPr lang="en-US" sz="1600" b="1" dirty="0">
                <a:solidFill>
                  <a:prstClr val="black"/>
                </a:solidFill>
                <a:latin typeface="Monaco"/>
              </a:rPr>
            </a:br>
            <a:r>
              <a:rPr lang="en-US" sz="1600" b="1" dirty="0">
                <a:solidFill>
                  <a:srgbClr val="0000A2"/>
                </a:solidFill>
                <a:latin typeface="Monaco"/>
              </a:rPr>
              <a:t>close</a:t>
            </a:r>
            <a:r>
              <a:rPr lang="en-US" sz="1600" b="1" dirty="0">
                <a:solidFill>
                  <a:prstClr val="black"/>
                </a:solidFill>
                <a:latin typeface="Monaco"/>
              </a:rPr>
              <a:t>(</a:t>
            </a:r>
            <a:r>
              <a:rPr lang="en-US" sz="1600" b="1" dirty="0" err="1">
                <a:solidFill>
                  <a:prstClr val="black"/>
                </a:solidFill>
                <a:latin typeface="Monaco"/>
              </a:rPr>
              <a:t>pfds</a:t>
            </a:r>
            <a:r>
              <a:rPr lang="en-US" sz="1600" b="1" dirty="0">
                <a:solidFill>
                  <a:prstClr val="black"/>
                </a:solidFill>
                <a:latin typeface="Monaco"/>
              </a:rPr>
              <a:t>[</a:t>
            </a:r>
            <a:r>
              <a:rPr lang="en-US" sz="1600" b="1" dirty="0">
                <a:solidFill>
                  <a:srgbClr val="0000CD"/>
                </a:solidFill>
                <a:latin typeface="Monaco"/>
              </a:rPr>
              <a:t>0</a:t>
            </a:r>
            <a:r>
              <a:rPr lang="en-US" sz="1600" b="1" dirty="0">
                <a:solidFill>
                  <a:prstClr val="black"/>
                </a:solidFill>
                <a:latin typeface="Monaco"/>
              </a:rPr>
              <a:t>]);</a:t>
            </a:r>
          </a:p>
          <a:p>
            <a:r>
              <a:rPr lang="en-US" sz="1600" b="1" dirty="0" err="1">
                <a:solidFill>
                  <a:srgbClr val="0000A2"/>
                </a:solidFill>
                <a:latin typeface="Monaco"/>
              </a:rPr>
              <a:t>execlp</a:t>
            </a:r>
            <a:r>
              <a:rPr lang="en-US" sz="1600" b="1" dirty="0">
                <a:solidFill>
                  <a:prstClr val="black"/>
                </a:solidFill>
                <a:latin typeface="Monaco"/>
              </a:rPr>
              <a:t>(</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036A07"/>
                </a:solidFill>
                <a:latin typeface="Monaco"/>
              </a:rPr>
              <a:t>"</a:t>
            </a:r>
            <a:r>
              <a:rPr lang="en-US" sz="1600" b="1" dirty="0" err="1">
                <a:solidFill>
                  <a:srgbClr val="036A07"/>
                </a:solidFill>
                <a:latin typeface="Monaco"/>
              </a:rPr>
              <a:t>ls</a:t>
            </a:r>
            <a:r>
              <a:rPr lang="en-US" sz="1600" b="1" dirty="0">
                <a:solidFill>
                  <a:srgbClr val="036A07"/>
                </a:solidFill>
                <a:latin typeface="Monaco"/>
              </a:rPr>
              <a:t>"</a:t>
            </a:r>
            <a:r>
              <a:rPr lang="en-US" sz="1600" b="1" dirty="0">
                <a:solidFill>
                  <a:prstClr val="black"/>
                </a:solidFill>
                <a:latin typeface="Monaco"/>
              </a:rPr>
              <a:t>, </a:t>
            </a:r>
            <a:r>
              <a:rPr lang="en-US" sz="1600" b="1" dirty="0">
                <a:solidFill>
                  <a:srgbClr val="585CF6"/>
                </a:solidFill>
                <a:latin typeface="Monaco"/>
              </a:rPr>
              <a:t>NULL</a:t>
            </a:r>
            <a:r>
              <a:rPr lang="en-US" sz="1600" b="1" dirty="0">
                <a:solidFill>
                  <a:prstClr val="black"/>
                </a:solidFill>
                <a:latin typeface="Monaco"/>
              </a:rPr>
              <a:t>);</a:t>
            </a:r>
            <a:endParaRPr lang="en-US" sz="1600" dirty="0">
              <a:latin typeface="Gill Sans MT"/>
              <a:cs typeface="Gill Sans MT"/>
            </a:endParaRPr>
          </a:p>
        </p:txBody>
      </p:sp>
      <p:cxnSp>
        <p:nvCxnSpPr>
          <p:cNvPr id="36" name="Straight Arrow Connector 35"/>
          <p:cNvCxnSpPr>
            <a:stCxn id="31" idx="1"/>
            <a:endCxn id="15" idx="3"/>
          </p:cNvCxnSpPr>
          <p:nvPr/>
        </p:nvCxnSpPr>
        <p:spPr bwMode="auto">
          <a:xfrm flipH="1" flipV="1">
            <a:off x="4038601" y="2843561"/>
            <a:ext cx="1667181" cy="1209273"/>
          </a:xfrm>
          <a:prstGeom prst="straightConnector1">
            <a:avLst/>
          </a:prstGeom>
          <a:noFill/>
          <a:ln w="25400" cap="flat" cmpd="sng" algn="ctr">
            <a:solidFill>
              <a:schemeClr val="tx1"/>
            </a:solidFill>
            <a:prstDash val="solid"/>
            <a:round/>
            <a:headEnd type="none" w="med" len="med"/>
            <a:tailEnd type="arrow"/>
          </a:ln>
          <a:effectLst/>
        </p:spPr>
      </p:cxnSp>
      <p:cxnSp>
        <p:nvCxnSpPr>
          <p:cNvPr id="37" name="Straight Arrow Connector 36"/>
          <p:cNvCxnSpPr>
            <a:stCxn id="8" idx="1"/>
            <a:endCxn id="31" idx="3"/>
          </p:cNvCxnSpPr>
          <p:nvPr/>
        </p:nvCxnSpPr>
        <p:spPr bwMode="auto">
          <a:xfrm flipH="1">
            <a:off x="6434904" y="3326161"/>
            <a:ext cx="1388296" cy="726673"/>
          </a:xfrm>
          <a:prstGeom prst="straightConnector1">
            <a:avLst/>
          </a:prstGeom>
          <a:noFill/>
          <a:ln w="2540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6434904" y="2851880"/>
            <a:ext cx="1388296" cy="8319"/>
          </a:xfrm>
          <a:prstGeom prst="straightConnector1">
            <a:avLst/>
          </a:prstGeom>
          <a:noFill/>
          <a:ln w="50800" cap="flat" cmpd="sng" algn="ctr">
            <a:solidFill>
              <a:srgbClr val="EF5B00"/>
            </a:solidFill>
            <a:prstDash val="solid"/>
            <a:round/>
            <a:headEnd type="none" w="med" len="med"/>
            <a:tailEnd type="arrow"/>
          </a:ln>
          <a:effectLst/>
        </p:spPr>
      </p:cxnSp>
      <p:cxnSp>
        <p:nvCxnSpPr>
          <p:cNvPr id="39" name="Straight Arrow Connector 38"/>
          <p:cNvCxnSpPr/>
          <p:nvPr/>
        </p:nvCxnSpPr>
        <p:spPr bwMode="auto">
          <a:xfrm flipH="1">
            <a:off x="6434904" y="3326161"/>
            <a:ext cx="1388296" cy="726673"/>
          </a:xfrm>
          <a:prstGeom prst="straightConnector1">
            <a:avLst/>
          </a:prstGeom>
          <a:noFill/>
          <a:ln w="50800" cap="flat" cmpd="sng" algn="ctr">
            <a:solidFill>
              <a:srgbClr val="EF5B00"/>
            </a:solidFill>
            <a:prstDash val="solid"/>
            <a:round/>
            <a:headEnd type="none" w="med" len="med"/>
            <a:tailEnd type="arrow"/>
          </a:ln>
          <a:effectLst/>
        </p:spPr>
      </p:cxnSp>
      <p:cxnSp>
        <p:nvCxnSpPr>
          <p:cNvPr id="40" name="Straight Arrow Connector 39"/>
          <p:cNvCxnSpPr/>
          <p:nvPr/>
        </p:nvCxnSpPr>
        <p:spPr bwMode="auto">
          <a:xfrm flipH="1" flipV="1">
            <a:off x="4038601" y="2843561"/>
            <a:ext cx="1667181" cy="1209273"/>
          </a:xfrm>
          <a:prstGeom prst="straightConnector1">
            <a:avLst/>
          </a:prstGeom>
          <a:noFill/>
          <a:ln w="50800" cap="flat" cmpd="sng" algn="ctr">
            <a:solidFill>
              <a:srgbClr val="EF5B00"/>
            </a:solidFill>
            <a:prstDash val="solid"/>
            <a:round/>
            <a:headEnd type="none" w="med" len="med"/>
            <a:tailEnd type="arrow"/>
          </a:ln>
          <a:effectLst/>
        </p:spPr>
      </p:cxnSp>
      <p:cxnSp>
        <p:nvCxnSpPr>
          <p:cNvPr id="41" name="Straight Arrow Connector 40"/>
          <p:cNvCxnSpPr/>
          <p:nvPr/>
        </p:nvCxnSpPr>
        <p:spPr bwMode="auto">
          <a:xfrm>
            <a:off x="4038600" y="3326161"/>
            <a:ext cx="1524000" cy="2773"/>
          </a:xfrm>
          <a:prstGeom prst="straightConnector1">
            <a:avLst/>
          </a:prstGeom>
          <a:noFill/>
          <a:ln w="50800" cap="flat" cmpd="sng" algn="ctr">
            <a:solidFill>
              <a:srgbClr val="EF5B00"/>
            </a:solidFill>
            <a:prstDash val="solid"/>
            <a:round/>
            <a:headEnd type="none" w="med" len="med"/>
            <a:tailEnd type="arrow"/>
          </a:ln>
          <a:effectLst/>
        </p:spPr>
      </p:cxnSp>
      <p:cxnSp>
        <p:nvCxnSpPr>
          <p:cNvPr id="42" name="Curved Connector 105"/>
          <p:cNvCxnSpPr/>
          <p:nvPr/>
        </p:nvCxnSpPr>
        <p:spPr bwMode="auto">
          <a:xfrm>
            <a:off x="3175000" y="5129560"/>
            <a:ext cx="3259904" cy="457200"/>
          </a:xfrm>
          <a:prstGeom prst="bentConnector3">
            <a:avLst>
              <a:gd name="adj1" fmla="val 50000"/>
            </a:avLst>
          </a:prstGeom>
          <a:noFill/>
          <a:ln w="88900" cap="flat" cmpd="sng" algn="ctr">
            <a:solidFill>
              <a:schemeClr val="bg1">
                <a:lumMod val="50000"/>
              </a:schemeClr>
            </a:solidFill>
            <a:prstDash val="solid"/>
            <a:round/>
            <a:headEnd type="none" w="med" len="med"/>
            <a:tailEnd type="arrow"/>
          </a:ln>
          <a:effectLst/>
        </p:spPr>
      </p:cxnSp>
    </p:spTree>
    <p:extLst>
      <p:ext uri="{BB962C8B-B14F-4D97-AF65-F5344CB8AC3E}">
        <p14:creationId xmlns:p14="http://schemas.microsoft.com/office/powerpoint/2010/main" val="768239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Duplicating a file descriptor: </a:t>
            </a:r>
            <a:r>
              <a:rPr lang="en-US" dirty="0">
                <a:latin typeface="Courier New" panose="02070309020205020404" pitchFamily="49" charset="0"/>
                <a:cs typeface="Courier New" panose="02070309020205020404" pitchFamily="49" charset="0"/>
              </a:rPr>
              <a:t>dup2</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38</a:t>
            </a:fld>
            <a:endParaRPr lang="ko-KR" altLang="en-US"/>
          </a:p>
        </p:txBody>
      </p:sp>
      <p:sp>
        <p:nvSpPr>
          <p:cNvPr id="4" name="Content Placeholder 3"/>
          <p:cNvSpPr>
            <a:spLocks noGrp="1"/>
          </p:cNvSpPr>
          <p:nvPr>
            <p:ph sz="quarter" idx="1"/>
          </p:nvPr>
        </p:nvSpPr>
        <p:spPr/>
        <p:txBody>
          <a:bodyPr>
            <a:normAutofit/>
          </a:bodyPr>
          <a:lstStyle/>
          <a:p>
            <a:pPr marL="0" indent="0">
              <a:buNone/>
            </a:pPr>
            <a:endParaRPr lang="en-US" dirty="0"/>
          </a:p>
          <a:p>
            <a:pPr latinLnBrk="0"/>
            <a:r>
              <a:rPr lang="en-US" sz="2000" dirty="0"/>
              <a:t>Create a copy of an open file descriptor: put new copy in specified location (…after closing </a:t>
            </a:r>
            <a:r>
              <a:rPr lang="en-US" sz="2400" b="1" dirty="0" err="1">
                <a:solidFill>
                  <a:srgbClr val="0000FF"/>
                </a:solidFill>
                <a:latin typeface="Courier New" pitchFamily="49" charset="0"/>
                <a:ea typeface="ＭＳ Ｐゴシック" pitchFamily="-112" charset="-128"/>
                <a:cs typeface="Courier New" pitchFamily="49" charset="0"/>
              </a:rPr>
              <a:t>newfd</a:t>
            </a:r>
            <a:r>
              <a:rPr lang="en-US" sz="2000" dirty="0"/>
              <a:t>, if it was open)</a:t>
            </a:r>
          </a:p>
          <a:p>
            <a:pPr latinLnBrk="0"/>
            <a:r>
              <a:rPr lang="en-US" sz="2000" dirty="0"/>
              <a:t>Returns</a:t>
            </a:r>
          </a:p>
          <a:p>
            <a:pPr lvl="1" latinLnBrk="0"/>
            <a:r>
              <a:rPr lang="en-US" sz="1800" dirty="0"/>
              <a:t>Return value &gt;= 0: success, returns new file descriptor</a:t>
            </a:r>
          </a:p>
          <a:p>
            <a:pPr lvl="1" latinLnBrk="0"/>
            <a:r>
              <a:rPr lang="en-US" sz="1800" dirty="0"/>
              <a:t>Return value = -1: error, check value of </a:t>
            </a:r>
            <a:r>
              <a:rPr lang="en-US" b="1" dirty="0" err="1">
                <a:solidFill>
                  <a:srgbClr val="0000FF"/>
                </a:solidFill>
                <a:latin typeface="Courier New" pitchFamily="49" charset="0"/>
                <a:cs typeface="Courier New" pitchFamily="49" charset="0"/>
              </a:rPr>
              <a:t>errn</a:t>
            </a:r>
            <a:r>
              <a:rPr lang="en-US" altLang="en-US" b="1" dirty="0" err="1">
                <a:solidFill>
                  <a:srgbClr val="0000FF"/>
                </a:solidFill>
                <a:latin typeface="Courier New" pitchFamily="49" charset="0"/>
                <a:cs typeface="Courier New" pitchFamily="49" charset="0"/>
              </a:rPr>
              <a:t>o</a:t>
            </a:r>
            <a:endParaRPr lang="en-US" sz="1800" dirty="0"/>
          </a:p>
          <a:p>
            <a:pPr latinLnBrk="0"/>
            <a:r>
              <a:rPr lang="en-US" sz="2000" dirty="0"/>
              <a:t>Parameters</a:t>
            </a:r>
          </a:p>
          <a:p>
            <a:pPr lvl="1" latinLnBrk="0"/>
            <a:r>
              <a:rPr lang="en-US" altLang="en-US" b="1" dirty="0" err="1">
                <a:solidFill>
                  <a:srgbClr val="0000FF"/>
                </a:solidFill>
                <a:latin typeface="Courier New" pitchFamily="49" charset="0"/>
                <a:cs typeface="Courier New" pitchFamily="49" charset="0"/>
              </a:rPr>
              <a:t>oldfd</a:t>
            </a:r>
            <a:r>
              <a:rPr lang="en-US" sz="1800" dirty="0"/>
              <a:t>: the open file descriptor to be duplicated</a:t>
            </a:r>
          </a:p>
        </p:txBody>
      </p:sp>
      <p:sp>
        <p:nvSpPr>
          <p:cNvPr id="5" name="Rectangle 4">
            <a:extLst>
              <a:ext uri="{FF2B5EF4-FFF2-40B4-BE49-F238E27FC236}">
                <a16:creationId xmlns:a16="http://schemas.microsoft.com/office/drawing/2014/main" id="{60E907CA-D4BA-004A-945F-0A060CE76174}"/>
              </a:ext>
            </a:extLst>
          </p:cNvPr>
          <p:cNvSpPr/>
          <p:nvPr/>
        </p:nvSpPr>
        <p:spPr>
          <a:xfrm>
            <a:off x="3545712" y="1434991"/>
            <a:ext cx="490380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HK" dirty="0">
                <a:solidFill>
                  <a:srgbClr val="0000FF"/>
                </a:solidFill>
                <a:latin typeface="Menlo" panose="020B0609030804020204" pitchFamily="49" charset="0"/>
              </a:rPr>
              <a:t>#include </a:t>
            </a:r>
            <a:r>
              <a:rPr lang="en-HK" dirty="0">
                <a:solidFill>
                  <a:srgbClr val="A31515"/>
                </a:solidFill>
                <a:latin typeface="Menlo" panose="020B0609030804020204" pitchFamily="49" charset="0"/>
              </a:rPr>
              <a:t>&lt;</a:t>
            </a:r>
            <a:r>
              <a:rPr lang="en-HK" dirty="0" err="1">
                <a:solidFill>
                  <a:srgbClr val="A31515"/>
                </a:solidFill>
                <a:latin typeface="Menlo" panose="020B0609030804020204" pitchFamily="49" charset="0"/>
              </a:rPr>
              <a:t>unistd.h</a:t>
            </a:r>
            <a:r>
              <a:rPr lang="en-HK" dirty="0">
                <a:solidFill>
                  <a:srgbClr val="A31515"/>
                </a:solidFill>
                <a:latin typeface="Menlo" panose="020B0609030804020204" pitchFamily="49" charset="0"/>
              </a:rPr>
              <a:t>&gt;</a:t>
            </a:r>
            <a:r>
              <a:rPr lang="en-HK" dirty="0">
                <a:solidFill>
                  <a:srgbClr val="0000FF"/>
                </a:solidFill>
                <a:latin typeface="Menlo" panose="020B0609030804020204" pitchFamily="49" charset="0"/>
              </a:rPr>
              <a:t> </a:t>
            </a:r>
            <a:endParaRPr lang="en-HK" dirty="0">
              <a:solidFill>
                <a:srgbClr val="000000"/>
              </a:solidFill>
              <a:latin typeface="Menlo" panose="020B0609030804020204" pitchFamily="49" charset="0"/>
            </a:endParaRP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dup2(</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oldfd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newfd</a:t>
            </a:r>
            <a:r>
              <a:rPr lang="en-HK" dirty="0">
                <a:solidFill>
                  <a:srgbClr val="000000"/>
                </a:solidFill>
                <a:latin typeface="Menlo" panose="020B0609030804020204" pitchFamily="49" charset="0"/>
              </a:rPr>
              <a:t>);</a:t>
            </a: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788709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Command-line pipe: </a:t>
            </a:r>
            <a:r>
              <a:rPr lang="en-US" sz="4000" dirty="0">
                <a:latin typeface="Courier New" panose="02070309020205020404" pitchFamily="49" charset="0"/>
                <a:cs typeface="Courier New" panose="02070309020205020404" pitchFamily="49" charset="0"/>
              </a:rPr>
              <a:t>ls | </a:t>
            </a:r>
            <a:r>
              <a:rPr lang="en-US" sz="4000" dirty="0" err="1">
                <a:latin typeface="Courier New" panose="02070309020205020404" pitchFamily="49" charset="0"/>
                <a:cs typeface="Courier New" panose="02070309020205020404" pitchFamily="49" charset="0"/>
              </a:rPr>
              <a:t>wc</a:t>
            </a:r>
            <a:r>
              <a:rPr lang="en-US" sz="4000" dirty="0">
                <a:latin typeface="Courier New" panose="02070309020205020404" pitchFamily="49" charset="0"/>
                <a:cs typeface="Courier New" panose="02070309020205020404" pitchFamily="49" charset="0"/>
              </a:rPr>
              <a:t> –l </a:t>
            </a:r>
            <a:r>
              <a:rPr lang="en-US" sz="4000" dirty="0"/>
              <a:t>(using </a:t>
            </a:r>
            <a:r>
              <a:rPr lang="en-US" sz="4000" dirty="0">
                <a:latin typeface="Courier New" panose="02070309020205020404" pitchFamily="49" charset="0"/>
                <a:cs typeface="Courier New" panose="02070309020205020404" pitchFamily="49" charset="0"/>
              </a:rPr>
              <a:t>dup2</a:t>
            </a:r>
            <a:r>
              <a:rPr lang="en-US" sz="4000" dirty="0"/>
              <a:t>)</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39</a:t>
            </a:fld>
            <a:endParaRPr lang="ko-KR" altLang="en-US"/>
          </a:p>
        </p:txBody>
      </p:sp>
      <p:sp>
        <p:nvSpPr>
          <p:cNvPr id="4" name="Rectangle 3">
            <a:extLst>
              <a:ext uri="{FF2B5EF4-FFF2-40B4-BE49-F238E27FC236}">
                <a16:creationId xmlns:a16="http://schemas.microsoft.com/office/drawing/2014/main" id="{813EC0A1-446D-0B4B-9D73-EE563742A472}"/>
              </a:ext>
            </a:extLst>
          </p:cNvPr>
          <p:cNvSpPr/>
          <p:nvPr/>
        </p:nvSpPr>
        <p:spPr>
          <a:xfrm>
            <a:off x="2353519" y="1690688"/>
            <a:ext cx="7716456" cy="4616648"/>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stdlib.h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r>
              <a:rPr lang="en-HK" sz="1400" dirty="0">
                <a:solidFill>
                  <a:srgbClr val="0000FF"/>
                </a:solidFill>
                <a:latin typeface="Menlo" panose="020B0609030804020204" pitchFamily="49" charset="0"/>
              </a:rPr>
              <a:t> </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 { </a:t>
            </a:r>
          </a:p>
          <a:p>
            <a:r>
              <a:rPr lang="en-HK" sz="1400" dirty="0">
                <a:solidFill>
                  <a:srgbClr val="0000FF"/>
                </a:solidFill>
                <a:latin typeface="Menlo" panose="020B0609030804020204" pitchFamily="49" charset="0"/>
              </a:rPr>
              <a:t>   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2</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pipe(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a:t>
            </a:r>
            <a:r>
              <a:rPr lang="en-HK" sz="1400" dirty="0" err="1">
                <a:solidFill>
                  <a:srgbClr val="0000FF"/>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fork(); </a:t>
            </a:r>
            <a:r>
              <a:rPr lang="en-HK" sz="1400" dirty="0">
                <a:solidFill>
                  <a:srgbClr val="008000"/>
                </a:solidFill>
                <a:latin typeface="Menlo" panose="020B0609030804020204" pitchFamily="49" charset="0"/>
              </a:rPr>
              <a:t>/* 0 (child), non-zero (parent) */</a:t>
            </a:r>
            <a:r>
              <a:rPr lang="en-HK" sz="1400" dirty="0">
                <a:solidFill>
                  <a:srgbClr val="000000"/>
                </a:solidFill>
                <a:latin typeface="Menlo" panose="020B0609030804020204" pitchFamily="49" charset="0"/>
              </a:rPr>
              <a:t> </a:t>
            </a:r>
          </a:p>
          <a:p>
            <a:r>
              <a:rPr lang="en-HK" sz="1400" dirty="0">
                <a:solidFill>
                  <a:srgbClr val="0000FF"/>
                </a:solidFill>
                <a:latin typeface="Menlo" panose="020B0609030804020204" pitchFamily="49" charset="0"/>
              </a:rPr>
              <a:t>   if</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 { </a:t>
            </a:r>
            <a:r>
              <a:rPr lang="en-HK" sz="1400" dirty="0">
                <a:solidFill>
                  <a:srgbClr val="008000"/>
                </a:solidFill>
                <a:latin typeface="Menlo" panose="020B0609030804020204" pitchFamily="49" charset="0"/>
              </a:rPr>
              <a:t>/* The child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a:t>
            </a:r>
            <a:r>
              <a:rPr lang="en-HK" sz="1400" dirty="0" err="1">
                <a:solidFill>
                  <a:srgbClr val="008000"/>
                </a:solidFill>
                <a:latin typeface="Menlo" panose="020B0609030804020204" pitchFamily="49" charset="0"/>
              </a:rPr>
              <a:t>stdout</a:t>
            </a:r>
            <a:r>
              <a:rPr lang="en-HK" sz="1400" dirty="0">
                <a:solidFill>
                  <a:srgbClr val="008000"/>
                </a:solidFill>
                <a:latin typeface="Menlo" panose="020B0609030804020204" pitchFamily="49" charset="0"/>
              </a:rPr>
              <a:t> as pipe input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"ls"</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r>
              <a:rPr lang="en-HK" sz="1400" dirty="0">
                <a:solidFill>
                  <a:srgbClr val="0000FF"/>
                </a:solidFill>
                <a:latin typeface="Menlo" panose="020B0609030804020204" pitchFamily="49" charset="0"/>
              </a:rPr>
              <a:t>else</a:t>
            </a:r>
            <a:r>
              <a:rPr lang="en-HK" sz="1400" dirty="0">
                <a:solidFill>
                  <a:srgbClr val="000000"/>
                </a:solidFill>
                <a:latin typeface="Menlo" panose="020B0609030804020204" pitchFamily="49" charset="0"/>
              </a:rPr>
              <a:t> { </a:t>
            </a:r>
            <a:r>
              <a:rPr lang="en-HK" sz="1400" dirty="0">
                <a:solidFill>
                  <a:srgbClr val="008000"/>
                </a:solidFill>
                <a:latin typeface="Menlo" panose="020B0609030804020204" pitchFamily="49" charset="0"/>
              </a:rPr>
              <a:t>/* The parent process*/</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close stdin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dup2(</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make stdin as pipe output */</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close(</a:t>
            </a:r>
            <a:r>
              <a:rPr lang="en-HK" sz="1400" dirty="0" err="1">
                <a:solidFill>
                  <a:srgbClr val="000000"/>
                </a:solidFill>
                <a:latin typeface="Menlo" panose="020B0609030804020204" pitchFamily="49" charset="0"/>
              </a:rPr>
              <a:t>pfds</a:t>
            </a:r>
            <a:r>
              <a:rPr lang="en-HK" sz="1400" dirty="0">
                <a:solidFill>
                  <a:srgbClr val="000000"/>
                </a:solidFill>
                <a:latin typeface="Menlo" panose="020B0609030804020204" pitchFamily="49" charset="0"/>
              </a:rPr>
              <a:t>[</a:t>
            </a:r>
            <a:r>
              <a:rPr lang="en-HK" sz="1400" dirty="0">
                <a:solidFill>
                  <a:srgbClr val="098658"/>
                </a:solidFill>
                <a:latin typeface="Menlo" panose="020B0609030804020204" pitchFamily="49" charset="0"/>
              </a:rPr>
              <a:t>1</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don't need this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wait(</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r>
              <a:rPr lang="en-HK" sz="1400" dirty="0">
                <a:solidFill>
                  <a:srgbClr val="008000"/>
                </a:solidFill>
                <a:latin typeface="Menlo" panose="020B0609030804020204" pitchFamily="49" charset="0"/>
              </a:rPr>
              <a:t>/* wait for the child process */</a:t>
            </a:r>
            <a:endParaRPr lang="en-HK" sz="1400" dirty="0">
              <a:solidFill>
                <a:srgbClr val="000000"/>
              </a:solidFill>
              <a:latin typeface="Menlo" panose="020B0609030804020204" pitchFamily="49" charset="0"/>
            </a:endParaRP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execlp</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a:t>
            </a:r>
            <a:r>
              <a:rPr lang="en-HK" sz="1400" dirty="0" err="1">
                <a:solidFill>
                  <a:srgbClr val="A31515"/>
                </a:solidFill>
                <a:latin typeface="Menlo" panose="020B0609030804020204" pitchFamily="49" charset="0"/>
              </a:rPr>
              <a:t>wc</a:t>
            </a:r>
            <a:r>
              <a:rPr lang="en-HK" sz="1400" dirty="0">
                <a:solidFill>
                  <a:srgbClr val="A31515"/>
                </a:solidFill>
                <a:latin typeface="Menlo" panose="020B0609030804020204" pitchFamily="49" charset="0"/>
              </a:rPr>
              <a:t>"</a:t>
            </a:r>
            <a:r>
              <a:rPr lang="en-HK" sz="1400" dirty="0">
                <a:solidFill>
                  <a:srgbClr val="000000"/>
                </a:solidFill>
                <a:latin typeface="Menlo" panose="020B0609030804020204" pitchFamily="49" charset="0"/>
              </a:rPr>
              <a:t>, </a:t>
            </a:r>
            <a:r>
              <a:rPr lang="en-HK" sz="1400" dirty="0">
                <a:solidFill>
                  <a:srgbClr val="A31515"/>
                </a:solidFill>
                <a:latin typeface="Menlo" panose="020B0609030804020204" pitchFamily="49" charset="0"/>
              </a:rPr>
              <a:t>"-l"</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NULL</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   } </a:t>
            </a:r>
          </a:p>
          <a:p>
            <a:r>
              <a:rPr lang="en-HK" sz="1400" dirty="0">
                <a:solidFill>
                  <a:srgbClr val="0000FF"/>
                </a:solidFill>
                <a:latin typeface="Menlo" panose="020B0609030804020204" pitchFamily="49" charset="0"/>
              </a:rPr>
              <a:t>   return</a:t>
            </a:r>
            <a:r>
              <a:rPr lang="en-HK" sz="1400" dirty="0">
                <a:solidFill>
                  <a:srgbClr val="000000"/>
                </a:solidFill>
                <a:latin typeface="Menlo" panose="020B0609030804020204" pitchFamily="49" charset="0"/>
              </a:rPr>
              <a:t> </a:t>
            </a:r>
            <a:r>
              <a:rPr lang="en-HK" sz="1400" dirty="0">
                <a:solidFill>
                  <a:srgbClr val="098658"/>
                </a:solidFill>
                <a:latin typeface="Menlo" panose="020B0609030804020204" pitchFamily="49" charset="0"/>
              </a:rPr>
              <a:t>0</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2942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0A905C-05FF-E243-B91D-19E30DF21A34}"/>
              </a:ext>
            </a:extLst>
          </p:cNvPr>
          <p:cNvSpPr>
            <a:spLocks noGrp="1"/>
          </p:cNvSpPr>
          <p:nvPr>
            <p:ph type="title"/>
          </p:nvPr>
        </p:nvSpPr>
        <p:spPr/>
        <p:txBody>
          <a:bodyPr/>
          <a:lstStyle/>
          <a:p>
            <a:r>
              <a:rPr lang="en-US" dirty="0"/>
              <a:t>Overview: List of system calls used in this lab</a:t>
            </a:r>
          </a:p>
        </p:txBody>
      </p:sp>
      <p:sp>
        <p:nvSpPr>
          <p:cNvPr id="6" name="Content Placeholder 5">
            <a:extLst>
              <a:ext uri="{FF2B5EF4-FFF2-40B4-BE49-F238E27FC236}">
                <a16:creationId xmlns:a16="http://schemas.microsoft.com/office/drawing/2014/main" id="{C9F19062-42FD-3F4C-A8BF-C126120914A4}"/>
              </a:ext>
            </a:extLst>
          </p:cNvPr>
          <p:cNvSpPr>
            <a:spLocks noGrp="1"/>
          </p:cNvSpPr>
          <p:nvPr>
            <p:ph idx="1"/>
          </p:nvPr>
        </p:nvSpPr>
        <p:spPr/>
        <p:txBody>
          <a:bodyPr>
            <a:normAutofit lnSpcReduction="10000"/>
          </a:bodyPr>
          <a:lstStyle/>
          <a:p>
            <a:r>
              <a:rPr lang="en-US" dirty="0"/>
              <a:t>System calls (</a:t>
            </a:r>
            <a:r>
              <a:rPr lang="en-US" dirty="0" err="1"/>
              <a:t>syscalls</a:t>
            </a:r>
            <a:r>
              <a:rPr lang="en-US" dirty="0"/>
              <a:t>) provide an essential interface between a process and the operating system</a:t>
            </a:r>
          </a:p>
          <a:p>
            <a:pPr lvl="1"/>
            <a:r>
              <a:rPr lang="en-US" dirty="0"/>
              <a:t>x86_64 (64-bit) Linux kernel has 300+ </a:t>
            </a:r>
            <a:r>
              <a:rPr lang="en-US" dirty="0" err="1"/>
              <a:t>syscalls</a:t>
            </a:r>
            <a:endParaRPr lang="en-US" dirty="0"/>
          </a:p>
          <a:p>
            <a:r>
              <a:rPr lang="en-US" dirty="0"/>
              <a:t>In this lab, we mainly cover the following </a:t>
            </a:r>
            <a:r>
              <a:rPr lang="en-US" dirty="0" err="1"/>
              <a:t>syscalls</a:t>
            </a:r>
            <a:r>
              <a:rPr lang="en-US" dirty="0"/>
              <a:t>:</a:t>
            </a:r>
          </a:p>
          <a:p>
            <a:pPr lvl="1"/>
            <a:r>
              <a:rPr lang="en-US" dirty="0"/>
              <a:t>Process-related: </a:t>
            </a:r>
          </a:p>
          <a:p>
            <a:pPr lvl="2"/>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r>
              <a:rPr lang="en-US" dirty="0">
                <a:latin typeface="Courier New" panose="02070309020205020404" pitchFamily="49" charset="0"/>
                <a:cs typeface="Courier New" panose="02070309020205020404" pitchFamily="49" charset="0"/>
              </a:rPr>
              <a:t>, sleep, fork, wait</a:t>
            </a:r>
          </a:p>
          <a:p>
            <a:pPr lvl="1"/>
            <a:r>
              <a:rPr lang="en-US" dirty="0"/>
              <a:t>File-related:  </a:t>
            </a:r>
          </a:p>
          <a:p>
            <a:pPr lvl="2"/>
            <a:r>
              <a:rPr lang="en-US" dirty="0">
                <a:latin typeface="Courier New" panose="02070309020205020404" pitchFamily="49" charset="0"/>
                <a:cs typeface="Courier New" panose="02070309020205020404" pitchFamily="49" charset="0"/>
              </a:rPr>
              <a:t>open, read, write, close, pipe, dup, dup2</a:t>
            </a:r>
          </a:p>
          <a:p>
            <a:pPr lvl="1"/>
            <a:r>
              <a:rPr lang="en-US" dirty="0"/>
              <a:t>Execute-related: </a:t>
            </a:r>
          </a:p>
          <a:p>
            <a:pPr lvl="2"/>
            <a:r>
              <a:rPr lang="en-US" dirty="0" err="1">
                <a:latin typeface="Courier New" panose="02070309020205020404" pitchFamily="49" charset="0"/>
                <a:cs typeface="Courier New" panose="02070309020205020404" pitchFamily="49" charset="0"/>
              </a:rPr>
              <a:t>execl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execvpe</a:t>
            </a:r>
            <a:endParaRPr lang="en-US" dirty="0">
              <a:latin typeface="Courier New" panose="02070309020205020404" pitchFamily="49" charset="0"/>
              <a:cs typeface="Courier New" panose="02070309020205020404" pitchFamily="49" charset="0"/>
            </a:endParaRPr>
          </a:p>
          <a:p>
            <a:r>
              <a:rPr lang="en-US" dirty="0"/>
              <a:t>You don’t need to use all </a:t>
            </a:r>
            <a:r>
              <a:rPr lang="en-US" dirty="0" err="1"/>
              <a:t>syscalls</a:t>
            </a:r>
            <a:r>
              <a:rPr lang="en-US" dirty="0"/>
              <a:t> in the course project</a:t>
            </a:r>
          </a:p>
        </p:txBody>
      </p:sp>
      <p:sp>
        <p:nvSpPr>
          <p:cNvPr id="4" name="Slide Number Placeholder 3">
            <a:extLst>
              <a:ext uri="{FF2B5EF4-FFF2-40B4-BE49-F238E27FC236}">
                <a16:creationId xmlns:a16="http://schemas.microsoft.com/office/drawing/2014/main" id="{15FE49B8-42C3-C64A-9AA8-0609CD03EF66}"/>
              </a:ext>
            </a:extLst>
          </p:cNvPr>
          <p:cNvSpPr>
            <a:spLocks noGrp="1"/>
          </p:cNvSpPr>
          <p:nvPr>
            <p:ph type="sldNum" sz="quarter" idx="12"/>
          </p:nvPr>
        </p:nvSpPr>
        <p:spPr/>
        <p:txBody>
          <a:bodyPr/>
          <a:lstStyle/>
          <a:p>
            <a:fld id="{C40F0F14-E1BA-4AA6-8C52-4CBE3F8D5755}" type="slidenum">
              <a:rPr lang="en-US" smtClean="0"/>
              <a:t>4</a:t>
            </a:fld>
            <a:endParaRPr lang="en-US" dirty="0"/>
          </a:p>
        </p:txBody>
      </p:sp>
    </p:spTree>
    <p:extLst>
      <p:ext uri="{BB962C8B-B14F-4D97-AF65-F5344CB8AC3E}">
        <p14:creationId xmlns:p14="http://schemas.microsoft.com/office/powerpoint/2010/main" val="392707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AE6A-3245-0B4B-8ED5-B75199895CEA}"/>
              </a:ext>
            </a:extLst>
          </p:cNvPr>
          <p:cNvSpPr>
            <a:spLocks noGrp="1"/>
          </p:cNvSpPr>
          <p:nvPr>
            <p:ph type="title"/>
          </p:nvPr>
        </p:nvSpPr>
        <p:spPr/>
        <p:txBody>
          <a:bodyPr/>
          <a:lstStyle/>
          <a:p>
            <a:r>
              <a:rPr lang="en-US" dirty="0"/>
              <a:t>Which one should I use? </a:t>
            </a:r>
            <a:r>
              <a:rPr lang="en-US" dirty="0">
                <a:latin typeface="Courier New" panose="02070309020205020404" pitchFamily="49" charset="0"/>
                <a:cs typeface="Courier New" panose="02070309020205020404" pitchFamily="49" charset="0"/>
              </a:rPr>
              <a:t>dup/dup2</a:t>
            </a:r>
          </a:p>
        </p:txBody>
      </p:sp>
      <p:sp>
        <p:nvSpPr>
          <p:cNvPr id="3" name="Content Placeholder 2">
            <a:extLst>
              <a:ext uri="{FF2B5EF4-FFF2-40B4-BE49-F238E27FC236}">
                <a16:creationId xmlns:a16="http://schemas.microsoft.com/office/drawing/2014/main" id="{1F332FEF-22B3-9D41-8892-C40DC2B2B805}"/>
              </a:ext>
            </a:extLst>
          </p:cNvPr>
          <p:cNvSpPr>
            <a:spLocks noGrp="1"/>
          </p:cNvSpPr>
          <p:nvPr>
            <p:ph idx="1"/>
          </p:nvPr>
        </p:nvSpPr>
        <p:spPr>
          <a:xfrm>
            <a:off x="838200" y="1825625"/>
            <a:ext cx="8015868" cy="4351338"/>
          </a:xfrm>
        </p:spPr>
        <p:txBody>
          <a:bodyPr/>
          <a:lstStyle/>
          <a:p>
            <a:r>
              <a:rPr lang="en-US" dirty="0">
                <a:cs typeface="Courier New" panose="02070309020205020404" pitchFamily="49" charset="0"/>
              </a:rPr>
              <a:t>Both are okay!</a:t>
            </a:r>
          </a:p>
          <a:p>
            <a:pPr lvl="1"/>
            <a:r>
              <a:rPr lang="en-US" dirty="0">
                <a:latin typeface="Courier New" panose="02070309020205020404" pitchFamily="49" charset="0"/>
                <a:cs typeface="Courier New" panose="02070309020205020404" pitchFamily="49" charset="0"/>
              </a:rPr>
              <a:t>dup</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dup2</a:t>
            </a:r>
            <a:r>
              <a:rPr lang="en-US" dirty="0">
                <a:cs typeface="Courier New" panose="02070309020205020404" pitchFamily="49" charset="0"/>
              </a:rPr>
              <a:t> can be used interchangeably</a:t>
            </a:r>
          </a:p>
          <a:p>
            <a:r>
              <a:rPr lang="en-US" dirty="0">
                <a:latin typeface="Courier New" panose="02070309020205020404" pitchFamily="49" charset="0"/>
                <a:cs typeface="Courier New" panose="02070309020205020404" pitchFamily="49" charset="0"/>
              </a:rPr>
              <a:t>dup2</a:t>
            </a:r>
            <a:r>
              <a:rPr lang="en-US" dirty="0"/>
              <a:t> is more flexible than </a:t>
            </a:r>
            <a:r>
              <a:rPr lang="en-US" dirty="0">
                <a:latin typeface="Courier New" panose="02070309020205020404" pitchFamily="49" charset="0"/>
                <a:cs typeface="Courier New" panose="02070309020205020404" pitchFamily="49" charset="0"/>
              </a:rPr>
              <a:t>dup</a:t>
            </a:r>
            <a:r>
              <a:rPr lang="en-US" dirty="0"/>
              <a:t> </a:t>
            </a:r>
          </a:p>
          <a:p>
            <a:r>
              <a:rPr lang="en-US" dirty="0"/>
              <a:t>Code written using </a:t>
            </a:r>
            <a:r>
              <a:rPr lang="en-US" dirty="0">
                <a:latin typeface="Courier New" panose="02070309020205020404" pitchFamily="49" charset="0"/>
                <a:cs typeface="Courier New" panose="02070309020205020404" pitchFamily="49" charset="0"/>
              </a:rPr>
              <a:t>dup2</a:t>
            </a:r>
            <a:r>
              <a:rPr lang="en-US" dirty="0"/>
              <a:t> is easier to read comparing with </a:t>
            </a:r>
            <a:r>
              <a:rPr lang="en-US" dirty="0">
                <a:latin typeface="Courier New" panose="02070309020205020404" pitchFamily="49" charset="0"/>
                <a:cs typeface="Courier New" panose="02070309020205020404" pitchFamily="49" charset="0"/>
              </a:rPr>
              <a:t>dup</a:t>
            </a:r>
          </a:p>
          <a:p>
            <a:r>
              <a:rPr lang="en-US" dirty="0"/>
              <a:t>In some scenario, you must need to use </a:t>
            </a:r>
            <a:r>
              <a:rPr lang="en-US" dirty="0">
                <a:latin typeface="Courier New" panose="02070309020205020404" pitchFamily="49" charset="0"/>
                <a:cs typeface="Courier New" panose="02070309020205020404" pitchFamily="49" charset="0"/>
              </a:rPr>
              <a:t>dup2</a:t>
            </a:r>
            <a:r>
              <a:rPr lang="en-US" dirty="0"/>
              <a:t> </a:t>
            </a:r>
          </a:p>
          <a:p>
            <a:pPr lvl="1"/>
            <a:r>
              <a:rPr lang="en-US" dirty="0"/>
              <a:t>Example: if you have 2 </a:t>
            </a:r>
            <a:r>
              <a:rPr lang="en-US" dirty="0">
                <a:latin typeface="Courier New" panose="02070309020205020404" pitchFamily="49" charset="0"/>
                <a:cs typeface="Courier New" panose="02070309020205020404" pitchFamily="49" charset="0"/>
              </a:rPr>
              <a:t>close</a:t>
            </a:r>
            <a:r>
              <a:rPr lang="en-US" dirty="0"/>
              <a:t> function calls followed by 2 duplicate operations, it is better to use </a:t>
            </a:r>
            <a:r>
              <a:rPr lang="en-US" dirty="0">
                <a:latin typeface="Courier New" panose="02070309020205020404" pitchFamily="49" charset="0"/>
                <a:cs typeface="Courier New" panose="02070309020205020404" pitchFamily="49" charset="0"/>
              </a:rPr>
              <a:t>dup2</a:t>
            </a:r>
            <a:r>
              <a:rPr lang="en-US" dirty="0"/>
              <a:t> to specify the new locations </a:t>
            </a:r>
          </a:p>
        </p:txBody>
      </p:sp>
      <p:sp>
        <p:nvSpPr>
          <p:cNvPr id="4" name="Slide Number Placeholder 3">
            <a:extLst>
              <a:ext uri="{FF2B5EF4-FFF2-40B4-BE49-F238E27FC236}">
                <a16:creationId xmlns:a16="http://schemas.microsoft.com/office/drawing/2014/main" id="{178F573C-9992-654F-A826-41C47A7223AF}"/>
              </a:ext>
            </a:extLst>
          </p:cNvPr>
          <p:cNvSpPr>
            <a:spLocks noGrp="1"/>
          </p:cNvSpPr>
          <p:nvPr>
            <p:ph type="sldNum" sz="quarter" idx="12"/>
          </p:nvPr>
        </p:nvSpPr>
        <p:spPr/>
        <p:txBody>
          <a:bodyPr/>
          <a:lstStyle/>
          <a:p>
            <a:fld id="{C40F0F14-E1BA-4AA6-8C52-4CBE3F8D5755}" type="slidenum">
              <a:rPr lang="en-US" smtClean="0"/>
              <a:t>40</a:t>
            </a:fld>
            <a:endParaRPr lang="en-US"/>
          </a:p>
        </p:txBody>
      </p:sp>
      <p:sp>
        <p:nvSpPr>
          <p:cNvPr id="5" name="TextBox 4">
            <a:extLst>
              <a:ext uri="{FF2B5EF4-FFF2-40B4-BE49-F238E27FC236}">
                <a16:creationId xmlns:a16="http://schemas.microsoft.com/office/drawing/2014/main" id="{1476FBEC-337D-4391-FFAD-053217E3F9A0}"/>
              </a:ext>
            </a:extLst>
          </p:cNvPr>
          <p:cNvSpPr txBox="1"/>
          <p:nvPr/>
        </p:nvSpPr>
        <p:spPr>
          <a:xfrm>
            <a:off x="8511284" y="1779642"/>
            <a:ext cx="2941831" cy="1754326"/>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 dup2 is preferred</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close(…);</a:t>
            </a:r>
          </a:p>
          <a:p>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dup2(…);</a:t>
            </a:r>
          </a:p>
          <a:p>
            <a:r>
              <a:rPr lang="en-GB" dirty="0">
                <a:latin typeface="Courier New" panose="02070309020205020404" pitchFamily="49" charset="0"/>
                <a:cs typeface="Courier New" panose="02070309020205020404" pitchFamily="49" charset="0"/>
              </a:rPr>
              <a:t>dup2(…);</a:t>
            </a:r>
          </a:p>
        </p:txBody>
      </p:sp>
      <p:sp>
        <p:nvSpPr>
          <p:cNvPr id="6" name="Freeform 5">
            <a:extLst>
              <a:ext uri="{FF2B5EF4-FFF2-40B4-BE49-F238E27FC236}">
                <a16:creationId xmlns:a16="http://schemas.microsoft.com/office/drawing/2014/main" id="{07D2C971-7759-D2AF-F019-D064191EDF51}"/>
              </a:ext>
            </a:extLst>
          </p:cNvPr>
          <p:cNvSpPr/>
          <p:nvPr/>
        </p:nvSpPr>
        <p:spPr>
          <a:xfrm>
            <a:off x="8965581" y="3713355"/>
            <a:ext cx="446885" cy="1527718"/>
          </a:xfrm>
          <a:custGeom>
            <a:avLst/>
            <a:gdLst>
              <a:gd name="connsiteX0" fmla="*/ 0 w 446885"/>
              <a:gd name="connsiteY0" fmla="*/ 1527718 h 1527718"/>
              <a:gd name="connsiteX1" fmla="*/ 446049 w 446885"/>
              <a:gd name="connsiteY1" fmla="*/ 814040 h 1527718"/>
              <a:gd name="connsiteX2" fmla="*/ 89210 w 446885"/>
              <a:gd name="connsiteY2" fmla="*/ 0 h 1527718"/>
            </a:gdLst>
            <a:ahLst/>
            <a:cxnLst>
              <a:cxn ang="0">
                <a:pos x="connsiteX0" y="connsiteY0"/>
              </a:cxn>
              <a:cxn ang="0">
                <a:pos x="connsiteX1" y="connsiteY1"/>
              </a:cxn>
              <a:cxn ang="0">
                <a:pos x="connsiteX2" y="connsiteY2"/>
              </a:cxn>
            </a:cxnLst>
            <a:rect l="l" t="t" r="r" b="b"/>
            <a:pathLst>
              <a:path w="446885" h="1527718">
                <a:moveTo>
                  <a:pt x="0" y="1527718"/>
                </a:moveTo>
                <a:cubicBezTo>
                  <a:pt x="215590" y="1298189"/>
                  <a:pt x="431181" y="1068660"/>
                  <a:pt x="446049" y="814040"/>
                </a:cubicBezTo>
                <a:cubicBezTo>
                  <a:pt x="460917" y="559420"/>
                  <a:pt x="275063" y="279710"/>
                  <a:pt x="89210" y="0"/>
                </a:cubicBezTo>
              </a:path>
            </a:pathLst>
          </a:custGeom>
          <a:ln w="3810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7345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AF3A-7C64-8D4A-96E2-F6ED7CDD7640}"/>
              </a:ext>
            </a:extLst>
          </p:cNvPr>
          <p:cNvSpPr>
            <a:spLocks noGrp="1"/>
          </p:cNvSpPr>
          <p:nvPr>
            <p:ph type="title"/>
          </p:nvPr>
        </p:nvSpPr>
        <p:spPr/>
        <p:txBody>
          <a:bodyPr/>
          <a:lstStyle/>
          <a:p>
            <a:r>
              <a:rPr lang="en-US" dirty="0"/>
              <a:t>Getting Process IDs: </a:t>
            </a:r>
            <a:r>
              <a:rPr lang="en-US" dirty="0" err="1">
                <a:latin typeface="Courier New" panose="02070309020205020404" pitchFamily="49" charset="0"/>
                <a:cs typeface="Courier New" panose="02070309020205020404" pitchFamily="49" charset="0"/>
              </a:rPr>
              <a:t>getpid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getppid</a:t>
            </a:r>
            <a:endParaRPr lang="en-US"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0741B18B-D7CE-0743-8798-B91563C0A6AF}"/>
              </a:ext>
            </a:extLst>
          </p:cNvPr>
          <p:cNvSpPr>
            <a:spLocks noGrp="1"/>
          </p:cNvSpPr>
          <p:nvPr>
            <p:ph sz="half" idx="1"/>
          </p:nvPr>
        </p:nvSpPr>
        <p:spPr>
          <a:xfrm>
            <a:off x="838200" y="2590799"/>
            <a:ext cx="5181600" cy="3586163"/>
          </a:xfrm>
        </p:spPr>
        <p:txBody>
          <a:bodyPr/>
          <a:lstStyle/>
          <a:p>
            <a:r>
              <a:rPr lang="en-US" dirty="0"/>
              <a:t>Get the process ID of the current and the parent process</a:t>
            </a:r>
          </a:p>
        </p:txBody>
      </p:sp>
      <p:sp>
        <p:nvSpPr>
          <p:cNvPr id="5" name="Content Placeholder 4">
            <a:extLst>
              <a:ext uri="{FF2B5EF4-FFF2-40B4-BE49-F238E27FC236}">
                <a16:creationId xmlns:a16="http://schemas.microsoft.com/office/drawing/2014/main" id="{3DAB34F2-5D94-084A-8B43-9F6246CB11B7}"/>
              </a:ext>
            </a:extLst>
          </p:cNvPr>
          <p:cNvSpPr>
            <a:spLocks noGrp="1"/>
          </p:cNvSpPr>
          <p:nvPr>
            <p:ph sz="half" idx="2"/>
          </p:nvPr>
        </p:nvSpPr>
        <p:spPr/>
        <p:txBody>
          <a:bodyPr/>
          <a:lstStyle/>
          <a:p>
            <a:r>
              <a:rPr lang="en-US" dirty="0"/>
              <a:t>Example:</a:t>
            </a:r>
          </a:p>
        </p:txBody>
      </p:sp>
      <p:sp>
        <p:nvSpPr>
          <p:cNvPr id="7" name="TextBox 6">
            <a:extLst>
              <a:ext uri="{FF2B5EF4-FFF2-40B4-BE49-F238E27FC236}">
                <a16:creationId xmlns:a16="http://schemas.microsoft.com/office/drawing/2014/main" id="{D30C060C-AECF-0A42-88C5-80E2640EA347}"/>
              </a:ext>
            </a:extLst>
          </p:cNvPr>
          <p:cNvSpPr txBox="1"/>
          <p:nvPr/>
        </p:nvSpPr>
        <p:spPr>
          <a:xfrm>
            <a:off x="1635164" y="1609234"/>
            <a:ext cx="2973891"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 </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getppid</a:t>
            </a:r>
            <a:r>
              <a:rPr lang="en-HK" dirty="0">
                <a:solidFill>
                  <a:srgbClr val="000000"/>
                </a:solidFill>
                <a:latin typeface="Menlo" panose="020B0609030804020204" pitchFamily="49" charset="0"/>
              </a:rPr>
              <a:t>(</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
        <p:nvSpPr>
          <p:cNvPr id="8" name="Rectangle 7">
            <a:extLst>
              <a:ext uri="{FF2B5EF4-FFF2-40B4-BE49-F238E27FC236}">
                <a16:creationId xmlns:a16="http://schemas.microsoft.com/office/drawing/2014/main" id="{BB2C0ABC-C706-8C4B-B495-41A69703CF00}"/>
              </a:ext>
            </a:extLst>
          </p:cNvPr>
          <p:cNvSpPr/>
          <p:nvPr/>
        </p:nvSpPr>
        <p:spPr>
          <a:xfrm>
            <a:off x="6311900" y="2463909"/>
            <a:ext cx="5334000" cy="3108543"/>
          </a:xfrm>
          <a:prstGeom prst="rect">
            <a:avLst/>
          </a:prstGeom>
        </p:spPr>
        <p:txBody>
          <a:bodyPr wrap="square">
            <a:spAutoFit/>
          </a:bodyPr>
          <a:lstStyle/>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&lt;sys/</a:t>
            </a:r>
            <a:r>
              <a:rPr lang="en-HK" sz="1400" dirty="0" err="1">
                <a:solidFill>
                  <a:srgbClr val="A31515"/>
                </a:solidFill>
                <a:latin typeface="Menlo" panose="020B0609030804020204" pitchFamily="49" charset="0"/>
              </a:rPr>
              <a:t>types.h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unistd.h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r>
              <a:rPr lang="en-HK" sz="1400" dirty="0">
                <a:solidFill>
                  <a:srgbClr val="0000FF"/>
                </a:solidFill>
                <a:latin typeface="Menlo" panose="020B0609030804020204" pitchFamily="49" charset="0"/>
              </a:rPr>
              <a:t>#include </a:t>
            </a:r>
            <a:r>
              <a:rPr lang="en-HK" sz="1400" dirty="0">
                <a:solidFill>
                  <a:srgbClr val="A31515"/>
                </a:solidFill>
                <a:latin typeface="Menlo" panose="020B0609030804020204" pitchFamily="49" charset="0"/>
              </a:rPr>
              <a:t>&lt;</a:t>
            </a:r>
            <a:r>
              <a:rPr lang="en-HK" sz="1400" dirty="0" err="1">
                <a:solidFill>
                  <a:srgbClr val="A31515"/>
                </a:solidFill>
                <a:latin typeface="Menlo" panose="020B0609030804020204" pitchFamily="49" charset="0"/>
              </a:rPr>
              <a:t>stdio.h</a:t>
            </a:r>
            <a:r>
              <a:rPr lang="en-HK" sz="1400" dirty="0">
                <a:solidFill>
                  <a:srgbClr val="A31515"/>
                </a:solidFill>
                <a:latin typeface="Menlo" panose="020B0609030804020204" pitchFamily="49" charset="0"/>
              </a:rPr>
              <a:t>&gt;</a:t>
            </a:r>
            <a:endParaRPr lang="en-HK" sz="1400" dirty="0">
              <a:solidFill>
                <a:srgbClr val="000000"/>
              </a:solidFill>
              <a:latin typeface="Menlo" panose="020B0609030804020204" pitchFamily="49" charset="0"/>
            </a:endParaRPr>
          </a:p>
          <a:p>
            <a:br>
              <a:rPr lang="en-HK" sz="1400" dirty="0">
                <a:solidFill>
                  <a:srgbClr val="000000"/>
                </a:solidFill>
                <a:latin typeface="Menlo" panose="020B0609030804020204" pitchFamily="49" charset="0"/>
              </a:rPr>
            </a:b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main(</a:t>
            </a:r>
            <a:r>
              <a:rPr lang="en-HK" sz="1400" dirty="0" err="1">
                <a:solidFill>
                  <a:srgbClr val="0000FF"/>
                </a:solidFill>
                <a:latin typeface="Menlo" panose="020B0609030804020204" pitchFamily="49" charset="0"/>
              </a:rPr>
              <a:t>int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argc</a:t>
            </a: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char</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argv</a:t>
            </a:r>
            <a:r>
              <a:rPr lang="en-HK" sz="1400" dirty="0">
                <a:solidFill>
                  <a:srgbClr val="000000"/>
                </a:solidFill>
                <a:latin typeface="Menlo" panose="020B0609030804020204" pitchFamily="49" charset="0"/>
              </a:rPr>
              <a:t>[]) </a:t>
            </a:r>
          </a:p>
          <a:p>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pid_t</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 = </a:t>
            </a:r>
            <a:r>
              <a:rPr lang="en-HK" sz="1400" dirty="0" err="1">
                <a:solidFill>
                  <a:srgbClr val="000000"/>
                </a:solidFill>
                <a:latin typeface="Menlo" panose="020B0609030804020204" pitchFamily="49" charset="0"/>
              </a:rPr>
              <a:t>getppid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"Current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pid</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printf</a:t>
            </a:r>
            <a:r>
              <a:rPr lang="en-HK" sz="1400" dirty="0">
                <a:solidFill>
                  <a:srgbClr val="000000"/>
                </a:solidFill>
                <a:latin typeface="Menlo" panose="020B0609030804020204" pitchFamily="49" charset="0"/>
              </a:rPr>
              <a:t>(</a:t>
            </a:r>
            <a:r>
              <a:rPr lang="en-HK" sz="1400" dirty="0">
                <a:solidFill>
                  <a:srgbClr val="A31515"/>
                </a:solidFill>
                <a:latin typeface="Menlo" panose="020B0609030804020204" pitchFamily="49" charset="0"/>
              </a:rPr>
              <a:t>"Parent program PID: %d\n"</a:t>
            </a:r>
            <a:r>
              <a:rPr lang="en-HK" sz="1400" dirty="0">
                <a:solidFill>
                  <a:srgbClr val="000000"/>
                </a:solidFill>
                <a:latin typeface="Menlo" panose="020B0609030804020204" pitchFamily="49" charset="0"/>
              </a:rPr>
              <a:t>, </a:t>
            </a:r>
            <a:r>
              <a:rPr lang="en-HK" sz="1400" dirty="0" err="1">
                <a:solidFill>
                  <a:srgbClr val="000000"/>
                </a:solidFill>
                <a:latin typeface="Menlo" panose="020B0609030804020204" pitchFamily="49" charset="0"/>
              </a:rPr>
              <a:t>ppid</a:t>
            </a:r>
            <a:r>
              <a:rPr lang="en-HK" sz="1400" dirty="0">
                <a:solidFill>
                  <a:srgbClr val="000000"/>
                </a:solidFill>
                <a:latin typeface="Menlo" panose="020B0609030804020204" pitchFamily="49" charset="0"/>
              </a:rPr>
              <a:t>);</a:t>
            </a:r>
          </a:p>
          <a:p>
            <a:br>
              <a:rPr lang="en-HK" sz="1400" dirty="0">
                <a:solidFill>
                  <a:srgbClr val="000000"/>
                </a:solidFill>
                <a:latin typeface="Menlo" panose="020B0609030804020204" pitchFamily="49" charset="0"/>
              </a:rPr>
            </a:br>
            <a:r>
              <a:rPr lang="en-HK" sz="1400" dirty="0">
                <a:solidFill>
                  <a:srgbClr val="000000"/>
                </a:solidFill>
                <a:latin typeface="Menlo" panose="020B0609030804020204" pitchFamily="49" charset="0"/>
              </a:rPr>
              <a:t>   </a:t>
            </a:r>
            <a:r>
              <a:rPr lang="en-HK" sz="1400" dirty="0">
                <a:solidFill>
                  <a:srgbClr val="0000FF"/>
                </a:solidFill>
                <a:latin typeface="Menlo" panose="020B0609030804020204" pitchFamily="49" charset="0"/>
              </a:rPr>
              <a:t>return</a:t>
            </a:r>
            <a:r>
              <a:rPr lang="en-HK" sz="1400" dirty="0">
                <a:solidFill>
                  <a:srgbClr val="000000"/>
                </a:solidFill>
                <a:latin typeface="Menlo" panose="020B0609030804020204" pitchFamily="49" charset="0"/>
              </a:rPr>
              <a:t> </a:t>
            </a:r>
            <a:r>
              <a:rPr lang="en-HK" sz="1400" dirty="0">
                <a:solidFill>
                  <a:srgbClr val="09885A"/>
                </a:solidFill>
                <a:latin typeface="Menlo" panose="020B0609030804020204" pitchFamily="49" charset="0"/>
              </a:rPr>
              <a:t>0</a:t>
            </a:r>
            <a:r>
              <a:rPr lang="en-HK" sz="1400" dirty="0">
                <a:solidFill>
                  <a:srgbClr val="000000"/>
                </a:solidFill>
                <a:latin typeface="Menlo" panose="020B0609030804020204" pitchFamily="49" charset="0"/>
              </a:rPr>
              <a:t>;</a:t>
            </a:r>
          </a:p>
          <a:p>
            <a:r>
              <a:rPr lang="en-HK" sz="1400" dirty="0">
                <a:solidFill>
                  <a:srgbClr val="000000"/>
                </a:solidFill>
                <a:latin typeface="Menlo" panose="020B0609030804020204" pitchFamily="49" charset="0"/>
              </a:rPr>
              <a:t>}</a:t>
            </a:r>
            <a:endParaRPr lang="en-HK" sz="1400" b="0" dirty="0">
              <a:solidFill>
                <a:srgbClr val="000000"/>
              </a:solidFill>
              <a:effectLst/>
              <a:latin typeface="Menlo" panose="020B0609030804020204" pitchFamily="49" charset="0"/>
            </a:endParaRPr>
          </a:p>
        </p:txBody>
      </p:sp>
      <p:sp>
        <p:nvSpPr>
          <p:cNvPr id="3" name="Slide Number Placeholder 2">
            <a:extLst>
              <a:ext uri="{FF2B5EF4-FFF2-40B4-BE49-F238E27FC236}">
                <a16:creationId xmlns:a16="http://schemas.microsoft.com/office/drawing/2014/main" id="{D0A9D7D5-202C-DE45-BED0-7B96E0CA850A}"/>
              </a:ext>
            </a:extLst>
          </p:cNvPr>
          <p:cNvSpPr>
            <a:spLocks noGrp="1"/>
          </p:cNvSpPr>
          <p:nvPr>
            <p:ph type="sldNum" sz="quarter" idx="12"/>
          </p:nvPr>
        </p:nvSpPr>
        <p:spPr/>
        <p:txBody>
          <a:bodyPr/>
          <a:lstStyle/>
          <a:p>
            <a:fld id="{C40F0F14-E1BA-4AA6-8C52-4CBE3F8D5755}" type="slidenum">
              <a:rPr lang="en-US" smtClean="0"/>
              <a:t>5</a:t>
            </a:fld>
            <a:endParaRPr lang="en-US"/>
          </a:p>
        </p:txBody>
      </p:sp>
    </p:spTree>
    <p:extLst>
      <p:ext uri="{BB962C8B-B14F-4D97-AF65-F5344CB8AC3E}">
        <p14:creationId xmlns:p14="http://schemas.microsoft.com/office/powerpoint/2010/main" val="407873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Temporarily suspend a process: </a:t>
            </a:r>
            <a:r>
              <a:rPr lang="en-US" dirty="0">
                <a:latin typeface="Courier New" panose="02070309020205020404" pitchFamily="49" charset="0"/>
                <a:cs typeface="Courier New" panose="02070309020205020404" pitchFamily="49" charset="0"/>
              </a:rPr>
              <a:t>sleep</a:t>
            </a:r>
          </a:p>
        </p:txBody>
      </p:sp>
      <p:sp>
        <p:nvSpPr>
          <p:cNvPr id="9" name="Content Placeholder 8"/>
          <p:cNvSpPr>
            <a:spLocks noGrp="1"/>
          </p:cNvSpPr>
          <p:nvPr>
            <p:ph sz="half" idx="1"/>
          </p:nvPr>
        </p:nvSpPr>
        <p:spPr>
          <a:xfrm>
            <a:off x="838200" y="3046710"/>
            <a:ext cx="5181600" cy="2822575"/>
          </a:xfrm>
        </p:spPr>
        <p:txBody>
          <a:bodyPr>
            <a:normAutofit fontScale="85000" lnSpcReduction="10000"/>
          </a:bodyPr>
          <a:lstStyle/>
          <a:p>
            <a:r>
              <a:rPr lang="en-US" dirty="0">
                <a:latin typeface="Courier New" panose="02070309020205020404" pitchFamily="49" charset="0"/>
                <a:cs typeface="Courier New" panose="02070309020205020404" pitchFamily="49" charset="0"/>
              </a:rPr>
              <a:t>sleep</a:t>
            </a:r>
          </a:p>
          <a:p>
            <a:pPr lvl="1"/>
            <a:r>
              <a:rPr lang="en-US" dirty="0"/>
              <a:t>sleep for a specified number of seconds</a:t>
            </a:r>
          </a:p>
          <a:p>
            <a:r>
              <a:rPr lang="en-US" dirty="0"/>
              <a:t>Related system calls:</a:t>
            </a:r>
          </a:p>
          <a:p>
            <a:pPr lvl="1"/>
            <a:r>
              <a:rPr lang="en-US" dirty="0"/>
              <a:t>There is another system call, </a:t>
            </a:r>
            <a:r>
              <a:rPr lang="en-US" dirty="0" err="1">
                <a:latin typeface="Courier New" panose="02070309020205020404" pitchFamily="49" charset="0"/>
                <a:cs typeface="Courier New" panose="02070309020205020404" pitchFamily="49" charset="0"/>
              </a:rPr>
              <a:t>usleep</a:t>
            </a:r>
            <a:r>
              <a:rPr lang="en-US" dirty="0"/>
              <a:t>, which can be used if the sleep time is between 0 to 1 second </a:t>
            </a:r>
          </a:p>
          <a:p>
            <a:pPr lvl="1"/>
            <a:r>
              <a:rPr lang="en-US" dirty="0" err="1">
                <a:latin typeface="Courier New" panose="02070309020205020404" pitchFamily="49" charset="0"/>
                <a:cs typeface="Courier New" panose="02070309020205020404" pitchFamily="49" charset="0"/>
              </a:rPr>
              <a:t>nanosleep</a:t>
            </a:r>
            <a:r>
              <a:rPr lang="en-US" dirty="0"/>
              <a:t> is available in the standard library (</a:t>
            </a:r>
            <a:r>
              <a:rPr lang="en-US" dirty="0" err="1">
                <a:latin typeface="Courier New" panose="02070309020205020404" pitchFamily="49" charset="0"/>
                <a:cs typeface="Courier New" panose="02070309020205020404" pitchFamily="49" charset="0"/>
              </a:rPr>
              <a:t>time.h</a:t>
            </a:r>
            <a:r>
              <a:rPr lang="en-US" dirty="0"/>
              <a:t>) to provide even a finer control (in terms of nano second)</a:t>
            </a:r>
          </a:p>
        </p:txBody>
      </p:sp>
      <p:sp>
        <p:nvSpPr>
          <p:cNvPr id="6" name="Content Placeholder 5">
            <a:extLst>
              <a:ext uri="{FF2B5EF4-FFF2-40B4-BE49-F238E27FC236}">
                <a16:creationId xmlns:a16="http://schemas.microsoft.com/office/drawing/2014/main" id="{EDA1A966-FDDF-CA48-826B-88F4E7A974F3}"/>
              </a:ext>
            </a:extLst>
          </p:cNvPr>
          <p:cNvSpPr>
            <a:spLocks noGrp="1"/>
          </p:cNvSpPr>
          <p:nvPr>
            <p:ph sz="half" idx="2"/>
          </p:nvPr>
        </p:nvSpPr>
        <p:spPr>
          <a:xfrm>
            <a:off x="6172200" y="2837159"/>
            <a:ext cx="5181600" cy="3241675"/>
          </a:xfrm>
        </p:spPr>
        <p:txBody>
          <a:bodyPr>
            <a:normAutofit fontScale="85000" lnSpcReduction="10000"/>
          </a:bodyPr>
          <a:lstStyle/>
          <a:p>
            <a:r>
              <a:rPr lang="en-US" dirty="0"/>
              <a:t>Example</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6</a:t>
            </a:fld>
            <a:endParaRPr lang="ko-KR" altLang="en-US"/>
          </a:p>
        </p:txBody>
      </p:sp>
      <p:sp>
        <p:nvSpPr>
          <p:cNvPr id="5" name="TextBox 4"/>
          <p:cNvSpPr txBox="1"/>
          <p:nvPr/>
        </p:nvSpPr>
        <p:spPr>
          <a:xfrm>
            <a:off x="2948083" y="1894591"/>
            <a:ext cx="59025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sleep(</a:t>
            </a:r>
            <a:r>
              <a:rPr lang="en-HK" dirty="0">
                <a:solidFill>
                  <a:srgbClr val="0000FF"/>
                </a:solidFill>
                <a:latin typeface="Menlo" panose="020B0609030804020204" pitchFamily="49" charset="0"/>
              </a:rPr>
              <a:t>unsigned int </a:t>
            </a:r>
            <a:r>
              <a:rPr lang="en-HK" dirty="0">
                <a:solidFill>
                  <a:schemeClr val="tx1"/>
                </a:solidFill>
                <a:latin typeface="Menlo" panose="020B0609030804020204" pitchFamily="49" charset="0"/>
              </a:rPr>
              <a:t>seconds);</a:t>
            </a:r>
          </a:p>
        </p:txBody>
      </p:sp>
      <p:sp>
        <p:nvSpPr>
          <p:cNvPr id="12" name="TextBox 11">
            <a:extLst>
              <a:ext uri="{FF2B5EF4-FFF2-40B4-BE49-F238E27FC236}">
                <a16:creationId xmlns:a16="http://schemas.microsoft.com/office/drawing/2014/main" id="{AE28357D-1992-FA43-8395-3858C7C3E7C7}"/>
              </a:ext>
            </a:extLst>
          </p:cNvPr>
          <p:cNvSpPr txBox="1"/>
          <p:nvPr/>
        </p:nvSpPr>
        <p:spPr>
          <a:xfrm>
            <a:off x="6550818" y="3353554"/>
            <a:ext cx="5181600" cy="3139321"/>
          </a:xfrm>
          <a:prstGeom prst="rect">
            <a:avLst/>
          </a:prstGeom>
          <a:noFill/>
        </p:spPr>
        <p:txBody>
          <a:bodyPr wrap="square">
            <a:spAutoFit/>
          </a:bodyPr>
          <a:lstStyle/>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stdio.h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r>
              <a:rPr lang="en-HK" b="0" dirty="0">
                <a:solidFill>
                  <a:srgbClr val="0000FF"/>
                </a:solidFill>
                <a:effectLst/>
                <a:latin typeface="Menlo" panose="020B0609030804020204" pitchFamily="49" charset="0"/>
              </a:rPr>
              <a:t>#include </a:t>
            </a:r>
            <a:r>
              <a:rPr lang="en-HK" b="0" dirty="0">
                <a:solidFill>
                  <a:srgbClr val="A31515"/>
                </a:solidFill>
                <a:effectLst/>
                <a:latin typeface="Menlo" panose="020B0609030804020204" pitchFamily="49" charset="0"/>
              </a:rPr>
              <a:t>&lt;</a:t>
            </a:r>
            <a:r>
              <a:rPr lang="en-HK" b="0" dirty="0" err="1">
                <a:solidFill>
                  <a:srgbClr val="A31515"/>
                </a:solidFill>
                <a:effectLst/>
                <a:latin typeface="Menlo" panose="020B0609030804020204" pitchFamily="49" charset="0"/>
              </a:rPr>
              <a:t>unistd.h</a:t>
            </a:r>
            <a:r>
              <a:rPr lang="en-HK" b="0" dirty="0">
                <a:solidFill>
                  <a:srgbClr val="A31515"/>
                </a:solidFill>
                <a:effectLst/>
                <a:latin typeface="Menlo" panose="020B0609030804020204" pitchFamily="49" charset="0"/>
              </a:rPr>
              <a:t>&gt;</a:t>
            </a:r>
            <a:endParaRPr lang="en-HK" b="0" dirty="0">
              <a:solidFill>
                <a:srgbClr val="000000"/>
              </a:solidFill>
              <a:effectLst/>
              <a:latin typeface="Menlo" panose="020B0609030804020204" pitchFamily="49" charset="0"/>
            </a:endParaRPr>
          </a:p>
          <a:p>
            <a:br>
              <a:rPr lang="en-HK" b="0" dirty="0">
                <a:solidFill>
                  <a:srgbClr val="000000"/>
                </a:solidFill>
                <a:effectLst/>
                <a:latin typeface="Menlo" panose="020B0609030804020204" pitchFamily="49" charset="0"/>
              </a:rPr>
            </a:br>
            <a:r>
              <a:rPr lang="en-HK" b="0" dirty="0">
                <a:solidFill>
                  <a:srgbClr val="0000FF"/>
                </a:solidFill>
                <a:effectLst/>
                <a:latin typeface="Menlo" panose="020B0609030804020204" pitchFamily="49" charset="0"/>
              </a:rPr>
              <a:t>int</a:t>
            </a:r>
            <a:r>
              <a:rPr lang="en-HK" b="0" dirty="0">
                <a:solidFill>
                  <a:srgbClr val="000000"/>
                </a:solidFill>
                <a:effectLst/>
                <a:latin typeface="Menlo" panose="020B0609030804020204" pitchFamily="49" charset="0"/>
              </a:rPr>
              <a:t> main() {</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"The program starts\n"</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sleep(</a:t>
            </a:r>
            <a:r>
              <a:rPr lang="en-HK" b="0" dirty="0">
                <a:solidFill>
                  <a:srgbClr val="098658"/>
                </a:solidFill>
                <a:effectLst/>
                <a:latin typeface="Menlo" panose="020B0609030804020204" pitchFamily="49" charset="0"/>
              </a:rPr>
              <a:t>1</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   </a:t>
            </a:r>
            <a:r>
              <a:rPr lang="en-HK" b="0" dirty="0" err="1">
                <a:solidFill>
                  <a:srgbClr val="000000"/>
                </a:solidFill>
                <a:effectLst/>
                <a:latin typeface="Menlo" panose="020B0609030804020204" pitchFamily="49" charset="0"/>
              </a:rPr>
              <a:t>printf</a:t>
            </a:r>
            <a:r>
              <a:rPr lang="en-HK" b="0" dirty="0">
                <a:solidFill>
                  <a:srgbClr val="000000"/>
                </a:solidFill>
                <a:effectLst/>
                <a:latin typeface="Menlo" panose="020B0609030804020204" pitchFamily="49" charset="0"/>
              </a:rPr>
              <a:t>(</a:t>
            </a:r>
            <a:r>
              <a:rPr lang="en-HK" b="0" dirty="0">
                <a:solidFill>
                  <a:srgbClr val="A31515"/>
                </a:solidFill>
                <a:effectLst/>
                <a:latin typeface="Menlo" panose="020B0609030804020204" pitchFamily="49" charset="0"/>
              </a:rPr>
              <a:t>"After 1 second\n"</a:t>
            </a:r>
            <a:r>
              <a:rPr lang="en-HK" b="0" dirty="0">
                <a:solidFill>
                  <a:srgbClr val="000000"/>
                </a:solidFill>
                <a:effectLst/>
                <a:latin typeface="Menlo" panose="020B0609030804020204" pitchFamily="49" charset="0"/>
              </a:rPr>
              <a:t>);</a:t>
            </a:r>
          </a:p>
          <a:p>
            <a:r>
              <a:rPr lang="en-HK" b="0" dirty="0">
                <a:solidFill>
                  <a:srgbClr val="0000FF"/>
                </a:solidFill>
                <a:effectLst/>
                <a:latin typeface="Menlo" panose="020B0609030804020204" pitchFamily="49" charset="0"/>
              </a:rPr>
              <a:t>   return</a:t>
            </a:r>
            <a:r>
              <a:rPr lang="en-HK" b="0" dirty="0">
                <a:solidFill>
                  <a:srgbClr val="000000"/>
                </a:solidFill>
                <a:effectLst/>
                <a:latin typeface="Menlo" panose="020B0609030804020204" pitchFamily="49" charset="0"/>
              </a:rPr>
              <a:t> </a:t>
            </a:r>
            <a:r>
              <a:rPr lang="en-HK" b="0" dirty="0">
                <a:solidFill>
                  <a:srgbClr val="098658"/>
                </a:solidFill>
                <a:effectLst/>
                <a:latin typeface="Menlo" panose="020B0609030804020204" pitchFamily="49" charset="0"/>
              </a:rPr>
              <a:t>0</a:t>
            </a:r>
            <a:r>
              <a:rPr lang="en-HK" b="0" dirty="0">
                <a:solidFill>
                  <a:srgbClr val="000000"/>
                </a:solidFill>
                <a:effectLst/>
                <a:latin typeface="Menlo" panose="020B0609030804020204" pitchFamily="49" charset="0"/>
              </a:rPr>
              <a:t>;</a:t>
            </a:r>
          </a:p>
          <a:p>
            <a:r>
              <a:rPr lang="en-HK" b="0" dirty="0">
                <a:solidFill>
                  <a:srgbClr val="000000"/>
                </a:solidFill>
                <a:effectLst/>
                <a:latin typeface="Menlo" panose="020B0609030804020204" pitchFamily="49" charset="0"/>
              </a:rPr>
              <a:t>}</a:t>
            </a:r>
          </a:p>
          <a:p>
            <a:br>
              <a:rPr lang="en-HK" b="0" dirty="0">
                <a:solidFill>
                  <a:srgbClr val="000000"/>
                </a:solidFill>
                <a:effectLst/>
                <a:latin typeface="Menlo" panose="020B0609030804020204" pitchFamily="49" charset="0"/>
              </a:rPr>
            </a:br>
            <a:endParaRPr lang="en-HK"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5066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7</a:t>
            </a:fld>
            <a:endParaRPr lang="ko-KR" altLang="en-US"/>
          </a:p>
        </p:txBody>
      </p:sp>
      <p:sp>
        <p:nvSpPr>
          <p:cNvPr id="9" name="Content Placeholder 8"/>
          <p:cNvSpPr>
            <a:spLocks noGrp="1"/>
          </p:cNvSpPr>
          <p:nvPr>
            <p:ph sz="quarter" idx="1"/>
          </p:nvPr>
        </p:nvSpPr>
        <p:spPr>
          <a:xfrm>
            <a:off x="838200" y="2512346"/>
            <a:ext cx="8369300" cy="3596354"/>
          </a:xfrm>
        </p:spPr>
        <p:txBody>
          <a:bodyPr>
            <a:normAutofit fontScale="92500" lnSpcReduction="10000"/>
          </a:bodyPr>
          <a:lstStyle/>
          <a:p>
            <a:pPr latinLnBrk="0"/>
            <a:r>
              <a:rPr lang="en-US" dirty="0"/>
              <a:t>Create a child process</a:t>
            </a:r>
          </a:p>
          <a:p>
            <a:pPr lvl="1" latinLnBrk="0"/>
            <a:r>
              <a:rPr lang="en-US" dirty="0"/>
              <a:t>The child process is an (almost) exact copy of the parent</a:t>
            </a:r>
          </a:p>
          <a:p>
            <a:pPr lvl="1" latinLnBrk="0"/>
            <a:r>
              <a:rPr lang="en-US" dirty="0"/>
              <a:t>The new process and the old process both continue in parallel from the statement that follows the </a:t>
            </a:r>
            <a:r>
              <a:rPr lang="en-US" sz="1350" b="1" dirty="0">
                <a:solidFill>
                  <a:srgbClr val="0000FF"/>
                </a:solidFill>
                <a:latin typeface="Courier New" pitchFamily="49" charset="0"/>
                <a:cs typeface="Courier New" pitchFamily="49" charset="0"/>
              </a:rPr>
              <a:t>fork()</a:t>
            </a:r>
          </a:p>
          <a:p>
            <a:pPr latinLnBrk="0"/>
            <a:r>
              <a:rPr lang="en-US" dirty="0"/>
              <a:t>Returns</a:t>
            </a:r>
          </a:p>
          <a:p>
            <a:pPr lvl="1" latinLnBrk="0"/>
            <a:r>
              <a:rPr lang="en-US" dirty="0"/>
              <a:t>To child: </a:t>
            </a:r>
          </a:p>
          <a:p>
            <a:pPr lvl="2" latinLnBrk="0"/>
            <a:r>
              <a:rPr lang="en-US" dirty="0"/>
              <a:t>0 on success</a:t>
            </a:r>
          </a:p>
          <a:p>
            <a:pPr lvl="1" latinLnBrk="0"/>
            <a:r>
              <a:rPr lang="en-US" dirty="0"/>
              <a:t>To parent:</a:t>
            </a:r>
          </a:p>
          <a:p>
            <a:pPr lvl="2" latinLnBrk="0"/>
            <a:r>
              <a:rPr lang="en-US" dirty="0"/>
              <a:t>Process ID of the child process</a:t>
            </a:r>
          </a:p>
          <a:p>
            <a:pPr lvl="2" latinLnBrk="0"/>
            <a:r>
              <a:rPr lang="en-US" dirty="0"/>
              <a:t>-1 on error, sets </a:t>
            </a:r>
            <a:r>
              <a:rPr lang="en-US" sz="1350" b="1" dirty="0" err="1">
                <a:solidFill>
                  <a:srgbClr val="0000FF"/>
                </a:solidFill>
                <a:latin typeface="Courier New" pitchFamily="49" charset="0"/>
                <a:ea typeface="ＭＳ Ｐゴシック" pitchFamily="-112" charset="-128"/>
                <a:cs typeface="Courier New" pitchFamily="49" charset="0"/>
              </a:rPr>
              <a:t>errno</a:t>
            </a:r>
            <a:endParaRPr lang="en-US" sz="1350" b="1" dirty="0">
              <a:solidFill>
                <a:srgbClr val="0000FF"/>
              </a:solidFill>
              <a:latin typeface="Courier New" pitchFamily="49" charset="0"/>
              <a:ea typeface="ＭＳ Ｐゴシック" pitchFamily="-112" charset="-128"/>
              <a:cs typeface="Courier New" pitchFamily="49" charset="0"/>
            </a:endParaRPr>
          </a:p>
          <a:p>
            <a:pPr marL="0" indent="0">
              <a:buNone/>
            </a:pPr>
            <a:endParaRPr lang="en-US" dirty="0"/>
          </a:p>
        </p:txBody>
      </p:sp>
      <p:sp>
        <p:nvSpPr>
          <p:cNvPr id="2" name="TextBox 1"/>
          <p:cNvSpPr txBox="1"/>
          <p:nvPr/>
        </p:nvSpPr>
        <p:spPr>
          <a:xfrm>
            <a:off x="6184901" y="4597383"/>
            <a:ext cx="3594434" cy="646331"/>
          </a:xfrm>
          <a:prstGeom prst="rect">
            <a:avLst/>
          </a:prstGeom>
          <a:noFill/>
        </p:spPr>
        <p:txBody>
          <a:bodyPr wrap="square" rtlCol="0">
            <a:spAutoFit/>
          </a:bodyPr>
          <a:lstStyle/>
          <a:p>
            <a:r>
              <a:rPr lang="en-US" dirty="0">
                <a:solidFill>
                  <a:srgbClr val="FF0000"/>
                </a:solidFill>
              </a:rPr>
              <a:t>The return PID is important for both parent and child processes</a:t>
            </a:r>
          </a:p>
        </p:txBody>
      </p:sp>
      <p:sp>
        <p:nvSpPr>
          <p:cNvPr id="4" name="Right Brace 3"/>
          <p:cNvSpPr/>
          <p:nvPr/>
        </p:nvSpPr>
        <p:spPr>
          <a:xfrm>
            <a:off x="5508056" y="4198655"/>
            <a:ext cx="421106" cy="1443789"/>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4651408" y="1647360"/>
            <a:ext cx="2555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fork(</a:t>
            </a:r>
            <a:r>
              <a:rPr lang="en-HK" dirty="0">
                <a:solidFill>
                  <a:srgbClr val="0000FF"/>
                </a:solidFill>
                <a:latin typeface="Menlo" panose="020B0609030804020204" pitchFamily="49" charset="0"/>
              </a:rPr>
              <a:t>void</a:t>
            </a:r>
            <a:r>
              <a:rPr lang="en-HK"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1560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process: </a:t>
            </a:r>
            <a:r>
              <a:rPr lang="en-US" dirty="0">
                <a:latin typeface="Courier New" panose="02070309020205020404" pitchFamily="49" charset="0"/>
                <a:cs typeface="Courier New" panose="02070309020205020404" pitchFamily="49" charset="0"/>
              </a:rPr>
              <a:t>fork</a:t>
            </a:r>
          </a:p>
        </p:txBody>
      </p:sp>
      <p:sp>
        <p:nvSpPr>
          <p:cNvPr id="3" name="Slide Number Placeholder 2"/>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cxnSp>
        <p:nvCxnSpPr>
          <p:cNvPr id="6" name="Straight Arrow Connector 5"/>
          <p:cNvCxnSpPr/>
          <p:nvPr/>
        </p:nvCxnSpPr>
        <p:spPr>
          <a:xfrm>
            <a:off x="4966025" y="2599102"/>
            <a:ext cx="0" cy="26462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964247" y="3808187"/>
            <a:ext cx="0" cy="14372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Freeform 9"/>
          <p:cNvSpPr/>
          <p:nvPr/>
        </p:nvSpPr>
        <p:spPr>
          <a:xfrm>
            <a:off x="4955260" y="3208565"/>
            <a:ext cx="2022676" cy="599623"/>
          </a:xfrm>
          <a:custGeom>
            <a:avLst/>
            <a:gdLst>
              <a:gd name="connsiteX0" fmla="*/ 0 w 2696901"/>
              <a:gd name="connsiteY0" fmla="*/ 844 h 799497"/>
              <a:gd name="connsiteX1" fmla="*/ 1342663 w 2696901"/>
              <a:gd name="connsiteY1" fmla="*/ 128166 h 799497"/>
              <a:gd name="connsiteX2" fmla="*/ 2696901 w 2696901"/>
              <a:gd name="connsiteY2" fmla="*/ 799497 h 799497"/>
            </a:gdLst>
            <a:ahLst/>
            <a:cxnLst>
              <a:cxn ang="0">
                <a:pos x="connsiteX0" y="connsiteY0"/>
              </a:cxn>
              <a:cxn ang="0">
                <a:pos x="connsiteX1" y="connsiteY1"/>
              </a:cxn>
              <a:cxn ang="0">
                <a:pos x="connsiteX2" y="connsiteY2"/>
              </a:cxn>
            </a:cxnLst>
            <a:rect l="l" t="t" r="r" b="b"/>
            <a:pathLst>
              <a:path w="2696901" h="799497">
                <a:moveTo>
                  <a:pt x="0" y="844"/>
                </a:moveTo>
                <a:cubicBezTo>
                  <a:pt x="446590" y="-2050"/>
                  <a:pt x="893180" y="-4943"/>
                  <a:pt x="1342663" y="128166"/>
                </a:cubicBezTo>
                <a:cubicBezTo>
                  <a:pt x="1792146" y="261275"/>
                  <a:pt x="2244523" y="530386"/>
                  <a:pt x="2696901" y="79949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4" name="TextBox 13"/>
          <p:cNvSpPr txBox="1"/>
          <p:nvPr/>
        </p:nvSpPr>
        <p:spPr>
          <a:xfrm>
            <a:off x="4372376" y="1971224"/>
            <a:ext cx="1165768" cy="523220"/>
          </a:xfrm>
          <a:prstGeom prst="rect">
            <a:avLst/>
          </a:prstGeom>
          <a:noFill/>
        </p:spPr>
        <p:txBody>
          <a:bodyPr wrap="none" rtlCol="0">
            <a:spAutoFit/>
          </a:bodyPr>
          <a:lstStyle/>
          <a:p>
            <a:r>
              <a:rPr lang="en-US" sz="2800" b="1" dirty="0">
                <a:solidFill>
                  <a:srgbClr val="00B050"/>
                </a:solidFill>
              </a:rPr>
              <a:t>Parent</a:t>
            </a:r>
          </a:p>
        </p:txBody>
      </p:sp>
      <p:sp>
        <p:nvSpPr>
          <p:cNvPr id="15" name="TextBox 14"/>
          <p:cNvSpPr txBox="1"/>
          <p:nvPr/>
        </p:nvSpPr>
        <p:spPr>
          <a:xfrm>
            <a:off x="6496009" y="2887462"/>
            <a:ext cx="936475" cy="523220"/>
          </a:xfrm>
          <a:prstGeom prst="rect">
            <a:avLst/>
          </a:prstGeom>
          <a:noFill/>
        </p:spPr>
        <p:txBody>
          <a:bodyPr wrap="none" rtlCol="0">
            <a:spAutoFit/>
          </a:bodyPr>
          <a:lstStyle/>
          <a:p>
            <a:r>
              <a:rPr lang="en-US" sz="2800" b="1" dirty="0">
                <a:solidFill>
                  <a:srgbClr val="00B050"/>
                </a:solidFill>
              </a:rPr>
              <a:t>Child</a:t>
            </a:r>
          </a:p>
        </p:txBody>
      </p:sp>
      <p:sp>
        <p:nvSpPr>
          <p:cNvPr id="16" name="Rectangle 15"/>
          <p:cNvSpPr/>
          <p:nvPr/>
        </p:nvSpPr>
        <p:spPr>
          <a:xfrm>
            <a:off x="3507863" y="4219282"/>
            <a:ext cx="1134126" cy="648072"/>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7" name="Rectangle 16"/>
          <p:cNvSpPr/>
          <p:nvPr/>
        </p:nvSpPr>
        <p:spPr>
          <a:xfrm>
            <a:off x="7288283" y="4219282"/>
            <a:ext cx="1296144" cy="648072"/>
          </a:xfrm>
          <a:prstGeom prst="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rgbClr val="FF0000"/>
                </a:solidFill>
              </a:rPr>
              <a:t>Data</a:t>
            </a:r>
          </a:p>
        </p:txBody>
      </p:sp>
      <p:sp>
        <p:nvSpPr>
          <p:cNvPr id="18" name="Rectangle 17"/>
          <p:cNvSpPr/>
          <p:nvPr/>
        </p:nvSpPr>
        <p:spPr>
          <a:xfrm>
            <a:off x="5399533" y="3878719"/>
            <a:ext cx="1134126" cy="11506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solidFill>
                  <a:srgbClr val="FF0000"/>
                </a:solidFill>
              </a:rPr>
              <a:t>Shared</a:t>
            </a:r>
          </a:p>
          <a:p>
            <a:pPr algn="ctr"/>
            <a:r>
              <a:rPr lang="en-US" sz="2000" dirty="0">
                <a:solidFill>
                  <a:srgbClr val="FF0000"/>
                </a:solidFill>
              </a:rPr>
              <a:t>Program</a:t>
            </a:r>
          </a:p>
          <a:p>
            <a:pPr algn="ctr"/>
            <a:r>
              <a:rPr lang="en-US" sz="2000" dirty="0">
                <a:solidFill>
                  <a:srgbClr val="FF0000"/>
                </a:solidFill>
              </a:rPr>
              <a:t>Text</a:t>
            </a:r>
          </a:p>
        </p:txBody>
      </p:sp>
      <p:sp>
        <p:nvSpPr>
          <p:cNvPr id="19" name="TextBox 18"/>
          <p:cNvSpPr txBox="1"/>
          <p:nvPr/>
        </p:nvSpPr>
        <p:spPr>
          <a:xfrm>
            <a:off x="8962469" y="4024502"/>
            <a:ext cx="1659429" cy="830997"/>
          </a:xfrm>
          <a:prstGeom prst="rect">
            <a:avLst/>
          </a:prstGeom>
          <a:noFill/>
        </p:spPr>
        <p:txBody>
          <a:bodyPr wrap="none" rtlCol="0">
            <a:spAutoFit/>
          </a:bodyPr>
          <a:lstStyle/>
          <a:p>
            <a:r>
              <a:rPr lang="en-US" sz="2400" dirty="0"/>
              <a:t>In the child:</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 0</a:t>
            </a:r>
          </a:p>
        </p:txBody>
      </p:sp>
      <p:sp>
        <p:nvSpPr>
          <p:cNvPr id="20" name="TextBox 19"/>
          <p:cNvSpPr txBox="1"/>
          <p:nvPr/>
        </p:nvSpPr>
        <p:spPr>
          <a:xfrm>
            <a:off x="1221229" y="4024501"/>
            <a:ext cx="1889748" cy="830997"/>
          </a:xfrm>
          <a:prstGeom prst="rect">
            <a:avLst/>
          </a:prstGeom>
          <a:noFill/>
        </p:spPr>
        <p:txBody>
          <a:bodyPr wrap="none" rtlCol="0">
            <a:spAutoFit/>
          </a:bodyPr>
          <a:lstStyle/>
          <a:p>
            <a:r>
              <a:rPr lang="en-US" sz="2400" dirty="0"/>
              <a:t>In the parent:</a:t>
            </a:r>
          </a:p>
          <a:p>
            <a:r>
              <a:rPr lang="en-US" sz="2400" b="1" dirty="0" err="1">
                <a:solidFill>
                  <a:srgbClr val="0000FF"/>
                </a:solidFill>
                <a:latin typeface="Courier New" pitchFamily="49" charset="0"/>
                <a:ea typeface="ＭＳ Ｐゴシック" pitchFamily="-112" charset="-128"/>
                <a:cs typeface="Courier New" pitchFamily="49" charset="0"/>
              </a:rPr>
              <a:t>pid</a:t>
            </a:r>
            <a:r>
              <a:rPr lang="en-US" sz="2400" b="1" dirty="0">
                <a:solidFill>
                  <a:srgbClr val="0000FF"/>
                </a:solidFill>
                <a:latin typeface="Courier New" pitchFamily="49" charset="0"/>
                <a:ea typeface="ＭＳ Ｐゴシック" pitchFamily="-112" charset="-128"/>
                <a:cs typeface="Courier New" pitchFamily="49" charset="0"/>
              </a:rPr>
              <a:t> &gt; 0</a:t>
            </a:r>
            <a:endParaRPr lang="en-US" sz="2400" dirty="0"/>
          </a:p>
        </p:txBody>
      </p:sp>
    </p:spTree>
    <p:extLst>
      <p:ext uri="{BB962C8B-B14F-4D97-AF65-F5344CB8AC3E}">
        <p14:creationId xmlns:p14="http://schemas.microsoft.com/office/powerpoint/2010/main" val="256370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a child process: </a:t>
            </a:r>
            <a:r>
              <a:rPr lang="en-US" dirty="0">
                <a:latin typeface="Courier New" panose="02070309020205020404" pitchFamily="49" charset="0"/>
                <a:cs typeface="Courier New" panose="02070309020205020404" pitchFamily="49" charset="0"/>
              </a:rPr>
              <a:t>wait</a:t>
            </a:r>
            <a:endParaRPr lang="en-US" sz="2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04D156C5-679D-574E-A0DB-98CD761A873C}" type="slidenum">
              <a:rPr lang="en-US" smtClean="0"/>
              <a:t>9</a:t>
            </a:fld>
            <a:endParaRPr lang="en-US"/>
          </a:p>
        </p:txBody>
      </p:sp>
      <p:sp>
        <p:nvSpPr>
          <p:cNvPr id="5" name="Content Placeholder 4"/>
          <p:cNvSpPr>
            <a:spLocks noGrp="1"/>
          </p:cNvSpPr>
          <p:nvPr>
            <p:ph sz="quarter" idx="1"/>
          </p:nvPr>
        </p:nvSpPr>
        <p:spPr>
          <a:xfrm>
            <a:off x="1995139" y="3735259"/>
            <a:ext cx="7886700" cy="2370534"/>
          </a:xfrm>
        </p:spPr>
        <p:txBody>
          <a:bodyPr>
            <a:normAutofit/>
          </a:bodyPr>
          <a:lstStyle/>
          <a:p>
            <a:r>
              <a:rPr lang="en-US" sz="2400" dirty="0"/>
              <a:t>All of them are used to wait for state changes in a child of the calling process.</a:t>
            </a:r>
          </a:p>
          <a:p>
            <a:r>
              <a:rPr lang="en-US" sz="2400" dirty="0"/>
              <a:t>Status is the pointer pointing to an </a:t>
            </a:r>
            <a:r>
              <a:rPr lang="en-US" sz="2400" b="1" dirty="0">
                <a:solidFill>
                  <a:srgbClr val="7F0055"/>
                </a:solidFill>
                <a:latin typeface="Courier New" charset="0"/>
                <a:cs typeface="Courier New" charset="0"/>
              </a:rPr>
              <a:t>int</a:t>
            </a:r>
            <a:r>
              <a:rPr lang="en-US" sz="1600" b="1" dirty="0">
                <a:solidFill>
                  <a:srgbClr val="7F0055"/>
                </a:solidFill>
                <a:latin typeface="Courier New" charset="0"/>
                <a:cs typeface="Courier New" charset="0"/>
              </a:rPr>
              <a:t> </a:t>
            </a:r>
            <a:r>
              <a:rPr lang="en-US" sz="2400" dirty="0"/>
              <a:t>where return status of the child is stored. You can input 0 (</a:t>
            </a:r>
            <a:r>
              <a:rPr lang="en-US" sz="2400" dirty="0">
                <a:latin typeface="Courier New" panose="02070309020205020404" pitchFamily="49" charset="0"/>
                <a:cs typeface="Courier New" panose="02070309020205020404" pitchFamily="49" charset="0"/>
              </a:rPr>
              <a:t>NULL</a:t>
            </a:r>
            <a:r>
              <a:rPr lang="en-US" sz="2400" dirty="0"/>
              <a:t>) if no return status is needed.</a:t>
            </a:r>
          </a:p>
        </p:txBody>
      </p:sp>
      <p:sp>
        <p:nvSpPr>
          <p:cNvPr id="6" name="TextBox 5"/>
          <p:cNvSpPr txBox="1"/>
          <p:nvPr/>
        </p:nvSpPr>
        <p:spPr>
          <a:xfrm>
            <a:off x="1216787" y="1730376"/>
            <a:ext cx="975842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HK" dirty="0">
                <a:solidFill>
                  <a:srgbClr val="00B050"/>
                </a:solidFill>
                <a:latin typeface="Menlo" panose="020B0609030804020204" pitchFamily="49" charset="0"/>
              </a:rPr>
              <a:t>// wait() will be used in this course</a:t>
            </a:r>
            <a:endParaRPr lang="en-HK" dirty="0">
              <a:solidFill>
                <a:srgbClr val="0000FF"/>
              </a:solidFill>
              <a:latin typeface="Menlo" panose="020B0609030804020204" pitchFamily="49" charset="0"/>
            </a:endParaRP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wait(</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p>
          <a:p>
            <a:endParaRPr lang="en-HK" dirty="0">
              <a:solidFill>
                <a:srgbClr val="000000"/>
              </a:solidFill>
              <a:latin typeface="Menlo" panose="020B0609030804020204" pitchFamily="49" charset="0"/>
            </a:endParaRPr>
          </a:p>
          <a:p>
            <a:r>
              <a:rPr lang="en-HK" dirty="0">
                <a:solidFill>
                  <a:srgbClr val="00B050"/>
                </a:solidFill>
                <a:latin typeface="Menlo" panose="020B0609030804020204" pitchFamily="49" charset="0"/>
              </a:rPr>
              <a:t>// </a:t>
            </a:r>
            <a:r>
              <a:rPr lang="en-HK" dirty="0" err="1">
                <a:solidFill>
                  <a:srgbClr val="00B050"/>
                </a:solidFill>
                <a:latin typeface="Menlo" panose="020B0609030804020204" pitchFamily="49" charset="0"/>
              </a:rPr>
              <a:t>waitpid</a:t>
            </a:r>
            <a:r>
              <a:rPr lang="en-HK" dirty="0">
                <a:solidFill>
                  <a:srgbClr val="00B050"/>
                </a:solidFill>
                <a:latin typeface="Menlo" panose="020B0609030804020204" pitchFamily="49" charset="0"/>
              </a:rPr>
              <a:t>() and waited() won’t be used in this course</a:t>
            </a:r>
          </a:p>
          <a:p>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waitpid</a:t>
            </a:r>
            <a:r>
              <a:rPr lang="en-HK" dirty="0">
                <a:solidFill>
                  <a:srgbClr val="000000"/>
                </a:solidFill>
                <a:latin typeface="Menlo" panose="020B0609030804020204" pitchFamily="49" charset="0"/>
              </a:rPr>
              <a:t>(</a:t>
            </a:r>
            <a:r>
              <a:rPr lang="en-HK" dirty="0" err="1">
                <a:solidFill>
                  <a:srgbClr val="0000FF"/>
                </a:solidFill>
                <a:latin typeface="Menlo" panose="020B0609030804020204" pitchFamily="49" charset="0"/>
              </a:rPr>
              <a:t>pid_t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pid</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*status,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 </a:t>
            </a:r>
          </a:p>
          <a:p>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waitid</a:t>
            </a:r>
            <a:r>
              <a:rPr lang="en-HK" dirty="0">
                <a:solidFill>
                  <a:srgbClr val="000000"/>
                </a:solidFill>
                <a:latin typeface="Menlo" panose="020B0609030804020204" pitchFamily="49" charset="0"/>
              </a:rPr>
              <a:t>(</a:t>
            </a:r>
            <a:r>
              <a:rPr lang="en-HK" dirty="0" err="1">
                <a:solidFill>
                  <a:srgbClr val="000000"/>
                </a:solidFill>
                <a:latin typeface="Menlo" panose="020B0609030804020204" pitchFamily="49" charset="0"/>
              </a:rPr>
              <a:t>idtype_t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idtype</a:t>
            </a:r>
            <a:r>
              <a:rPr lang="en-HK" dirty="0">
                <a:solidFill>
                  <a:srgbClr val="000000"/>
                </a:solidFill>
                <a:latin typeface="Menlo" panose="020B0609030804020204" pitchFamily="49" charset="0"/>
              </a:rPr>
              <a:t>, </a:t>
            </a:r>
            <a:r>
              <a:rPr lang="en-HK" dirty="0" err="1">
                <a:solidFill>
                  <a:srgbClr val="0000FF"/>
                </a:solidFill>
                <a:latin typeface="Menlo" panose="020B0609030804020204" pitchFamily="49" charset="0"/>
              </a:rPr>
              <a:t>id_t</a:t>
            </a:r>
            <a:r>
              <a:rPr lang="en-HK" dirty="0">
                <a:solidFill>
                  <a:srgbClr val="000000"/>
                </a:solidFill>
                <a:latin typeface="Menlo" panose="020B0609030804020204" pitchFamily="49" charset="0"/>
              </a:rPr>
              <a:t> id, </a:t>
            </a:r>
            <a:r>
              <a:rPr lang="en-HK" dirty="0" err="1">
                <a:solidFill>
                  <a:srgbClr val="000000"/>
                </a:solidFill>
                <a:latin typeface="Menlo" panose="020B0609030804020204" pitchFamily="49" charset="0"/>
              </a:rPr>
              <a:t>siginfo_t</a:t>
            </a:r>
            <a:r>
              <a:rPr lang="en-HK" dirty="0">
                <a:solidFill>
                  <a:srgbClr val="000000"/>
                </a:solidFill>
                <a:latin typeface="Menlo" panose="020B0609030804020204" pitchFamily="49" charset="0"/>
              </a:rPr>
              <a:t> *</a:t>
            </a:r>
            <a:r>
              <a:rPr lang="en-HK" dirty="0" err="1">
                <a:solidFill>
                  <a:srgbClr val="000000"/>
                </a:solidFill>
                <a:latin typeface="Menlo" panose="020B0609030804020204" pitchFamily="49" charset="0"/>
              </a:rPr>
              <a:t>infop</a:t>
            </a:r>
            <a:r>
              <a:rPr lang="en-HK" dirty="0">
                <a:solidFill>
                  <a:srgbClr val="000000"/>
                </a:solidFill>
                <a:latin typeface="Menlo" panose="020B0609030804020204" pitchFamily="49" charset="0"/>
              </a:rPr>
              <a:t>, </a:t>
            </a:r>
            <a:r>
              <a:rPr lang="en-HK" dirty="0">
                <a:solidFill>
                  <a:srgbClr val="0000FF"/>
                </a:solidFill>
                <a:latin typeface="Menlo" panose="020B0609030804020204" pitchFamily="49" charset="0"/>
              </a:rPr>
              <a:t>int</a:t>
            </a:r>
            <a:r>
              <a:rPr lang="en-HK" dirty="0">
                <a:solidFill>
                  <a:srgbClr val="000000"/>
                </a:solidFill>
                <a:latin typeface="Menlo" panose="020B0609030804020204" pitchFamily="49" charset="0"/>
              </a:rPr>
              <a:t> options);</a:t>
            </a:r>
          </a:p>
        </p:txBody>
      </p:sp>
    </p:spTree>
    <p:extLst>
      <p:ext uri="{BB962C8B-B14F-4D97-AF65-F5344CB8AC3E}">
        <p14:creationId xmlns:p14="http://schemas.microsoft.com/office/powerpoint/2010/main" val="379118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4807</Words>
  <Application>Microsoft Macintosh PowerPoint</Application>
  <PresentationFormat>Widescreen</PresentationFormat>
  <Paragraphs>750</Paragraphs>
  <Slides>40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Courier New</vt:lpstr>
      <vt:lpstr>Courier New Bold</vt:lpstr>
      <vt:lpstr>Gill Sans MT</vt:lpstr>
      <vt:lpstr>Menlo</vt:lpstr>
      <vt:lpstr>Monaco</vt:lpstr>
      <vt:lpstr>Times New Roman</vt:lpstr>
      <vt:lpstr>Wingdings</vt:lpstr>
      <vt:lpstr>Office Theme</vt:lpstr>
      <vt:lpstr>COMP3511</vt:lpstr>
      <vt:lpstr>Overview of Linux Process</vt:lpstr>
      <vt:lpstr>Notes</vt:lpstr>
      <vt:lpstr>Overview: List of system calls used in this lab</vt:lpstr>
      <vt:lpstr>Getting Process IDs: getpid, getppid</vt:lpstr>
      <vt:lpstr>Temporarily suspend a process: sleep</vt:lpstr>
      <vt:lpstr>Creating a process: fork</vt:lpstr>
      <vt:lpstr>Creating a process: fork</vt:lpstr>
      <vt:lpstr>Waiting a child process: wait</vt:lpstr>
      <vt:lpstr>Zombie and Orphan process</vt:lpstr>
      <vt:lpstr>Example: An orphan process</vt:lpstr>
      <vt:lpstr>Example: Using wait() properly</vt:lpstr>
      <vt:lpstr>Example: A zombie process</vt:lpstr>
      <vt:lpstr>Exit status of a process</vt:lpstr>
      <vt:lpstr>Example: Checking the exit status</vt:lpstr>
      <vt:lpstr>File operations</vt:lpstr>
      <vt:lpstr>File operations</vt:lpstr>
      <vt:lpstr>Example: file operations</vt:lpstr>
      <vt:lpstr>C Standard Library file operations</vt:lpstr>
      <vt:lpstr>File operations:  C Standard Library V.S. System Calls</vt:lpstr>
      <vt:lpstr>Linux Pipes</vt:lpstr>
      <vt:lpstr>Introduction</vt:lpstr>
      <vt:lpstr>Unnamed pipe: pipe</vt:lpstr>
      <vt:lpstr>Pipe example (Child =&gt; Parent)</vt:lpstr>
      <vt:lpstr>Pipe example (Parent =&gt; Child)</vt:lpstr>
      <vt:lpstr>Execute another executable file </vt:lpstr>
      <vt:lpstr>Example: Using execlp</vt:lpstr>
      <vt:lpstr>Example: Using execvp</vt:lpstr>
      <vt:lpstr>Duplicating a file descriptor: dup</vt:lpstr>
      <vt:lpstr>Example: Using dup</vt:lpstr>
      <vt:lpstr>Example: A Linux pipe command </vt:lpstr>
      <vt:lpstr>Command-line pipe: ls | wc -l</vt:lpstr>
      <vt:lpstr>Command-line pipe: ls | wc -l</vt:lpstr>
      <vt:lpstr>Command-line pipe: ls | wc -l</vt:lpstr>
      <vt:lpstr>Command-line pipe: ls | wc -l</vt:lpstr>
      <vt:lpstr>Command-line pipe: ls | wc -l</vt:lpstr>
      <vt:lpstr>Command-line pipe: ls | wc -l</vt:lpstr>
      <vt:lpstr>Duplicating a file descriptor: dup2</vt:lpstr>
      <vt:lpstr>Command-line pipe: ls | wc –l (using dup2)</vt:lpstr>
      <vt:lpstr>Which one should I use? dup/dup2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CHUNG, Kai Lun Peter</dc:creator>
  <cp:lastModifiedBy>Kai Lun Peter CHUNG</cp:lastModifiedBy>
  <cp:revision>141</cp:revision>
  <dcterms:created xsi:type="dcterms:W3CDTF">2019-02-12T04:52:04Z</dcterms:created>
  <dcterms:modified xsi:type="dcterms:W3CDTF">2023-02-27T14:27:30Z</dcterms:modified>
</cp:coreProperties>
</file>