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1"/>
  </p:sldMasterIdLst>
  <p:notesMasterIdLst>
    <p:notesMasterId r:id="rId32"/>
  </p:notesMasterIdLst>
  <p:sldIdLst>
    <p:sldId id="256" r:id="rId2"/>
    <p:sldId id="278" r:id="rId3"/>
    <p:sldId id="385" r:id="rId4"/>
    <p:sldId id="328" r:id="rId5"/>
    <p:sldId id="387" r:id="rId6"/>
    <p:sldId id="388" r:id="rId7"/>
    <p:sldId id="391" r:id="rId8"/>
    <p:sldId id="296" r:id="rId9"/>
    <p:sldId id="389" r:id="rId10"/>
    <p:sldId id="390" r:id="rId11"/>
    <p:sldId id="329" r:id="rId12"/>
    <p:sldId id="392" r:id="rId13"/>
    <p:sldId id="337" r:id="rId14"/>
    <p:sldId id="394" r:id="rId15"/>
    <p:sldId id="341" r:id="rId16"/>
    <p:sldId id="395" r:id="rId17"/>
    <p:sldId id="339" r:id="rId18"/>
    <p:sldId id="398" r:id="rId19"/>
    <p:sldId id="397" r:id="rId20"/>
    <p:sldId id="399" r:id="rId21"/>
    <p:sldId id="342" r:id="rId22"/>
    <p:sldId id="400" r:id="rId23"/>
    <p:sldId id="405" r:id="rId24"/>
    <p:sldId id="406" r:id="rId25"/>
    <p:sldId id="343" r:id="rId26"/>
    <p:sldId id="345" r:id="rId27"/>
    <p:sldId id="396" r:id="rId28"/>
    <p:sldId id="393" r:id="rId29"/>
    <p:sldId id="346" r:id="rId30"/>
    <p:sldId id="3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3426"/>
    <a:srgbClr val="D48E4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E329-49B6-4EAC-9BC2-72F9838F5933}" v="19574" dt="2018-07-20T09:28:0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6953" autoAdjust="0"/>
  </p:normalViewPr>
  <p:slideViewPr>
    <p:cSldViewPr snapToGrid="0">
      <p:cViewPr varScale="1">
        <p:scale>
          <a:sx n="85" d="100"/>
          <a:sy n="85" d="100"/>
        </p:scale>
        <p:origin x="1536" y="120"/>
      </p:cViewPr>
      <p:guideLst>
        <p:guide orient="horz" pos="72"/>
        <p:guide pos="3840"/>
        <p:guide orient="horz" pos="648"/>
        <p:guide pos="72"/>
        <p:guide pos="7608"/>
        <p:guide orient="horz" pos="816"/>
        <p:guide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D1A9-C053-4799-932E-3A90399E706E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1E2-77D1-4C29-AE2F-D3CB16F92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relatively widespread use of checksums </a:t>
            </a:r>
            <a:r>
              <a:rPr lang="en-US" i="1" dirty="0"/>
              <a:t>by publishers and content distributors</a:t>
            </a:r>
            <a:r>
              <a:rPr lang="en-US" i="0" dirty="0"/>
              <a:t>, the types of security breaches that checksums would otherwise prevent occur frequently all over the internet</a:t>
            </a:r>
          </a:p>
          <a:p>
            <a:endParaRPr lang="en-US" i="0" dirty="0"/>
          </a:p>
          <a:p>
            <a:r>
              <a:rPr lang="en-US" i="0" dirty="0"/>
              <a:t>This is because checksums, while mathematically valid (and, in this case,) cryptographic constructions, by themselves are not anything close to a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DNS’s high availability and high performance properties, we can eliminate the cost of securely deploying checksums</a:t>
            </a:r>
          </a:p>
          <a:p>
            <a:r>
              <a:rPr lang="en-US" dirty="0"/>
              <a:t>Leveraging DNS’s simple structure, we can automate the checksum validation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together, we approach a more complete solution to the problem of validating </a:t>
            </a:r>
            <a:r>
              <a:rPr lang="en-US" i="1" dirty="0"/>
              <a:t>what</a:t>
            </a:r>
            <a:r>
              <a:rPr lang="en-US" i="0" dirty="0"/>
              <a:t> we get back: DNSCHK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  <a:p>
            <a:endParaRPr lang="en-US" dirty="0"/>
          </a:p>
          <a:p>
            <a:r>
              <a:rPr lang="en-US" dirty="0"/>
              <a:t>A core facet of DNSCHK is that downloads remain simple and painless, despite the added checksum validation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2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1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most are aware these days, downloading content over the internet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do we know we’re talking to whom we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know we’re receiving exactly what we asked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HTTPS, PKI, DNSSEC, et cetera work together to address end-to-end authenticity validation and confidentiality concerns between browser and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thought to address the “compromised resource” problem by preventing MITM attacks and the like</a:t>
            </a:r>
          </a:p>
          <a:p>
            <a:endParaRPr lang="en-US" dirty="0"/>
          </a:p>
          <a:p>
            <a:r>
              <a:rPr lang="en-US" dirty="0"/>
              <a:t>Checksums are small codes generated based on the resource that can be queried alongside response payload to verify resource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356-A362-4CF0-BCAF-3D9DCBBC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BD8C-84CF-401F-A213-D5244D88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94F2-06B5-44BC-9642-538C743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D44-0D58-4F63-94E6-2E5325A06A8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D90-4802-4467-8B7D-08AC72F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C36-C06D-4E45-847A-828B09A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CA5-80F5-49C5-B8A2-F5E698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E4B-FE8D-49B8-9EFD-5969609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E6E-792D-4BBF-AC9E-554CF72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BED3-0B3E-40FD-A6A5-C9FED212B09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E2CF-B839-489E-9F52-A4507CF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4979-BD19-459C-8930-62B074E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C34F-8886-4361-B659-55496E2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D7-E329-432B-984B-16F0BC52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A5D5-E111-4B2A-96AB-622EEE7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B52F-D396-4515-BEC7-0C10DB0F354D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0B0E-5184-436F-9BE0-2C3731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F05C-5897-4B29-B704-2F71783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B2-8C5C-40B0-BF81-9783399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9D5-D46F-4C52-BE4C-CEEBCBA2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F5B-F07A-4150-AAA8-2ACAB02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834D-B4F6-4C35-ADD2-789A75EB8A80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2FDF-02FC-469F-9737-B36B184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65-0B55-42FD-ABD6-547DE0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01-476F-4078-8288-1F92B9B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2708-4AD5-4B51-91C8-2DF71C75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CF23-3AF6-48CD-8501-02EE366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3E6-1A34-44CA-8E7B-D1BACEAAEAA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9575-A1AC-4056-9F5F-02E985C2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487-CAA2-4E37-AE16-C213766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75-4E77-48C3-88A6-76CEE13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642-79CB-4022-A4C9-A33B253E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C463-95D8-44C1-AB67-0B0085B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AC0D-EA6A-434C-91E2-9F05B44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E5F8-25BD-415F-8B97-A48BF04E6E9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F1B-D865-460F-97C7-8C6444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ADD5-83C2-49E0-825D-FCA1FF5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960-2389-4307-9214-F7D8727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E8A8-C521-4BB0-8FA7-FF59CC5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A6F-09AF-42B6-928C-63B79830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D070-46BF-49DF-9283-96EE9054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A6E2E-3718-4719-B5B0-DE7201E5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91C8-5F9E-4703-8A55-676E7F0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5DB-11D4-498D-9E60-190D2B09BC0E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FA84-2610-41A8-B900-0996C71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4E7C-CA03-45EC-A884-15C169C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621-94F4-4D34-BE7D-189BEE0B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9CAF-87DE-4FDC-B880-00A7B27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1C4-4947-4D02-A721-4ADD8D569D2F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6CB-6D1A-423E-B379-2C88CC4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D4C8-C7B4-4A69-BD91-D42975CD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49815-3E18-40BA-9483-66FF124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C2BF-B590-490F-BA8E-E5E6AFF5C081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64C8-812C-4F16-9CED-48DCD63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6FE-97A3-4F08-880C-FA6927C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A77-F7BD-47E2-A85A-20F745F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B82-39A1-4A97-B6E3-F00D04A4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B580-BBF8-4479-9966-5994F281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0B0F-93BB-4FDA-944F-A4C6537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8D-EC68-424F-8C35-AA3C3C20E867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A9A4-08D2-40B2-8827-44287E6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815E-B3E3-4C5E-B405-E770086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C08-39F0-4CDD-87F9-0EA6027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931-9CD0-48CC-A042-594BDA2D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F5FC-8F53-4F22-B980-B641C2A5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D794-BBA6-43B7-B07E-E9079F8D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A55-646D-4EAA-B761-35192A6DEEE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1233-82DB-4FD7-9E3E-AF8861C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F429-248F-4157-AF34-CD9910C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520D-F210-416C-AF3A-8FBE5A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6386-9CD7-4064-B776-A492379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43CD-66A6-4D49-9E50-A49A5CA9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DE3E-6A0B-406F-9836-18FD90A3C902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AB98-1896-46E4-B4C3-9EA29FFF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804-442B-4D22-990A-C030313B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54EA02A-264A-404E-A3C5-FB2F1B52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3" y="3348450"/>
            <a:ext cx="3789988" cy="75799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9A3-4004-4D03-8214-EBAE1B10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" y="812800"/>
            <a:ext cx="5451987" cy="5299995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spc="0" dirty="0">
                <a:solidFill>
                  <a:srgbClr val="CE3426"/>
                </a:solidFill>
              </a:rPr>
              <a:t>DNSCHK: IN NEED OF A WORTHY AND DESCRIPTIVE POST-COLON TITLE</a:t>
            </a:r>
            <a:endParaRPr lang="en-US" sz="5400" b="1" dirty="0">
              <a:solidFill>
                <a:srgbClr val="CE34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B34B-F822-418F-BC96-F97684C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591" y="812800"/>
            <a:ext cx="3282580" cy="181203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Bernard Dickens III</a:t>
            </a:r>
            <a:br>
              <a:rPr lang="en-US" sz="3200" dirty="0"/>
            </a:br>
            <a:r>
              <a:rPr lang="en-US" sz="3200" dirty="0"/>
              <a:t>Richard A. Alvarez</a:t>
            </a:r>
            <a:br>
              <a:rPr lang="en-US" sz="3200" dirty="0"/>
            </a:br>
            <a:r>
              <a:rPr lang="en-US" sz="3200" dirty="0"/>
              <a:t>Henry Hoffmann</a:t>
            </a:r>
            <a:br>
              <a:rPr lang="en-US" sz="3200" dirty="0"/>
            </a:br>
            <a:r>
              <a:rPr lang="en-US" sz="3200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8321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1600" i="1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“Hacker explains how he put backdoor in hundreds of Linux Mint downloads” </a:t>
            </a:r>
            <a:r>
              <a:rPr lang="en-US" sz="2400" dirty="0">
                <a:solidFill>
                  <a:prstClr val="white"/>
                </a:solidFill>
              </a:rPr>
              <a:t>(ZDNet, Feb 2016)</a:t>
            </a:r>
            <a:endParaRPr lang="en-US" sz="2800" dirty="0">
              <a:solidFill>
                <a:prstClr val="white"/>
              </a:solidFill>
            </a:endParaRP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hacker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changed the legitimate checksum on the download page</a:t>
            </a:r>
            <a:r>
              <a:rPr lang="en-US" sz="2800" i="1" dirty="0"/>
              <a:t> with the checksum of the backdoored version.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“Who the f--k checks those (checksums) anyway?” the hacker said.</a:t>
            </a:r>
          </a:p>
        </p:txBody>
      </p:sp>
    </p:spTree>
    <p:extLst>
      <p:ext uri="{BB962C8B-B14F-4D97-AF65-F5344CB8AC3E}">
        <p14:creationId xmlns:p14="http://schemas.microsoft.com/office/powerpoint/2010/main" val="4248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</p:spTree>
    <p:extLst>
      <p:ext uri="{BB962C8B-B14F-4D97-AF65-F5344CB8AC3E}">
        <p14:creationId xmlns:p14="http://schemas.microsoft.com/office/powerpoint/2010/main" val="366332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9618-65D4-4D8F-B070-A62EC5978892}"/>
              </a:ext>
            </a:extLst>
          </p:cNvPr>
          <p:cNvSpPr txBox="1"/>
          <p:nvPr/>
        </p:nvSpPr>
        <p:spPr>
          <a:xfrm>
            <a:off x="114300" y="3228750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alone do not cover the entire threat surface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“Hackers hid malware in </a:t>
            </a:r>
            <a:r>
              <a:rPr lang="en-US" sz="3600" dirty="0" err="1">
                <a:solidFill>
                  <a:schemeClr val="bg1"/>
                </a:solidFill>
              </a:rPr>
              <a:t>CCleaner</a:t>
            </a:r>
            <a:r>
              <a:rPr lang="en-US" sz="3600" dirty="0">
                <a:solidFill>
                  <a:schemeClr val="bg1"/>
                </a:solidFill>
              </a:rPr>
              <a:t> software” </a:t>
            </a:r>
            <a:r>
              <a:rPr lang="en-US" sz="2400" dirty="0">
                <a:solidFill>
                  <a:schemeClr val="bg1"/>
                </a:solidFill>
              </a:rPr>
              <a:t>(The Verge, 2017)</a:t>
            </a:r>
          </a:p>
          <a:p>
            <a:pPr marL="1028700" lvl="1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“Compromised phpMyAdmin download reinforces importance of verifying checksums”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ExtremeTech</a:t>
            </a:r>
            <a:r>
              <a:rPr lang="en-US" sz="2400" dirty="0">
                <a:solidFill>
                  <a:prstClr val="black"/>
                </a:solidFill>
              </a:rPr>
              <a:t>, 2012)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“Mac users installing popular DVD ripper get nasty backdoor instead”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ArsTechnica</a:t>
            </a:r>
            <a:r>
              <a:rPr lang="en-US" sz="2400" dirty="0">
                <a:solidFill>
                  <a:prstClr val="black"/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30691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Similar problems plague PGP/OpenPGP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Like with PGP, the problem with checksums for validation is not the math but the difficulty experienced by users</a:t>
            </a:r>
          </a:p>
        </p:txBody>
      </p:sp>
    </p:spTree>
    <p:extLst>
      <p:ext uri="{BB962C8B-B14F-4D97-AF65-F5344CB8AC3E}">
        <p14:creationId xmlns:p14="http://schemas.microsoft.com/office/powerpoint/2010/main" val="18840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IP!</a:t>
            </a:r>
          </a:p>
        </p:txBody>
      </p:sp>
    </p:spTree>
    <p:extLst>
      <p:ext uri="{BB962C8B-B14F-4D97-AF65-F5344CB8AC3E}">
        <p14:creationId xmlns:p14="http://schemas.microsoft.com/office/powerpoint/2010/main" val="37204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IPs!</a:t>
            </a:r>
          </a:p>
          <a:p>
            <a:pPr lvl="1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can be leveraged together with checksums to address: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Deploy cost</a:t>
            </a:r>
            <a:r>
              <a:rPr lang="en-US" sz="3600" dirty="0">
                <a:solidFill>
                  <a:schemeClr val="bg1"/>
                </a:solidFill>
              </a:rPr>
              <a:t>—No secondary server or special distribution scheme for deploying resources alongside checksums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End-user apprehension</a:t>
            </a:r>
            <a:r>
              <a:rPr lang="en-US" sz="3600" dirty="0">
                <a:solidFill>
                  <a:schemeClr val="bg1"/>
                </a:solidFill>
              </a:rPr>
              <a:t>—No additional effort required by the end user to locate or authenticate checksums or validate the resource they just downloaded</a:t>
            </a:r>
          </a:p>
        </p:txBody>
      </p:sp>
    </p:spTree>
    <p:extLst>
      <p:ext uri="{BB962C8B-B14F-4D97-AF65-F5344CB8AC3E}">
        <p14:creationId xmlns:p14="http://schemas.microsoft.com/office/powerpoint/2010/main" val="117578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Complete Solution: DNSCHK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 </a:t>
            </a:r>
            <a:r>
              <a:rPr lang="en-US" sz="3600" dirty="0">
                <a:solidFill>
                  <a:schemeClr val="bg1"/>
                </a:solidFill>
              </a:rPr>
              <a:t>is a browser extension that fully automates the checksum resource validation process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does not require any additional user effort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interface changes; downloads appear as normal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performance degradation; file is downloaded normally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can likewise be implemented in FTP clients, file sharing applications, mobile apps, elsewhere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With a simple addition to their build process, developers and publishers can easily deploy resources that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will validate non-interactively</a:t>
            </a:r>
            <a:endParaRPr lang="en-US" sz="3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6B1AB2-FFC4-4BE9-A91F-3D2A5883D0C9}"/>
              </a:ext>
            </a:extLst>
          </p:cNvPr>
          <p:cNvGrpSpPr/>
          <p:nvPr/>
        </p:nvGrpSpPr>
        <p:grpSpPr>
          <a:xfrm>
            <a:off x="1830085" y="1036467"/>
            <a:ext cx="9079003" cy="5832290"/>
            <a:chOff x="1830085" y="1036467"/>
            <a:chExt cx="9079003" cy="58322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166492" y="2561986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40289" y="3023651"/>
              <a:ext cx="1028319" cy="5882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stCxn id="24" idx="3"/>
              <a:endCxn id="16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75FEA-0C93-43D2-BE55-39A29E0A4188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51F88-2D76-4621-BCAA-E54FC0180CAD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D9645C-072C-45C0-8224-99A3E5EEE90D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456AD-3D8D-422F-B168-914E38016395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1EBFA-3A5F-484D-93AF-23485EA3F1D3}"/>
                </a:ext>
              </a:extLst>
            </p:cNvPr>
            <p:cNvSpPr txBox="1"/>
            <p:nvPr/>
          </p:nvSpPr>
          <p:spPr>
            <a:xfrm>
              <a:off x="4560148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4D51EA-1196-42F4-A617-E6B7A356F9F3}"/>
                </a:ext>
              </a:extLst>
            </p:cNvPr>
            <p:cNvCxnSpPr>
              <a:cxnSpLocks/>
              <a:stCxn id="24" idx="1"/>
              <a:endCxn id="27" idx="3"/>
            </p:cNvCxnSpPr>
            <p:nvPr/>
          </p:nvCxnSpPr>
          <p:spPr>
            <a:xfrm flipH="1">
              <a:off x="6033945" y="6517276"/>
              <a:ext cx="899227" cy="0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20793-8312-47BF-84A3-0AF2999B39D8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DF6748-2813-465A-9E3D-0414AF3E17D3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63792-9EC4-4C81-8550-B7D01575C4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836A91-F0E1-48BE-85B1-5B6151044F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668231-B976-438D-BF63-D87D6B33A84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D80476-B94B-4693-BB97-581A53CDEEA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dns globe icon">
              <a:extLst>
                <a:ext uri="{FF2B5EF4-FFF2-40B4-BE49-F238E27FC236}">
                  <a16:creationId xmlns:a16="http://schemas.microsoft.com/office/drawing/2014/main" id="{40035256-52A8-4815-8D11-46DA94EE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0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200" b="1" spc="-30" dirty="0">
                <a:solidFill>
                  <a:schemeClr val="bg1"/>
                </a:solidFill>
              </a:rPr>
              <a:t>Browser</a:t>
            </a:r>
            <a:r>
              <a:rPr lang="en-US" sz="3600" b="1" spc="-30" dirty="0">
                <a:solidFill>
                  <a:schemeClr val="bg1"/>
                </a:solidFill>
              </a:rPr>
              <a:t> requests resource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</a:t>
            </a:r>
            <a:r>
              <a:rPr lang="en-US" sz="3200" b="1" spc="-30" dirty="0">
                <a:solidFill>
                  <a:schemeClr val="bg1"/>
                </a:solidFill>
              </a:rPr>
              <a:t>responds</a:t>
            </a:r>
            <a:r>
              <a:rPr lang="en-US" sz="3600" b="1" spc="-30" dirty="0">
                <a:solidFill>
                  <a:schemeClr val="bg1"/>
                </a:solidFill>
              </a:rPr>
              <a:t> w/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48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calculates Resource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13" y="3991350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2260"/>
            <a:ext cx="5981700" cy="1260171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71" y="5657232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B003C5-473D-4780-98A4-BD459843B9D0}"/>
              </a:ext>
            </a:extLst>
          </p:cNvPr>
          <p:cNvSpPr txBox="1"/>
          <p:nvPr/>
        </p:nvSpPr>
        <p:spPr>
          <a:xfrm>
            <a:off x="2922994" y="416512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921BC-B3D3-4619-9DFD-24D3AEB603FF}"/>
              </a:ext>
            </a:extLst>
          </p:cNvPr>
          <p:cNvSpPr txBox="1"/>
          <p:nvPr/>
        </p:nvSpPr>
        <p:spPr>
          <a:xfrm>
            <a:off x="1460107" y="457582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21EC-D47E-4F8C-9D5F-149A7D2B8D81}"/>
              </a:ext>
            </a:extLst>
          </p:cNvPr>
          <p:cNvSpPr txBox="1"/>
          <p:nvPr/>
        </p:nvSpPr>
        <p:spPr>
          <a:xfrm>
            <a:off x="3200918" y="470247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0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8F241B-9772-4D37-8E08-F26656DD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4DC4D6-E092-4342-AA72-47DC4194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F6E348-4789-4EAC-93B5-65C5D6C87993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5DE0-4805-4A48-9809-441DC03CAD2B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B2645-32A6-4EBC-9D3D-F485F7D7940F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954D8-0D39-4966-BCFF-28C1807E3749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9F282-A618-482E-8CE0-E4E05D4F42BD}"/>
              </a:ext>
            </a:extLst>
          </p:cNvPr>
          <p:cNvSpPr txBox="1"/>
          <p:nvPr/>
        </p:nvSpPr>
        <p:spPr>
          <a:xfrm>
            <a:off x="7761724" y="4910631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B99FC-47A2-465F-98CF-8E464F1E5B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C3FFC-BC09-4FA3-AB39-A89778AD07F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2050A-9444-4DAB-89D9-A36F93924B1B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E717E-29D3-4B3F-9C77-DEB4DE3378B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5983"/>
            <a:ext cx="952133" cy="537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34AB64-C48A-4833-A7BD-5B8381CE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4"/>
              </a:buClr>
              <a:buFont typeface="+mj-lt"/>
              <a:buAutoNum type="arabicPeriod" startAt="4"/>
            </a:pPr>
            <a:r>
              <a:rPr lang="en-US" sz="3200" b="1" spc="-30" dirty="0">
                <a:solidFill>
                  <a:schemeClr val="bg1"/>
                </a:solidFill>
              </a:rPr>
              <a:t>Browser requests Authoritative Hash (AH) from DNS using RI</a:t>
            </a: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54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finishes download, yields Non-Authoritative Hash (NAH)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20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compares NAH to AH to determine resource validity            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A3AB9-0AE6-4E83-B9E2-3D294B732CF9}"/>
              </a:ext>
            </a:extLst>
          </p:cNvPr>
          <p:cNvCxnSpPr>
            <a:cxnSpLocks/>
          </p:cNvCxnSpPr>
          <p:nvPr/>
        </p:nvCxnSpPr>
        <p:spPr>
          <a:xfrm>
            <a:off x="8442199" y="2644625"/>
            <a:ext cx="10125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Image result for binary icon">
            <a:extLst>
              <a:ext uri="{FF2B5EF4-FFF2-40B4-BE49-F238E27FC236}">
                <a16:creationId xmlns:a16="http://schemas.microsoft.com/office/drawing/2014/main" id="{3017B451-C431-43E3-8334-721E577BB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2369729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7" y="2346654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binary icon">
            <a:extLst>
              <a:ext uri="{FF2B5EF4-FFF2-40B4-BE49-F238E27FC236}">
                <a16:creationId xmlns:a16="http://schemas.microsoft.com/office/drawing/2014/main" id="{067FFF08-D2FD-46B3-B5A2-406C216B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4367259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1" name="Picture 4" descr="Image result for binary icon">
            <a:extLst>
              <a:ext uri="{FF2B5EF4-FFF2-40B4-BE49-F238E27FC236}">
                <a16:creationId xmlns:a16="http://schemas.microsoft.com/office/drawing/2014/main" id="{BEAE76AC-2FD7-4516-B9E8-F7BD34AB0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8984862" y="6244287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binary icon">
            <a:extLst>
              <a:ext uri="{FF2B5EF4-FFF2-40B4-BE49-F238E27FC236}">
                <a16:creationId xmlns:a16="http://schemas.microsoft.com/office/drawing/2014/main" id="{F2E9334C-CBD0-4B22-A8F5-D3A8599E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924622" y="6245800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EDFAC9-3C14-4269-AD1F-05F49D9FD1F7}"/>
              </a:ext>
            </a:extLst>
          </p:cNvPr>
          <p:cNvSpPr txBox="1"/>
          <p:nvPr/>
        </p:nvSpPr>
        <p:spPr>
          <a:xfrm>
            <a:off x="4639943" y="492083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2BAE-2B91-4BD9-B71C-7B16761759E0}"/>
              </a:ext>
            </a:extLst>
          </p:cNvPr>
          <p:cNvSpPr txBox="1"/>
          <p:nvPr/>
        </p:nvSpPr>
        <p:spPr>
          <a:xfrm>
            <a:off x="2791564" y="5650101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4EBD7-FDA6-40B8-82A2-66E40C59046D}"/>
              </a:ext>
            </a:extLst>
          </p:cNvPr>
          <p:cNvSpPr txBox="1"/>
          <p:nvPr/>
        </p:nvSpPr>
        <p:spPr>
          <a:xfrm>
            <a:off x="3406531" y="633448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960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server/returns compromised resource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alters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does not alter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DNS zone(s)/returns compromised AH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(transiently) controls both server and DNS zone(s)</a:t>
            </a:r>
          </a:p>
        </p:txBody>
      </p:sp>
    </p:spTree>
    <p:extLst>
      <p:ext uri="{BB962C8B-B14F-4D97-AF65-F5344CB8AC3E}">
        <p14:creationId xmlns:p14="http://schemas.microsoft.com/office/powerpoint/2010/main" val="42371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1: Compromised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content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not alter RI: </a:t>
            </a:r>
            <a:r>
              <a:rPr lang="en-US" sz="3600" b="1" dirty="0">
                <a:solidFill>
                  <a:schemeClr val="bg1"/>
                </a:solidFill>
              </a:rPr>
              <a:t>any corruption will be detected by DNSCHK during NAH validation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alter RI: </a:t>
            </a:r>
            <a:r>
              <a:rPr lang="en-US" sz="3600" b="1" dirty="0">
                <a:solidFill>
                  <a:schemeClr val="bg1"/>
                </a:solidFill>
              </a:rPr>
              <a:t>RI will a) not exist in DNS zone or b) exist as a valid record but fail NAH validation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2: Compromised 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300" y="1295400"/>
            <a:ext cx="1219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DNS system to return any valid response of their choice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content distribution mechanism</a:t>
            </a:r>
          </a:p>
          <a:p>
            <a:pPr marL="571500" lvl="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In this scenario, the adversary can potentially force NAH validity failures and accomplish denial of service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b="1" dirty="0">
                <a:solidFill>
                  <a:schemeClr val="bg1"/>
                </a:solidFill>
              </a:rPr>
              <a:t>DNSSEC</a:t>
            </a:r>
            <a:r>
              <a:rPr lang="en-US" sz="3600" dirty="0">
                <a:solidFill>
                  <a:schemeClr val="bg1"/>
                </a:solidFill>
              </a:rPr>
              <a:t> ensures validity and authenticity of DNS responses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adversary does not have the ability to deliver a malicious payload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9459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3: Total Compromise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content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also has full control over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Partial 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Local cache; </a:t>
            </a:r>
            <a:r>
              <a:rPr lang="en-US" sz="3600" b="1" dirty="0">
                <a:solidFill>
                  <a:schemeClr val="bg1"/>
                </a:solidFill>
              </a:rPr>
              <a:t>1-to-1 mapping between RIs and AHs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Distributed “shared memory”</a:t>
            </a:r>
          </a:p>
        </p:txBody>
      </p:sp>
    </p:spTree>
    <p:extLst>
      <p:ext uri="{BB962C8B-B14F-4D97-AF65-F5344CB8AC3E}">
        <p14:creationId xmlns:p14="http://schemas.microsoft.com/office/powerpoint/2010/main" val="12722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Implacable Adversary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0C77B-B85F-4ED4-8B15-9F422CF5CA21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What if</a:t>
            </a:r>
            <a:r>
              <a:rPr lang="en-US" sz="3600" dirty="0">
                <a:solidFill>
                  <a:srgbClr val="CE3426"/>
                </a:solidFill>
              </a:rPr>
              <a:t> both DNS and the content distribution mechanism </a:t>
            </a:r>
            <a:r>
              <a:rPr lang="en-US" sz="3600" dirty="0">
                <a:solidFill>
                  <a:schemeClr val="bg1"/>
                </a:solidFill>
              </a:rPr>
              <a:t>are compromised by an adversary?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corporate espionage and sabotage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“Elon Musk Accuses Tesla Employee of Sabotage” </a:t>
            </a:r>
            <a:r>
              <a:rPr lang="en-US" sz="2400" i="1" dirty="0">
                <a:solidFill>
                  <a:schemeClr val="bg1"/>
                </a:solidFill>
              </a:rPr>
              <a:t>(NYT, 2018)</a:t>
            </a:r>
            <a:endParaRPr lang="en-US" sz="3600" i="1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leaking of server private keys or credentials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OpenSSL 'Heartbleed' vulnerability </a:t>
            </a:r>
            <a:r>
              <a:rPr lang="en-US" sz="2400" i="1" dirty="0">
                <a:solidFill>
                  <a:schemeClr val="bg1"/>
                </a:solidFill>
              </a:rPr>
              <a:t>(CVE-2014-0160)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zero-day or other unknown vulnerability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Meltdown, Spectre </a:t>
            </a:r>
            <a:r>
              <a:rPr lang="en-US" sz="2400" i="1" dirty="0">
                <a:solidFill>
                  <a:schemeClr val="bg1"/>
                </a:solidFill>
              </a:rPr>
              <a:t>(CVE-2017-5715, CVE-2017-5754)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vil icon">
            <a:extLst>
              <a:ext uri="{FF2B5EF4-FFF2-40B4-BE49-F238E27FC236}">
                <a16:creationId xmlns:a16="http://schemas.microsoft.com/office/drawing/2014/main" id="{F89DEE7B-B2E5-40A7-9E0D-115C85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4" y="5253004"/>
            <a:ext cx="1353256" cy="1483570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7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Clients can leverage DHT “shared memory” to detect </a:t>
            </a:r>
            <a:r>
              <a:rPr lang="en-US" sz="3600" i="1" dirty="0">
                <a:solidFill>
                  <a:schemeClr val="bg1"/>
                </a:solidFill>
              </a:rPr>
              <a:t>some </a:t>
            </a:r>
            <a:r>
              <a:rPr lang="en-US" sz="3600" dirty="0">
                <a:solidFill>
                  <a:schemeClr val="bg1"/>
                </a:solidFill>
              </a:rPr>
              <a:t>DNS checksum aberrations for popular resources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stipulates a 1-to-1 relation between </a:t>
            </a:r>
            <a:r>
              <a:rPr lang="en-US" sz="3600" i="1" dirty="0">
                <a:solidFill>
                  <a:schemeClr val="bg1"/>
                </a:solidFill>
              </a:rPr>
              <a:t>resource identifiers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i="1" dirty="0">
                <a:solidFill>
                  <a:schemeClr val="bg1"/>
                </a:solidFill>
              </a:rPr>
              <a:t>authoritative resource hashes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To defeat the DHT, an adversary is forced to release a new version of the victim software, which is highly visible and easy to detect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Why Not PKI?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Public Key Infrastructure </a:t>
            </a:r>
            <a:r>
              <a:rPr lang="en-US" sz="3600" dirty="0">
                <a:solidFill>
                  <a:schemeClr val="bg1"/>
                </a:solidFill>
              </a:rPr>
              <a:t>describes the infrastructure used to manage digital certificates and facilitate encryption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to sign a resource with a secure private key provides superior authenticity and resource integrity protection compared to a checksum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instead of checksums still places the prohibitively onerous burden of manual resource validation on the user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Effective use of PKI requires trust in third-party servers for public key availability to end users</a:t>
            </a:r>
          </a:p>
        </p:txBody>
      </p:sp>
    </p:spTree>
    <p:extLst>
      <p:ext uri="{BB962C8B-B14F-4D97-AF65-F5344CB8AC3E}">
        <p14:creationId xmlns:p14="http://schemas.microsoft.com/office/powerpoint/2010/main" val="34195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Research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Investigate DNSCHK threat model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Identify additional requirements, potential impact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Implement prototype DNSCHK browser extension</a:t>
            </a:r>
          </a:p>
          <a:p>
            <a:pPr marL="0" lvl="1">
              <a:buClr>
                <a:prstClr val="black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Develop proper use cases and motivating examples</a:t>
            </a:r>
          </a:p>
          <a:p>
            <a:pPr marL="1028700" lvl="2" indent="-1588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 Browser, FTP, </a:t>
            </a:r>
            <a:r>
              <a:rPr lang="en-US" sz="3600" dirty="0" err="1">
                <a:solidFill>
                  <a:prstClr val="black"/>
                </a:solidFill>
              </a:rPr>
              <a:t>HotCRP</a:t>
            </a:r>
            <a:r>
              <a:rPr lang="en-US" sz="3600" dirty="0">
                <a:solidFill>
                  <a:prstClr val="black"/>
                </a:solidFill>
              </a:rPr>
              <a:t> demo, </a:t>
            </a:r>
            <a:r>
              <a:rPr lang="en-US" sz="3600" dirty="0" err="1">
                <a:solidFill>
                  <a:prstClr val="black"/>
                </a:solidFill>
              </a:rPr>
              <a:t>etc</a:t>
            </a:r>
            <a:endParaRPr lang="en-US" sz="3600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Measure observed impact (storage, bandwidth)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Explore offline/cache/shared memory defense with DHT</a:t>
            </a:r>
          </a:p>
        </p:txBody>
      </p:sp>
    </p:spTree>
    <p:extLst>
      <p:ext uri="{BB962C8B-B14F-4D97-AF65-F5344CB8AC3E}">
        <p14:creationId xmlns:p14="http://schemas.microsoft.com/office/powerpoint/2010/main" val="12968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91470-BEF9-4740-BF3D-1A2878F432C2}"/>
              </a:ext>
            </a:extLst>
          </p:cNvPr>
          <p:cNvGrpSpPr/>
          <p:nvPr/>
        </p:nvGrpSpPr>
        <p:grpSpPr>
          <a:xfrm>
            <a:off x="0" y="2890888"/>
            <a:ext cx="4807172" cy="3945596"/>
            <a:chOff x="2658633" y="1194515"/>
            <a:chExt cx="6913296" cy="567424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8" y="1194515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6" y="1566578"/>
              <a:ext cx="2146613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7425316" y="2625588"/>
              <a:ext cx="2146613" cy="423241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2658633" y="2636345"/>
              <a:ext cx="2146613" cy="423241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7761724" y="2776478"/>
              <a:ext cx="1473798" cy="86310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995040" y="2776478"/>
              <a:ext cx="1473798" cy="86310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7761724" y="4910630"/>
              <a:ext cx="1473798" cy="61966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809593" y="3208032"/>
              <a:ext cx="952131" cy="6274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468838" y="3208032"/>
              <a:ext cx="1028320" cy="6184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9591" y="4695984"/>
              <a:ext cx="952134" cy="5244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5041094" y="1285522"/>
            <a:ext cx="71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requests server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responds with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completes download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36D3-5C90-4681-BCB6-6C04022C3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94" y="5760380"/>
            <a:ext cx="6504762" cy="11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025" y="4168141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025" y="1918496"/>
            <a:ext cx="6891659" cy="1444872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493EFE-C1C8-4653-954D-BADDB9970069}"/>
              </a:ext>
            </a:extLst>
          </p:cNvPr>
          <p:cNvSpPr txBox="1"/>
          <p:nvPr/>
        </p:nvSpPr>
        <p:spPr>
          <a:xfrm>
            <a:off x="2922994" y="4210278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8AE5-D11D-4BC0-8DFA-ACD69980BBA5}"/>
              </a:ext>
            </a:extLst>
          </p:cNvPr>
          <p:cNvSpPr txBox="1"/>
          <p:nvPr/>
        </p:nvSpPr>
        <p:spPr>
          <a:xfrm>
            <a:off x="1460107" y="4620980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0DDF7-6608-4A40-9E0B-BBB167FBA96C}"/>
              </a:ext>
            </a:extLst>
          </p:cNvPr>
          <p:cNvSpPr txBox="1"/>
          <p:nvPr/>
        </p:nvSpPr>
        <p:spPr>
          <a:xfrm>
            <a:off x="2943412" y="542799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860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4DDC26C-8DE3-449E-A36A-9830D610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4122592"/>
            <a:ext cx="3789988" cy="757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023A1D-EF4F-4BBE-A044-678BA5D56238}"/>
              </a:ext>
            </a:extLst>
          </p:cNvPr>
          <p:cNvSpPr txBox="1">
            <a:spLocks/>
          </p:cNvSpPr>
          <p:nvPr/>
        </p:nvSpPr>
        <p:spPr>
          <a:xfrm>
            <a:off x="8108969" y="1318164"/>
            <a:ext cx="3789988" cy="2078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Bernard Dickens III</a:t>
            </a:r>
            <a:br>
              <a:rPr lang="en-US" sz="3600" dirty="0"/>
            </a:br>
            <a:r>
              <a:rPr lang="en-US" sz="3600" dirty="0"/>
              <a:t>Richard A. Alvarez</a:t>
            </a:r>
            <a:br>
              <a:rPr lang="en-US" sz="3600" dirty="0"/>
            </a:br>
            <a:r>
              <a:rPr lang="en-US" sz="3600" dirty="0"/>
              <a:t>Henry Hoffmann</a:t>
            </a:r>
            <a:br>
              <a:rPr lang="en-US" sz="3600" dirty="0"/>
            </a:br>
            <a:r>
              <a:rPr lang="en-US" sz="3600" dirty="0"/>
              <a:t>(?)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7701BD-7462-4373-BDEE-6AA6A4483439}"/>
              </a:ext>
            </a:extLst>
          </p:cNvPr>
          <p:cNvSpPr txBox="1">
            <a:spLocks/>
          </p:cNvSpPr>
          <p:nvPr/>
        </p:nvSpPr>
        <p:spPr>
          <a:xfrm>
            <a:off x="5111556" y="5765389"/>
            <a:ext cx="7057863" cy="456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3426"/>
                </a:solidFill>
                <a:highlight>
                  <a:srgbClr val="FFFFFF"/>
                </a:highlight>
              </a:rPr>
              <a:t>https://github.com/morty-c137-prime/DNSCHK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B305F-BA19-4B7D-9750-F27B9D9E7BA8}"/>
              </a:ext>
            </a:extLst>
          </p:cNvPr>
          <p:cNvSpPr/>
          <p:nvPr/>
        </p:nvSpPr>
        <p:spPr>
          <a:xfrm>
            <a:off x="439799" y="1646282"/>
            <a:ext cx="4391797" cy="341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E3426"/>
                </a:solidFill>
              </a:rPr>
              <a:t>(DNSCHK LOGO HERE)</a:t>
            </a:r>
          </a:p>
        </p:txBody>
      </p:sp>
    </p:spTree>
    <p:extLst>
      <p:ext uri="{BB962C8B-B14F-4D97-AF65-F5344CB8AC3E}">
        <p14:creationId xmlns:p14="http://schemas.microsoft.com/office/powerpoint/2010/main" val="34351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9427DB-8AC3-4A66-BFBB-AD39BB7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8DF6CC-6112-4D9E-898C-CE513C9F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2D348-4E4A-4BB4-930D-F76DA6936D19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B7F01-4260-48D6-A44D-DA6F61FC6DD6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EB30-7A77-4857-9BF7-51B2C2367BE5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0B07-AD20-4731-A987-D3432BB4D3DA}"/>
              </a:ext>
            </a:extLst>
          </p:cNvPr>
          <p:cNvSpPr txBox="1"/>
          <p:nvPr/>
        </p:nvSpPr>
        <p:spPr>
          <a:xfrm>
            <a:off x="7761724" y="4913408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73349-81C5-4CA4-B087-8973AD1004B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CE34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7913-9DD0-40B4-8012-1D44495FAD3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B1166-5864-4C64-8CF0-B67FA6223B67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AAD8-0129-44B7-A957-551AFB296CD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8760"/>
            <a:ext cx="952133" cy="523096"/>
          </a:xfrm>
          <a:prstGeom prst="straightConnector1">
            <a:avLst/>
          </a:prstGeom>
          <a:ln w="38100">
            <a:solidFill>
              <a:srgbClr val="CE3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C4BE1DB1-0BCD-4288-A923-F57C8CD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vil icon">
            <a:extLst>
              <a:ext uri="{FF2B5EF4-FFF2-40B4-BE49-F238E27FC236}">
                <a16:creationId xmlns:a16="http://schemas.microsoft.com/office/drawing/2014/main" id="{9ED4F8E9-28B8-4EEA-AEA9-D452CBB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5" y="1465112"/>
            <a:ext cx="811710" cy="889875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80969-2A78-489C-A0D6-395ADB3D1E5E}"/>
              </a:ext>
            </a:extLst>
          </p:cNvPr>
          <p:cNvCxnSpPr>
            <a:cxnSpLocks/>
          </p:cNvCxnSpPr>
          <p:nvPr/>
        </p:nvCxnSpPr>
        <p:spPr>
          <a:xfrm flipV="1">
            <a:off x="6041100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179-B0D1-4475-9220-4E5407B1B535}"/>
              </a:ext>
            </a:extLst>
          </p:cNvPr>
          <p:cNvCxnSpPr>
            <a:cxnSpLocks/>
          </p:cNvCxnSpPr>
          <p:nvPr/>
        </p:nvCxnSpPr>
        <p:spPr>
          <a:xfrm>
            <a:off x="6191712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8783-1191-4FB2-8629-4EC9BD9452E1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</p:spTree>
    <p:extLst>
      <p:ext uri="{BB962C8B-B14F-4D97-AF65-F5344CB8AC3E}">
        <p14:creationId xmlns:p14="http://schemas.microsoft.com/office/powerpoint/2010/main" val="1303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</p:spTree>
    <p:extLst>
      <p:ext uri="{BB962C8B-B14F-4D97-AF65-F5344CB8AC3E}">
        <p14:creationId xmlns:p14="http://schemas.microsoft.com/office/powerpoint/2010/main" val="254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AEA2B-594B-46E3-A4C7-98D247496F62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F553-F807-4336-AD92-9A9B7BA7F1A7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973C4-5348-44BE-BFD1-616FFDDD5A33}"/>
              </a:ext>
            </a:extLst>
          </p:cNvPr>
          <p:cNvSpPr/>
          <p:nvPr/>
        </p:nvSpPr>
        <p:spPr>
          <a:xfrm>
            <a:off x="5146569" y="4262053"/>
            <a:ext cx="6526141" cy="250773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EB265-6AFD-4B27-942F-0FEEB435C4B8}"/>
              </a:ext>
            </a:extLst>
          </p:cNvPr>
          <p:cNvSpPr txBox="1"/>
          <p:nvPr/>
        </p:nvSpPr>
        <p:spPr>
          <a:xfrm>
            <a:off x="5448960" y="4979252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E3426"/>
                </a:solidFill>
              </a:rPr>
              <a:t>Addressed with</a:t>
            </a:r>
          </a:p>
          <a:p>
            <a:pPr algn="ctr"/>
            <a:r>
              <a:rPr lang="en-US" sz="3600" b="1" dirty="0">
                <a:solidFill>
                  <a:srgbClr val="CE3426"/>
                </a:solidFill>
              </a:rPr>
              <a:t>HTTPS? Checksums?</a:t>
            </a:r>
          </a:p>
        </p:txBody>
      </p:sp>
    </p:spTree>
    <p:extLst>
      <p:ext uri="{BB962C8B-B14F-4D97-AF65-F5344CB8AC3E}">
        <p14:creationId xmlns:p14="http://schemas.microsoft.com/office/powerpoint/2010/main" val="10781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HTTPS IS Not A SOLUTION</a:t>
            </a:r>
          </a:p>
        </p:txBody>
      </p:sp>
      <p:pic>
        <p:nvPicPr>
          <p:cNvPr id="6" name="Picture 2" descr="Image result for chrome unsafe website">
            <a:extLst>
              <a:ext uri="{FF2B5EF4-FFF2-40B4-BE49-F238E27FC236}">
                <a16:creationId xmlns:a16="http://schemas.microsoft.com/office/drawing/2014/main" id="{71533657-25E7-4710-9C3F-9C23044D7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2140" r="3830" b="3690"/>
          <a:stretch/>
        </p:blipFill>
        <p:spPr bwMode="auto">
          <a:xfrm>
            <a:off x="559396" y="1485533"/>
            <a:ext cx="5067301" cy="3470332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rome unsafe website">
            <a:extLst>
              <a:ext uri="{FF2B5EF4-FFF2-40B4-BE49-F238E27FC236}">
                <a16:creationId xmlns:a16="http://schemas.microsoft.com/office/drawing/2014/main" id="{4B068BCE-5702-481C-85AE-A4E3C88E2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477" r="70968" b="86894"/>
          <a:stretch/>
        </p:blipFill>
        <p:spPr bwMode="auto">
          <a:xfrm>
            <a:off x="1205786" y="1628738"/>
            <a:ext cx="1785769" cy="293366"/>
          </a:xfrm>
          <a:prstGeom prst="rect">
            <a:avLst/>
          </a:prstGeom>
          <a:noFill/>
          <a:ln w="2857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6096001" y="1319388"/>
            <a:ext cx="5981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Transport Layer Security (HTTPS) provides end-to-end connection validation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who</a:t>
            </a:r>
            <a:r>
              <a:rPr lang="en-US" sz="3600" dirty="0"/>
              <a:t> is validated, not 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what</a:t>
            </a:r>
            <a:r>
              <a:rPr lang="en-US" sz="3600" b="1" i="1" dirty="0"/>
              <a:t> </a:t>
            </a:r>
            <a:r>
              <a:rPr lang="en-US" sz="3600" dirty="0"/>
              <a:t>(the payload)!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HTTPS-protected compromised distribution networks plague industry…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B015-173E-4A65-A857-FAFBA35A2F1E}"/>
              </a:ext>
            </a:extLst>
          </p:cNvPr>
          <p:cNvSpPr/>
          <p:nvPr/>
        </p:nvSpPr>
        <p:spPr>
          <a:xfrm>
            <a:off x="1205786" y="2867379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0570C-BDC6-438F-8842-65803AA7983B}"/>
              </a:ext>
            </a:extLst>
          </p:cNvPr>
          <p:cNvSpPr/>
          <p:nvPr/>
        </p:nvSpPr>
        <p:spPr>
          <a:xfrm>
            <a:off x="1205786" y="3980260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3DEA-9CF2-4D82-AD09-694403307357}"/>
              </a:ext>
            </a:extLst>
          </p:cNvPr>
          <p:cNvSpPr/>
          <p:nvPr/>
        </p:nvSpPr>
        <p:spPr>
          <a:xfrm>
            <a:off x="1205785" y="3578579"/>
            <a:ext cx="848793" cy="293366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</p:txBody>
      </p:sp>
    </p:spTree>
    <p:extLst>
      <p:ext uri="{BB962C8B-B14F-4D97-AF65-F5344CB8AC3E}">
        <p14:creationId xmlns:p14="http://schemas.microsoft.com/office/powerpoint/2010/main" val="2925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1853</Words>
  <Application>Microsoft Office PowerPoint</Application>
  <PresentationFormat>Widescreen</PresentationFormat>
  <Paragraphs>289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DNSCHK: IN NEED OF A WORTHY AND DESCRIPTIVE POST-COLON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2018-04-06T18:31:38Z</dcterms:created>
  <dcterms:modified xsi:type="dcterms:W3CDTF">2018-09-28T04:16:48Z</dcterms:modified>
</cp:coreProperties>
</file>