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02" r:id="rId1"/>
  </p:sldMasterIdLst>
  <p:notesMasterIdLst>
    <p:notesMasterId r:id="rId32"/>
  </p:notesMasterIdLst>
  <p:sldIdLst>
    <p:sldId id="256" r:id="rId2"/>
    <p:sldId id="278" r:id="rId3"/>
    <p:sldId id="385" r:id="rId4"/>
    <p:sldId id="328" r:id="rId5"/>
    <p:sldId id="387" r:id="rId6"/>
    <p:sldId id="388" r:id="rId7"/>
    <p:sldId id="391" r:id="rId8"/>
    <p:sldId id="296" r:id="rId9"/>
    <p:sldId id="389" r:id="rId10"/>
    <p:sldId id="390" r:id="rId11"/>
    <p:sldId id="329" r:id="rId12"/>
    <p:sldId id="392" r:id="rId13"/>
    <p:sldId id="337" r:id="rId14"/>
    <p:sldId id="394" r:id="rId15"/>
    <p:sldId id="341" r:id="rId16"/>
    <p:sldId id="395" r:id="rId17"/>
    <p:sldId id="339" r:id="rId18"/>
    <p:sldId id="398" r:id="rId19"/>
    <p:sldId id="397" r:id="rId20"/>
    <p:sldId id="399" r:id="rId21"/>
    <p:sldId id="342" r:id="rId22"/>
    <p:sldId id="400" r:id="rId23"/>
    <p:sldId id="405" r:id="rId24"/>
    <p:sldId id="406" r:id="rId25"/>
    <p:sldId id="343" r:id="rId26"/>
    <p:sldId id="345" r:id="rId27"/>
    <p:sldId id="396" r:id="rId28"/>
    <p:sldId id="393" r:id="rId29"/>
    <p:sldId id="346" r:id="rId30"/>
    <p:sldId id="3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pos="72" userDrawn="1">
          <p15:clr>
            <a:srgbClr val="A4A3A4"/>
          </p15:clr>
        </p15:guide>
        <p15:guide id="5" pos="7608" userDrawn="1">
          <p15:clr>
            <a:srgbClr val="A4A3A4"/>
          </p15:clr>
        </p15:guide>
        <p15:guide id="6" orient="horz" pos="816" userDrawn="1">
          <p15:clr>
            <a:srgbClr val="A4A3A4"/>
          </p15:clr>
        </p15:guide>
        <p15:guide id="7" pos="32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3426"/>
    <a:srgbClr val="FFFFFF"/>
    <a:srgbClr val="D48E46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FEE329-49B6-4EAC-9BC2-72F9838F5933}" v="19548" dt="2018-07-20T08:58:23.5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9" autoAdjust="0"/>
    <p:restoredTop sz="76953" autoAdjust="0"/>
  </p:normalViewPr>
  <p:slideViewPr>
    <p:cSldViewPr snapToGrid="0">
      <p:cViewPr varScale="1">
        <p:scale>
          <a:sx n="85" d="100"/>
          <a:sy n="85" d="100"/>
        </p:scale>
        <p:origin x="1536" y="120"/>
      </p:cViewPr>
      <p:guideLst>
        <p:guide orient="horz" pos="72"/>
        <p:guide pos="3840"/>
        <p:guide orient="horz" pos="648"/>
        <p:guide pos="72"/>
        <p:guide pos="7608"/>
        <p:guide orient="horz" pos="816"/>
        <p:guide pos="326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1D1A9-C053-4799-932E-3A90399E706E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091E2-77D1-4C29-AE2F-D3CB16F928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7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5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282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7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Despite the relatively widespread use of checksums </a:t>
            </a:r>
            <a:r>
              <a:rPr lang="en-US" i="1" dirty="0"/>
              <a:t>by publishers and content distributors</a:t>
            </a:r>
            <a:r>
              <a:rPr lang="en-US" i="0" dirty="0"/>
              <a:t>, the types of security breaches that checksums would otherwise prevent occur frequently all over the internet</a:t>
            </a:r>
          </a:p>
          <a:p>
            <a:endParaRPr lang="en-US" i="0" dirty="0"/>
          </a:p>
          <a:p>
            <a:r>
              <a:rPr lang="en-US" i="0" dirty="0"/>
              <a:t>This is because checksums, while mathematically valid (and, in this case,) cryptographic constructions, by themselves are not anything close to a complete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389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7351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994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5717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Leveraging DNS’s high availability and high performance properties, we can eliminate the cost of securely deploying checksums</a:t>
            </a:r>
          </a:p>
          <a:p>
            <a:r>
              <a:rPr lang="en-US" dirty="0"/>
              <a:t>Leveraging DNS’s simple structure, we can automate the checksum validation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8019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Taken together, we approach a more complete solution to the problem of validating </a:t>
            </a:r>
            <a:r>
              <a:rPr lang="en-US" i="1" dirty="0"/>
              <a:t>what</a:t>
            </a:r>
            <a:r>
              <a:rPr lang="en-US" i="0" dirty="0"/>
              <a:t> we get back: DNSCHK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159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Downloading resources over the internet is a remarkably simple and painless process for application developers and end users alike</a:t>
            </a:r>
          </a:p>
          <a:p>
            <a:endParaRPr lang="en-US" dirty="0"/>
          </a:p>
          <a:p>
            <a:r>
              <a:rPr lang="en-US" dirty="0"/>
              <a:t>A core facet of DNSCHK is that downloads remain simple and painless, despite the added checksum validation functionality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4725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39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Downloading resources over the internet is a remarkably simple and painless process for application developers and end users alike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6767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0279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298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3043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253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9823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3579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Distributed key-value store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2831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0611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2173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97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816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693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most are aware these days, downloading content over the internet is risky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78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Essentially: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how do we know we’re talking to whom we expect?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 do we know we’re receiving exactly what we asked for?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066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HTTPS, PKI, DNSSEC, et cetera work together to address end-to-end authenticity validation and confidentiality concerns between browser and server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19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 is thought to address the “compromised resource” problem by preventing MITM attacks and the like</a:t>
            </a:r>
          </a:p>
          <a:p>
            <a:endParaRPr lang="en-US" dirty="0"/>
          </a:p>
          <a:p>
            <a:r>
              <a:rPr lang="en-US" dirty="0"/>
              <a:t>Checksums are small codes generated based on the resource that can be queried alongside response payload to verify resource integrity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64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783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750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14356-A362-4CF0-BCAF-3D9DCBBCA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5BD8C-84CF-401F-A213-D5244D889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094F2-06B5-44BC-9642-538C7437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0D44-0D58-4F63-94E6-2E5325A06A83}" type="datetime1">
              <a:rPr lang="en-US" smtClean="0"/>
              <a:t>7/18/2018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C2D90-4802-4467-8B7D-08AC72FAE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0AC36-C06D-4E45-847A-828B09A5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78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3CCA5-80F5-49C5-B8A2-F5E698E44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2EE4B-FE8D-49B8-9EFD-596960903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CFE6E-792D-4BBF-AC9E-554CF72FF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BED3-0B3E-40FD-A6A5-C9FED212B093}" type="datetime1">
              <a:rPr lang="en-US" smtClean="0"/>
              <a:t>7/18/2018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0E2CF-B839-489E-9F52-A4507CFD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F4979-BD19-459C-8930-62B074EA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57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AFC34F-8886-4361-B659-55496E25B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0FCD7-E329-432B-984B-16F0BC52A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CA5D5-E111-4B2A-96AB-622EEE7F9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DB52F-D396-4515-BEC7-0C10DB0F354D}" type="datetime1">
              <a:rPr lang="en-US" smtClean="0"/>
              <a:t>7/18/2018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0B0E-5184-436F-9BE0-2C3731A2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8F05C-5897-4B29-B704-2F717833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1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5FB2-8C5C-40B0-BF81-97833999B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869D5-D46F-4C52-BE4C-CEEBCBA29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95F5B-F07A-4150-AAA8-2ACAB026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834D-B4F6-4C35-ADD2-789A75EB8A80}" type="datetime1">
              <a:rPr lang="en-US" smtClean="0"/>
              <a:t>7/18/2018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22FDF-02FC-469F-9737-B36B1848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2C065-0B55-42FD-ABD6-547DE036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63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D5701-476F-4078-8288-1F92B9B82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52708-4AD5-4B51-91C8-2DF71C754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FCF23-3AF6-48CD-8501-02EE366C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43E6-1A34-44CA-8E7B-D1BACEAAEAAA}" type="datetime1">
              <a:rPr lang="en-US" smtClean="0"/>
              <a:t>7/18/2018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B9575-A1AC-4056-9F5F-02E985C23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6C487-CAA2-4E37-AE16-C2137662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DD175-4E77-48C3-88A6-76CEE13BC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B0642-79CB-4022-A4C9-A33B253E8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0C463-95D8-44C1-AB67-0B0085BEA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8AC0D-EA6A-434C-91E2-9F05B441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DE5F8-25BD-415F-8B97-A48BF04E6E9C}" type="datetime1">
              <a:rPr lang="en-US" smtClean="0"/>
              <a:t>7/18/2018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27F1B-D865-460F-97C7-8C6444F3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DADD5-83C2-49E0-825D-FCA1FF5A6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0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E960-2389-4307-9214-F7D87277A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2E8A8-C521-4BB0-8FA7-FF59CC587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DAA6F-09AF-42B6-928C-63B79830E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DD070-46BF-49DF-9283-96EE9054D7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6A6E2E-3718-4719-B5B0-DE7201E525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1C91C8-5F9E-4703-8A55-676E7F09A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05DB-11D4-498D-9E60-190D2B09BC0E}" type="datetime1">
              <a:rPr lang="en-US" smtClean="0"/>
              <a:t>7/18/2018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D9FA84-2610-41A8-B900-0996C710C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5B4E7C-CA03-45EC-A884-15C169CC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16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AF621-94F4-4D34-BE7D-189BEE0B0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69CAF-87DE-4FDC-B880-00A7B270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91C4-4947-4D02-A721-4ADD8D569D2F}" type="datetime1">
              <a:rPr lang="en-US" smtClean="0"/>
              <a:t>7/18/2018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946CB-6D1A-423E-B379-2C88CC477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7D4C8-C7B4-4A69-BD91-D42975CD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83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049815-3E18-40BA-9483-66FF1246C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C2BF-B590-490F-BA8E-E5E6AFF5C081}" type="datetime1">
              <a:rPr lang="en-US" smtClean="0"/>
              <a:t>7/18/2018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6F64C8-812C-4F16-9CED-48DCD63C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F56FE-97A3-4F08-880C-FA6927C6D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89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FCA77-F7BD-47E2-A85A-20F745F6E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26B82-39A1-4A97-B6E3-F00D04A46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5B580-BBF8-4479-9966-5994F281E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60B0F-93BB-4FDA-944F-A4C6537F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248D-EC68-424F-8C35-AA3C3C20E867}" type="datetime1">
              <a:rPr lang="en-US" smtClean="0"/>
              <a:t>7/18/2018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0A9A4-08D2-40B2-8827-44287E6FC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6815E-B3E3-4C5E-B405-E7700868C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3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C7C08-39F0-4CDD-87F9-0EA602725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E50931-9CD0-48CC-A042-594BDA2D9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BF5FC-8F53-4F22-B980-B641C2A57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6D794-BBA6-43B7-B07E-E9079F8D1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FA55-646D-4EAA-B761-35192A6DEEEC}" type="datetime1">
              <a:rPr lang="en-US" smtClean="0"/>
              <a:t>7/18/2018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B1233-82DB-4FD7-9E3E-AF8861CE7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9F429-248F-4157-AF34-CD9910C0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29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72520D-F210-416C-AF3A-8FBE5AE05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36386-9CD7-4064-B776-A49237945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143CD-66A6-4D49-9E50-A49A5CA906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DE3E-6A0B-406F-9836-18FD90A3C902}" type="datetime1">
              <a:rPr lang="en-US" smtClean="0"/>
              <a:t>7/18/2018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1AB98-1896-46E4-B4C3-9EA29FFF0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4C804-442B-4D22-990A-C030313BB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606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34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254EA02A-264A-404E-A3C5-FB2F1B524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183" y="3348450"/>
            <a:ext cx="3789988" cy="757997"/>
          </a:xfrm>
          <a:prstGeom prst="rect">
            <a:avLst/>
          </a:prstGeom>
        </p:spPr>
      </p:pic>
      <p:sp>
        <p:nvSpPr>
          <p:cNvPr id="12" name="Freeform 3">
            <a:extLst>
              <a:ext uri="{FF2B5EF4-FFF2-40B4-BE49-F238E27FC236}">
                <a16:creationId xmlns:a16="http://schemas.microsoft.com/office/drawing/2014/main" id="{97FCB4AC-74E0-4CC3-95D6-E6158D6ECE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4">
            <a:extLst>
              <a:ext uri="{FF2B5EF4-FFF2-40B4-BE49-F238E27FC236}">
                <a16:creationId xmlns:a16="http://schemas.microsoft.com/office/drawing/2014/main" id="{5C4527E1-0008-421A-B31C-AEA4C2A6A7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1469A3-4004-4D03-8214-EBAE1B10B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9" y="812800"/>
            <a:ext cx="5451987" cy="5299995"/>
          </a:xfrm>
        </p:spPr>
        <p:txBody>
          <a:bodyPr anchor="t">
            <a:noAutofit/>
          </a:bodyPr>
          <a:lstStyle/>
          <a:p>
            <a:pPr algn="l"/>
            <a:r>
              <a:rPr lang="en-US" sz="5400" b="1" spc="0" dirty="0">
                <a:solidFill>
                  <a:srgbClr val="CE3426"/>
                </a:solidFill>
              </a:rPr>
              <a:t>DNSCHK: IN NEED OF A WORTHY AND DESCRIPTIVE POST-COLON TITLE</a:t>
            </a:r>
            <a:endParaRPr lang="en-US" sz="5400" b="1" dirty="0">
              <a:solidFill>
                <a:srgbClr val="CE342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1B34B-F822-418F-BC96-F97684C02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93591" y="812800"/>
            <a:ext cx="3282580" cy="1812033"/>
          </a:xfrm>
        </p:spPr>
        <p:txBody>
          <a:bodyPr anchor="b">
            <a:noAutofit/>
          </a:bodyPr>
          <a:lstStyle/>
          <a:p>
            <a:pPr algn="l"/>
            <a:r>
              <a:rPr lang="en-US" sz="3200" dirty="0"/>
              <a:t>Bernard Dickens III</a:t>
            </a:r>
            <a:br>
              <a:rPr lang="en-US" sz="3200" dirty="0"/>
            </a:br>
            <a:r>
              <a:rPr lang="en-US" sz="3200" dirty="0"/>
              <a:t>Richard A. Alvarez</a:t>
            </a:r>
            <a:br>
              <a:rPr lang="en-US" sz="3200" dirty="0"/>
            </a:br>
            <a:r>
              <a:rPr lang="en-US" sz="3200" dirty="0"/>
              <a:t>Henry Hoffmann</a:t>
            </a:r>
            <a:br>
              <a:rPr lang="en-US" sz="3200" dirty="0"/>
            </a:br>
            <a:r>
              <a:rPr lang="en-US" sz="3200" dirty="0"/>
              <a:t>(?)</a:t>
            </a:r>
          </a:p>
        </p:txBody>
      </p:sp>
    </p:spTree>
    <p:extLst>
      <p:ext uri="{BB962C8B-B14F-4D97-AF65-F5344CB8AC3E}">
        <p14:creationId xmlns:p14="http://schemas.microsoft.com/office/powerpoint/2010/main" val="3832131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3F7228-76AC-46A4-8C42-5DFEC7E6C9A4}"/>
              </a:ext>
            </a:extLst>
          </p:cNvPr>
          <p:cNvSpPr/>
          <p:nvPr/>
        </p:nvSpPr>
        <p:spPr>
          <a:xfrm>
            <a:off x="-1" y="0"/>
            <a:ext cx="12191997" cy="6858000"/>
          </a:xfrm>
          <a:prstGeom prst="rect">
            <a:avLst/>
          </a:prstGeom>
          <a:solidFill>
            <a:srgbClr val="CE3426"/>
          </a:solidFill>
          <a:ln>
            <a:solidFill>
              <a:srgbClr val="CE3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E3426"/>
              </a:solidFill>
            </a:endParaRPr>
          </a:p>
        </p:txBody>
      </p:sp>
      <p:pic>
        <p:nvPicPr>
          <p:cNvPr id="3074" name="Picture 2" descr="Image result for chrome unsafe website">
            <a:extLst>
              <a:ext uri="{FF2B5EF4-FFF2-40B4-BE49-F238E27FC236}">
                <a16:creationId xmlns:a16="http://schemas.microsoft.com/office/drawing/2014/main" id="{65C15A4D-B7B0-4A5A-856D-1DA65E6223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3" t="18562" r="75253" b="71820"/>
          <a:stretch/>
        </p:blipFill>
        <p:spPr bwMode="auto">
          <a:xfrm>
            <a:off x="559396" y="53919"/>
            <a:ext cx="1065007" cy="106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chemeClr val="tx1"/>
                </a:solidFill>
              </a:rPr>
              <a:t>Attackers In The Wild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4A1515-F210-4ADB-9C64-941AECD2ACC4}"/>
              </a:ext>
            </a:extLst>
          </p:cNvPr>
          <p:cNvSpPr txBox="1"/>
          <p:nvPr/>
        </p:nvSpPr>
        <p:spPr>
          <a:xfrm>
            <a:off x="114300" y="1319388"/>
            <a:ext cx="1196340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3600" dirty="0"/>
              <a:t>“Linux Mint hacked: Malware-infected ISOs linked from official (https protected) site” </a:t>
            </a:r>
            <a:r>
              <a:rPr lang="en-US" sz="2400" dirty="0"/>
              <a:t>(The Register, Feb 2016) </a:t>
            </a:r>
          </a:p>
          <a:p>
            <a:pPr marL="1028700" lvl="1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2800" i="1" dirty="0"/>
              <a:t>The incident is a reminder of the value of </a:t>
            </a:r>
            <a:r>
              <a:rPr lang="en-US" sz="2800" i="1" dirty="0">
                <a:solidFill>
                  <a:srgbClr val="CE3426"/>
                </a:solidFill>
                <a:highlight>
                  <a:srgbClr val="FFFFFF"/>
                </a:highlight>
              </a:rPr>
              <a:t>checking MD5 (checksums)</a:t>
            </a:r>
            <a:r>
              <a:rPr lang="en-US" sz="2800" i="1" dirty="0"/>
              <a:t> for critical downloads.</a:t>
            </a:r>
          </a:p>
          <a:p>
            <a:pPr marL="1028700" lvl="1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2800" i="1" dirty="0"/>
              <a:t>It is also important to </a:t>
            </a:r>
            <a:r>
              <a:rPr lang="en-US" sz="2800" i="1" dirty="0">
                <a:solidFill>
                  <a:srgbClr val="CE3426"/>
                </a:solidFill>
                <a:highlight>
                  <a:srgbClr val="FFFFFF"/>
                </a:highlight>
              </a:rPr>
              <a:t>ensure (checksums) come from a trusted source,</a:t>
            </a:r>
            <a:r>
              <a:rPr lang="en-US" sz="2800" i="1" dirty="0"/>
              <a:t> rather than one modified by hackers.</a:t>
            </a:r>
          </a:p>
          <a:p>
            <a:pPr marL="1028700" lvl="1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endParaRPr lang="en-US" sz="1600" i="1" dirty="0"/>
          </a:p>
          <a:p>
            <a:pPr marL="571500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3600" dirty="0"/>
              <a:t>“Hacker explains how he put backdoor in hundreds of Linux Mint downloads” </a:t>
            </a:r>
            <a:r>
              <a:rPr lang="en-US" sz="2400" dirty="0">
                <a:solidFill>
                  <a:prstClr val="white"/>
                </a:solidFill>
              </a:rPr>
              <a:t>(ZDNet, Feb 2016)</a:t>
            </a:r>
            <a:endParaRPr lang="en-US" sz="2800" dirty="0">
              <a:solidFill>
                <a:prstClr val="white"/>
              </a:solidFill>
            </a:endParaRPr>
          </a:p>
          <a:p>
            <a:pPr marL="1028700" lvl="1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2800" i="1" dirty="0"/>
              <a:t>The hacker </a:t>
            </a:r>
            <a:r>
              <a:rPr lang="en-US" sz="2800" i="1" dirty="0">
                <a:solidFill>
                  <a:srgbClr val="CE3426"/>
                </a:solidFill>
                <a:highlight>
                  <a:srgbClr val="FFFFFF"/>
                </a:highlight>
              </a:rPr>
              <a:t>changed the legitimate checksum on the download page</a:t>
            </a:r>
            <a:r>
              <a:rPr lang="en-US" sz="2800" i="1" dirty="0"/>
              <a:t> with the checksum of the backdoored version.</a:t>
            </a:r>
          </a:p>
          <a:p>
            <a:pPr marL="1028700" lvl="1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2800" i="1" dirty="0"/>
              <a:t>“Who the f--k checks those (checksums) anyway?” the hacker said.</a:t>
            </a:r>
          </a:p>
        </p:txBody>
      </p:sp>
    </p:spTree>
    <p:extLst>
      <p:ext uri="{BB962C8B-B14F-4D97-AF65-F5344CB8AC3E}">
        <p14:creationId xmlns:p14="http://schemas.microsoft.com/office/powerpoint/2010/main" val="4248883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Checksums Are Not A 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82F82D-EFED-45F1-9414-964B8F4D9C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239" r="62466" b="66368"/>
          <a:stretch/>
        </p:blipFill>
        <p:spPr>
          <a:xfrm>
            <a:off x="275602" y="2404533"/>
            <a:ext cx="11640790" cy="7450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70BC44-5692-48B2-AEC2-1211A9760D9C}"/>
              </a:ext>
            </a:extLst>
          </p:cNvPr>
          <p:cNvSpPr txBox="1"/>
          <p:nvPr/>
        </p:nvSpPr>
        <p:spPr>
          <a:xfrm>
            <a:off x="114300" y="1295400"/>
            <a:ext cx="1196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Checksums (in this context) are MD5/SHAX hashes used to verify resource integrity by comparing to a computed hash</a:t>
            </a:r>
          </a:p>
        </p:txBody>
      </p:sp>
    </p:spTree>
    <p:extLst>
      <p:ext uri="{BB962C8B-B14F-4D97-AF65-F5344CB8AC3E}">
        <p14:creationId xmlns:p14="http://schemas.microsoft.com/office/powerpoint/2010/main" val="3663327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Checksums Are Not A 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82F82D-EFED-45F1-9414-964B8F4D9C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239" r="62466" b="66368"/>
          <a:stretch/>
        </p:blipFill>
        <p:spPr>
          <a:xfrm>
            <a:off x="275602" y="2404533"/>
            <a:ext cx="11640790" cy="7450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70BC44-5692-48B2-AEC2-1211A9760D9C}"/>
              </a:ext>
            </a:extLst>
          </p:cNvPr>
          <p:cNvSpPr txBox="1"/>
          <p:nvPr/>
        </p:nvSpPr>
        <p:spPr>
          <a:xfrm>
            <a:off x="114300" y="1295400"/>
            <a:ext cx="1196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Checksums (in this context) are MD5/SHAX hashes used to verify resource integrity by comparing to a computed hash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619618-65D4-4D8F-B070-A62EC5978892}"/>
              </a:ext>
            </a:extLst>
          </p:cNvPr>
          <p:cNvSpPr txBox="1"/>
          <p:nvPr/>
        </p:nvSpPr>
        <p:spPr>
          <a:xfrm>
            <a:off x="114300" y="3228750"/>
            <a:ext cx="11963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Checksums alone do not cover the entire threat surface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“Hackers hid malware in </a:t>
            </a:r>
            <a:r>
              <a:rPr lang="en-US" sz="3600" dirty="0" err="1">
                <a:solidFill>
                  <a:schemeClr val="bg1"/>
                </a:solidFill>
              </a:rPr>
              <a:t>CCleaner</a:t>
            </a:r>
            <a:r>
              <a:rPr lang="en-US" sz="3600" dirty="0">
                <a:solidFill>
                  <a:schemeClr val="bg1"/>
                </a:solidFill>
              </a:rPr>
              <a:t> software” </a:t>
            </a:r>
            <a:r>
              <a:rPr lang="en-US" sz="2400" dirty="0">
                <a:solidFill>
                  <a:schemeClr val="bg1"/>
                </a:solidFill>
              </a:rPr>
              <a:t>(The Verge, 2017)</a:t>
            </a:r>
          </a:p>
          <a:p>
            <a:pPr marL="1028700" lvl="1" indent="-571500">
              <a:buClr>
                <a:prstClr val="black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“Compromised phpMyAdmin download reinforces importance of verifying checksums” 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prstClr val="black"/>
                </a:solidFill>
              </a:rPr>
              <a:t>ExtremeTech</a:t>
            </a:r>
            <a:r>
              <a:rPr lang="en-US" sz="2400" dirty="0">
                <a:solidFill>
                  <a:prstClr val="black"/>
                </a:solidFill>
              </a:rPr>
              <a:t>, 2012)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“Mac users installing popular DVD ripper get nasty backdoor instead” 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prstClr val="black"/>
                </a:solidFill>
              </a:rPr>
              <a:t>ArsTechnica</a:t>
            </a:r>
            <a:r>
              <a:rPr lang="en-US" sz="2400" dirty="0">
                <a:solidFill>
                  <a:prstClr val="black"/>
                </a:solidFill>
              </a:rPr>
              <a:t>, 2017)</a:t>
            </a:r>
          </a:p>
        </p:txBody>
      </p:sp>
    </p:spTree>
    <p:extLst>
      <p:ext uri="{BB962C8B-B14F-4D97-AF65-F5344CB8AC3E}">
        <p14:creationId xmlns:p14="http://schemas.microsoft.com/office/powerpoint/2010/main" val="2306913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What’s Wrong With Checksums?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8F86CD-5D85-45AF-A712-8E2087E1DBAC}"/>
              </a:ext>
            </a:extLst>
          </p:cNvPr>
          <p:cNvSpPr txBox="1"/>
          <p:nvPr/>
        </p:nvSpPr>
        <p:spPr>
          <a:xfrm>
            <a:off x="114299" y="1295400"/>
            <a:ext cx="1196340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Checksums provide good integrity protection but are: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Costly</a:t>
            </a:r>
            <a:r>
              <a:rPr lang="en-US" sz="3600" dirty="0">
                <a:solidFill>
                  <a:schemeClr val="bg1"/>
                </a:solidFill>
              </a:rPr>
              <a:t> for developers to deploy securely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Annoying</a:t>
            </a:r>
            <a:r>
              <a:rPr lang="en-US" sz="3600" dirty="0">
                <a:solidFill>
                  <a:schemeClr val="bg1"/>
                </a:solidFill>
              </a:rPr>
              <a:t> for end users to locate and authenticate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Prohibitively onerous </a:t>
            </a:r>
            <a:r>
              <a:rPr lang="en-US" sz="3600" dirty="0">
                <a:solidFill>
                  <a:schemeClr val="bg1"/>
                </a:solidFill>
              </a:rPr>
              <a:t>for end users to validate</a:t>
            </a:r>
            <a:endParaRPr lang="en-US" sz="3600" dirty="0">
              <a:solidFill>
                <a:srgbClr val="CE3426"/>
              </a:solidFill>
            </a:endParaRP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endParaRPr lang="en-US" sz="2400" dirty="0">
              <a:solidFill>
                <a:schemeClr val="bg1"/>
              </a:solidFill>
            </a:endParaRPr>
          </a:p>
          <a:p>
            <a:pPr marL="571500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3600" i="1" dirty="0">
                <a:solidFill>
                  <a:schemeClr val="bg1"/>
                </a:solidFill>
              </a:rPr>
              <a:t>“Who the f--k checks those (checksums) anyway?”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—Mint Hacker</a:t>
            </a:r>
            <a:endParaRPr lang="en-US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986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What’s Wrong With Checksums?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8F86CD-5D85-45AF-A712-8E2087E1DBAC}"/>
              </a:ext>
            </a:extLst>
          </p:cNvPr>
          <p:cNvSpPr txBox="1"/>
          <p:nvPr/>
        </p:nvSpPr>
        <p:spPr>
          <a:xfrm>
            <a:off x="114299" y="1295400"/>
            <a:ext cx="1196340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Checksums provide good integrity protection but are: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Costly</a:t>
            </a:r>
            <a:r>
              <a:rPr lang="en-US" sz="3600" dirty="0">
                <a:solidFill>
                  <a:schemeClr val="bg1"/>
                </a:solidFill>
              </a:rPr>
              <a:t> for developers to deploy securely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Annoying</a:t>
            </a:r>
            <a:r>
              <a:rPr lang="en-US" sz="3600" dirty="0">
                <a:solidFill>
                  <a:schemeClr val="bg1"/>
                </a:solidFill>
              </a:rPr>
              <a:t> for end users to locate and authenticate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Prohibitively onerous </a:t>
            </a:r>
            <a:r>
              <a:rPr lang="en-US" sz="3600" dirty="0">
                <a:solidFill>
                  <a:schemeClr val="bg1"/>
                </a:solidFill>
              </a:rPr>
              <a:t>for end users to validate</a:t>
            </a:r>
            <a:endParaRPr lang="en-US" sz="3600" dirty="0">
              <a:solidFill>
                <a:srgbClr val="CE3426"/>
              </a:solidFill>
            </a:endParaRP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endParaRPr lang="en-US" sz="2400" dirty="0">
              <a:solidFill>
                <a:schemeClr val="bg1"/>
              </a:solidFill>
            </a:endParaRPr>
          </a:p>
          <a:p>
            <a:pPr marL="571500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3600" i="1" dirty="0">
                <a:solidFill>
                  <a:schemeClr val="bg1"/>
                </a:solidFill>
              </a:rPr>
              <a:t>“Who the f--k checks those (checksums) anyway?”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—Mint Hacker</a:t>
            </a:r>
            <a:endParaRPr lang="en-US" sz="2800" i="1" dirty="0">
              <a:solidFill>
                <a:schemeClr val="bg1"/>
              </a:solidFill>
            </a:endParaRP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endParaRPr lang="en-US" sz="2400" dirty="0">
              <a:solidFill>
                <a:schemeClr val="bg1"/>
              </a:solidFill>
            </a:endParaRP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Similar problems plague PGP/OpenPGP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Like with PGP, the problem with checksums for validation is not the math but the difficulty experienced by users</a:t>
            </a:r>
          </a:p>
        </p:txBody>
      </p:sp>
    </p:spTree>
    <p:extLst>
      <p:ext uri="{BB962C8B-B14F-4D97-AF65-F5344CB8AC3E}">
        <p14:creationId xmlns:p14="http://schemas.microsoft.com/office/powerpoint/2010/main" val="1884023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DNS(SEC) To The Rescue?!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8F86CD-5D85-45AF-A712-8E2087E1DBAC}"/>
              </a:ext>
            </a:extLst>
          </p:cNvPr>
          <p:cNvSpPr txBox="1"/>
          <p:nvPr/>
        </p:nvSpPr>
        <p:spPr>
          <a:xfrm>
            <a:off x="114299" y="1295400"/>
            <a:ext cx="119634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The Domain Name System (DNS) is a secure (DNSSEC) decentralized data store mapping domain names to data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i="1" dirty="0">
                <a:solidFill>
                  <a:schemeClr val="bg1"/>
                </a:solidFill>
              </a:rPr>
              <a:t>Any data</a:t>
            </a:r>
            <a:r>
              <a:rPr lang="en-US" sz="3600" dirty="0">
                <a:solidFill>
                  <a:schemeClr val="bg1"/>
                </a:solidFill>
              </a:rPr>
              <a:t>. Not just IP!</a:t>
            </a:r>
          </a:p>
        </p:txBody>
      </p:sp>
    </p:spTree>
    <p:extLst>
      <p:ext uri="{BB962C8B-B14F-4D97-AF65-F5344CB8AC3E}">
        <p14:creationId xmlns:p14="http://schemas.microsoft.com/office/powerpoint/2010/main" val="3720497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DNS(SEC) To The Rescue?!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8F86CD-5D85-45AF-A712-8E2087E1DBAC}"/>
              </a:ext>
            </a:extLst>
          </p:cNvPr>
          <p:cNvSpPr txBox="1"/>
          <p:nvPr/>
        </p:nvSpPr>
        <p:spPr>
          <a:xfrm>
            <a:off x="114299" y="1295400"/>
            <a:ext cx="1196340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The Domain Name System (DNS) is a secure (DNSSEC) decentralized data store mapping domain names to data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i="1" dirty="0">
                <a:solidFill>
                  <a:schemeClr val="bg1"/>
                </a:solidFill>
              </a:rPr>
              <a:t>Any data</a:t>
            </a:r>
            <a:r>
              <a:rPr lang="en-US" sz="3600" dirty="0">
                <a:solidFill>
                  <a:schemeClr val="bg1"/>
                </a:solidFill>
              </a:rPr>
              <a:t>. Not just IPs!</a:t>
            </a:r>
          </a:p>
          <a:p>
            <a:pPr lvl="1">
              <a:buClr>
                <a:schemeClr val="bg1"/>
              </a:buClr>
            </a:pPr>
            <a:endParaRPr lang="en-US" sz="2400" dirty="0">
              <a:solidFill>
                <a:schemeClr val="bg1"/>
              </a:solidFill>
            </a:endParaRP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DNS can be leveraged together with checksums to address: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Deploy cost</a:t>
            </a:r>
            <a:r>
              <a:rPr lang="en-US" sz="3600" dirty="0">
                <a:solidFill>
                  <a:schemeClr val="bg1"/>
                </a:solidFill>
              </a:rPr>
              <a:t>—No secondary server or special distribution scheme for deploying resources alongside checksums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End-user apprehension</a:t>
            </a:r>
            <a:r>
              <a:rPr lang="en-US" sz="3600" dirty="0">
                <a:solidFill>
                  <a:schemeClr val="bg1"/>
                </a:solidFill>
              </a:rPr>
              <a:t>—No additional effort required by the end user to locate or authenticate checksums or validate the resource they just downloaded</a:t>
            </a:r>
          </a:p>
        </p:txBody>
      </p:sp>
    </p:spTree>
    <p:extLst>
      <p:ext uri="{BB962C8B-B14F-4D97-AF65-F5344CB8AC3E}">
        <p14:creationId xmlns:p14="http://schemas.microsoft.com/office/powerpoint/2010/main" val="1175785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The Complete Solution: DNSCHK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8F86CD-5D85-45AF-A712-8E2087E1DBAC}"/>
              </a:ext>
            </a:extLst>
          </p:cNvPr>
          <p:cNvSpPr txBox="1"/>
          <p:nvPr/>
        </p:nvSpPr>
        <p:spPr>
          <a:xfrm>
            <a:off x="114299" y="1295400"/>
            <a:ext cx="1196340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DNSCHK </a:t>
            </a:r>
            <a:r>
              <a:rPr lang="en-US" sz="3600" dirty="0">
                <a:solidFill>
                  <a:schemeClr val="bg1"/>
                </a:solidFill>
              </a:rPr>
              <a:t>is a browser extension that fully automates the checksum resource validation process</a:t>
            </a: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DNSCHK</a:t>
            </a:r>
            <a:r>
              <a:rPr lang="en-US" sz="3600" dirty="0">
                <a:solidFill>
                  <a:schemeClr val="bg1"/>
                </a:solidFill>
              </a:rPr>
              <a:t> does not require any additional user effort</a:t>
            </a:r>
          </a:p>
          <a:p>
            <a:pPr marL="1028700" lvl="1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No interface changes; downloads appear as normal</a:t>
            </a:r>
          </a:p>
          <a:p>
            <a:pPr marL="1028700" lvl="1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No performance degradation; file is downloaded normally</a:t>
            </a: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The </a:t>
            </a:r>
            <a:r>
              <a:rPr lang="en-US" sz="3600" dirty="0">
                <a:solidFill>
                  <a:srgbClr val="CE3426"/>
                </a:solidFill>
              </a:rPr>
              <a:t>DNSCHK</a:t>
            </a:r>
            <a:r>
              <a:rPr lang="en-US" sz="3600" dirty="0">
                <a:solidFill>
                  <a:schemeClr val="bg1"/>
                </a:solidFill>
              </a:rPr>
              <a:t> protocol can likewise be implemented in FTP clients, file sharing applications, mobile apps, elsewhere</a:t>
            </a: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With a simple addition to their build process, developers and publishers can easily deploy resources that </a:t>
            </a:r>
            <a:r>
              <a:rPr lang="en-US" sz="3600" dirty="0">
                <a:solidFill>
                  <a:srgbClr val="CE3426"/>
                </a:solidFill>
              </a:rPr>
              <a:t>DNSCHK</a:t>
            </a:r>
            <a:r>
              <a:rPr lang="en-US" sz="3600" dirty="0">
                <a:solidFill>
                  <a:schemeClr val="bg1"/>
                </a:solidFill>
              </a:rPr>
              <a:t> will validate non-interactively</a:t>
            </a:r>
            <a:endParaRPr lang="en-US" sz="3600" dirty="0">
              <a:solidFill>
                <a:srgbClr val="C55A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603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0" y="137369"/>
            <a:ext cx="12191999" cy="889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Downloading With DNSCHK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56B1AB2-FFC4-4BE9-A91F-3D2A5883D0C9}"/>
              </a:ext>
            </a:extLst>
          </p:cNvPr>
          <p:cNvGrpSpPr/>
          <p:nvPr/>
        </p:nvGrpSpPr>
        <p:grpSpPr>
          <a:xfrm>
            <a:off x="1830085" y="1036467"/>
            <a:ext cx="9079003" cy="5832290"/>
            <a:chOff x="1830085" y="1036467"/>
            <a:chExt cx="9079003" cy="583229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E38F241B-9772-4D37-8E08-F26656DD2E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1952779" y="1036467"/>
              <a:ext cx="1901225" cy="1431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3E4DC4D6-E092-4342-AA72-47DC419476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6596767" y="1408531"/>
              <a:ext cx="2146612" cy="1074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4F6E348-4789-4EAC-93B5-65C5D6C87993}"/>
                </a:ext>
              </a:extLst>
            </p:cNvPr>
            <p:cNvSpPr/>
            <p:nvPr/>
          </p:nvSpPr>
          <p:spPr>
            <a:xfrm>
              <a:off x="6596767" y="2482751"/>
              <a:ext cx="2146612" cy="4375249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6595DE0-4805-4A48-9809-441DC03CAD2B}"/>
                </a:ext>
              </a:extLst>
            </p:cNvPr>
            <p:cNvSpPr/>
            <p:nvPr/>
          </p:nvSpPr>
          <p:spPr>
            <a:xfrm>
              <a:off x="1830085" y="2493508"/>
              <a:ext cx="2146612" cy="4375249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4B2645-32A6-4EBC-9D3D-F485F7D7940F}"/>
                </a:ext>
              </a:extLst>
            </p:cNvPr>
            <p:cNvSpPr txBox="1"/>
            <p:nvPr/>
          </p:nvSpPr>
          <p:spPr>
            <a:xfrm>
              <a:off x="6933174" y="2520499"/>
              <a:ext cx="1473797" cy="92333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cap="small" dirty="0">
                  <a:solidFill>
                    <a:schemeClr val="tx2">
                      <a:lumMod val="10000"/>
                    </a:schemeClr>
                  </a:solidFill>
                </a:rPr>
                <a:t>browser requests resource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00954D8-0D39-4966-BCFF-28C1807E3749}"/>
                </a:ext>
              </a:extLst>
            </p:cNvPr>
            <p:cNvSpPr txBox="1"/>
            <p:nvPr/>
          </p:nvSpPr>
          <p:spPr>
            <a:xfrm>
              <a:off x="2166492" y="2561986"/>
              <a:ext cx="1473797" cy="92333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cap="small" dirty="0">
                  <a:solidFill>
                    <a:schemeClr val="tx2">
                      <a:lumMod val="10000"/>
                    </a:schemeClr>
                  </a:solidFill>
                </a:rPr>
                <a:t>server responds with resource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8A9F282-A618-482E-8CE0-E4E05D4F42BD}"/>
                </a:ext>
              </a:extLst>
            </p:cNvPr>
            <p:cNvSpPr txBox="1"/>
            <p:nvPr/>
          </p:nvSpPr>
          <p:spPr>
            <a:xfrm>
              <a:off x="9328249" y="6194110"/>
              <a:ext cx="1473797" cy="646331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cap="small" dirty="0">
                  <a:solidFill>
                    <a:schemeClr val="tx2">
                      <a:lumMod val="10000"/>
                    </a:schemeClr>
                  </a:solidFill>
                </a:rPr>
                <a:t>download complete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71B99FC-47A2-465F-98CF-8E464F1E5BF4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5957355" y="2982164"/>
              <a:ext cx="975819" cy="646359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EDC3FFC-BC09-4FA3-AB39-A89778AD07FA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H="1" flipV="1">
              <a:off x="3640289" y="3023651"/>
              <a:ext cx="1028319" cy="58829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922050A-9444-4DAB-89D9-A36F93924B1B}"/>
                </a:ext>
              </a:extLst>
            </p:cNvPr>
            <p:cNvCxnSpPr>
              <a:cxnSpLocks/>
            </p:cNvCxnSpPr>
            <p:nvPr/>
          </p:nvCxnSpPr>
          <p:spPr>
            <a:xfrm>
              <a:off x="3627394" y="3149961"/>
              <a:ext cx="932754" cy="54370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97E717E-29D3-4B3F-9C77-DEB4DE3378B4}"/>
                </a:ext>
              </a:extLst>
            </p:cNvPr>
            <p:cNvCxnSpPr>
              <a:cxnSpLocks/>
              <a:stCxn id="24" idx="3"/>
              <a:endCxn id="16" idx="1"/>
            </p:cNvCxnSpPr>
            <p:nvPr/>
          </p:nvCxnSpPr>
          <p:spPr>
            <a:xfrm>
              <a:off x="8406969" y="6517276"/>
              <a:ext cx="92128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C75FEA-0C93-43D2-BE55-39A29E0A4188}"/>
                </a:ext>
              </a:extLst>
            </p:cNvPr>
            <p:cNvSpPr txBox="1"/>
            <p:nvPr/>
          </p:nvSpPr>
          <p:spPr>
            <a:xfrm>
              <a:off x="6933173" y="3606616"/>
              <a:ext cx="1473797" cy="64633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cap="small" dirty="0">
                  <a:solidFill>
                    <a:schemeClr val="tx2">
                      <a:lumMod val="10000"/>
                    </a:schemeClr>
                  </a:solidFill>
                </a:rPr>
                <a:t>browser calculates </a:t>
              </a:r>
              <a:r>
                <a:rPr lang="en-US" b="1" cap="small" dirty="0" err="1">
                  <a:solidFill>
                    <a:schemeClr val="tx2">
                      <a:lumMod val="10000"/>
                    </a:schemeClr>
                  </a:solidFill>
                </a:rPr>
                <a:t>ri</a:t>
              </a:r>
              <a:endParaRPr lang="en-US" b="1" cap="small" dirty="0">
                <a:solidFill>
                  <a:schemeClr val="tx2">
                    <a:lumMod val="10000"/>
                  </a:schemeClr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DC51F88-2D76-4621-BCAA-E54FC0180CAD}"/>
                </a:ext>
              </a:extLst>
            </p:cNvPr>
            <p:cNvCxnSpPr>
              <a:cxnSpLocks/>
              <a:stCxn id="6" idx="2"/>
              <a:endCxn id="19" idx="0"/>
            </p:cNvCxnSpPr>
            <p:nvPr/>
          </p:nvCxnSpPr>
          <p:spPr>
            <a:xfrm flipH="1">
              <a:off x="7670072" y="3443829"/>
              <a:ext cx="1" cy="16278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4D9645C-072C-45C0-8224-99A3E5EEE90D}"/>
                </a:ext>
              </a:extLst>
            </p:cNvPr>
            <p:cNvSpPr txBox="1"/>
            <p:nvPr/>
          </p:nvSpPr>
          <p:spPr>
            <a:xfrm>
              <a:off x="6933172" y="5109197"/>
              <a:ext cx="1473797" cy="92333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cap="small" dirty="0">
                  <a:solidFill>
                    <a:schemeClr val="tx2">
                      <a:lumMod val="10000"/>
                    </a:schemeClr>
                  </a:solidFill>
                </a:rPr>
                <a:t>browser calculates nah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C0456AD-3D8D-422F-B168-914E38016395}"/>
                </a:ext>
              </a:extLst>
            </p:cNvPr>
            <p:cNvSpPr txBox="1"/>
            <p:nvPr/>
          </p:nvSpPr>
          <p:spPr>
            <a:xfrm>
              <a:off x="6933172" y="6194110"/>
              <a:ext cx="1473797" cy="64633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cap="small" dirty="0">
                  <a:solidFill>
                    <a:schemeClr val="tx2">
                      <a:lumMod val="10000"/>
                    </a:schemeClr>
                  </a:solidFill>
                </a:rPr>
                <a:t>validate:</a:t>
              </a:r>
            </a:p>
            <a:p>
              <a:pPr algn="ctr"/>
              <a:r>
                <a:rPr lang="en-US" b="1" cap="small" dirty="0">
                  <a:solidFill>
                    <a:schemeClr val="tx2">
                      <a:lumMod val="10000"/>
                    </a:schemeClr>
                  </a:solidFill>
                </a:rPr>
                <a:t>ah == nah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291EBFA-3A5F-484D-93AF-23485EA3F1D3}"/>
                </a:ext>
              </a:extLst>
            </p:cNvPr>
            <p:cNvSpPr txBox="1"/>
            <p:nvPr/>
          </p:nvSpPr>
          <p:spPr>
            <a:xfrm>
              <a:off x="4560148" y="6194110"/>
              <a:ext cx="1473797" cy="646331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cap="small" dirty="0">
                  <a:solidFill>
                    <a:schemeClr val="tx2">
                      <a:lumMod val="10000"/>
                    </a:schemeClr>
                  </a:solidFill>
                </a:rPr>
                <a:t>download error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B4D51EA-1196-42F4-A617-E6B7A356F9F3}"/>
                </a:ext>
              </a:extLst>
            </p:cNvPr>
            <p:cNvCxnSpPr>
              <a:cxnSpLocks/>
              <a:stCxn id="24" idx="1"/>
              <a:endCxn id="27" idx="3"/>
            </p:cNvCxnSpPr>
            <p:nvPr/>
          </p:nvCxnSpPr>
          <p:spPr>
            <a:xfrm flipH="1">
              <a:off x="6033945" y="6517276"/>
              <a:ext cx="899227" cy="0"/>
            </a:xfrm>
            <a:prstGeom prst="straightConnector1">
              <a:avLst/>
            </a:prstGeom>
            <a:ln w="38100">
              <a:solidFill>
                <a:srgbClr val="CE34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7A20793-8312-47BF-84A3-0AF2999B39D8}"/>
                </a:ext>
              </a:extLst>
            </p:cNvPr>
            <p:cNvSpPr txBox="1"/>
            <p:nvPr/>
          </p:nvSpPr>
          <p:spPr>
            <a:xfrm>
              <a:off x="6933172" y="4410562"/>
              <a:ext cx="1473797" cy="64633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cap="small" dirty="0">
                  <a:solidFill>
                    <a:schemeClr val="tx2">
                      <a:lumMod val="10000"/>
                    </a:schemeClr>
                  </a:solidFill>
                </a:rPr>
                <a:t>browser requests ah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5DF6748-2813-465A-9E3D-0414AF3E17D3}"/>
                </a:ext>
              </a:extLst>
            </p:cNvPr>
            <p:cNvCxnSpPr>
              <a:cxnSpLocks/>
              <a:stCxn id="19" idx="2"/>
              <a:endCxn id="32" idx="0"/>
            </p:cNvCxnSpPr>
            <p:nvPr/>
          </p:nvCxnSpPr>
          <p:spPr>
            <a:xfrm flipH="1">
              <a:off x="7670071" y="4252947"/>
              <a:ext cx="1" cy="15761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D863792-9EC4-4C81-8550-B7D01575C441}"/>
                </a:ext>
              </a:extLst>
            </p:cNvPr>
            <p:cNvCxnSpPr>
              <a:cxnSpLocks/>
              <a:stCxn id="23" idx="2"/>
              <a:endCxn id="24" idx="0"/>
            </p:cNvCxnSpPr>
            <p:nvPr/>
          </p:nvCxnSpPr>
          <p:spPr>
            <a:xfrm>
              <a:off x="7670071" y="6032527"/>
              <a:ext cx="0" cy="161583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2836A91-F0E1-48BE-85B1-5B6151044F93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5727437" y="4807294"/>
              <a:ext cx="1205735" cy="76356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A434AB64-C48A-4833-A7BD-5B8381CEB6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tretch>
              <a:fillRect/>
            </a:stretch>
          </p:blipFill>
          <p:spPr bwMode="auto">
            <a:xfrm>
              <a:off x="4434726" y="3260065"/>
              <a:ext cx="1706260" cy="1706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B668231-B976-438D-BF63-D87D6B33A84E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 flipV="1">
              <a:off x="8406969" y="4331754"/>
              <a:ext cx="899232" cy="401974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AD80476-B94B-4693-BB97-581A53CDEEA3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 flipH="1">
              <a:off x="7670071" y="4388655"/>
              <a:ext cx="1658178" cy="1805455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24" name="Picture 4" descr="Image result for dns globe icon">
              <a:extLst>
                <a:ext uri="{FF2B5EF4-FFF2-40B4-BE49-F238E27FC236}">
                  <a16:creationId xmlns:a16="http://schemas.microsoft.com/office/drawing/2014/main" id="{40035256-52A8-4815-8D11-46DA94EE01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9160" y="3256397"/>
              <a:ext cx="1709928" cy="1709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0045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0" y="137369"/>
            <a:ext cx="12191999" cy="889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Downloading With DNSCHK</a:t>
            </a:r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  <a:latin typeface="Calibri" panose="020F0502020204030204"/>
              </a:rPr>
              <a:t> </a:t>
            </a:r>
            <a:r>
              <a:rPr lang="en-US" sz="1800" b="1" cap="all" dirty="0">
                <a:ln w="3175" cmpd="sng">
                  <a:noFill/>
                </a:ln>
                <a:solidFill>
                  <a:srgbClr val="CE3426"/>
                </a:solidFill>
                <a:latin typeface="Calibri" panose="020F0502020204030204"/>
              </a:rPr>
              <a:t>(cont.)</a:t>
            </a:r>
            <a:endParaRPr lang="en-US" sz="6000" b="1" cap="all" dirty="0">
              <a:ln w="3175" cmpd="sng">
                <a:noFill/>
              </a:ln>
              <a:solidFill>
                <a:srgbClr val="CE3426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E97233-45AC-4E36-BD1A-0FA36D2B05AE}"/>
              </a:ext>
            </a:extLst>
          </p:cNvPr>
          <p:cNvSpPr txBox="1"/>
          <p:nvPr/>
        </p:nvSpPr>
        <p:spPr>
          <a:xfrm>
            <a:off x="6096000" y="1285522"/>
            <a:ext cx="60959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0070C0"/>
              </a:buClr>
              <a:buFont typeface="+mj-lt"/>
              <a:buAutoNum type="arabicPeriod"/>
            </a:pPr>
            <a:r>
              <a:rPr lang="en-US" sz="3200" b="1" spc="-30" dirty="0">
                <a:solidFill>
                  <a:schemeClr val="bg1"/>
                </a:solidFill>
              </a:rPr>
              <a:t>Browser</a:t>
            </a:r>
            <a:r>
              <a:rPr lang="en-US" sz="3600" b="1" spc="-30" dirty="0">
                <a:solidFill>
                  <a:schemeClr val="bg1"/>
                </a:solidFill>
              </a:rPr>
              <a:t> requests resource</a:t>
            </a:r>
          </a:p>
          <a:p>
            <a:pPr marL="742950" indent="-742950">
              <a:buClr>
                <a:srgbClr val="0070C0"/>
              </a:buClr>
              <a:buFont typeface="+mj-lt"/>
              <a:buAutoNum type="arabicPeriod"/>
            </a:pPr>
            <a:endParaRPr lang="en-US" sz="3600" b="1" spc="-30" dirty="0">
              <a:solidFill>
                <a:schemeClr val="bg1"/>
              </a:solidFill>
            </a:endParaRPr>
          </a:p>
          <a:p>
            <a:pPr marL="742950" indent="-742950">
              <a:buClr>
                <a:srgbClr val="0070C0"/>
              </a:buClr>
              <a:buFont typeface="+mj-lt"/>
              <a:buAutoNum type="arabicPeriod"/>
            </a:pPr>
            <a:endParaRPr lang="en-US" sz="3600" b="1" spc="-30" dirty="0">
              <a:solidFill>
                <a:schemeClr val="bg1"/>
              </a:solidFill>
            </a:endParaRPr>
          </a:p>
          <a:p>
            <a:pPr marL="742950" indent="-742950">
              <a:buClr>
                <a:srgbClr val="0070C0"/>
              </a:buClr>
              <a:buFont typeface="+mj-lt"/>
              <a:buAutoNum type="arabicPeriod"/>
            </a:pPr>
            <a:endParaRPr lang="en-US" sz="3600" b="1" spc="-30" dirty="0">
              <a:solidFill>
                <a:schemeClr val="bg1"/>
              </a:solidFill>
            </a:endParaRPr>
          </a:p>
          <a:p>
            <a:pPr marL="742950" indent="-742950">
              <a:buClr>
                <a:srgbClr val="00B050"/>
              </a:buClr>
              <a:buFont typeface="+mj-lt"/>
              <a:buAutoNum type="arabicPeriod"/>
            </a:pPr>
            <a:r>
              <a:rPr lang="en-US" sz="3600" b="1" spc="-30" dirty="0">
                <a:solidFill>
                  <a:schemeClr val="bg1"/>
                </a:solidFill>
              </a:rPr>
              <a:t>Server </a:t>
            </a:r>
            <a:r>
              <a:rPr lang="en-US" sz="3200" b="1" spc="-30" dirty="0">
                <a:solidFill>
                  <a:schemeClr val="bg1"/>
                </a:solidFill>
              </a:rPr>
              <a:t>responds</a:t>
            </a:r>
            <a:r>
              <a:rPr lang="en-US" sz="3600" b="1" spc="-30" dirty="0">
                <a:solidFill>
                  <a:schemeClr val="bg1"/>
                </a:solidFill>
              </a:rPr>
              <a:t> w/ resource</a:t>
            </a: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endParaRPr lang="en-US" sz="3600" b="1" spc="-30" dirty="0">
              <a:solidFill>
                <a:schemeClr val="bg1"/>
              </a:solidFill>
            </a:endParaRP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endParaRPr lang="en-US" sz="4800" b="1" spc="-30" dirty="0">
              <a:solidFill>
                <a:schemeClr val="bg1"/>
              </a:solidFill>
            </a:endParaRPr>
          </a:p>
          <a:p>
            <a:pPr marL="742950" indent="-742950">
              <a:buClr>
                <a:srgbClr val="0070C0"/>
              </a:buClr>
              <a:buFont typeface="+mj-lt"/>
              <a:buAutoNum type="arabicPeriod"/>
            </a:pPr>
            <a:r>
              <a:rPr lang="en-US" sz="3600" b="1" spc="-30" dirty="0">
                <a:solidFill>
                  <a:schemeClr val="bg1"/>
                </a:solidFill>
              </a:rPr>
              <a:t>Browser calculates Resource Identifier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95B30C-F76A-4FDF-BC23-F99510ED0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313" y="3991350"/>
            <a:ext cx="3526829" cy="845866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146493F-C001-4A27-9841-0ECA574F1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32260"/>
            <a:ext cx="5981700" cy="1260171"/>
          </a:xfrm>
          <a:prstGeom prst="rect">
            <a:avLst/>
          </a:prstGeom>
          <a:ln>
            <a:noFill/>
          </a:ln>
          <a:effectLst>
            <a:softEdge rad="114300"/>
          </a:effec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367B726-6882-40C1-9A6E-0917D0A6CFD1}"/>
              </a:ext>
            </a:extLst>
          </p:cNvPr>
          <p:cNvGrpSpPr/>
          <p:nvPr/>
        </p:nvGrpSpPr>
        <p:grpSpPr>
          <a:xfrm>
            <a:off x="79117" y="2992795"/>
            <a:ext cx="6016883" cy="3865205"/>
            <a:chOff x="1830085" y="1036467"/>
            <a:chExt cx="9079003" cy="5832290"/>
          </a:xfrm>
        </p:grpSpPr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41D4B8EC-E261-43EB-A586-84D384B3A8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tretch>
              <a:fillRect/>
            </a:stretch>
          </p:blipFill>
          <p:spPr bwMode="auto">
            <a:xfrm>
              <a:off x="1952779" y="1036467"/>
              <a:ext cx="1901225" cy="1431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A925D900-5C78-4145-8AB3-484CB4129D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tretch>
              <a:fillRect/>
            </a:stretch>
          </p:blipFill>
          <p:spPr bwMode="auto">
            <a:xfrm>
              <a:off x="6596767" y="1408531"/>
              <a:ext cx="2146612" cy="1074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34BD5F7-1A80-4F41-9103-2E5B26CBF903}"/>
                </a:ext>
              </a:extLst>
            </p:cNvPr>
            <p:cNvSpPr/>
            <p:nvPr/>
          </p:nvSpPr>
          <p:spPr>
            <a:xfrm>
              <a:off x="6596767" y="2482751"/>
              <a:ext cx="2146612" cy="4375249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6DEFB73-C275-4163-8DD4-7BD12EF074AD}"/>
                </a:ext>
              </a:extLst>
            </p:cNvPr>
            <p:cNvSpPr/>
            <p:nvPr/>
          </p:nvSpPr>
          <p:spPr>
            <a:xfrm>
              <a:off x="1830085" y="2493508"/>
              <a:ext cx="2146612" cy="4375249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F4334EE-54EF-4C6B-AD52-786A70F7232F}"/>
                </a:ext>
              </a:extLst>
            </p:cNvPr>
            <p:cNvSpPr txBox="1"/>
            <p:nvPr/>
          </p:nvSpPr>
          <p:spPr>
            <a:xfrm>
              <a:off x="6933174" y="2520499"/>
              <a:ext cx="1473797" cy="92333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browser requests resource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EA1F7A2-6674-4D60-9A18-58654EB14B56}"/>
                </a:ext>
              </a:extLst>
            </p:cNvPr>
            <p:cNvSpPr txBox="1"/>
            <p:nvPr/>
          </p:nvSpPr>
          <p:spPr>
            <a:xfrm>
              <a:off x="2166491" y="2561986"/>
              <a:ext cx="1473797" cy="90560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server responds with resource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FCC37DE-3AE3-4EF1-AB82-B9D710CD6844}"/>
                </a:ext>
              </a:extLst>
            </p:cNvPr>
            <p:cNvSpPr txBox="1"/>
            <p:nvPr/>
          </p:nvSpPr>
          <p:spPr>
            <a:xfrm>
              <a:off x="9328249" y="6194110"/>
              <a:ext cx="1473797" cy="646331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download complete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CC409F0-7BB1-4D8F-BC08-0B6508F7A72E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flipH="1">
              <a:off x="5957355" y="2982164"/>
              <a:ext cx="975819" cy="646359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A4B84E9-863B-431E-8E77-5F6DEC3C6EBE}"/>
                </a:ext>
              </a:extLst>
            </p:cNvPr>
            <p:cNvCxnSpPr>
              <a:cxnSpLocks/>
              <a:endCxn id="30" idx="3"/>
            </p:cNvCxnSpPr>
            <p:nvPr/>
          </p:nvCxnSpPr>
          <p:spPr>
            <a:xfrm flipH="1" flipV="1">
              <a:off x="3640288" y="3014787"/>
              <a:ext cx="1028324" cy="597166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BFE2B14-BA8D-4ECB-A0D0-7EE3488B642F}"/>
                </a:ext>
              </a:extLst>
            </p:cNvPr>
            <p:cNvCxnSpPr>
              <a:cxnSpLocks/>
            </p:cNvCxnSpPr>
            <p:nvPr/>
          </p:nvCxnSpPr>
          <p:spPr>
            <a:xfrm>
              <a:off x="3627394" y="3149961"/>
              <a:ext cx="932754" cy="54370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C3C29EC-7E22-4563-A995-83E475004BF7}"/>
                </a:ext>
              </a:extLst>
            </p:cNvPr>
            <p:cNvCxnSpPr>
              <a:cxnSpLocks/>
              <a:stCxn id="45" idx="3"/>
              <a:endCxn id="31" idx="1"/>
            </p:cNvCxnSpPr>
            <p:nvPr/>
          </p:nvCxnSpPr>
          <p:spPr>
            <a:xfrm>
              <a:off x="8406969" y="6517276"/>
              <a:ext cx="92128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252C602-1914-4A31-BA6A-9DECE838DF11}"/>
                </a:ext>
              </a:extLst>
            </p:cNvPr>
            <p:cNvSpPr txBox="1"/>
            <p:nvPr/>
          </p:nvSpPr>
          <p:spPr>
            <a:xfrm>
              <a:off x="6933173" y="3606616"/>
              <a:ext cx="1473797" cy="64633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browser calculates </a:t>
              </a:r>
              <a:r>
                <a:rPr lang="en-US" sz="1100" b="1" cap="small" dirty="0" err="1">
                  <a:solidFill>
                    <a:schemeClr val="tx2">
                      <a:lumMod val="10000"/>
                    </a:schemeClr>
                  </a:solidFill>
                </a:rPr>
                <a:t>ri</a:t>
              </a:r>
              <a:endParaRPr lang="en-US" sz="1100" b="1" cap="small" dirty="0">
                <a:solidFill>
                  <a:schemeClr val="tx2">
                    <a:lumMod val="10000"/>
                  </a:schemeClr>
                </a:solidFill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E7CDC6A-C83C-4191-930D-7EAFD7CB576F}"/>
                </a:ext>
              </a:extLst>
            </p:cNvPr>
            <p:cNvCxnSpPr>
              <a:cxnSpLocks/>
              <a:stCxn id="28" idx="2"/>
              <a:endCxn id="40" idx="0"/>
            </p:cNvCxnSpPr>
            <p:nvPr/>
          </p:nvCxnSpPr>
          <p:spPr>
            <a:xfrm flipH="1">
              <a:off x="7670072" y="3443829"/>
              <a:ext cx="1" cy="16278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BA03680-57B0-4425-AB2E-B1724E5D5C9B}"/>
                </a:ext>
              </a:extLst>
            </p:cNvPr>
            <p:cNvSpPr txBox="1"/>
            <p:nvPr/>
          </p:nvSpPr>
          <p:spPr>
            <a:xfrm>
              <a:off x="6933172" y="5109197"/>
              <a:ext cx="1473797" cy="92333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browser calculates nah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A68B868-03AB-405A-8243-BBBE6ADE144F}"/>
                </a:ext>
              </a:extLst>
            </p:cNvPr>
            <p:cNvSpPr txBox="1"/>
            <p:nvPr/>
          </p:nvSpPr>
          <p:spPr>
            <a:xfrm>
              <a:off x="6933172" y="6194110"/>
              <a:ext cx="1473797" cy="64633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validate:</a:t>
              </a:r>
            </a:p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ah == nah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3CE28F3-EFD5-4B8E-A57A-665CBEE093DE}"/>
                </a:ext>
              </a:extLst>
            </p:cNvPr>
            <p:cNvSpPr txBox="1"/>
            <p:nvPr/>
          </p:nvSpPr>
          <p:spPr>
            <a:xfrm>
              <a:off x="4560148" y="6194109"/>
              <a:ext cx="1473797" cy="650175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download error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EDA063E-D9B2-44FA-99FE-0773B23CDC5B}"/>
                </a:ext>
              </a:extLst>
            </p:cNvPr>
            <p:cNvCxnSpPr>
              <a:cxnSpLocks/>
              <a:stCxn id="45" idx="1"/>
              <a:endCxn id="46" idx="3"/>
            </p:cNvCxnSpPr>
            <p:nvPr/>
          </p:nvCxnSpPr>
          <p:spPr>
            <a:xfrm flipH="1">
              <a:off x="6033944" y="6517275"/>
              <a:ext cx="899228" cy="1922"/>
            </a:xfrm>
            <a:prstGeom prst="straightConnector1">
              <a:avLst/>
            </a:prstGeom>
            <a:ln w="38100">
              <a:solidFill>
                <a:srgbClr val="CE34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705DF9D-7DED-413F-B195-552EBC2D4586}"/>
                </a:ext>
              </a:extLst>
            </p:cNvPr>
            <p:cNvSpPr txBox="1"/>
            <p:nvPr/>
          </p:nvSpPr>
          <p:spPr>
            <a:xfrm>
              <a:off x="6933172" y="4410562"/>
              <a:ext cx="1473797" cy="64633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browser requests ah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CA6E7BE-905A-4D24-AD78-159A6C266730}"/>
                </a:ext>
              </a:extLst>
            </p:cNvPr>
            <p:cNvCxnSpPr>
              <a:cxnSpLocks/>
              <a:stCxn id="40" idx="2"/>
              <a:endCxn id="48" idx="0"/>
            </p:cNvCxnSpPr>
            <p:nvPr/>
          </p:nvCxnSpPr>
          <p:spPr>
            <a:xfrm flipH="1">
              <a:off x="7670071" y="4252947"/>
              <a:ext cx="1" cy="15761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2ED6C3F-5CD4-4594-918D-1A3D80C590FD}"/>
                </a:ext>
              </a:extLst>
            </p:cNvPr>
            <p:cNvCxnSpPr>
              <a:cxnSpLocks/>
              <a:stCxn id="44" idx="2"/>
              <a:endCxn id="45" idx="0"/>
            </p:cNvCxnSpPr>
            <p:nvPr/>
          </p:nvCxnSpPr>
          <p:spPr>
            <a:xfrm>
              <a:off x="7670071" y="6032527"/>
              <a:ext cx="0" cy="161583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90041EC-3A9B-4F94-A55D-A64923EF44F5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5727437" y="4807294"/>
              <a:ext cx="1205735" cy="76356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6">
              <a:extLst>
                <a:ext uri="{FF2B5EF4-FFF2-40B4-BE49-F238E27FC236}">
                  <a16:creationId xmlns:a16="http://schemas.microsoft.com/office/drawing/2014/main" id="{411D4D7A-F7EA-46FE-8F11-47596FA715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tretch>
              <a:fillRect/>
            </a:stretch>
          </p:blipFill>
          <p:spPr bwMode="auto">
            <a:xfrm>
              <a:off x="4434726" y="3260065"/>
              <a:ext cx="1706260" cy="1706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AC8055E-29E4-463F-97DC-D2F4A1632B61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 flipV="1">
              <a:off x="8406969" y="4331754"/>
              <a:ext cx="899232" cy="401974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43525ED-03AD-4936-AD22-9AC654C28317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7670071" y="4388655"/>
              <a:ext cx="1658178" cy="1805455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4" descr="Image result for dns globe icon">
              <a:extLst>
                <a:ext uri="{FF2B5EF4-FFF2-40B4-BE49-F238E27FC236}">
                  <a16:creationId xmlns:a16="http://schemas.microsoft.com/office/drawing/2014/main" id="{9E708FD0-9AE4-43F3-AC16-01014EBA5E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9160" y="3256397"/>
              <a:ext cx="1709928" cy="1709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46" name="Picture 2" descr="Image result for id icon">
            <a:extLst>
              <a:ext uri="{FF2B5EF4-FFF2-40B4-BE49-F238E27FC236}">
                <a16:creationId xmlns:a16="http://schemas.microsoft.com/office/drawing/2014/main" id="{09CCFCA4-2745-4CC7-925C-13C6C71E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5471" y="5657232"/>
            <a:ext cx="595944" cy="59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F7B003C5-473D-4780-98A4-BD459843B9D0}"/>
              </a:ext>
            </a:extLst>
          </p:cNvPr>
          <p:cNvSpPr txBox="1"/>
          <p:nvPr/>
        </p:nvSpPr>
        <p:spPr>
          <a:xfrm>
            <a:off x="2922994" y="4165122"/>
            <a:ext cx="3350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6921BC-B3D3-4619-9DFD-24D3AEB603FF}"/>
              </a:ext>
            </a:extLst>
          </p:cNvPr>
          <p:cNvSpPr txBox="1"/>
          <p:nvPr/>
        </p:nvSpPr>
        <p:spPr>
          <a:xfrm>
            <a:off x="1460107" y="4575824"/>
            <a:ext cx="3350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C821EC-D47E-4F8C-9D5F-149A7D2B8D81}"/>
              </a:ext>
            </a:extLst>
          </p:cNvPr>
          <p:cNvSpPr txBox="1"/>
          <p:nvPr/>
        </p:nvSpPr>
        <p:spPr>
          <a:xfrm>
            <a:off x="3200918" y="4702474"/>
            <a:ext cx="3350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5079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0" y="137369"/>
            <a:ext cx="12191999" cy="889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Downloading on the Internet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38F241B-9772-4D37-8E08-F26656DD2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81329" y="1194513"/>
            <a:ext cx="1901225" cy="143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3E4DC4D6-E092-4342-AA72-47DC41947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425317" y="1566577"/>
            <a:ext cx="2146612" cy="107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4F6E348-4789-4EAC-93B5-65C5D6C87993}"/>
              </a:ext>
            </a:extLst>
          </p:cNvPr>
          <p:cNvSpPr/>
          <p:nvPr/>
        </p:nvSpPr>
        <p:spPr>
          <a:xfrm>
            <a:off x="7425317" y="2625587"/>
            <a:ext cx="2146612" cy="4232413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595DE0-4805-4A48-9809-441DC03CAD2B}"/>
              </a:ext>
            </a:extLst>
          </p:cNvPr>
          <p:cNvSpPr/>
          <p:nvPr/>
        </p:nvSpPr>
        <p:spPr>
          <a:xfrm>
            <a:off x="2658635" y="2636344"/>
            <a:ext cx="2146612" cy="4232413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B2645-32A6-4EBC-9D3D-F485F7D7940F}"/>
              </a:ext>
            </a:extLst>
          </p:cNvPr>
          <p:cNvSpPr txBox="1"/>
          <p:nvPr/>
        </p:nvSpPr>
        <p:spPr>
          <a:xfrm>
            <a:off x="7761724" y="2776477"/>
            <a:ext cx="1473797" cy="92333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cap="small" dirty="0">
                <a:solidFill>
                  <a:schemeClr val="tx2">
                    <a:lumMod val="10000"/>
                  </a:schemeClr>
                </a:solidFill>
              </a:rPr>
              <a:t>browser requests resource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0954D8-0D39-4966-BCFF-28C1807E3749}"/>
              </a:ext>
            </a:extLst>
          </p:cNvPr>
          <p:cNvSpPr txBox="1"/>
          <p:nvPr/>
        </p:nvSpPr>
        <p:spPr>
          <a:xfrm>
            <a:off x="2995042" y="2776477"/>
            <a:ext cx="1473797" cy="92333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cap="small" dirty="0">
                <a:solidFill>
                  <a:schemeClr val="tx2">
                    <a:lumMod val="10000"/>
                  </a:schemeClr>
                </a:solidFill>
              </a:rPr>
              <a:t>server responds with resource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A9F282-A618-482E-8CE0-E4E05D4F42BD}"/>
              </a:ext>
            </a:extLst>
          </p:cNvPr>
          <p:cNvSpPr txBox="1"/>
          <p:nvPr/>
        </p:nvSpPr>
        <p:spPr>
          <a:xfrm>
            <a:off x="7761724" y="4910631"/>
            <a:ext cx="1473797" cy="64633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cap="small" dirty="0">
                <a:solidFill>
                  <a:schemeClr val="tx2">
                    <a:lumMod val="10000"/>
                  </a:schemeClr>
                </a:solidFill>
              </a:rPr>
              <a:t>download complete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1B99FC-47A2-465F-98CF-8E464F1E5BF4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809591" y="3238142"/>
            <a:ext cx="952133" cy="597345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DC3FFC-BC09-4FA3-AB39-A89778AD07FA}"/>
              </a:ext>
            </a:extLst>
          </p:cNvPr>
          <p:cNvCxnSpPr>
            <a:cxnSpLocks/>
            <a:endCxn id="15" idx="3"/>
          </p:cNvCxnSpPr>
          <p:nvPr/>
        </p:nvCxnSpPr>
        <p:spPr>
          <a:xfrm flipH="1" flipV="1">
            <a:off x="4468839" y="3238142"/>
            <a:ext cx="1028319" cy="58829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22050A-9444-4DAB-89D9-A36F93924B1B}"/>
              </a:ext>
            </a:extLst>
          </p:cNvPr>
          <p:cNvCxnSpPr>
            <a:cxnSpLocks/>
          </p:cNvCxnSpPr>
          <p:nvPr/>
        </p:nvCxnSpPr>
        <p:spPr>
          <a:xfrm>
            <a:off x="4455944" y="3364452"/>
            <a:ext cx="932754" cy="54370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97E717E-29D3-4B3F-9C77-DEB4DE3378B4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809591" y="4695983"/>
            <a:ext cx="952133" cy="53781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A434AB64-C48A-4833-A7BD-5B8381CEB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5263276" y="3474556"/>
            <a:ext cx="1706260" cy="170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424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0" y="137369"/>
            <a:ext cx="12191999" cy="889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Downloading With DNSCHK</a:t>
            </a:r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  <a:latin typeface="Calibri" panose="020F0502020204030204"/>
              </a:rPr>
              <a:t> </a:t>
            </a:r>
            <a:r>
              <a:rPr lang="en-US" sz="1800" b="1" cap="all" dirty="0">
                <a:ln w="3175" cmpd="sng">
                  <a:noFill/>
                </a:ln>
                <a:solidFill>
                  <a:srgbClr val="CE3426"/>
                </a:solidFill>
                <a:latin typeface="Calibri" panose="020F0502020204030204"/>
              </a:rPr>
              <a:t>(cont.)</a:t>
            </a:r>
            <a:endParaRPr lang="en-US" sz="6000" b="1" cap="all" dirty="0">
              <a:ln w="3175" cmpd="sng">
                <a:noFill/>
              </a:ln>
              <a:solidFill>
                <a:srgbClr val="CE3426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E97233-45AC-4E36-BD1A-0FA36D2B05AE}"/>
              </a:ext>
            </a:extLst>
          </p:cNvPr>
          <p:cNvSpPr txBox="1"/>
          <p:nvPr/>
        </p:nvSpPr>
        <p:spPr>
          <a:xfrm>
            <a:off x="6096000" y="1285522"/>
            <a:ext cx="609599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Clr>
                <a:schemeClr val="accent4"/>
              </a:buClr>
              <a:buFont typeface="+mj-lt"/>
              <a:buAutoNum type="arabicPeriod" startAt="4"/>
            </a:pPr>
            <a:r>
              <a:rPr lang="en-US" sz="3200" b="1" spc="-30" dirty="0">
                <a:solidFill>
                  <a:schemeClr val="bg1"/>
                </a:solidFill>
              </a:rPr>
              <a:t>Browser requests Authoritative Hash (AH) from DNS using RI</a:t>
            </a:r>
            <a:endParaRPr lang="en-US" sz="3600" b="1" spc="-30" dirty="0">
              <a:solidFill>
                <a:schemeClr val="bg1"/>
              </a:solidFill>
            </a:endParaRPr>
          </a:p>
          <a:p>
            <a:pPr marL="742950" indent="-742950">
              <a:buClr>
                <a:srgbClr val="0070C0"/>
              </a:buClr>
              <a:buFont typeface="+mj-lt"/>
              <a:buAutoNum type="arabicPeriod" startAt="4"/>
            </a:pPr>
            <a:endParaRPr lang="en-US" sz="5400" b="1" spc="-30" dirty="0">
              <a:solidFill>
                <a:schemeClr val="bg1"/>
              </a:solidFill>
            </a:endParaRPr>
          </a:p>
          <a:p>
            <a:pPr marL="742950" indent="-742950">
              <a:buClr>
                <a:srgbClr val="00B050"/>
              </a:buClr>
              <a:buFont typeface="+mj-lt"/>
              <a:buAutoNum type="arabicPeriod" startAt="4"/>
            </a:pPr>
            <a:r>
              <a:rPr lang="en-US" sz="3600" b="1" spc="-30" dirty="0">
                <a:solidFill>
                  <a:schemeClr val="bg1"/>
                </a:solidFill>
              </a:rPr>
              <a:t>Browser finishes download, yields Non-Authoritative Hash (NAH)</a:t>
            </a:r>
          </a:p>
          <a:p>
            <a:pPr marL="742950" indent="-742950">
              <a:buClr>
                <a:srgbClr val="0070C0"/>
              </a:buClr>
              <a:buFont typeface="+mj-lt"/>
              <a:buAutoNum type="arabicPeriod" startAt="4"/>
            </a:pPr>
            <a:endParaRPr lang="en-US" sz="2000" b="1" spc="-30" dirty="0">
              <a:solidFill>
                <a:schemeClr val="bg1"/>
              </a:solidFill>
            </a:endParaRPr>
          </a:p>
          <a:p>
            <a:pPr marL="742950" indent="-742950">
              <a:buClr>
                <a:srgbClr val="0070C0"/>
              </a:buClr>
              <a:buFont typeface="+mj-lt"/>
              <a:buAutoNum type="arabicPeriod" startAt="4"/>
            </a:pPr>
            <a:r>
              <a:rPr lang="en-US" sz="3600" b="1" spc="-30" dirty="0">
                <a:solidFill>
                  <a:schemeClr val="bg1"/>
                </a:solidFill>
              </a:rPr>
              <a:t>Browser compares NAH to AH to determine resource validity             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367B726-6882-40C1-9A6E-0917D0A6CFD1}"/>
              </a:ext>
            </a:extLst>
          </p:cNvPr>
          <p:cNvGrpSpPr/>
          <p:nvPr/>
        </p:nvGrpSpPr>
        <p:grpSpPr>
          <a:xfrm>
            <a:off x="79117" y="2992795"/>
            <a:ext cx="6016883" cy="3865205"/>
            <a:chOff x="1830085" y="1036467"/>
            <a:chExt cx="9079003" cy="5832290"/>
          </a:xfrm>
        </p:grpSpPr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41D4B8EC-E261-43EB-A586-84D384B3A8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1952779" y="1036467"/>
              <a:ext cx="1901225" cy="1431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A925D900-5C78-4145-8AB3-484CB4129D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6596767" y="1408531"/>
              <a:ext cx="2146612" cy="1074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34BD5F7-1A80-4F41-9103-2E5B26CBF903}"/>
                </a:ext>
              </a:extLst>
            </p:cNvPr>
            <p:cNvSpPr/>
            <p:nvPr/>
          </p:nvSpPr>
          <p:spPr>
            <a:xfrm>
              <a:off x="6596767" y="2482751"/>
              <a:ext cx="2146612" cy="4375249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6DEFB73-C275-4163-8DD4-7BD12EF074AD}"/>
                </a:ext>
              </a:extLst>
            </p:cNvPr>
            <p:cNvSpPr/>
            <p:nvPr/>
          </p:nvSpPr>
          <p:spPr>
            <a:xfrm>
              <a:off x="1830085" y="2493508"/>
              <a:ext cx="2146612" cy="4375249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F4334EE-54EF-4C6B-AD52-786A70F7232F}"/>
                </a:ext>
              </a:extLst>
            </p:cNvPr>
            <p:cNvSpPr txBox="1"/>
            <p:nvPr/>
          </p:nvSpPr>
          <p:spPr>
            <a:xfrm>
              <a:off x="6933174" y="2520499"/>
              <a:ext cx="1473797" cy="92333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browser requests resource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EA1F7A2-6674-4D60-9A18-58654EB14B56}"/>
                </a:ext>
              </a:extLst>
            </p:cNvPr>
            <p:cNvSpPr txBox="1"/>
            <p:nvPr/>
          </p:nvSpPr>
          <p:spPr>
            <a:xfrm>
              <a:off x="2166491" y="2561986"/>
              <a:ext cx="1473797" cy="90560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server responds with resource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FCC37DE-3AE3-4EF1-AB82-B9D710CD6844}"/>
                </a:ext>
              </a:extLst>
            </p:cNvPr>
            <p:cNvSpPr txBox="1"/>
            <p:nvPr/>
          </p:nvSpPr>
          <p:spPr>
            <a:xfrm>
              <a:off x="9328249" y="6194110"/>
              <a:ext cx="1473797" cy="646331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download complete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CC409F0-7BB1-4D8F-BC08-0B6508F7A72E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flipH="1">
              <a:off x="5957355" y="2982164"/>
              <a:ext cx="975819" cy="646359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A4B84E9-863B-431E-8E77-5F6DEC3C6EBE}"/>
                </a:ext>
              </a:extLst>
            </p:cNvPr>
            <p:cNvCxnSpPr>
              <a:cxnSpLocks/>
              <a:endCxn id="30" idx="3"/>
            </p:cNvCxnSpPr>
            <p:nvPr/>
          </p:nvCxnSpPr>
          <p:spPr>
            <a:xfrm flipH="1" flipV="1">
              <a:off x="3640288" y="3014787"/>
              <a:ext cx="1028324" cy="597166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BFE2B14-BA8D-4ECB-A0D0-7EE3488B642F}"/>
                </a:ext>
              </a:extLst>
            </p:cNvPr>
            <p:cNvCxnSpPr>
              <a:cxnSpLocks/>
            </p:cNvCxnSpPr>
            <p:nvPr/>
          </p:nvCxnSpPr>
          <p:spPr>
            <a:xfrm>
              <a:off x="3627394" y="3149961"/>
              <a:ext cx="932754" cy="54370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C3C29EC-7E22-4563-A995-83E475004BF7}"/>
                </a:ext>
              </a:extLst>
            </p:cNvPr>
            <p:cNvCxnSpPr>
              <a:cxnSpLocks/>
              <a:stCxn id="45" idx="3"/>
              <a:endCxn id="31" idx="1"/>
            </p:cNvCxnSpPr>
            <p:nvPr/>
          </p:nvCxnSpPr>
          <p:spPr>
            <a:xfrm>
              <a:off x="8406969" y="6517276"/>
              <a:ext cx="92128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252C602-1914-4A31-BA6A-9DECE838DF11}"/>
                </a:ext>
              </a:extLst>
            </p:cNvPr>
            <p:cNvSpPr txBox="1"/>
            <p:nvPr/>
          </p:nvSpPr>
          <p:spPr>
            <a:xfrm>
              <a:off x="6933173" y="3606616"/>
              <a:ext cx="1473797" cy="64633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browser calculates </a:t>
              </a:r>
              <a:r>
                <a:rPr lang="en-US" sz="1100" b="1" cap="small" dirty="0" err="1">
                  <a:solidFill>
                    <a:schemeClr val="tx2">
                      <a:lumMod val="10000"/>
                    </a:schemeClr>
                  </a:solidFill>
                </a:rPr>
                <a:t>ri</a:t>
              </a:r>
              <a:endParaRPr lang="en-US" sz="1100" b="1" cap="small" dirty="0">
                <a:solidFill>
                  <a:schemeClr val="tx2">
                    <a:lumMod val="10000"/>
                  </a:schemeClr>
                </a:solidFill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E7CDC6A-C83C-4191-930D-7EAFD7CB576F}"/>
                </a:ext>
              </a:extLst>
            </p:cNvPr>
            <p:cNvCxnSpPr>
              <a:cxnSpLocks/>
              <a:stCxn id="28" idx="2"/>
              <a:endCxn id="40" idx="0"/>
            </p:cNvCxnSpPr>
            <p:nvPr/>
          </p:nvCxnSpPr>
          <p:spPr>
            <a:xfrm flipH="1">
              <a:off x="7670072" y="3443829"/>
              <a:ext cx="1" cy="16278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BA03680-57B0-4425-AB2E-B1724E5D5C9B}"/>
                </a:ext>
              </a:extLst>
            </p:cNvPr>
            <p:cNvSpPr txBox="1"/>
            <p:nvPr/>
          </p:nvSpPr>
          <p:spPr>
            <a:xfrm>
              <a:off x="6933172" y="5109197"/>
              <a:ext cx="1473797" cy="92333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browser calculates nah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A68B868-03AB-405A-8243-BBBE6ADE144F}"/>
                </a:ext>
              </a:extLst>
            </p:cNvPr>
            <p:cNvSpPr txBox="1"/>
            <p:nvPr/>
          </p:nvSpPr>
          <p:spPr>
            <a:xfrm>
              <a:off x="6933172" y="6194110"/>
              <a:ext cx="1473797" cy="64633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validate:</a:t>
              </a:r>
            </a:p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ah == nah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3CE28F3-EFD5-4B8E-A57A-665CBEE093DE}"/>
                </a:ext>
              </a:extLst>
            </p:cNvPr>
            <p:cNvSpPr txBox="1"/>
            <p:nvPr/>
          </p:nvSpPr>
          <p:spPr>
            <a:xfrm>
              <a:off x="4560148" y="6194109"/>
              <a:ext cx="1473797" cy="650175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download error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EDA063E-D9B2-44FA-99FE-0773B23CDC5B}"/>
                </a:ext>
              </a:extLst>
            </p:cNvPr>
            <p:cNvCxnSpPr>
              <a:cxnSpLocks/>
              <a:stCxn id="45" idx="1"/>
              <a:endCxn id="46" idx="3"/>
            </p:cNvCxnSpPr>
            <p:nvPr/>
          </p:nvCxnSpPr>
          <p:spPr>
            <a:xfrm flipH="1">
              <a:off x="6033944" y="6517275"/>
              <a:ext cx="899228" cy="1922"/>
            </a:xfrm>
            <a:prstGeom prst="straightConnector1">
              <a:avLst/>
            </a:prstGeom>
            <a:ln w="38100">
              <a:solidFill>
                <a:srgbClr val="CE34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705DF9D-7DED-413F-B195-552EBC2D4586}"/>
                </a:ext>
              </a:extLst>
            </p:cNvPr>
            <p:cNvSpPr txBox="1"/>
            <p:nvPr/>
          </p:nvSpPr>
          <p:spPr>
            <a:xfrm>
              <a:off x="6933172" y="4410562"/>
              <a:ext cx="1473797" cy="64633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browser requests ah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CA6E7BE-905A-4D24-AD78-159A6C266730}"/>
                </a:ext>
              </a:extLst>
            </p:cNvPr>
            <p:cNvCxnSpPr>
              <a:cxnSpLocks/>
              <a:stCxn id="40" idx="2"/>
              <a:endCxn id="48" idx="0"/>
            </p:cNvCxnSpPr>
            <p:nvPr/>
          </p:nvCxnSpPr>
          <p:spPr>
            <a:xfrm flipH="1">
              <a:off x="7670071" y="4252947"/>
              <a:ext cx="1" cy="15761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2ED6C3F-5CD4-4594-918D-1A3D80C590FD}"/>
                </a:ext>
              </a:extLst>
            </p:cNvPr>
            <p:cNvCxnSpPr>
              <a:cxnSpLocks/>
              <a:stCxn id="44" idx="2"/>
              <a:endCxn id="45" idx="0"/>
            </p:cNvCxnSpPr>
            <p:nvPr/>
          </p:nvCxnSpPr>
          <p:spPr>
            <a:xfrm>
              <a:off x="7670071" y="6032527"/>
              <a:ext cx="0" cy="161583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90041EC-3A9B-4F94-A55D-A64923EF44F5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5727437" y="4807294"/>
              <a:ext cx="1205735" cy="76356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6">
              <a:extLst>
                <a:ext uri="{FF2B5EF4-FFF2-40B4-BE49-F238E27FC236}">
                  <a16:creationId xmlns:a16="http://schemas.microsoft.com/office/drawing/2014/main" id="{411D4D7A-F7EA-46FE-8F11-47596FA715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tretch>
              <a:fillRect/>
            </a:stretch>
          </p:blipFill>
          <p:spPr bwMode="auto">
            <a:xfrm>
              <a:off x="4434726" y="3260065"/>
              <a:ext cx="1706260" cy="1706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AC8055E-29E4-463F-97DC-D2F4A1632B61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 flipV="1">
              <a:off x="8406969" y="4331754"/>
              <a:ext cx="899232" cy="401974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43525ED-03AD-4936-AD22-9AC654C28317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7670071" y="4388655"/>
              <a:ext cx="1658178" cy="1805455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4" descr="Image result for dns globe icon">
              <a:extLst>
                <a:ext uri="{FF2B5EF4-FFF2-40B4-BE49-F238E27FC236}">
                  <a16:creationId xmlns:a16="http://schemas.microsoft.com/office/drawing/2014/main" id="{9E708FD0-9AE4-43F3-AC16-01014EBA5E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9160" y="3256397"/>
              <a:ext cx="1709928" cy="1709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FDA3AB9-0AE6-4E83-B9E2-3D294B732CF9}"/>
              </a:ext>
            </a:extLst>
          </p:cNvPr>
          <p:cNvCxnSpPr>
            <a:cxnSpLocks/>
          </p:cNvCxnSpPr>
          <p:nvPr/>
        </p:nvCxnSpPr>
        <p:spPr>
          <a:xfrm>
            <a:off x="8442199" y="2644625"/>
            <a:ext cx="101254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2" name="Picture 4" descr="Image result for binary icon">
            <a:extLst>
              <a:ext uri="{FF2B5EF4-FFF2-40B4-BE49-F238E27FC236}">
                <a16:creationId xmlns:a16="http://schemas.microsoft.com/office/drawing/2014/main" id="{3017B451-C431-43E3-8334-721E577BBA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0" t="5888" r="12545" b="6269"/>
          <a:stretch/>
        </p:blipFill>
        <p:spPr bwMode="auto">
          <a:xfrm>
            <a:off x="9454742" y="2369729"/>
            <a:ext cx="469880" cy="549791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 result for id icon">
            <a:extLst>
              <a:ext uri="{FF2B5EF4-FFF2-40B4-BE49-F238E27FC236}">
                <a16:creationId xmlns:a16="http://schemas.microsoft.com/office/drawing/2014/main" id="{09CCFCA4-2745-4CC7-925C-13C6C71E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227" y="2346654"/>
            <a:ext cx="595944" cy="59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Image result for binary icon">
            <a:extLst>
              <a:ext uri="{FF2B5EF4-FFF2-40B4-BE49-F238E27FC236}">
                <a16:creationId xmlns:a16="http://schemas.microsoft.com/office/drawing/2014/main" id="{067FFF08-D2FD-46B3-B5A2-406C216BDB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0" t="5888" r="12545" b="6269"/>
          <a:stretch/>
        </p:blipFill>
        <p:spPr bwMode="auto">
          <a:xfrm>
            <a:off x="9454742" y="4367259"/>
            <a:ext cx="469880" cy="549791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41" name="Picture 4" descr="Image result for binary icon">
            <a:extLst>
              <a:ext uri="{FF2B5EF4-FFF2-40B4-BE49-F238E27FC236}">
                <a16:creationId xmlns:a16="http://schemas.microsoft.com/office/drawing/2014/main" id="{BEAE76AC-2FD7-4516-B9E8-F7BD34AB0E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0" t="5888" r="12545" b="6269"/>
          <a:stretch/>
        </p:blipFill>
        <p:spPr bwMode="auto">
          <a:xfrm>
            <a:off x="8984862" y="6244287"/>
            <a:ext cx="469880" cy="549791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Image result for binary icon">
            <a:extLst>
              <a:ext uri="{FF2B5EF4-FFF2-40B4-BE49-F238E27FC236}">
                <a16:creationId xmlns:a16="http://schemas.microsoft.com/office/drawing/2014/main" id="{F2E9334C-CBD0-4B22-A8F5-D3A8599EDA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0" t="5888" r="12545" b="6269"/>
          <a:stretch/>
        </p:blipFill>
        <p:spPr bwMode="auto">
          <a:xfrm>
            <a:off x="9924622" y="6245800"/>
            <a:ext cx="469880" cy="549791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8EDFAC9-3C14-4269-AD1F-05F49D9FD1F7}"/>
              </a:ext>
            </a:extLst>
          </p:cNvPr>
          <p:cNvSpPr txBox="1"/>
          <p:nvPr/>
        </p:nvSpPr>
        <p:spPr>
          <a:xfrm>
            <a:off x="4639943" y="4920835"/>
            <a:ext cx="3350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C792BAE-2B91-4BD9-B71C-7B16761759E0}"/>
              </a:ext>
            </a:extLst>
          </p:cNvPr>
          <p:cNvSpPr txBox="1"/>
          <p:nvPr/>
        </p:nvSpPr>
        <p:spPr>
          <a:xfrm>
            <a:off x="2791564" y="5650101"/>
            <a:ext cx="3350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354EBD7-FDA6-40B8-82A2-66E40C59046D}"/>
              </a:ext>
            </a:extLst>
          </p:cNvPr>
          <p:cNvSpPr txBox="1"/>
          <p:nvPr/>
        </p:nvSpPr>
        <p:spPr>
          <a:xfrm>
            <a:off x="3406531" y="6334482"/>
            <a:ext cx="3350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579608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Threat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C4BEC7-01D0-4A23-AC87-104F3CF0BFA0}"/>
              </a:ext>
            </a:extLst>
          </p:cNvPr>
          <p:cNvSpPr txBox="1"/>
          <p:nvPr/>
        </p:nvSpPr>
        <p:spPr>
          <a:xfrm>
            <a:off x="114299" y="1295400"/>
            <a:ext cx="119634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</a:rPr>
              <a:t>Adversary controls server/returns compromised resource</a:t>
            </a:r>
          </a:p>
          <a:p>
            <a:pPr marL="1028700" lvl="1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Adversary alters Resource Identifier</a:t>
            </a:r>
          </a:p>
          <a:p>
            <a:pPr marL="1028700" lvl="1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Adversary does not alter Resource Identifier</a:t>
            </a:r>
          </a:p>
          <a:p>
            <a:pPr marL="1028700" lvl="1" indent="-571500">
              <a:buFont typeface="Calibri" panose="020F0502020204030204" pitchFamily="34" charset="0"/>
              <a:buChar char="◊"/>
            </a:pPr>
            <a:endParaRPr lang="en-US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</a:rPr>
              <a:t>Adversary controls DNS zone(s)/returns compromised AH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</a:rPr>
              <a:t>Adversary (transiently) controls both server and DNS zone(s)</a:t>
            </a:r>
          </a:p>
        </p:txBody>
      </p:sp>
    </p:spTree>
    <p:extLst>
      <p:ext uri="{BB962C8B-B14F-4D97-AF65-F5344CB8AC3E}">
        <p14:creationId xmlns:p14="http://schemas.microsoft.com/office/powerpoint/2010/main" val="4237156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Threat 1: Compromised Resource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C4BEC7-01D0-4A23-AC87-104F3CF0BFA0}"/>
              </a:ext>
            </a:extLst>
          </p:cNvPr>
          <p:cNvSpPr txBox="1"/>
          <p:nvPr/>
        </p:nvSpPr>
        <p:spPr>
          <a:xfrm>
            <a:off x="114299" y="1295400"/>
            <a:ext cx="1196340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Adversary can influence or even completely control the content distribution mechanism in any way</a:t>
            </a:r>
          </a:p>
          <a:p>
            <a:pPr marL="571500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Adversary can get the user to download a compromised resource of their choice either on the server or elsewhere</a:t>
            </a:r>
          </a:p>
          <a:p>
            <a:pPr marL="571500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Adversary </a:t>
            </a:r>
            <a:r>
              <a:rPr lang="en-US" sz="3600" b="1" dirty="0">
                <a:solidFill>
                  <a:schemeClr val="bg1"/>
                </a:solidFill>
              </a:rPr>
              <a:t>does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not </a:t>
            </a:r>
            <a:r>
              <a:rPr lang="en-US" sz="3600" dirty="0">
                <a:solidFill>
                  <a:schemeClr val="bg1"/>
                </a:solidFill>
              </a:rPr>
              <a:t>have access to relevant DNS zone(s)</a:t>
            </a:r>
            <a:endParaRPr lang="en-US" sz="1100" dirty="0">
              <a:solidFill>
                <a:schemeClr val="bg1"/>
              </a:solidFill>
            </a:endParaRP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Mitigation:</a:t>
            </a:r>
          </a:p>
          <a:p>
            <a:pPr marL="1028700" lvl="1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If adversary does not alter RI: </a:t>
            </a:r>
            <a:r>
              <a:rPr lang="en-US" sz="3600" b="1" dirty="0">
                <a:solidFill>
                  <a:schemeClr val="bg1"/>
                </a:solidFill>
              </a:rPr>
              <a:t>any corruption will be detected by DNSCHK during NAH validation</a:t>
            </a:r>
          </a:p>
          <a:p>
            <a:pPr marL="1028700" lvl="1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If adversary does alter RI: </a:t>
            </a:r>
            <a:r>
              <a:rPr lang="en-US" sz="3600" b="1" dirty="0">
                <a:solidFill>
                  <a:schemeClr val="bg1"/>
                </a:solidFill>
              </a:rPr>
              <a:t>RI will a) not exist in DNS zone or b) exist as a valid record but fail NAH validation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776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Threat 2: Compromised ah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C4BEC7-01D0-4A23-AC87-104F3CF0BFA0}"/>
              </a:ext>
            </a:extLst>
          </p:cNvPr>
          <p:cNvSpPr txBox="1"/>
          <p:nvPr/>
        </p:nvSpPr>
        <p:spPr>
          <a:xfrm>
            <a:off x="114300" y="1295400"/>
            <a:ext cx="1219199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Adversary can get the DNS system to return any valid response of their choice</a:t>
            </a:r>
          </a:p>
          <a:p>
            <a:pPr marL="571500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Adversary </a:t>
            </a:r>
            <a:r>
              <a:rPr lang="en-US" sz="3600" b="1" dirty="0">
                <a:solidFill>
                  <a:schemeClr val="bg1"/>
                </a:solidFill>
              </a:rPr>
              <a:t>does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not </a:t>
            </a:r>
            <a:r>
              <a:rPr lang="en-US" sz="3600" dirty="0">
                <a:solidFill>
                  <a:schemeClr val="bg1"/>
                </a:solidFill>
              </a:rPr>
              <a:t>have access to relevant content distribution mechanism</a:t>
            </a:r>
          </a:p>
          <a:p>
            <a:pPr marL="571500" lvl="0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prstClr val="black"/>
                </a:solidFill>
              </a:rPr>
              <a:t>In this scenario, the adversary can potentially force NAH validity failures and accomplish denial of service</a:t>
            </a:r>
            <a:endParaRPr lang="en-US" sz="1100" dirty="0">
              <a:solidFill>
                <a:schemeClr val="bg1"/>
              </a:solidFill>
            </a:endParaRP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Mitigation:</a:t>
            </a:r>
          </a:p>
          <a:p>
            <a:pPr marL="1028700" lvl="1" indent="-571500">
              <a:buFont typeface="Calibri" panose="020F0502020204030204" pitchFamily="34" charset="0"/>
              <a:buChar char="◊"/>
            </a:pPr>
            <a:r>
              <a:rPr lang="en-US" sz="3600" b="1" dirty="0">
                <a:solidFill>
                  <a:schemeClr val="bg1"/>
                </a:solidFill>
              </a:rPr>
              <a:t>DNSSEC</a:t>
            </a:r>
            <a:r>
              <a:rPr lang="en-US" sz="3600" dirty="0">
                <a:solidFill>
                  <a:schemeClr val="bg1"/>
                </a:solidFill>
              </a:rPr>
              <a:t> ensures validity and authenticity of DNS responses</a:t>
            </a:r>
          </a:p>
          <a:p>
            <a:pPr marL="1028700" lvl="1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The adversary does not have the ability to deliver a malicious payload in this scenario</a:t>
            </a:r>
          </a:p>
        </p:txBody>
      </p:sp>
    </p:spTree>
    <p:extLst>
      <p:ext uri="{BB962C8B-B14F-4D97-AF65-F5344CB8AC3E}">
        <p14:creationId xmlns:p14="http://schemas.microsoft.com/office/powerpoint/2010/main" val="1945973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Threat 3: Total Compromise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C4BEC7-01D0-4A23-AC87-104F3CF0BFA0}"/>
              </a:ext>
            </a:extLst>
          </p:cNvPr>
          <p:cNvSpPr txBox="1"/>
          <p:nvPr/>
        </p:nvSpPr>
        <p:spPr>
          <a:xfrm>
            <a:off x="114299" y="1295400"/>
            <a:ext cx="119634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Adversary can influence or even completely control the content distribution mechanism in any way</a:t>
            </a:r>
          </a:p>
          <a:p>
            <a:pPr marL="571500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Adversary can get the user to download a compromised resource of their choice either on the server or elsewhere</a:t>
            </a:r>
          </a:p>
          <a:p>
            <a:pPr marL="571500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Adversary also has full control over relevant DNS zone(s)</a:t>
            </a:r>
            <a:endParaRPr lang="en-US" sz="1100" dirty="0">
              <a:solidFill>
                <a:schemeClr val="bg1"/>
              </a:solidFill>
            </a:endParaRP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Partial mitigation:</a:t>
            </a:r>
          </a:p>
          <a:p>
            <a:pPr marL="1028700" lvl="1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Local cache; </a:t>
            </a:r>
            <a:r>
              <a:rPr lang="en-US" sz="3600" b="1" dirty="0">
                <a:solidFill>
                  <a:schemeClr val="bg1"/>
                </a:solidFill>
              </a:rPr>
              <a:t>1-to-1 mapping between RIs and AHs</a:t>
            </a:r>
          </a:p>
          <a:p>
            <a:pPr marL="1028700" lvl="1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Distributed “shared memory”</a:t>
            </a:r>
          </a:p>
        </p:txBody>
      </p:sp>
    </p:spTree>
    <p:extLst>
      <p:ext uri="{BB962C8B-B14F-4D97-AF65-F5344CB8AC3E}">
        <p14:creationId xmlns:p14="http://schemas.microsoft.com/office/powerpoint/2010/main" val="1272263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The Implacable Adversary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90C77B-B85F-4ED4-8B15-9F422CF5CA21}"/>
              </a:ext>
            </a:extLst>
          </p:cNvPr>
          <p:cNvSpPr txBox="1"/>
          <p:nvPr/>
        </p:nvSpPr>
        <p:spPr>
          <a:xfrm>
            <a:off x="114299" y="1295400"/>
            <a:ext cx="119634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What if</a:t>
            </a:r>
            <a:r>
              <a:rPr lang="en-US" sz="3600" dirty="0">
                <a:solidFill>
                  <a:srgbClr val="CE3426"/>
                </a:solidFill>
              </a:rPr>
              <a:t> both DNS and the content distribution mechanism </a:t>
            </a:r>
            <a:r>
              <a:rPr lang="en-US" sz="3600" dirty="0">
                <a:solidFill>
                  <a:schemeClr val="bg1"/>
                </a:solidFill>
              </a:rPr>
              <a:t>are compromised by an adversary?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Through corporate espionage and sabotage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i="1" dirty="0">
                <a:solidFill>
                  <a:schemeClr val="bg1"/>
                </a:solidFill>
              </a:rPr>
              <a:t>“Elon Musk Accuses Tesla Employee of Sabotage” </a:t>
            </a:r>
            <a:r>
              <a:rPr lang="en-US" sz="2400" i="1" dirty="0">
                <a:solidFill>
                  <a:schemeClr val="bg1"/>
                </a:solidFill>
              </a:rPr>
              <a:t>(NYT, 2018)</a:t>
            </a:r>
            <a:endParaRPr lang="en-US" sz="3600" i="1" dirty="0">
              <a:solidFill>
                <a:schemeClr val="bg1"/>
              </a:solidFill>
            </a:endParaRP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Through leaking of server private keys or credentials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i="1" dirty="0">
                <a:solidFill>
                  <a:schemeClr val="bg1"/>
                </a:solidFill>
              </a:rPr>
              <a:t>OpenSSL 'Heartbleed' vulnerability </a:t>
            </a:r>
            <a:r>
              <a:rPr lang="en-US" sz="2400" i="1" dirty="0">
                <a:solidFill>
                  <a:schemeClr val="bg1"/>
                </a:solidFill>
              </a:rPr>
              <a:t>(CVE-2014-0160)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Through zero-day or other unknown vulnerability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i="1" dirty="0">
                <a:solidFill>
                  <a:schemeClr val="bg1"/>
                </a:solidFill>
              </a:rPr>
              <a:t>Meltdown, Spectre </a:t>
            </a:r>
            <a:r>
              <a:rPr lang="en-US" sz="2400" i="1" dirty="0">
                <a:solidFill>
                  <a:schemeClr val="bg1"/>
                </a:solidFill>
              </a:rPr>
              <a:t>(CVE-2017-5715, CVE-2017-5754)</a:t>
            </a:r>
            <a:endParaRPr lang="en-US" sz="3600" i="1" dirty="0">
              <a:solidFill>
                <a:schemeClr val="bg1"/>
              </a:solidFill>
            </a:endParaRPr>
          </a:p>
        </p:txBody>
      </p:sp>
      <p:pic>
        <p:nvPicPr>
          <p:cNvPr id="5" name="Picture 2" descr="Image result for devil icon">
            <a:extLst>
              <a:ext uri="{FF2B5EF4-FFF2-40B4-BE49-F238E27FC236}">
                <a16:creationId xmlns:a16="http://schemas.microsoft.com/office/drawing/2014/main" id="{F89DEE7B-B2E5-40A7-9E0D-115C85F0D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444" y="5253004"/>
            <a:ext cx="1353256" cy="1483570"/>
          </a:xfrm>
          <a:prstGeom prst="rect">
            <a:avLst/>
          </a:prstGeom>
          <a:noFill/>
          <a:effectLst>
            <a:glow rad="228600">
              <a:srgbClr val="C000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636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A Distributed Defense?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A40F1-53B9-4ED4-BB34-1B6C578893CC}"/>
              </a:ext>
            </a:extLst>
          </p:cNvPr>
          <p:cNvSpPr txBox="1"/>
          <p:nvPr/>
        </p:nvSpPr>
        <p:spPr>
          <a:xfrm>
            <a:off x="114299" y="1295400"/>
            <a:ext cx="119634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A </a:t>
            </a:r>
            <a:r>
              <a:rPr lang="en-US" sz="3600" dirty="0">
                <a:solidFill>
                  <a:srgbClr val="CE3426"/>
                </a:solidFill>
              </a:rPr>
              <a:t>Distributed Hash Table</a:t>
            </a:r>
            <a:r>
              <a:rPr lang="en-US" sz="3600" dirty="0">
                <a:solidFill>
                  <a:schemeClr val="bg1"/>
                </a:solidFill>
              </a:rPr>
              <a:t> (DHT) provides a lookup service similar to DNS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Can also be configured to act as offline backup/cache </a:t>
            </a:r>
          </a:p>
        </p:txBody>
      </p:sp>
      <p:pic>
        <p:nvPicPr>
          <p:cNvPr id="4100" name="Picture 4" descr="Related image">
            <a:extLst>
              <a:ext uri="{FF2B5EF4-FFF2-40B4-BE49-F238E27FC236}">
                <a16:creationId xmlns:a16="http://schemas.microsoft.com/office/drawing/2014/main" id="{4031D66C-B425-4585-8D98-B054D410F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560" y="121426"/>
            <a:ext cx="1173974" cy="117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677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A Distributed Defense?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A40F1-53B9-4ED4-BB34-1B6C578893CC}"/>
              </a:ext>
            </a:extLst>
          </p:cNvPr>
          <p:cNvSpPr txBox="1"/>
          <p:nvPr/>
        </p:nvSpPr>
        <p:spPr>
          <a:xfrm>
            <a:off x="114299" y="1295400"/>
            <a:ext cx="1196340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A </a:t>
            </a:r>
            <a:r>
              <a:rPr lang="en-US" sz="3600" dirty="0">
                <a:solidFill>
                  <a:srgbClr val="CE3426"/>
                </a:solidFill>
              </a:rPr>
              <a:t>Distributed Hash Table</a:t>
            </a:r>
            <a:r>
              <a:rPr lang="en-US" sz="3600" dirty="0">
                <a:solidFill>
                  <a:schemeClr val="bg1"/>
                </a:solidFill>
              </a:rPr>
              <a:t> (DHT) provides a lookup service similar to DNS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Can also be configured to act as offline backup/cache </a:t>
            </a: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Clients can leverage DHT “shared memory” to detect </a:t>
            </a:r>
            <a:r>
              <a:rPr lang="en-US" sz="3600" i="1" dirty="0">
                <a:solidFill>
                  <a:schemeClr val="bg1"/>
                </a:solidFill>
              </a:rPr>
              <a:t>some </a:t>
            </a:r>
            <a:r>
              <a:rPr lang="en-US" sz="3600" dirty="0">
                <a:solidFill>
                  <a:schemeClr val="bg1"/>
                </a:solidFill>
              </a:rPr>
              <a:t>DNS checksum aberrations for popular resources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The </a:t>
            </a:r>
            <a:r>
              <a:rPr lang="en-US" sz="3600" dirty="0">
                <a:solidFill>
                  <a:srgbClr val="CE3426"/>
                </a:solidFill>
              </a:rPr>
              <a:t>DNSCHK</a:t>
            </a:r>
            <a:r>
              <a:rPr lang="en-US" sz="3600" dirty="0">
                <a:solidFill>
                  <a:schemeClr val="bg1"/>
                </a:solidFill>
              </a:rPr>
              <a:t> protocol stipulates a 1-to-1 relation between </a:t>
            </a:r>
            <a:r>
              <a:rPr lang="en-US" sz="3600" i="1" dirty="0">
                <a:solidFill>
                  <a:schemeClr val="bg1"/>
                </a:solidFill>
              </a:rPr>
              <a:t>resource identifiers</a:t>
            </a:r>
            <a:r>
              <a:rPr lang="en-US" sz="3600" dirty="0">
                <a:solidFill>
                  <a:schemeClr val="bg1"/>
                </a:solidFill>
              </a:rPr>
              <a:t> and </a:t>
            </a:r>
            <a:r>
              <a:rPr lang="en-US" sz="3600" i="1" dirty="0">
                <a:solidFill>
                  <a:schemeClr val="bg1"/>
                </a:solidFill>
              </a:rPr>
              <a:t>authoritative resource hashes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To defeat the DHT, an adversary is forced to release a new version of the victim software, which is highly visible and easy to detect</a:t>
            </a:r>
          </a:p>
        </p:txBody>
      </p:sp>
      <p:pic>
        <p:nvPicPr>
          <p:cNvPr id="4100" name="Picture 4" descr="Related image">
            <a:extLst>
              <a:ext uri="{FF2B5EF4-FFF2-40B4-BE49-F238E27FC236}">
                <a16:creationId xmlns:a16="http://schemas.microsoft.com/office/drawing/2014/main" id="{4031D66C-B425-4585-8D98-B054D410F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560" y="121426"/>
            <a:ext cx="1173974" cy="117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74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Why Not PKI?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A40F1-53B9-4ED4-BB34-1B6C578893CC}"/>
              </a:ext>
            </a:extLst>
          </p:cNvPr>
          <p:cNvSpPr txBox="1"/>
          <p:nvPr/>
        </p:nvSpPr>
        <p:spPr>
          <a:xfrm>
            <a:off x="114299" y="1295400"/>
            <a:ext cx="119634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Public Key Infrastructure </a:t>
            </a:r>
            <a:r>
              <a:rPr lang="en-US" sz="3600" dirty="0">
                <a:solidFill>
                  <a:schemeClr val="bg1"/>
                </a:solidFill>
              </a:rPr>
              <a:t>describes the infrastructure used to manage digital certificates and facilitate encryption</a:t>
            </a: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Using PKI to sign a resource with a secure private key provides superior authenticity and resource integrity protection compared to a checksum</a:t>
            </a: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Using PKI instead of checksums still places the prohibitively onerous burden of manual resource validation on the user</a:t>
            </a: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Effective use of PKI requires trust in third-party servers for public key availability to end users</a:t>
            </a:r>
          </a:p>
        </p:txBody>
      </p:sp>
    </p:spTree>
    <p:extLst>
      <p:ext uri="{BB962C8B-B14F-4D97-AF65-F5344CB8AC3E}">
        <p14:creationId xmlns:p14="http://schemas.microsoft.com/office/powerpoint/2010/main" val="341951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Research Goals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8F86CD-5D85-45AF-A712-8E2087E1DBAC}"/>
              </a:ext>
            </a:extLst>
          </p:cNvPr>
          <p:cNvSpPr txBox="1"/>
          <p:nvPr/>
        </p:nvSpPr>
        <p:spPr>
          <a:xfrm>
            <a:off x="114299" y="1295400"/>
            <a:ext cx="119634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buClr>
                <a:schemeClr val="bg1"/>
              </a:buClr>
            </a:pPr>
            <a:r>
              <a:rPr lang="en-US" sz="3600" b="1" dirty="0">
                <a:solidFill>
                  <a:srgbClr val="00B050"/>
                </a:solidFill>
              </a:rPr>
              <a:t>✔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Investigate DNSCHK threat model</a:t>
            </a:r>
          </a:p>
          <a:p>
            <a:pPr marL="0" lvl="1">
              <a:buClr>
                <a:schemeClr val="bg1"/>
              </a:buClr>
            </a:pPr>
            <a:r>
              <a:rPr lang="en-US" sz="3600" b="1" dirty="0">
                <a:solidFill>
                  <a:srgbClr val="00B050"/>
                </a:solidFill>
              </a:rPr>
              <a:t>✔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Identify additional requirements, potential impact on DNS</a:t>
            </a:r>
          </a:p>
          <a:p>
            <a:pPr marL="0" lvl="1">
              <a:buClr>
                <a:schemeClr val="bg1"/>
              </a:buClr>
            </a:pPr>
            <a:r>
              <a:rPr lang="en-US" sz="3600" dirty="0">
                <a:solidFill>
                  <a:srgbClr val="00B050"/>
                </a:solidFill>
              </a:rPr>
              <a:t> </a:t>
            </a:r>
            <a:r>
              <a:rPr lang="en-US" sz="3600" b="1" dirty="0">
                <a:solidFill>
                  <a:srgbClr val="FFC000"/>
                </a:solidFill>
              </a:rPr>
              <a:t>---</a:t>
            </a:r>
            <a:r>
              <a:rPr lang="en-US" sz="3600" dirty="0">
                <a:solidFill>
                  <a:srgbClr val="00B050"/>
                </a:solidFill>
              </a:rPr>
              <a:t>  </a:t>
            </a:r>
            <a:r>
              <a:rPr lang="en-US" sz="3600" dirty="0">
                <a:solidFill>
                  <a:schemeClr val="bg1"/>
                </a:solidFill>
              </a:rPr>
              <a:t>Implement prototype DNSCHK browser extension</a:t>
            </a:r>
          </a:p>
          <a:p>
            <a:pPr marL="1028700" lvl="2" indent="-571500">
              <a:buClr>
                <a:prstClr val="black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prstClr val="black"/>
                </a:solidFill>
              </a:rPr>
              <a:t>Target browsers: Firefox, Chrome/Opera</a:t>
            </a:r>
            <a:endParaRPr lang="en-US" sz="3600" b="1" dirty="0">
              <a:solidFill>
                <a:schemeClr val="bg1"/>
              </a:solidFill>
            </a:endParaRPr>
          </a:p>
          <a:p>
            <a:pPr marL="0" lvl="1">
              <a:buClr>
                <a:schemeClr val="bg1"/>
              </a:buClr>
            </a:pPr>
            <a:r>
              <a:rPr lang="en-US" sz="3600" dirty="0">
                <a:solidFill>
                  <a:srgbClr val="00B050"/>
                </a:solidFill>
              </a:rPr>
              <a:t> </a:t>
            </a:r>
            <a:r>
              <a:rPr lang="en-US" sz="3600" b="1" dirty="0">
                <a:solidFill>
                  <a:srgbClr val="FFC000"/>
                </a:solidFill>
              </a:rPr>
              <a:t>---</a:t>
            </a:r>
            <a:r>
              <a:rPr lang="en-US" sz="3600" dirty="0">
                <a:solidFill>
                  <a:srgbClr val="00B050"/>
                </a:solidFill>
              </a:rPr>
              <a:t>  </a:t>
            </a:r>
            <a:r>
              <a:rPr lang="en-US" sz="3600" dirty="0">
                <a:solidFill>
                  <a:schemeClr val="bg1"/>
                </a:solidFill>
              </a:rPr>
              <a:t>Develop proper use cases and motivating examples</a:t>
            </a:r>
          </a:p>
          <a:p>
            <a:pPr marL="1028700" lvl="2" indent="-571500">
              <a:buClr>
                <a:prstClr val="black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prstClr val="black"/>
                </a:solidFill>
              </a:rPr>
              <a:t>Browser, FTP plugin, </a:t>
            </a:r>
            <a:r>
              <a:rPr lang="en-US" sz="3600" dirty="0" err="1">
                <a:solidFill>
                  <a:prstClr val="black"/>
                </a:solidFill>
              </a:rPr>
              <a:t>HotCRP</a:t>
            </a:r>
            <a:r>
              <a:rPr lang="en-US" sz="3600" dirty="0">
                <a:solidFill>
                  <a:prstClr val="black"/>
                </a:solidFill>
              </a:rPr>
              <a:t> demo, phishing demo, </a:t>
            </a:r>
            <a:r>
              <a:rPr lang="en-US" sz="3600" dirty="0" err="1">
                <a:solidFill>
                  <a:prstClr val="black"/>
                </a:solidFill>
              </a:rPr>
              <a:t>etc</a:t>
            </a:r>
            <a:endParaRPr lang="en-US" sz="3600" dirty="0">
              <a:solidFill>
                <a:schemeClr val="bg1"/>
              </a:solidFill>
            </a:endParaRPr>
          </a:p>
          <a:p>
            <a:pPr marL="0" lvl="1">
              <a:buClr>
                <a:schemeClr val="bg1"/>
              </a:buClr>
            </a:pPr>
            <a:r>
              <a:rPr lang="en-US" sz="3600" dirty="0">
                <a:solidFill>
                  <a:srgbClr val="00B050"/>
                </a:solidFill>
              </a:rPr>
              <a:t> </a:t>
            </a:r>
            <a:r>
              <a:rPr lang="en-US" sz="3600" b="1" dirty="0">
                <a:solidFill>
                  <a:srgbClr val="FFC000"/>
                </a:solidFill>
              </a:rPr>
              <a:t>---</a:t>
            </a:r>
            <a:r>
              <a:rPr lang="en-US" sz="3600" dirty="0">
                <a:solidFill>
                  <a:srgbClr val="00B050"/>
                </a:solidFill>
              </a:rPr>
              <a:t>  </a:t>
            </a:r>
            <a:r>
              <a:rPr lang="en-US" sz="3600" dirty="0">
                <a:solidFill>
                  <a:schemeClr val="bg1"/>
                </a:solidFill>
              </a:rPr>
              <a:t>Measure observed impact (storage, bandwidth) on DNS</a:t>
            </a:r>
          </a:p>
          <a:p>
            <a:pPr marL="0" lvl="1">
              <a:buClr>
                <a:schemeClr val="bg1"/>
              </a:buClr>
            </a:pPr>
            <a:r>
              <a:rPr lang="en-US" sz="3600" b="1" dirty="0">
                <a:solidFill>
                  <a:srgbClr val="FFC000"/>
                </a:solidFill>
              </a:rPr>
              <a:t> ---</a:t>
            </a:r>
            <a:r>
              <a:rPr lang="en-US" sz="3600" dirty="0">
                <a:solidFill>
                  <a:srgbClr val="00B050"/>
                </a:solidFill>
              </a:rPr>
              <a:t>  </a:t>
            </a:r>
            <a:r>
              <a:rPr lang="en-US" sz="3600" dirty="0">
                <a:solidFill>
                  <a:schemeClr val="bg1"/>
                </a:solidFill>
              </a:rPr>
              <a:t>Explore offline/cache/shared memory defense with DHT</a:t>
            </a:r>
          </a:p>
        </p:txBody>
      </p:sp>
    </p:spTree>
    <p:extLst>
      <p:ext uri="{BB962C8B-B14F-4D97-AF65-F5344CB8AC3E}">
        <p14:creationId xmlns:p14="http://schemas.microsoft.com/office/powerpoint/2010/main" val="129683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0" y="137369"/>
            <a:ext cx="12191999" cy="889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Downloading on the Internet</a:t>
            </a:r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1800" b="1" cap="all" dirty="0">
                <a:ln w="3175" cmpd="sng">
                  <a:noFill/>
                </a:ln>
                <a:solidFill>
                  <a:srgbClr val="CE3426"/>
                </a:solidFill>
                <a:latin typeface="Calibri" panose="020F0502020204030204"/>
                <a:ea typeface="+mn-ea"/>
                <a:cs typeface="+mn-cs"/>
              </a:rPr>
              <a:t>(cont.)</a:t>
            </a:r>
            <a:endParaRPr lang="en-US" sz="6000" b="1" cap="all" dirty="0">
              <a:ln w="3175" cmpd="sng">
                <a:noFill/>
              </a:ln>
              <a:solidFill>
                <a:srgbClr val="CE3426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8C91470-BEF9-4740-BF3D-1A2878F432C2}"/>
              </a:ext>
            </a:extLst>
          </p:cNvPr>
          <p:cNvGrpSpPr/>
          <p:nvPr/>
        </p:nvGrpSpPr>
        <p:grpSpPr>
          <a:xfrm>
            <a:off x="0" y="2890888"/>
            <a:ext cx="4807172" cy="3945596"/>
            <a:chOff x="2658633" y="1194515"/>
            <a:chExt cx="6913296" cy="5674242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E38F241B-9772-4D37-8E08-F26656DD2E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2781328" y="1194515"/>
              <a:ext cx="1901225" cy="1431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3E4DC4D6-E092-4342-AA72-47DC419476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7425316" y="1566578"/>
              <a:ext cx="2146613" cy="1074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4F6E348-4789-4EAC-93B5-65C5D6C87993}"/>
                </a:ext>
              </a:extLst>
            </p:cNvPr>
            <p:cNvSpPr/>
            <p:nvPr/>
          </p:nvSpPr>
          <p:spPr>
            <a:xfrm>
              <a:off x="7425316" y="2625588"/>
              <a:ext cx="2146613" cy="4232412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6595DE0-4805-4A48-9809-441DC03CAD2B}"/>
                </a:ext>
              </a:extLst>
            </p:cNvPr>
            <p:cNvSpPr/>
            <p:nvPr/>
          </p:nvSpPr>
          <p:spPr>
            <a:xfrm>
              <a:off x="2658633" y="2636345"/>
              <a:ext cx="2146613" cy="4232412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4B2645-32A6-4EBC-9D3D-F485F7D7940F}"/>
                </a:ext>
              </a:extLst>
            </p:cNvPr>
            <p:cNvSpPr txBox="1"/>
            <p:nvPr/>
          </p:nvSpPr>
          <p:spPr>
            <a:xfrm>
              <a:off x="7761724" y="2776478"/>
              <a:ext cx="1473798" cy="863108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browser requests resource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00954D8-0D39-4966-BCFF-28C1807E3749}"/>
                </a:ext>
              </a:extLst>
            </p:cNvPr>
            <p:cNvSpPr txBox="1"/>
            <p:nvPr/>
          </p:nvSpPr>
          <p:spPr>
            <a:xfrm>
              <a:off x="2995040" y="2776478"/>
              <a:ext cx="1473798" cy="863108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server responds with resource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8A9F282-A618-482E-8CE0-E4E05D4F42BD}"/>
                </a:ext>
              </a:extLst>
            </p:cNvPr>
            <p:cNvSpPr txBox="1"/>
            <p:nvPr/>
          </p:nvSpPr>
          <p:spPr>
            <a:xfrm>
              <a:off x="7761724" y="4910630"/>
              <a:ext cx="1473798" cy="619668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download complete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71B99FC-47A2-465F-98CF-8E464F1E5BF4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6809593" y="3208032"/>
              <a:ext cx="952131" cy="62745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EDC3FFC-BC09-4FA3-AB39-A89778AD07FA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H="1" flipV="1">
              <a:off x="4468838" y="3208032"/>
              <a:ext cx="1028320" cy="618416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922050A-9444-4DAB-89D9-A36F93924B1B}"/>
                </a:ext>
              </a:extLst>
            </p:cNvPr>
            <p:cNvCxnSpPr>
              <a:cxnSpLocks/>
            </p:cNvCxnSpPr>
            <p:nvPr/>
          </p:nvCxnSpPr>
          <p:spPr>
            <a:xfrm>
              <a:off x="4455944" y="3364452"/>
              <a:ext cx="932754" cy="54370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97E717E-29D3-4B3F-9C77-DEB4DE3378B4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6809591" y="4695984"/>
              <a:ext cx="952134" cy="52448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A434AB64-C48A-4833-A7BD-5B8381CEB6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tretch>
              <a:fillRect/>
            </a:stretch>
          </p:blipFill>
          <p:spPr bwMode="auto">
            <a:xfrm>
              <a:off x="5263276" y="3474556"/>
              <a:ext cx="1706260" cy="1706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8E97233-45AC-4E36-BD1A-0FA36D2B05AE}"/>
              </a:ext>
            </a:extLst>
          </p:cNvPr>
          <p:cNvSpPr txBox="1"/>
          <p:nvPr/>
        </p:nvSpPr>
        <p:spPr>
          <a:xfrm>
            <a:off x="5041094" y="1285522"/>
            <a:ext cx="715090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0070C0"/>
              </a:buClr>
              <a:buFont typeface="+mj-lt"/>
              <a:buAutoNum type="arabicPeriod"/>
            </a:pPr>
            <a:r>
              <a:rPr lang="en-US" sz="3600" b="1" spc="-30" dirty="0">
                <a:solidFill>
                  <a:schemeClr val="bg1"/>
                </a:solidFill>
              </a:rPr>
              <a:t>Browser requests server resource</a:t>
            </a: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endParaRPr lang="en-US" sz="3600" b="1" spc="-30" dirty="0">
              <a:solidFill>
                <a:srgbClr val="C55A11"/>
              </a:solidFill>
            </a:endParaRP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endParaRPr lang="en-US" sz="3600" b="1" spc="-30" dirty="0">
              <a:solidFill>
                <a:srgbClr val="C55A11"/>
              </a:solidFill>
            </a:endParaRP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endParaRPr lang="en-US" sz="3600" b="1" spc="-30" dirty="0">
              <a:solidFill>
                <a:srgbClr val="C55A11"/>
              </a:solidFill>
            </a:endParaRPr>
          </a:p>
          <a:p>
            <a:pPr marL="742950" indent="-742950">
              <a:buClr>
                <a:srgbClr val="00B050"/>
              </a:buClr>
              <a:buFont typeface="+mj-lt"/>
              <a:buAutoNum type="arabicPeriod"/>
            </a:pPr>
            <a:r>
              <a:rPr lang="en-US" sz="3600" b="1" spc="-30" dirty="0">
                <a:solidFill>
                  <a:schemeClr val="bg1"/>
                </a:solidFill>
              </a:rPr>
              <a:t>Server responds with resource</a:t>
            </a: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endParaRPr lang="en-US" sz="3600" b="1" spc="-30" dirty="0">
              <a:solidFill>
                <a:schemeClr val="bg1"/>
              </a:solidFill>
            </a:endParaRP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endParaRPr lang="en-US" sz="3600" b="1" spc="-30" dirty="0">
              <a:solidFill>
                <a:schemeClr val="bg1"/>
              </a:solidFill>
            </a:endParaRPr>
          </a:p>
          <a:p>
            <a:pPr marL="742950" indent="-742950">
              <a:buClr>
                <a:srgbClr val="00B050"/>
              </a:buClr>
              <a:buFont typeface="+mj-lt"/>
              <a:buAutoNum type="arabicPeriod"/>
            </a:pPr>
            <a:r>
              <a:rPr lang="en-US" sz="3600" b="1" spc="-30" dirty="0">
                <a:solidFill>
                  <a:schemeClr val="bg1"/>
                </a:solidFill>
              </a:rPr>
              <a:t>Browser completes download</a:t>
            </a: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endParaRPr lang="en-US" sz="3600" b="1" spc="-30" dirty="0">
              <a:solidFill>
                <a:schemeClr val="bg1"/>
              </a:solidFill>
            </a:endParaRP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endParaRPr lang="en-US" sz="3600" b="1" spc="-3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E636D3-5C90-4681-BCB6-6C04022C3E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1094" y="5760380"/>
            <a:ext cx="6504762" cy="11904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95B30C-F76A-4FDF-BC23-F99510ED03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5025" y="4168141"/>
            <a:ext cx="3526829" cy="845866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146493F-C001-4A27-9841-0ECA574F13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15025" y="1918496"/>
            <a:ext cx="6891659" cy="1444872"/>
          </a:xfrm>
          <a:prstGeom prst="rect">
            <a:avLst/>
          </a:prstGeom>
          <a:ln>
            <a:noFill/>
          </a:ln>
          <a:effectLst>
            <a:softEdge rad="114300"/>
          </a:effec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1493EFE-C1C8-4653-954D-BADDB9970069}"/>
              </a:ext>
            </a:extLst>
          </p:cNvPr>
          <p:cNvSpPr txBox="1"/>
          <p:nvPr/>
        </p:nvSpPr>
        <p:spPr>
          <a:xfrm>
            <a:off x="2922994" y="4210278"/>
            <a:ext cx="3350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BE8AE5-D11D-4BC0-8DFA-ACD69980BBA5}"/>
              </a:ext>
            </a:extLst>
          </p:cNvPr>
          <p:cNvSpPr txBox="1"/>
          <p:nvPr/>
        </p:nvSpPr>
        <p:spPr>
          <a:xfrm>
            <a:off x="1460107" y="4620980"/>
            <a:ext cx="3350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A0DDF7-6608-4A40-9E0B-BBB167FBA96C}"/>
              </a:ext>
            </a:extLst>
          </p:cNvPr>
          <p:cNvSpPr txBox="1"/>
          <p:nvPr/>
        </p:nvSpPr>
        <p:spPr>
          <a:xfrm>
            <a:off x="2943412" y="5427995"/>
            <a:ext cx="3350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18602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E34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chemeClr val="tx1"/>
                </a:solidFill>
              </a:rPr>
              <a:t>Questions?</a:t>
            </a:r>
          </a:p>
        </p:txBody>
      </p:sp>
      <p:pic>
        <p:nvPicPr>
          <p:cNvPr id="5" name="Picture 4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A4DDC26C-8DE3-449E-A36A-9830D6101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969" y="4122592"/>
            <a:ext cx="3789988" cy="757997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0A023A1D-EF4F-4BBE-A044-678BA5D56238}"/>
              </a:ext>
            </a:extLst>
          </p:cNvPr>
          <p:cNvSpPr txBox="1">
            <a:spLocks/>
          </p:cNvSpPr>
          <p:nvPr/>
        </p:nvSpPr>
        <p:spPr>
          <a:xfrm>
            <a:off x="8108969" y="1318164"/>
            <a:ext cx="3789988" cy="2078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Bernard Dickens III</a:t>
            </a:r>
            <a:br>
              <a:rPr lang="en-US" sz="3600" dirty="0"/>
            </a:br>
            <a:r>
              <a:rPr lang="en-US" sz="3600" dirty="0"/>
              <a:t>Richard A. Alvarez</a:t>
            </a:r>
            <a:br>
              <a:rPr lang="en-US" sz="3600" dirty="0"/>
            </a:br>
            <a:r>
              <a:rPr lang="en-US" sz="3600" dirty="0"/>
              <a:t>Henry Hoffmann</a:t>
            </a:r>
            <a:br>
              <a:rPr lang="en-US" sz="3600" dirty="0"/>
            </a:br>
            <a:r>
              <a:rPr lang="en-US" sz="3600" dirty="0"/>
              <a:t>(?)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17701BD-7462-4373-BDEE-6AA6A4483439}"/>
              </a:ext>
            </a:extLst>
          </p:cNvPr>
          <p:cNvSpPr txBox="1">
            <a:spLocks/>
          </p:cNvSpPr>
          <p:nvPr/>
        </p:nvSpPr>
        <p:spPr>
          <a:xfrm>
            <a:off x="5206701" y="5765389"/>
            <a:ext cx="6795695" cy="4562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CE3426"/>
                </a:solidFill>
                <a:highlight>
                  <a:srgbClr val="FFFFFF"/>
                </a:highlight>
              </a:rPr>
              <a:t>https://github.com/xunnamius/dnschk-public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8B305F-BA19-4B7D-9750-F27B9D9E7BA8}"/>
              </a:ext>
            </a:extLst>
          </p:cNvPr>
          <p:cNvSpPr/>
          <p:nvPr/>
        </p:nvSpPr>
        <p:spPr>
          <a:xfrm>
            <a:off x="439799" y="1646282"/>
            <a:ext cx="4391797" cy="34158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E3426"/>
                </a:solidFill>
              </a:rPr>
              <a:t>(DNSCHK LOGO HERE)</a:t>
            </a:r>
          </a:p>
        </p:txBody>
      </p:sp>
    </p:spTree>
    <p:extLst>
      <p:ext uri="{BB962C8B-B14F-4D97-AF65-F5344CB8AC3E}">
        <p14:creationId xmlns:p14="http://schemas.microsoft.com/office/powerpoint/2010/main" val="3435147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0" y="137369"/>
            <a:ext cx="12191999" cy="889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Downloading is Risky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89427DB-8AC3-4A66-BFBB-AD39BB7C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81329" y="1194513"/>
            <a:ext cx="1901225" cy="143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EF8DF6CC-6112-4D9E-898C-CE513C9F7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425317" y="1566577"/>
            <a:ext cx="2146612" cy="107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A2D348-4E4A-4BB4-930D-F76DA6936D19}"/>
              </a:ext>
            </a:extLst>
          </p:cNvPr>
          <p:cNvSpPr/>
          <p:nvPr/>
        </p:nvSpPr>
        <p:spPr>
          <a:xfrm>
            <a:off x="7425317" y="2625587"/>
            <a:ext cx="2146612" cy="4232413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1B7F01-4260-48D6-A44D-DA6F61FC6DD6}"/>
              </a:ext>
            </a:extLst>
          </p:cNvPr>
          <p:cNvSpPr/>
          <p:nvPr/>
        </p:nvSpPr>
        <p:spPr>
          <a:xfrm>
            <a:off x="2658635" y="2636344"/>
            <a:ext cx="2146612" cy="4232413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15EB30-7A77-4857-9BF7-51B2C2367BE5}"/>
              </a:ext>
            </a:extLst>
          </p:cNvPr>
          <p:cNvSpPr txBox="1"/>
          <p:nvPr/>
        </p:nvSpPr>
        <p:spPr>
          <a:xfrm>
            <a:off x="7761724" y="2776477"/>
            <a:ext cx="1473797" cy="92333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cap="small" dirty="0">
                <a:solidFill>
                  <a:schemeClr val="tx2">
                    <a:lumMod val="10000"/>
                  </a:schemeClr>
                </a:solidFill>
              </a:rPr>
              <a:t>browser requests resource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A40B07-AD20-4731-A987-D3432BB4D3DA}"/>
              </a:ext>
            </a:extLst>
          </p:cNvPr>
          <p:cNvSpPr txBox="1"/>
          <p:nvPr/>
        </p:nvSpPr>
        <p:spPr>
          <a:xfrm>
            <a:off x="7761724" y="4913408"/>
            <a:ext cx="1473797" cy="64633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cap="small" dirty="0">
                <a:solidFill>
                  <a:schemeClr val="tx2">
                    <a:lumMod val="10000"/>
                  </a:schemeClr>
                </a:solidFill>
              </a:rPr>
              <a:t>download complete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073349-81C5-4CA4-B087-8973AD1004BE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6809591" y="3238142"/>
            <a:ext cx="952133" cy="597345"/>
          </a:xfrm>
          <a:prstGeom prst="straightConnector1">
            <a:avLst/>
          </a:prstGeom>
          <a:ln w="38100">
            <a:solidFill>
              <a:srgbClr val="CE342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A17913-9DD0-40B4-8012-1D44495FAD31}"/>
              </a:ext>
            </a:extLst>
          </p:cNvPr>
          <p:cNvCxnSpPr>
            <a:cxnSpLocks/>
            <a:endCxn id="15" idx="3"/>
          </p:cNvCxnSpPr>
          <p:nvPr/>
        </p:nvCxnSpPr>
        <p:spPr>
          <a:xfrm flipH="1" flipV="1">
            <a:off x="4468839" y="3238142"/>
            <a:ext cx="1028319" cy="588298"/>
          </a:xfrm>
          <a:prstGeom prst="straightConnector1">
            <a:avLst/>
          </a:prstGeom>
          <a:ln w="38100">
            <a:solidFill>
              <a:srgbClr val="CE342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0B1166-5864-4C64-8CF0-B67FA6223B67}"/>
              </a:ext>
            </a:extLst>
          </p:cNvPr>
          <p:cNvCxnSpPr>
            <a:cxnSpLocks/>
          </p:cNvCxnSpPr>
          <p:nvPr/>
        </p:nvCxnSpPr>
        <p:spPr>
          <a:xfrm>
            <a:off x="4455944" y="3364452"/>
            <a:ext cx="932754" cy="543704"/>
          </a:xfrm>
          <a:prstGeom prst="straightConnector1">
            <a:avLst/>
          </a:prstGeom>
          <a:ln w="38100">
            <a:solidFill>
              <a:srgbClr val="CE3426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E1AAD8-0129-44B7-A957-551AFB296CDB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809591" y="4698760"/>
            <a:ext cx="952133" cy="523096"/>
          </a:xfrm>
          <a:prstGeom prst="straightConnector1">
            <a:avLst/>
          </a:prstGeom>
          <a:ln w="38100">
            <a:solidFill>
              <a:srgbClr val="CE34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6">
            <a:extLst>
              <a:ext uri="{FF2B5EF4-FFF2-40B4-BE49-F238E27FC236}">
                <a16:creationId xmlns:a16="http://schemas.microsoft.com/office/drawing/2014/main" id="{C4BE1DB1-0BCD-4288-A923-F57C8CDAD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5263276" y="3474556"/>
            <a:ext cx="1706260" cy="170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devil icon">
            <a:extLst>
              <a:ext uri="{FF2B5EF4-FFF2-40B4-BE49-F238E27FC236}">
                <a16:creationId xmlns:a16="http://schemas.microsoft.com/office/drawing/2014/main" id="{9ED4F8E9-28B8-4EEA-AEA9-D452CBB48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145" y="1465112"/>
            <a:ext cx="811710" cy="889875"/>
          </a:xfrm>
          <a:prstGeom prst="rect">
            <a:avLst/>
          </a:prstGeom>
          <a:noFill/>
          <a:effectLst>
            <a:glow rad="228600">
              <a:srgbClr val="C000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580969-2A78-489C-A0D6-395ADB3D1E5E}"/>
              </a:ext>
            </a:extLst>
          </p:cNvPr>
          <p:cNvCxnSpPr>
            <a:cxnSpLocks/>
          </p:cNvCxnSpPr>
          <p:nvPr/>
        </p:nvCxnSpPr>
        <p:spPr>
          <a:xfrm flipV="1">
            <a:off x="6041100" y="2354987"/>
            <a:ext cx="0" cy="1119569"/>
          </a:xfrm>
          <a:prstGeom prst="straightConnector1">
            <a:avLst/>
          </a:prstGeom>
          <a:ln w="38100">
            <a:solidFill>
              <a:srgbClr val="CE342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0F66179-B0D1-4475-9220-4E5407B1B535}"/>
              </a:ext>
            </a:extLst>
          </p:cNvPr>
          <p:cNvCxnSpPr>
            <a:cxnSpLocks/>
          </p:cNvCxnSpPr>
          <p:nvPr/>
        </p:nvCxnSpPr>
        <p:spPr>
          <a:xfrm>
            <a:off x="6191712" y="2354987"/>
            <a:ext cx="0" cy="1119569"/>
          </a:xfrm>
          <a:prstGeom prst="straightConnector1">
            <a:avLst/>
          </a:prstGeom>
          <a:ln w="38100">
            <a:solidFill>
              <a:srgbClr val="CE342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EF8783-1191-4FB2-8629-4EC9BD9452E1}"/>
              </a:ext>
            </a:extLst>
          </p:cNvPr>
          <p:cNvSpPr txBox="1"/>
          <p:nvPr/>
        </p:nvSpPr>
        <p:spPr>
          <a:xfrm>
            <a:off x="2995042" y="2776477"/>
            <a:ext cx="1473797" cy="92333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cap="small" dirty="0">
                <a:solidFill>
                  <a:schemeClr val="tx2">
                    <a:lumMod val="10000"/>
                  </a:schemeClr>
                </a:solidFill>
              </a:rPr>
              <a:t>server responds with resource</a:t>
            </a:r>
          </a:p>
        </p:txBody>
      </p:sp>
    </p:spTree>
    <p:extLst>
      <p:ext uri="{BB962C8B-B14F-4D97-AF65-F5344CB8AC3E}">
        <p14:creationId xmlns:p14="http://schemas.microsoft.com/office/powerpoint/2010/main" val="1303886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0" y="137369"/>
            <a:ext cx="12191999" cy="889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Downloading is Risky</a:t>
            </a:r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1800" b="1" cap="all" dirty="0">
                <a:ln w="3175" cmpd="sng">
                  <a:noFill/>
                </a:ln>
                <a:solidFill>
                  <a:srgbClr val="CE3426"/>
                </a:solidFill>
                <a:latin typeface="Calibri" panose="020F0502020204030204"/>
                <a:ea typeface="+mn-ea"/>
                <a:cs typeface="+mn-cs"/>
              </a:rPr>
              <a:t>(cont.)</a:t>
            </a:r>
            <a:endParaRPr lang="en-US" sz="6000" b="1" cap="all" dirty="0">
              <a:ln w="3175" cmpd="sng">
                <a:noFill/>
              </a:ln>
              <a:solidFill>
                <a:srgbClr val="CE3426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0F87B66-B08F-410A-8E2E-5A905E7F91AD}"/>
              </a:ext>
            </a:extLst>
          </p:cNvPr>
          <p:cNvGrpSpPr/>
          <p:nvPr/>
        </p:nvGrpSpPr>
        <p:grpSpPr>
          <a:xfrm>
            <a:off x="0" y="2936838"/>
            <a:ext cx="4764295" cy="3910404"/>
            <a:chOff x="2658635" y="1194513"/>
            <a:chExt cx="6913294" cy="5674244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C293EE3D-6BC1-43CE-8C40-37A948EA43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2781329" y="1194513"/>
              <a:ext cx="1901225" cy="1431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3FE06A87-6A31-4805-A47D-F7C1BE65DA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7425317" y="1566577"/>
              <a:ext cx="2146612" cy="1074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367467-14C7-4416-AD5A-BE3EEF3C3D4C}"/>
                </a:ext>
              </a:extLst>
            </p:cNvPr>
            <p:cNvSpPr/>
            <p:nvPr/>
          </p:nvSpPr>
          <p:spPr>
            <a:xfrm>
              <a:off x="7425317" y="2625587"/>
              <a:ext cx="2146612" cy="4232413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2E08B2D-459D-49BA-858F-5C42520ADFD0}"/>
                </a:ext>
              </a:extLst>
            </p:cNvPr>
            <p:cNvSpPr/>
            <p:nvPr/>
          </p:nvSpPr>
          <p:spPr>
            <a:xfrm>
              <a:off x="2658635" y="2636344"/>
              <a:ext cx="2146612" cy="4232413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37408DC-10B9-4D0C-A1A1-7DF1FBDED060}"/>
                </a:ext>
              </a:extLst>
            </p:cNvPr>
            <p:cNvSpPr txBox="1"/>
            <p:nvPr/>
          </p:nvSpPr>
          <p:spPr>
            <a:xfrm>
              <a:off x="7761725" y="2776477"/>
              <a:ext cx="1473797" cy="870876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browser requests resource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E500BF-6496-430A-BD49-AA2E68DE4DAD}"/>
                </a:ext>
              </a:extLst>
            </p:cNvPr>
            <p:cNvSpPr txBox="1"/>
            <p:nvPr/>
          </p:nvSpPr>
          <p:spPr>
            <a:xfrm>
              <a:off x="7761725" y="4913408"/>
              <a:ext cx="1473797" cy="62524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download complete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DE6F99-96FF-4DF1-91FD-E510DB087E82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flipH="1">
              <a:off x="6809592" y="3211915"/>
              <a:ext cx="952133" cy="623571"/>
            </a:xfrm>
            <a:prstGeom prst="straightConnector1">
              <a:avLst/>
            </a:prstGeom>
            <a:ln w="38100">
              <a:solidFill>
                <a:srgbClr val="CE342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D8CE4E7-8F33-483A-962C-FDA129FD1484}"/>
                </a:ext>
              </a:extLst>
            </p:cNvPr>
            <p:cNvCxnSpPr>
              <a:cxnSpLocks/>
              <a:endCxn id="39" idx="3"/>
            </p:cNvCxnSpPr>
            <p:nvPr/>
          </p:nvCxnSpPr>
          <p:spPr>
            <a:xfrm flipH="1" flipV="1">
              <a:off x="4468839" y="3211915"/>
              <a:ext cx="1028319" cy="614530"/>
            </a:xfrm>
            <a:prstGeom prst="straightConnector1">
              <a:avLst/>
            </a:prstGeom>
            <a:ln w="38100">
              <a:solidFill>
                <a:srgbClr val="CE342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AC65EF9-E45D-45F5-B56F-0CDEF7816F3E}"/>
                </a:ext>
              </a:extLst>
            </p:cNvPr>
            <p:cNvCxnSpPr>
              <a:cxnSpLocks/>
            </p:cNvCxnSpPr>
            <p:nvPr/>
          </p:nvCxnSpPr>
          <p:spPr>
            <a:xfrm>
              <a:off x="4455944" y="3364452"/>
              <a:ext cx="932754" cy="543704"/>
            </a:xfrm>
            <a:prstGeom prst="straightConnector1">
              <a:avLst/>
            </a:prstGeom>
            <a:ln w="38100">
              <a:solidFill>
                <a:srgbClr val="CE3426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1CF8921-160C-474A-A411-2569FEE7675E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6809590" y="4698760"/>
              <a:ext cx="952134" cy="527271"/>
            </a:xfrm>
            <a:prstGeom prst="straightConnector1">
              <a:avLst/>
            </a:prstGeom>
            <a:ln w="38100">
              <a:solidFill>
                <a:srgbClr val="CE34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6">
              <a:extLst>
                <a:ext uri="{FF2B5EF4-FFF2-40B4-BE49-F238E27FC236}">
                  <a16:creationId xmlns:a16="http://schemas.microsoft.com/office/drawing/2014/main" id="{F7BE77A1-B6FE-4493-A12B-D9E4E2AB91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tretch>
              <a:fillRect/>
            </a:stretch>
          </p:blipFill>
          <p:spPr bwMode="auto">
            <a:xfrm>
              <a:off x="5263276" y="3474556"/>
              <a:ext cx="1706260" cy="1706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Image result for devil icon">
              <a:extLst>
                <a:ext uri="{FF2B5EF4-FFF2-40B4-BE49-F238E27FC236}">
                  <a16:creationId xmlns:a16="http://schemas.microsoft.com/office/drawing/2014/main" id="{49F9174C-E7C3-4F7E-8CAA-67172D43CE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0145" y="1465112"/>
              <a:ext cx="811710" cy="889875"/>
            </a:xfrm>
            <a:prstGeom prst="rect">
              <a:avLst/>
            </a:prstGeom>
            <a:noFill/>
            <a:effectLst>
              <a:glow rad="228600">
                <a:srgbClr val="C00000">
                  <a:alpha val="40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52427FA-8FEA-4E3F-92C5-C4462BE97C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1100" y="2354987"/>
              <a:ext cx="0" cy="1119569"/>
            </a:xfrm>
            <a:prstGeom prst="straightConnector1">
              <a:avLst/>
            </a:prstGeom>
            <a:ln w="38100">
              <a:solidFill>
                <a:srgbClr val="CE342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7CE08A2-CD7E-4460-BB81-CD329FED6A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1712" y="2354987"/>
              <a:ext cx="0" cy="1119569"/>
            </a:xfrm>
            <a:prstGeom prst="straightConnector1">
              <a:avLst/>
            </a:prstGeom>
            <a:ln w="38100">
              <a:solidFill>
                <a:srgbClr val="CE3426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5E5F3FE-7DB2-4D8A-BB00-DF753B244843}"/>
                </a:ext>
              </a:extLst>
            </p:cNvPr>
            <p:cNvSpPr txBox="1"/>
            <p:nvPr/>
          </p:nvSpPr>
          <p:spPr>
            <a:xfrm>
              <a:off x="2995042" y="2776477"/>
              <a:ext cx="1473797" cy="870876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server responds with resource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A39A9DE5-9160-4D69-82C5-0520F77F19C4}"/>
              </a:ext>
            </a:extLst>
          </p:cNvPr>
          <p:cNvSpPr txBox="1"/>
          <p:nvPr/>
        </p:nvSpPr>
        <p:spPr>
          <a:xfrm>
            <a:off x="5188622" y="1306644"/>
            <a:ext cx="700337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chemeClr val="bg1"/>
              </a:buClr>
            </a:pPr>
            <a:br>
              <a:rPr lang="en-US" sz="3400" dirty="0">
                <a:solidFill>
                  <a:srgbClr val="C55A11"/>
                </a:solidFill>
              </a:rPr>
            </a:br>
            <a:br>
              <a:rPr lang="en-US" sz="3400" dirty="0">
                <a:solidFill>
                  <a:srgbClr val="C55A11"/>
                </a:solidFill>
              </a:rPr>
            </a:br>
            <a:br>
              <a:rPr lang="en-US" sz="3400" dirty="0">
                <a:solidFill>
                  <a:srgbClr val="C55A11"/>
                </a:solidFill>
              </a:rPr>
            </a:br>
            <a:br>
              <a:rPr lang="en-US" sz="3400" dirty="0">
                <a:solidFill>
                  <a:srgbClr val="C55A11"/>
                </a:solidFill>
              </a:rPr>
            </a:br>
            <a:br>
              <a:rPr lang="en-US" sz="3400" dirty="0">
                <a:solidFill>
                  <a:srgbClr val="C55A11"/>
                </a:solidFill>
              </a:rPr>
            </a:br>
            <a:endParaRPr lang="en-US" sz="3400" dirty="0">
              <a:solidFill>
                <a:srgbClr val="C55A11"/>
              </a:solidFill>
            </a:endParaRP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Respond with what?</a:t>
            </a:r>
            <a:endParaRPr lang="en-US" sz="3600" dirty="0">
              <a:solidFill>
                <a:srgbClr val="C55A11"/>
              </a:solidFill>
            </a:endParaRP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Compromised resource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Corrupted resource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Valid but incorrect resource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endParaRPr lang="en-US" sz="3600" dirty="0">
              <a:solidFill>
                <a:srgbClr val="C55A1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E02E5A-5D68-4425-961C-8A178F086FA4}"/>
              </a:ext>
            </a:extLst>
          </p:cNvPr>
          <p:cNvSpPr txBox="1"/>
          <p:nvPr/>
        </p:nvSpPr>
        <p:spPr>
          <a:xfrm>
            <a:off x="5194265" y="1312287"/>
            <a:ext cx="70033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Request from whom?</a:t>
            </a:r>
            <a:endParaRPr lang="en-US" sz="3600" dirty="0">
              <a:solidFill>
                <a:schemeClr val="bg1"/>
              </a:solidFill>
            </a:endParaRP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DNS spoofing/phishing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Compromised network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Malicious/compromised server/software</a:t>
            </a:r>
          </a:p>
        </p:txBody>
      </p:sp>
    </p:spTree>
    <p:extLst>
      <p:ext uri="{BB962C8B-B14F-4D97-AF65-F5344CB8AC3E}">
        <p14:creationId xmlns:p14="http://schemas.microsoft.com/office/powerpoint/2010/main" val="254134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0" y="137369"/>
            <a:ext cx="12191999" cy="889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Downloading is Risky</a:t>
            </a:r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1800" b="1" cap="all" dirty="0">
                <a:ln w="3175" cmpd="sng">
                  <a:noFill/>
                </a:ln>
                <a:solidFill>
                  <a:srgbClr val="CE3426"/>
                </a:solidFill>
                <a:latin typeface="Calibri" panose="020F0502020204030204"/>
                <a:ea typeface="+mn-ea"/>
                <a:cs typeface="+mn-cs"/>
              </a:rPr>
              <a:t>(cont.)</a:t>
            </a:r>
            <a:endParaRPr lang="en-US" sz="6000" b="1" cap="all" dirty="0">
              <a:ln w="3175" cmpd="sng">
                <a:noFill/>
              </a:ln>
              <a:solidFill>
                <a:srgbClr val="CE3426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0F87B66-B08F-410A-8E2E-5A905E7F91AD}"/>
              </a:ext>
            </a:extLst>
          </p:cNvPr>
          <p:cNvGrpSpPr/>
          <p:nvPr/>
        </p:nvGrpSpPr>
        <p:grpSpPr>
          <a:xfrm>
            <a:off x="0" y="2936838"/>
            <a:ext cx="4764295" cy="3910404"/>
            <a:chOff x="2658635" y="1194513"/>
            <a:chExt cx="6913294" cy="5674244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C293EE3D-6BC1-43CE-8C40-37A948EA43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2781329" y="1194513"/>
              <a:ext cx="1901225" cy="1431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3FE06A87-6A31-4805-A47D-F7C1BE65DA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7425317" y="1566577"/>
              <a:ext cx="2146612" cy="1074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367467-14C7-4416-AD5A-BE3EEF3C3D4C}"/>
                </a:ext>
              </a:extLst>
            </p:cNvPr>
            <p:cNvSpPr/>
            <p:nvPr/>
          </p:nvSpPr>
          <p:spPr>
            <a:xfrm>
              <a:off x="7425317" y="2625587"/>
              <a:ext cx="2146612" cy="4232413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2E08B2D-459D-49BA-858F-5C42520ADFD0}"/>
                </a:ext>
              </a:extLst>
            </p:cNvPr>
            <p:cNvSpPr/>
            <p:nvPr/>
          </p:nvSpPr>
          <p:spPr>
            <a:xfrm>
              <a:off x="2658635" y="2636344"/>
              <a:ext cx="2146612" cy="4232413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37408DC-10B9-4D0C-A1A1-7DF1FBDED060}"/>
                </a:ext>
              </a:extLst>
            </p:cNvPr>
            <p:cNvSpPr txBox="1"/>
            <p:nvPr/>
          </p:nvSpPr>
          <p:spPr>
            <a:xfrm>
              <a:off x="7761725" y="2776477"/>
              <a:ext cx="1473797" cy="870876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browser requests resource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E500BF-6496-430A-BD49-AA2E68DE4DAD}"/>
                </a:ext>
              </a:extLst>
            </p:cNvPr>
            <p:cNvSpPr txBox="1"/>
            <p:nvPr/>
          </p:nvSpPr>
          <p:spPr>
            <a:xfrm>
              <a:off x="7761725" y="4913408"/>
              <a:ext cx="1473797" cy="62524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download complete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DE6F99-96FF-4DF1-91FD-E510DB087E82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flipH="1">
              <a:off x="6809592" y="3211915"/>
              <a:ext cx="952133" cy="623571"/>
            </a:xfrm>
            <a:prstGeom prst="straightConnector1">
              <a:avLst/>
            </a:prstGeom>
            <a:ln w="38100">
              <a:solidFill>
                <a:srgbClr val="CE342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D8CE4E7-8F33-483A-962C-FDA129FD1484}"/>
                </a:ext>
              </a:extLst>
            </p:cNvPr>
            <p:cNvCxnSpPr>
              <a:cxnSpLocks/>
              <a:endCxn id="39" idx="3"/>
            </p:cNvCxnSpPr>
            <p:nvPr/>
          </p:nvCxnSpPr>
          <p:spPr>
            <a:xfrm flipH="1" flipV="1">
              <a:off x="4468839" y="3211915"/>
              <a:ext cx="1028319" cy="614530"/>
            </a:xfrm>
            <a:prstGeom prst="straightConnector1">
              <a:avLst/>
            </a:prstGeom>
            <a:ln w="38100">
              <a:solidFill>
                <a:srgbClr val="CE342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AC65EF9-E45D-45F5-B56F-0CDEF7816F3E}"/>
                </a:ext>
              </a:extLst>
            </p:cNvPr>
            <p:cNvCxnSpPr>
              <a:cxnSpLocks/>
            </p:cNvCxnSpPr>
            <p:nvPr/>
          </p:nvCxnSpPr>
          <p:spPr>
            <a:xfrm>
              <a:off x="4455944" y="3364452"/>
              <a:ext cx="932754" cy="543704"/>
            </a:xfrm>
            <a:prstGeom prst="straightConnector1">
              <a:avLst/>
            </a:prstGeom>
            <a:ln w="38100">
              <a:solidFill>
                <a:srgbClr val="CE3426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1CF8921-160C-474A-A411-2569FEE7675E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6809590" y="4698760"/>
              <a:ext cx="952134" cy="527271"/>
            </a:xfrm>
            <a:prstGeom prst="straightConnector1">
              <a:avLst/>
            </a:prstGeom>
            <a:ln w="38100">
              <a:solidFill>
                <a:srgbClr val="CE34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6">
              <a:extLst>
                <a:ext uri="{FF2B5EF4-FFF2-40B4-BE49-F238E27FC236}">
                  <a16:creationId xmlns:a16="http://schemas.microsoft.com/office/drawing/2014/main" id="{F7BE77A1-B6FE-4493-A12B-D9E4E2AB91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tretch>
              <a:fillRect/>
            </a:stretch>
          </p:blipFill>
          <p:spPr bwMode="auto">
            <a:xfrm>
              <a:off x="5263276" y="3474556"/>
              <a:ext cx="1706260" cy="1706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Image result for devil icon">
              <a:extLst>
                <a:ext uri="{FF2B5EF4-FFF2-40B4-BE49-F238E27FC236}">
                  <a16:creationId xmlns:a16="http://schemas.microsoft.com/office/drawing/2014/main" id="{49F9174C-E7C3-4F7E-8CAA-67172D43CE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0145" y="1465112"/>
              <a:ext cx="811710" cy="889875"/>
            </a:xfrm>
            <a:prstGeom prst="rect">
              <a:avLst/>
            </a:prstGeom>
            <a:noFill/>
            <a:effectLst>
              <a:glow rad="228600">
                <a:srgbClr val="C00000">
                  <a:alpha val="40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52427FA-8FEA-4E3F-92C5-C4462BE97C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1100" y="2354987"/>
              <a:ext cx="0" cy="1119569"/>
            </a:xfrm>
            <a:prstGeom prst="straightConnector1">
              <a:avLst/>
            </a:prstGeom>
            <a:ln w="38100">
              <a:solidFill>
                <a:srgbClr val="CE342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7CE08A2-CD7E-4460-BB81-CD329FED6A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1712" y="2354987"/>
              <a:ext cx="0" cy="1119569"/>
            </a:xfrm>
            <a:prstGeom prst="straightConnector1">
              <a:avLst/>
            </a:prstGeom>
            <a:ln w="38100">
              <a:solidFill>
                <a:srgbClr val="CE3426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5E5F3FE-7DB2-4D8A-BB00-DF753B244843}"/>
                </a:ext>
              </a:extLst>
            </p:cNvPr>
            <p:cNvSpPr txBox="1"/>
            <p:nvPr/>
          </p:nvSpPr>
          <p:spPr>
            <a:xfrm>
              <a:off x="2995042" y="2776477"/>
              <a:ext cx="1473797" cy="870876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server responds with resource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A39A9DE5-9160-4D69-82C5-0520F77F19C4}"/>
              </a:ext>
            </a:extLst>
          </p:cNvPr>
          <p:cNvSpPr txBox="1"/>
          <p:nvPr/>
        </p:nvSpPr>
        <p:spPr>
          <a:xfrm>
            <a:off x="5188622" y="1306644"/>
            <a:ext cx="700337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chemeClr val="bg1"/>
              </a:buClr>
            </a:pPr>
            <a:br>
              <a:rPr lang="en-US" sz="3400" dirty="0">
                <a:solidFill>
                  <a:srgbClr val="C55A11"/>
                </a:solidFill>
              </a:rPr>
            </a:br>
            <a:br>
              <a:rPr lang="en-US" sz="3400" dirty="0">
                <a:solidFill>
                  <a:srgbClr val="C55A11"/>
                </a:solidFill>
              </a:rPr>
            </a:br>
            <a:br>
              <a:rPr lang="en-US" sz="3400" dirty="0">
                <a:solidFill>
                  <a:srgbClr val="C55A11"/>
                </a:solidFill>
              </a:rPr>
            </a:br>
            <a:br>
              <a:rPr lang="en-US" sz="3400" dirty="0">
                <a:solidFill>
                  <a:srgbClr val="C55A11"/>
                </a:solidFill>
              </a:rPr>
            </a:br>
            <a:br>
              <a:rPr lang="en-US" sz="3400" dirty="0">
                <a:solidFill>
                  <a:srgbClr val="C55A11"/>
                </a:solidFill>
              </a:rPr>
            </a:br>
            <a:endParaRPr lang="en-US" sz="3400" dirty="0">
              <a:solidFill>
                <a:srgbClr val="C55A11"/>
              </a:solidFill>
            </a:endParaRP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Respond with what?</a:t>
            </a:r>
            <a:endParaRPr lang="en-US" sz="3600" dirty="0">
              <a:solidFill>
                <a:srgbClr val="C55A11"/>
              </a:solidFill>
            </a:endParaRP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Compromised resource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Corrupted resource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Valid but incorrect resource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endParaRPr lang="en-US" sz="3600" dirty="0">
              <a:solidFill>
                <a:srgbClr val="C55A1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E02E5A-5D68-4425-961C-8A178F086FA4}"/>
              </a:ext>
            </a:extLst>
          </p:cNvPr>
          <p:cNvSpPr txBox="1"/>
          <p:nvPr/>
        </p:nvSpPr>
        <p:spPr>
          <a:xfrm>
            <a:off x="5194265" y="1312287"/>
            <a:ext cx="70033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Request from whom?</a:t>
            </a:r>
            <a:endParaRPr lang="en-US" sz="3600" dirty="0">
              <a:solidFill>
                <a:schemeClr val="bg1"/>
              </a:solidFill>
            </a:endParaRP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DNS spoofing/phishing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Compromised network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Malicious/compromised server/software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A80231-9B7A-4A80-81D0-CAC49FEB5C62}"/>
              </a:ext>
            </a:extLst>
          </p:cNvPr>
          <p:cNvSpPr/>
          <p:nvPr/>
        </p:nvSpPr>
        <p:spPr>
          <a:xfrm>
            <a:off x="4921956" y="1219200"/>
            <a:ext cx="5881511" cy="2955409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F45C10-6CB0-4A86-8362-8212433D40E1}"/>
              </a:ext>
            </a:extLst>
          </p:cNvPr>
          <p:cNvSpPr/>
          <p:nvPr/>
        </p:nvSpPr>
        <p:spPr>
          <a:xfrm>
            <a:off x="5188622" y="4327130"/>
            <a:ext cx="6326045" cy="2393501"/>
          </a:xfrm>
          <a:prstGeom prst="rect">
            <a:avLst/>
          </a:prstGeom>
          <a:noFill/>
          <a:ln w="63500">
            <a:solidFill>
              <a:srgbClr val="CE3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5DAEA2B-594B-46E3-A4C7-98D247496F62}"/>
              </a:ext>
            </a:extLst>
          </p:cNvPr>
          <p:cNvSpPr txBox="1"/>
          <p:nvPr/>
        </p:nvSpPr>
        <p:spPr>
          <a:xfrm>
            <a:off x="5506955" y="2363066"/>
            <a:ext cx="5805368" cy="1200329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</a:rPr>
              <a:t>Addressed with HTTPS,</a:t>
            </a:r>
          </a:p>
          <a:p>
            <a:pPr algn="ctr"/>
            <a:r>
              <a:rPr lang="en-US" sz="3600" b="1" dirty="0">
                <a:solidFill>
                  <a:srgbClr val="00B050"/>
                </a:solidFill>
              </a:rPr>
              <a:t>HSTS, DNSSEC, </a:t>
            </a:r>
            <a:r>
              <a:rPr lang="en-US" sz="3600" b="1" dirty="0" err="1">
                <a:solidFill>
                  <a:srgbClr val="00B050"/>
                </a:solidFill>
              </a:rPr>
              <a:t>etc</a:t>
            </a:r>
            <a:endParaRPr lang="en-US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832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0" y="137369"/>
            <a:ext cx="12191999" cy="889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Downloading is Risky</a:t>
            </a:r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1800" b="1" cap="all" dirty="0">
                <a:ln w="3175" cmpd="sng">
                  <a:noFill/>
                </a:ln>
                <a:solidFill>
                  <a:srgbClr val="CE3426"/>
                </a:solidFill>
                <a:latin typeface="Calibri" panose="020F0502020204030204"/>
                <a:ea typeface="+mn-ea"/>
                <a:cs typeface="+mn-cs"/>
              </a:rPr>
              <a:t>(cont.)</a:t>
            </a:r>
            <a:endParaRPr lang="en-US" sz="6000" b="1" cap="all" dirty="0">
              <a:ln w="3175" cmpd="sng">
                <a:noFill/>
              </a:ln>
              <a:solidFill>
                <a:srgbClr val="CE3426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0F87B66-B08F-410A-8E2E-5A905E7F91AD}"/>
              </a:ext>
            </a:extLst>
          </p:cNvPr>
          <p:cNvGrpSpPr/>
          <p:nvPr/>
        </p:nvGrpSpPr>
        <p:grpSpPr>
          <a:xfrm>
            <a:off x="0" y="2936838"/>
            <a:ext cx="4764295" cy="3910404"/>
            <a:chOff x="2658635" y="1194513"/>
            <a:chExt cx="6913294" cy="5674244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C293EE3D-6BC1-43CE-8C40-37A948EA43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2781329" y="1194513"/>
              <a:ext cx="1901225" cy="1431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3FE06A87-6A31-4805-A47D-F7C1BE65DA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7425317" y="1566577"/>
              <a:ext cx="2146612" cy="1074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367467-14C7-4416-AD5A-BE3EEF3C3D4C}"/>
                </a:ext>
              </a:extLst>
            </p:cNvPr>
            <p:cNvSpPr/>
            <p:nvPr/>
          </p:nvSpPr>
          <p:spPr>
            <a:xfrm>
              <a:off x="7425317" y="2625587"/>
              <a:ext cx="2146612" cy="4232413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2E08B2D-459D-49BA-858F-5C42520ADFD0}"/>
                </a:ext>
              </a:extLst>
            </p:cNvPr>
            <p:cNvSpPr/>
            <p:nvPr/>
          </p:nvSpPr>
          <p:spPr>
            <a:xfrm>
              <a:off x="2658635" y="2636344"/>
              <a:ext cx="2146612" cy="4232413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37408DC-10B9-4D0C-A1A1-7DF1FBDED060}"/>
                </a:ext>
              </a:extLst>
            </p:cNvPr>
            <p:cNvSpPr txBox="1"/>
            <p:nvPr/>
          </p:nvSpPr>
          <p:spPr>
            <a:xfrm>
              <a:off x="7761725" y="2776477"/>
              <a:ext cx="1473797" cy="870876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browser requests resource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E500BF-6496-430A-BD49-AA2E68DE4DAD}"/>
                </a:ext>
              </a:extLst>
            </p:cNvPr>
            <p:cNvSpPr txBox="1"/>
            <p:nvPr/>
          </p:nvSpPr>
          <p:spPr>
            <a:xfrm>
              <a:off x="7761725" y="4913408"/>
              <a:ext cx="1473797" cy="62524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download complete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DE6F99-96FF-4DF1-91FD-E510DB087E82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flipH="1">
              <a:off x="6809592" y="3211915"/>
              <a:ext cx="952133" cy="623571"/>
            </a:xfrm>
            <a:prstGeom prst="straightConnector1">
              <a:avLst/>
            </a:prstGeom>
            <a:ln w="38100">
              <a:solidFill>
                <a:srgbClr val="CE342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D8CE4E7-8F33-483A-962C-FDA129FD1484}"/>
                </a:ext>
              </a:extLst>
            </p:cNvPr>
            <p:cNvCxnSpPr>
              <a:cxnSpLocks/>
              <a:endCxn id="39" idx="3"/>
            </p:cNvCxnSpPr>
            <p:nvPr/>
          </p:nvCxnSpPr>
          <p:spPr>
            <a:xfrm flipH="1" flipV="1">
              <a:off x="4468839" y="3211915"/>
              <a:ext cx="1028319" cy="614530"/>
            </a:xfrm>
            <a:prstGeom prst="straightConnector1">
              <a:avLst/>
            </a:prstGeom>
            <a:ln w="38100">
              <a:solidFill>
                <a:srgbClr val="CE342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AC65EF9-E45D-45F5-B56F-0CDEF7816F3E}"/>
                </a:ext>
              </a:extLst>
            </p:cNvPr>
            <p:cNvCxnSpPr>
              <a:cxnSpLocks/>
            </p:cNvCxnSpPr>
            <p:nvPr/>
          </p:nvCxnSpPr>
          <p:spPr>
            <a:xfrm>
              <a:off x="4455944" y="3364452"/>
              <a:ext cx="932754" cy="543704"/>
            </a:xfrm>
            <a:prstGeom prst="straightConnector1">
              <a:avLst/>
            </a:prstGeom>
            <a:ln w="38100">
              <a:solidFill>
                <a:srgbClr val="CE3426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1CF8921-160C-474A-A411-2569FEE7675E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6809590" y="4698760"/>
              <a:ext cx="952134" cy="527271"/>
            </a:xfrm>
            <a:prstGeom prst="straightConnector1">
              <a:avLst/>
            </a:prstGeom>
            <a:ln w="38100">
              <a:solidFill>
                <a:srgbClr val="CE34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6">
              <a:extLst>
                <a:ext uri="{FF2B5EF4-FFF2-40B4-BE49-F238E27FC236}">
                  <a16:creationId xmlns:a16="http://schemas.microsoft.com/office/drawing/2014/main" id="{F7BE77A1-B6FE-4493-A12B-D9E4E2AB91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tretch>
              <a:fillRect/>
            </a:stretch>
          </p:blipFill>
          <p:spPr bwMode="auto">
            <a:xfrm>
              <a:off x="5263276" y="3474556"/>
              <a:ext cx="1706260" cy="1706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Image result for devil icon">
              <a:extLst>
                <a:ext uri="{FF2B5EF4-FFF2-40B4-BE49-F238E27FC236}">
                  <a16:creationId xmlns:a16="http://schemas.microsoft.com/office/drawing/2014/main" id="{49F9174C-E7C3-4F7E-8CAA-67172D43CE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0145" y="1465112"/>
              <a:ext cx="811710" cy="889875"/>
            </a:xfrm>
            <a:prstGeom prst="rect">
              <a:avLst/>
            </a:prstGeom>
            <a:noFill/>
            <a:effectLst>
              <a:glow rad="228600">
                <a:srgbClr val="C00000">
                  <a:alpha val="40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52427FA-8FEA-4E3F-92C5-C4462BE97C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1100" y="2354987"/>
              <a:ext cx="0" cy="1119569"/>
            </a:xfrm>
            <a:prstGeom prst="straightConnector1">
              <a:avLst/>
            </a:prstGeom>
            <a:ln w="38100">
              <a:solidFill>
                <a:srgbClr val="CE342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7CE08A2-CD7E-4460-BB81-CD329FED6A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1712" y="2354987"/>
              <a:ext cx="0" cy="1119569"/>
            </a:xfrm>
            <a:prstGeom prst="straightConnector1">
              <a:avLst/>
            </a:prstGeom>
            <a:ln w="38100">
              <a:solidFill>
                <a:srgbClr val="CE3426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5E5F3FE-7DB2-4D8A-BB00-DF753B244843}"/>
                </a:ext>
              </a:extLst>
            </p:cNvPr>
            <p:cNvSpPr txBox="1"/>
            <p:nvPr/>
          </p:nvSpPr>
          <p:spPr>
            <a:xfrm>
              <a:off x="2995042" y="2776477"/>
              <a:ext cx="1473797" cy="870876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server responds with resource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A39A9DE5-9160-4D69-82C5-0520F77F19C4}"/>
              </a:ext>
            </a:extLst>
          </p:cNvPr>
          <p:cNvSpPr txBox="1"/>
          <p:nvPr/>
        </p:nvSpPr>
        <p:spPr>
          <a:xfrm>
            <a:off x="5188622" y="1306644"/>
            <a:ext cx="700337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chemeClr val="bg1"/>
              </a:buClr>
            </a:pPr>
            <a:br>
              <a:rPr lang="en-US" sz="3400" dirty="0">
                <a:solidFill>
                  <a:srgbClr val="C55A11"/>
                </a:solidFill>
              </a:rPr>
            </a:br>
            <a:br>
              <a:rPr lang="en-US" sz="3400" dirty="0">
                <a:solidFill>
                  <a:srgbClr val="C55A11"/>
                </a:solidFill>
              </a:rPr>
            </a:br>
            <a:br>
              <a:rPr lang="en-US" sz="3400" dirty="0">
                <a:solidFill>
                  <a:srgbClr val="C55A11"/>
                </a:solidFill>
              </a:rPr>
            </a:br>
            <a:br>
              <a:rPr lang="en-US" sz="3400" dirty="0">
                <a:solidFill>
                  <a:srgbClr val="C55A11"/>
                </a:solidFill>
              </a:rPr>
            </a:br>
            <a:br>
              <a:rPr lang="en-US" sz="3400" dirty="0">
                <a:solidFill>
                  <a:srgbClr val="C55A11"/>
                </a:solidFill>
              </a:rPr>
            </a:br>
            <a:endParaRPr lang="en-US" sz="3400" dirty="0">
              <a:solidFill>
                <a:srgbClr val="C55A11"/>
              </a:solidFill>
            </a:endParaRP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Respond with what?</a:t>
            </a:r>
            <a:endParaRPr lang="en-US" sz="3600" dirty="0">
              <a:solidFill>
                <a:srgbClr val="C55A11"/>
              </a:solidFill>
            </a:endParaRP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Compromised resource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Corrupted resource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Valid but incorrect resource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endParaRPr lang="en-US" sz="3600" dirty="0">
              <a:solidFill>
                <a:srgbClr val="C55A1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E02E5A-5D68-4425-961C-8A178F086FA4}"/>
              </a:ext>
            </a:extLst>
          </p:cNvPr>
          <p:cNvSpPr txBox="1"/>
          <p:nvPr/>
        </p:nvSpPr>
        <p:spPr>
          <a:xfrm>
            <a:off x="5194265" y="1312287"/>
            <a:ext cx="70033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Request from whom?</a:t>
            </a:r>
            <a:endParaRPr lang="en-US" sz="3600" dirty="0">
              <a:solidFill>
                <a:schemeClr val="bg1"/>
              </a:solidFill>
            </a:endParaRP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DNS spoofing/phishing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Compromised network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Malicious/compromised server/software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A80231-9B7A-4A80-81D0-CAC49FEB5C62}"/>
              </a:ext>
            </a:extLst>
          </p:cNvPr>
          <p:cNvSpPr/>
          <p:nvPr/>
        </p:nvSpPr>
        <p:spPr>
          <a:xfrm>
            <a:off x="4921956" y="1219200"/>
            <a:ext cx="5881511" cy="2955409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DDF553-F807-4336-AD92-9A9B7BA7F1A7}"/>
              </a:ext>
            </a:extLst>
          </p:cNvPr>
          <p:cNvSpPr txBox="1"/>
          <p:nvPr/>
        </p:nvSpPr>
        <p:spPr>
          <a:xfrm>
            <a:off x="5506955" y="2363066"/>
            <a:ext cx="5805368" cy="1200329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</a:rPr>
              <a:t>Addressed with HTTPS,</a:t>
            </a:r>
          </a:p>
          <a:p>
            <a:pPr algn="ctr"/>
            <a:r>
              <a:rPr lang="en-US" sz="3600" b="1" dirty="0">
                <a:solidFill>
                  <a:srgbClr val="00B050"/>
                </a:solidFill>
              </a:rPr>
              <a:t>HSTS, DNSSEC, </a:t>
            </a:r>
            <a:r>
              <a:rPr lang="en-US" sz="3600" b="1" dirty="0" err="1">
                <a:solidFill>
                  <a:srgbClr val="00B050"/>
                </a:solidFill>
              </a:rPr>
              <a:t>etc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F45C10-6CB0-4A86-8362-8212433D40E1}"/>
              </a:ext>
            </a:extLst>
          </p:cNvPr>
          <p:cNvSpPr/>
          <p:nvPr/>
        </p:nvSpPr>
        <p:spPr>
          <a:xfrm>
            <a:off x="5188622" y="4327130"/>
            <a:ext cx="6326045" cy="2393501"/>
          </a:xfrm>
          <a:prstGeom prst="rect">
            <a:avLst/>
          </a:prstGeom>
          <a:noFill/>
          <a:ln w="63500">
            <a:solidFill>
              <a:srgbClr val="CE3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05973C4-5348-44BE-BFD1-616FFDDD5A33}"/>
              </a:ext>
            </a:extLst>
          </p:cNvPr>
          <p:cNvSpPr/>
          <p:nvPr/>
        </p:nvSpPr>
        <p:spPr>
          <a:xfrm>
            <a:off x="5146569" y="4262053"/>
            <a:ext cx="6526141" cy="250773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CEB265-6AFD-4B27-942F-0FEEB435C4B8}"/>
              </a:ext>
            </a:extLst>
          </p:cNvPr>
          <p:cNvSpPr txBox="1"/>
          <p:nvPr/>
        </p:nvSpPr>
        <p:spPr>
          <a:xfrm>
            <a:off x="5448960" y="4979252"/>
            <a:ext cx="5805368" cy="1200329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E3426"/>
                </a:solidFill>
              </a:rPr>
              <a:t>Addressed with</a:t>
            </a:r>
          </a:p>
          <a:p>
            <a:pPr algn="ctr"/>
            <a:r>
              <a:rPr lang="en-US" sz="3600" b="1" dirty="0">
                <a:solidFill>
                  <a:srgbClr val="CE3426"/>
                </a:solidFill>
              </a:rPr>
              <a:t>HTTPS? Checksums?</a:t>
            </a:r>
          </a:p>
        </p:txBody>
      </p:sp>
    </p:spTree>
    <p:extLst>
      <p:ext uri="{BB962C8B-B14F-4D97-AF65-F5344CB8AC3E}">
        <p14:creationId xmlns:p14="http://schemas.microsoft.com/office/powerpoint/2010/main" val="1078159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3F7228-76AC-46A4-8C42-5DFEC7E6C9A4}"/>
              </a:ext>
            </a:extLst>
          </p:cNvPr>
          <p:cNvSpPr/>
          <p:nvPr/>
        </p:nvSpPr>
        <p:spPr>
          <a:xfrm>
            <a:off x="-1" y="0"/>
            <a:ext cx="12191997" cy="6858000"/>
          </a:xfrm>
          <a:prstGeom prst="rect">
            <a:avLst/>
          </a:prstGeom>
          <a:solidFill>
            <a:srgbClr val="CE3426"/>
          </a:solidFill>
          <a:ln>
            <a:solidFill>
              <a:srgbClr val="CE3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E3426"/>
              </a:solidFill>
            </a:endParaRPr>
          </a:p>
        </p:txBody>
      </p:sp>
      <p:pic>
        <p:nvPicPr>
          <p:cNvPr id="3074" name="Picture 2" descr="Image result for chrome unsafe website">
            <a:extLst>
              <a:ext uri="{FF2B5EF4-FFF2-40B4-BE49-F238E27FC236}">
                <a16:creationId xmlns:a16="http://schemas.microsoft.com/office/drawing/2014/main" id="{65C15A4D-B7B0-4A5A-856D-1DA65E6223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3" t="18562" r="75253" b="71820"/>
          <a:stretch/>
        </p:blipFill>
        <p:spPr bwMode="auto">
          <a:xfrm>
            <a:off x="559396" y="53919"/>
            <a:ext cx="1065007" cy="106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chemeClr val="tx1"/>
                </a:solidFill>
              </a:rPr>
              <a:t>HTTPS IS Not A SOLUTION</a:t>
            </a:r>
          </a:p>
        </p:txBody>
      </p:sp>
      <p:pic>
        <p:nvPicPr>
          <p:cNvPr id="6" name="Picture 2" descr="Image result for chrome unsafe website">
            <a:extLst>
              <a:ext uri="{FF2B5EF4-FFF2-40B4-BE49-F238E27FC236}">
                <a16:creationId xmlns:a16="http://schemas.microsoft.com/office/drawing/2014/main" id="{71533657-25E7-4710-9C3F-9C23044D72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 t="2140" r="3830" b="3690"/>
          <a:stretch/>
        </p:blipFill>
        <p:spPr bwMode="auto">
          <a:xfrm>
            <a:off x="559396" y="1485533"/>
            <a:ext cx="5067301" cy="3470332"/>
          </a:xfrm>
          <a:prstGeom prst="rect">
            <a:avLst/>
          </a:prstGeom>
          <a:noFill/>
          <a:ln w="38100">
            <a:solidFill>
              <a:schemeClr val="bg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chrome unsafe website">
            <a:extLst>
              <a:ext uri="{FF2B5EF4-FFF2-40B4-BE49-F238E27FC236}">
                <a16:creationId xmlns:a16="http://schemas.microsoft.com/office/drawing/2014/main" id="{4B068BCE-5702-481C-85AE-A4E3C88E2E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9" t="9477" r="70968" b="86894"/>
          <a:stretch/>
        </p:blipFill>
        <p:spPr bwMode="auto">
          <a:xfrm>
            <a:off x="1205786" y="1628738"/>
            <a:ext cx="1785769" cy="293366"/>
          </a:xfrm>
          <a:prstGeom prst="rect">
            <a:avLst/>
          </a:prstGeom>
          <a:noFill/>
          <a:ln w="28575">
            <a:noFill/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4A1515-F210-4ADB-9C64-941AECD2ACC4}"/>
              </a:ext>
            </a:extLst>
          </p:cNvPr>
          <p:cNvSpPr txBox="1"/>
          <p:nvPr/>
        </p:nvSpPr>
        <p:spPr>
          <a:xfrm>
            <a:off x="6096001" y="1319388"/>
            <a:ext cx="59817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3600" dirty="0"/>
              <a:t>Transport Layer Security (HTTPS) provides end-to-end connection validation</a:t>
            </a:r>
          </a:p>
          <a:p>
            <a:pPr marL="571500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endParaRPr lang="en-US" sz="2800" dirty="0"/>
          </a:p>
          <a:p>
            <a:pPr marL="571500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3600" dirty="0"/>
              <a:t>The </a:t>
            </a:r>
            <a:r>
              <a:rPr lang="en-US" sz="3600" i="1" dirty="0">
                <a:solidFill>
                  <a:srgbClr val="CE3426"/>
                </a:solidFill>
                <a:highlight>
                  <a:srgbClr val="FFFFFF"/>
                </a:highlight>
              </a:rPr>
              <a:t>who</a:t>
            </a:r>
            <a:r>
              <a:rPr lang="en-US" sz="3600" dirty="0"/>
              <a:t> is validated, not the </a:t>
            </a:r>
            <a:r>
              <a:rPr lang="en-US" sz="3600" i="1" dirty="0">
                <a:solidFill>
                  <a:srgbClr val="CE3426"/>
                </a:solidFill>
                <a:highlight>
                  <a:srgbClr val="FFFFFF"/>
                </a:highlight>
              </a:rPr>
              <a:t>what</a:t>
            </a:r>
            <a:r>
              <a:rPr lang="en-US" sz="3600" b="1" i="1" dirty="0"/>
              <a:t> </a:t>
            </a:r>
            <a:r>
              <a:rPr lang="en-US" sz="3600" dirty="0"/>
              <a:t>(the payload)!</a:t>
            </a:r>
          </a:p>
          <a:p>
            <a:pPr marL="571500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endParaRPr lang="en-US" sz="2800" dirty="0"/>
          </a:p>
          <a:p>
            <a:pPr marL="571500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3600" dirty="0"/>
              <a:t>HTTPS-protected compromised distribution networks plague industry…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7FB015-173E-4A65-A857-FAFBA35A2F1E}"/>
              </a:ext>
            </a:extLst>
          </p:cNvPr>
          <p:cNvSpPr/>
          <p:nvPr/>
        </p:nvSpPr>
        <p:spPr>
          <a:xfrm>
            <a:off x="1205786" y="2867379"/>
            <a:ext cx="3964525" cy="711200"/>
          </a:xfrm>
          <a:prstGeom prst="rect">
            <a:avLst/>
          </a:prstGeom>
          <a:solidFill>
            <a:srgbClr val="CE3426">
              <a:alpha val="95000"/>
            </a:srgbClr>
          </a:solidFill>
          <a:ln>
            <a:solidFill>
              <a:srgbClr val="CE3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D0570C-BDC6-438F-8842-65803AA7983B}"/>
              </a:ext>
            </a:extLst>
          </p:cNvPr>
          <p:cNvSpPr/>
          <p:nvPr/>
        </p:nvSpPr>
        <p:spPr>
          <a:xfrm>
            <a:off x="1205786" y="3980260"/>
            <a:ext cx="3964525" cy="711200"/>
          </a:xfrm>
          <a:prstGeom prst="rect">
            <a:avLst/>
          </a:prstGeom>
          <a:solidFill>
            <a:srgbClr val="CE3426">
              <a:alpha val="95000"/>
            </a:srgbClr>
          </a:solidFill>
          <a:ln>
            <a:solidFill>
              <a:srgbClr val="CE3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763DEA-9CF2-4D82-AD09-694403307357}"/>
              </a:ext>
            </a:extLst>
          </p:cNvPr>
          <p:cNvSpPr/>
          <p:nvPr/>
        </p:nvSpPr>
        <p:spPr>
          <a:xfrm>
            <a:off x="1205785" y="3578579"/>
            <a:ext cx="848793" cy="293366"/>
          </a:xfrm>
          <a:prstGeom prst="rect">
            <a:avLst/>
          </a:prstGeom>
          <a:solidFill>
            <a:srgbClr val="CE3426">
              <a:alpha val="95000"/>
            </a:srgbClr>
          </a:solidFill>
          <a:ln>
            <a:solidFill>
              <a:srgbClr val="CE3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12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3F7228-76AC-46A4-8C42-5DFEC7E6C9A4}"/>
              </a:ext>
            </a:extLst>
          </p:cNvPr>
          <p:cNvSpPr/>
          <p:nvPr/>
        </p:nvSpPr>
        <p:spPr>
          <a:xfrm>
            <a:off x="-1" y="0"/>
            <a:ext cx="12191997" cy="6858000"/>
          </a:xfrm>
          <a:prstGeom prst="rect">
            <a:avLst/>
          </a:prstGeom>
          <a:solidFill>
            <a:srgbClr val="CE3426"/>
          </a:solidFill>
          <a:ln>
            <a:solidFill>
              <a:srgbClr val="CE3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E3426"/>
              </a:solidFill>
            </a:endParaRPr>
          </a:p>
        </p:txBody>
      </p:sp>
      <p:pic>
        <p:nvPicPr>
          <p:cNvPr id="3074" name="Picture 2" descr="Image result for chrome unsafe website">
            <a:extLst>
              <a:ext uri="{FF2B5EF4-FFF2-40B4-BE49-F238E27FC236}">
                <a16:creationId xmlns:a16="http://schemas.microsoft.com/office/drawing/2014/main" id="{65C15A4D-B7B0-4A5A-856D-1DA65E6223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3" t="18562" r="75253" b="71820"/>
          <a:stretch/>
        </p:blipFill>
        <p:spPr bwMode="auto">
          <a:xfrm>
            <a:off x="559396" y="53919"/>
            <a:ext cx="1065007" cy="106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chemeClr val="tx1"/>
                </a:solidFill>
              </a:rPr>
              <a:t>Attackers In The Wild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4A1515-F210-4ADB-9C64-941AECD2ACC4}"/>
              </a:ext>
            </a:extLst>
          </p:cNvPr>
          <p:cNvSpPr txBox="1"/>
          <p:nvPr/>
        </p:nvSpPr>
        <p:spPr>
          <a:xfrm>
            <a:off x="114300" y="1319388"/>
            <a:ext cx="1196340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3600" dirty="0"/>
              <a:t>“Linux Mint hacked: Malware-infected ISOs linked from official (https protected) site” </a:t>
            </a:r>
            <a:r>
              <a:rPr lang="en-US" sz="2400" dirty="0"/>
              <a:t>(The Register, Feb 2016) </a:t>
            </a:r>
          </a:p>
          <a:p>
            <a:pPr marL="1028700" lvl="1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2800" i="1" dirty="0"/>
              <a:t>The incident is a reminder of the value of </a:t>
            </a:r>
            <a:r>
              <a:rPr lang="en-US" sz="2800" i="1" dirty="0">
                <a:solidFill>
                  <a:srgbClr val="CE3426"/>
                </a:solidFill>
                <a:highlight>
                  <a:srgbClr val="FFFFFF"/>
                </a:highlight>
              </a:rPr>
              <a:t>checking MD5 (checksums)</a:t>
            </a:r>
            <a:r>
              <a:rPr lang="en-US" sz="2800" i="1" dirty="0"/>
              <a:t> for critical downloads.</a:t>
            </a:r>
          </a:p>
          <a:p>
            <a:pPr marL="1028700" lvl="1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2800" i="1" dirty="0"/>
              <a:t>It is also important to </a:t>
            </a:r>
            <a:r>
              <a:rPr lang="en-US" sz="2800" i="1" dirty="0">
                <a:solidFill>
                  <a:srgbClr val="CE3426"/>
                </a:solidFill>
                <a:highlight>
                  <a:srgbClr val="FFFFFF"/>
                </a:highlight>
              </a:rPr>
              <a:t>ensure (checksums) come from a trusted source,</a:t>
            </a:r>
            <a:r>
              <a:rPr lang="en-US" sz="2800" i="1" dirty="0"/>
              <a:t> rather than one modified by hackers.</a:t>
            </a:r>
          </a:p>
        </p:txBody>
      </p:sp>
    </p:spTree>
    <p:extLst>
      <p:ext uri="{BB962C8B-B14F-4D97-AF65-F5344CB8AC3E}">
        <p14:creationId xmlns:p14="http://schemas.microsoft.com/office/powerpoint/2010/main" val="2925079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1865</Words>
  <Application>Microsoft Office PowerPoint</Application>
  <PresentationFormat>Widescreen</PresentationFormat>
  <Paragraphs>290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DNSCHK: IN NEED OF A WORTHY AND DESCRIPTIVE POST-COLON 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2018-04-06T18:31:38Z</dcterms:created>
  <dcterms:modified xsi:type="dcterms:W3CDTF">2018-07-20T08:58:23Z</dcterms:modified>
</cp:coreProperties>
</file>