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latin typeface="Source Han Sans CN Bold"/>
              </a:rPr>
              <a:t>典型安全事件案例及处置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2700" b="1">
                <a:solidFill>
                  <a:srgbClr val="0A4275"/>
                </a:solidFill>
                <a:latin typeface="Source Han Sans CN"/>
              </a:rPr>
              <a:t>重点事件发现、应急与处置过程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48025" y="2276475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75" y="2752725"/>
            <a:ext cx="5172075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>
                <a:solidFill>
                  <a:srgbClr val="0A4275"/>
                </a:solidFill>
                <a:latin typeface="DengXian"/>
              </a:rPr>
              <a:t>处置安全事件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75" y="3038475"/>
            <a:ext cx="5172075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700" b="1">
                <a:solidFill>
                  <a:srgbClr val="0A4275"/>
                </a:solidFill>
                <a:latin typeface="DengXian"/>
              </a:rPr>
              <a:t>36起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75" y="3467100"/>
            <a:ext cx="517207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sz="1500">
                <a:latin typeface="DengXian"/>
              </a:rPr>
              <a:t>平均响应时间4.2小时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10325" y="20383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896350" y="2276475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2752725"/>
            <a:ext cx="5172075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>
                <a:solidFill>
                  <a:srgbClr val="0A4275"/>
                </a:solidFill>
                <a:latin typeface="DengXian"/>
              </a:rPr>
              <a:t>紧急响应流程启动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200" y="3038475"/>
            <a:ext cx="5172075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700" b="1">
                <a:solidFill>
                  <a:srgbClr val="0A4275"/>
                </a:solidFill>
                <a:latin typeface="DengXian"/>
              </a:rPr>
              <a:t>7次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0" y="3467100"/>
            <a:ext cx="517207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sz="1500">
                <a:latin typeface="DengXian"/>
              </a:rPr>
              <a:t>较上季度减少2次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0383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276475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1525" y="2752725"/>
            <a:ext cx="5172075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>
                <a:solidFill>
                  <a:srgbClr val="0A4275"/>
                </a:solidFill>
                <a:latin typeface="DengXian"/>
              </a:rPr>
              <a:t>事件闭环率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1525" y="3038475"/>
            <a:ext cx="5172075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700" b="1">
                <a:solidFill>
                  <a:srgbClr val="0A4275"/>
                </a:solidFill>
                <a:latin typeface="DengXian"/>
              </a:rPr>
              <a:t>92.3%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01525" y="3467100"/>
            <a:ext cx="517207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sz="1500">
                <a:latin typeface="DengXian"/>
              </a:rPr>
              <a:t>较上季度提升5.6%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62000" y="4514850"/>
            <a:ext cx="16764000" cy="3048000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904875" y="46577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solidFill>
                  <a:srgbClr val="0A4275"/>
                </a:solidFill>
                <a:latin typeface="DengXian"/>
              </a:rPr>
              <a:t>案例一：大型勒索软件攻击防护与处置</a:t>
            </a:r>
          </a:p>
        </p:txBody>
      </p:sp>
      <p:sp>
        <p:nvSpPr>
          <p:cNvPr id="23" name="Oval 22"/>
          <p:cNvSpPr/>
          <p:nvPr/>
        </p:nvSpPr>
        <p:spPr>
          <a:xfrm>
            <a:off x="904875" y="4991100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DengXian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9175" y="5229225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285875" y="4991100"/>
            <a:ext cx="1609725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>
                <a:solidFill>
                  <a:srgbClr val="0A4275"/>
                </a:solidFill>
                <a:latin typeface="DengXian"/>
              </a:rPr>
              <a:t>发现阶段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5875" y="5248275"/>
            <a:ext cx="16097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>
                <a:solidFill>
                  <a:srgbClr val="333333"/>
                </a:solidFill>
                <a:latin typeface="DengXian"/>
              </a:rPr>
              <a:t>态势感知系统于3月18日08:35检测到异常加密行为，涉及文件服务器（192.168.45.78）；检测到可疑PowerShell脚本执行</a:t>
            </a:r>
          </a:p>
        </p:txBody>
      </p:sp>
      <p:sp>
        <p:nvSpPr>
          <p:cNvPr id="27" name="Oval 26"/>
          <p:cNvSpPr/>
          <p:nvPr/>
        </p:nvSpPr>
        <p:spPr>
          <a:xfrm>
            <a:off x="904875" y="5800725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DengXi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9175" y="6038850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285875" y="5800725"/>
            <a:ext cx="1609725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>
                <a:solidFill>
                  <a:srgbClr val="0A4275"/>
                </a:solidFill>
                <a:latin typeface="DengXian"/>
              </a:rPr>
              <a:t>应急响应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85875" y="6057900"/>
            <a:ext cx="16097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>
                <a:solidFill>
                  <a:srgbClr val="333333"/>
                </a:solidFill>
                <a:latin typeface="DengXian"/>
              </a:rPr>
              <a:t>10分钟内隔离受影响服务器，阻断外联通信；启动紧急响应小组；分析发现攻击利用Log4j漏洞（CVE-2021-44228）</a:t>
            </a:r>
          </a:p>
        </p:txBody>
      </p:sp>
      <p:sp>
        <p:nvSpPr>
          <p:cNvPr id="31" name="Oval 30"/>
          <p:cNvSpPr/>
          <p:nvPr/>
        </p:nvSpPr>
        <p:spPr>
          <a:xfrm>
            <a:off x="904875" y="6610350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DengXian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19175" y="6848475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1285875" y="6610350"/>
            <a:ext cx="1609725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>
                <a:solidFill>
                  <a:srgbClr val="0A4275"/>
                </a:solidFill>
                <a:latin typeface="DengXian"/>
              </a:rPr>
              <a:t>处置与恢复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5875" y="6867525"/>
            <a:ext cx="16097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>
                <a:solidFill>
                  <a:srgbClr val="333333"/>
                </a:solidFill>
                <a:latin typeface="DengXian"/>
              </a:rPr>
              <a:t>从备份恢复关键数据；修复安全漏洞；阻断攻击源IP（45.92.156.23）；全网部署检测特征；工作恢复时间：3小时42分钟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2500" y="82296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solidFill>
                  <a:srgbClr val="0A4275"/>
                </a:solidFill>
                <a:latin typeface="DengXian"/>
              </a:rPr>
              <a:t>其他典型安全事件处置案例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500" y="861060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b="1">
                <a:latin typeface="DengXian"/>
              </a:rPr>
              <a:t>• API未授权访问事件（2月12日）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500" y="887730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>
                <a:latin typeface="DengXian"/>
              </a:rPr>
              <a:t>  WAF检测到异常API调用频率（高达800次/分钟），针对CRM系统；发现开发环境API密钥泄露至GitHub公共仓库；30分钟内完成密钥轮换，更新API鉴权机制，无数据泄露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500" y="935355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 b="1">
                <a:latin typeface="DengXian"/>
              </a:rPr>
              <a:t>• 网站SQL注入攻击（1月25日）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2500" y="962025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>
                <a:latin typeface="DengXian"/>
              </a:rPr>
              <a:t>  检测到针对订单系统的SQL注入尝试，共计367次；攻击者（IP: 103.79.34.15）利用表单字段进行注入；已部署WAF规则拦截，同时修复代码漏洞并进行全面代码审计，避免同类问题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0" y="8134350"/>
            <a:ext cx="38100" cy="21526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