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latin typeface="Source Han Sans CN Bold"/>
              </a:rPr>
              <a:t>攻击手法与趋势分析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2700" b="1">
                <a:solidFill>
                  <a:srgbClr val="0A4275"/>
                </a:solidFill>
                <a:latin typeface="Source Han Sans CN"/>
              </a:rPr>
              <a:t>主要网络攻击手段演变与发展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8478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16764000" cy="2809875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04875" y="2181225"/>
            <a:ext cx="16478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>
                <a:solidFill>
                  <a:srgbClr val="0A4275"/>
                </a:solidFill>
                <a:latin typeface="DengXian"/>
              </a:rPr>
              <a:t>主要攻击类型季度趋势变化</a:t>
            </a:r>
          </a:p>
        </p:txBody>
      </p:sp>
      <p:pic>
        <p:nvPicPr>
          <p:cNvPr id="8" name="Picture 7" descr="chart_01039c21908159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2514600"/>
            <a:ext cx="16478250" cy="2095500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762000" y="5181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952500" y="6057900"/>
            <a:ext cx="342900" cy="342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  <a:latin typeface="DengXian"/>
              </a:rPr>
              <a:t>📶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85900" y="5629275"/>
            <a:ext cx="4543425" cy="200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400">
                <a:solidFill>
                  <a:srgbClr val="0A4275"/>
                </a:solidFill>
                <a:latin typeface="DengXian"/>
              </a:rPr>
              <a:t>DDoS攻击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5900" y="5876925"/>
            <a:ext cx="4543425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2700" b="1">
                <a:solidFill>
                  <a:srgbClr val="0A4275"/>
                </a:solidFill>
                <a:latin typeface="DengXian"/>
              </a:rPr>
              <a:t>423次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485900" y="6305550"/>
            <a:ext cx="4543425" cy="209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500">
                <a:latin typeface="DengXian"/>
              </a:rPr>
              <a:t>峰值流量82Gbps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85900" y="6562725"/>
            <a:ext cx="4543425" cy="209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500">
                <a:latin typeface="DengXian"/>
              </a:rPr>
              <a:t>持续时间平均增长45%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410325" y="5181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600825" y="6057900"/>
            <a:ext cx="342900" cy="342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  <a:latin typeface="DengXian"/>
              </a:rPr>
              <a:t>🔒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134225" y="5629275"/>
            <a:ext cx="4543425" cy="200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400">
                <a:solidFill>
                  <a:srgbClr val="0A4275"/>
                </a:solidFill>
                <a:latin typeface="DengXian"/>
              </a:rPr>
              <a:t>勒索软件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34225" y="5876925"/>
            <a:ext cx="4543425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2700" b="1">
                <a:solidFill>
                  <a:srgbClr val="0A4275"/>
                </a:solidFill>
                <a:latin typeface="DengXian"/>
              </a:rPr>
              <a:t>58次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34225" y="6305550"/>
            <a:ext cx="4543425" cy="209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500">
                <a:latin typeface="DengXian"/>
              </a:rPr>
              <a:t>同比增长34.6%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134225" y="6562725"/>
            <a:ext cx="4543425" cy="209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500">
                <a:latin typeface="DengXian"/>
              </a:rPr>
              <a:t>平均赎金要求1.2 BTC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2058650" y="5181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2249150" y="6057900"/>
            <a:ext cx="342900" cy="3429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  <a:latin typeface="DengXian"/>
              </a:rPr>
              <a:t>🐛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782550" y="5629275"/>
            <a:ext cx="4543425" cy="20002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400">
                <a:solidFill>
                  <a:srgbClr val="0A4275"/>
                </a:solidFill>
                <a:latin typeface="DengXian"/>
              </a:rPr>
              <a:t>漏洞利用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82550" y="5876925"/>
            <a:ext cx="4543425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l"/>
            <a:r>
              <a:rPr sz="2700" b="1">
                <a:solidFill>
                  <a:srgbClr val="0A4275"/>
                </a:solidFill>
                <a:latin typeface="DengXian"/>
              </a:rPr>
              <a:t>287次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782550" y="6305550"/>
            <a:ext cx="4543425" cy="209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500">
                <a:latin typeface="DengXian"/>
              </a:rPr>
              <a:t>零日漏洞利用增长22%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82550" y="6562725"/>
            <a:ext cx="4543425" cy="20955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l"/>
            <a:r>
              <a:rPr sz="1500">
                <a:latin typeface="DengXian"/>
              </a:rPr>
              <a:t>Web应用占比63.4%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2500" y="77533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>
                <a:solidFill>
                  <a:srgbClr val="0A4275"/>
                </a:solidFill>
                <a:latin typeface="DengXian"/>
              </a:rPr>
              <a:t>攻击趋势与发展特点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2500" y="81343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>
                <a:latin typeface="DengXian"/>
              </a:rPr>
              <a:t>• DDoS攻击手法向多向量复合型发展，同时结合应用层与网络层，攻击流量呈现短时高峰特征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52500" y="8467725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>
                <a:latin typeface="DengXian"/>
              </a:rPr>
              <a:t>• 勒索软件攻击呈现"双重勒索"特点，不仅加密数据还威胁公开泄露，LockBit变种活跃度明显提升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52500" y="88011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500">
                <a:latin typeface="DengXian"/>
              </a:rPr>
              <a:t>• AI辅助钓鱼攻击出现，定制化内容质量显著提升，成功率较传统钓鱼提高约2倍，值得高度关注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62000" y="7658100"/>
            <a:ext cx="38100" cy="1666875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DengXian"/>
              </a:rPr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