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Source Han Sans CN Bold"/>
              </a:rPr>
              <a:t>关键问题深度分析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 rIns="0">
            <a:spAutoFit/>
          </a:bodyPr>
          <a:lstStyle/>
          <a:p>
            <a:r>
              <a:rPr sz="2700" b="1">
                <a:solidFill>
                  <a:srgbClr val="0A4275"/>
                </a:solidFill>
                <a:latin typeface="Source Han Sans CN"/>
              </a:rPr>
              <a:t>资产防护短板与管理痛点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5429250" cy="144780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Rounded Rectangle 6"/>
          <p:cNvSpPr/>
          <p:nvPr/>
        </p:nvSpPr>
        <p:spPr>
          <a:xfrm>
            <a:off x="762000" y="2038350"/>
            <a:ext cx="5429250" cy="2447925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952500" y="218122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EDR部署滞后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52500" y="2514600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latin typeface="DengXian"/>
              </a:rPr>
              <a:t>20个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52500" y="284797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DengXian"/>
              </a:rPr>
              <a:t>服务内资产待纳管</a:t>
            </a:r>
          </a:p>
        </p:txBody>
      </p:sp>
      <p:sp>
        <p:nvSpPr>
          <p:cNvPr id="11" name="Rectangle 10"/>
          <p:cNvSpPr/>
          <p:nvPr/>
        </p:nvSpPr>
        <p:spPr>
          <a:xfrm>
            <a:off x="762000" y="2076450"/>
            <a:ext cx="38100" cy="23717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ounded Rectangle 11"/>
          <p:cNvSpPr/>
          <p:nvPr/>
        </p:nvSpPr>
        <p:spPr>
          <a:xfrm>
            <a:off x="6419850" y="2038350"/>
            <a:ext cx="5429250" cy="144780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ounded Rectangle 12"/>
          <p:cNvSpPr/>
          <p:nvPr/>
        </p:nvSpPr>
        <p:spPr>
          <a:xfrm>
            <a:off x="6419850" y="2038350"/>
            <a:ext cx="5429250" cy="2447925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610350" y="218122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弱口令风险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610350" y="2514600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latin typeface="DengXian"/>
              </a:rPr>
              <a:t>16个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610350" y="284797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DengXian"/>
              </a:rPr>
              <a:t>核心业务系统涉及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419850" y="2076450"/>
            <a:ext cx="38100" cy="23717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ounded Rectangle 17"/>
          <p:cNvSpPr/>
          <p:nvPr/>
        </p:nvSpPr>
        <p:spPr>
          <a:xfrm>
            <a:off x="12077700" y="2038350"/>
            <a:ext cx="5429250" cy="144780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ounded Rectangle 18"/>
          <p:cNvSpPr/>
          <p:nvPr/>
        </p:nvSpPr>
        <p:spPr>
          <a:xfrm>
            <a:off x="12077700" y="2038350"/>
            <a:ext cx="5429250" cy="2447925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TextBox 19"/>
          <p:cNvSpPr txBox="1"/>
          <p:nvPr/>
        </p:nvSpPr>
        <p:spPr>
          <a:xfrm>
            <a:off x="12268200" y="218122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弱口令总量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2268200" y="2514600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latin typeface="DengXian"/>
              </a:rPr>
              <a:t>29,311个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12268200" y="2847975"/>
            <a:ext cx="504825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DengXian"/>
              </a:rPr>
              <a:t>涉及73个IP资产</a:t>
            </a:r>
          </a:p>
        </p:txBody>
      </p:sp>
      <p:sp>
        <p:nvSpPr>
          <p:cNvPr id="23" name="Rectangle 22"/>
          <p:cNvSpPr/>
          <p:nvPr/>
        </p:nvSpPr>
        <p:spPr>
          <a:xfrm>
            <a:off x="12077700" y="2076450"/>
            <a:ext cx="38100" cy="23717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ounded Rectangle 23"/>
          <p:cNvSpPr/>
          <p:nvPr/>
        </p:nvSpPr>
        <p:spPr>
          <a:xfrm>
            <a:off x="762000" y="4724400"/>
            <a:ext cx="8267700" cy="144780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ounded Rectangle 24"/>
          <p:cNvSpPr/>
          <p:nvPr/>
        </p:nvSpPr>
        <p:spPr>
          <a:xfrm>
            <a:off x="762000" y="4724400"/>
            <a:ext cx="8267700" cy="2447925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TextBox 25"/>
          <p:cNvSpPr txBox="1"/>
          <p:nvPr/>
        </p:nvSpPr>
        <p:spPr>
          <a:xfrm>
            <a:off x="952500" y="4867275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响应及时率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952500" y="5200650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latin typeface="DengXian"/>
              </a:rPr>
              <a:t>61.12%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952500" y="5534025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DengXian"/>
              </a:rPr>
              <a:t>低于预期目标，需提升应急响应能力</a:t>
            </a:r>
          </a:p>
        </p:txBody>
      </p:sp>
      <p:sp>
        <p:nvSpPr>
          <p:cNvPr id="29" name="Rectangle 28"/>
          <p:cNvSpPr/>
          <p:nvPr/>
        </p:nvSpPr>
        <p:spPr>
          <a:xfrm>
            <a:off x="762000" y="4762500"/>
            <a:ext cx="38100" cy="23717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ounded Rectangle 29"/>
          <p:cNvSpPr/>
          <p:nvPr/>
        </p:nvSpPr>
        <p:spPr>
          <a:xfrm>
            <a:off x="9258300" y="4724400"/>
            <a:ext cx="8267700" cy="144780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ounded Rectangle 30"/>
          <p:cNvSpPr/>
          <p:nvPr/>
        </p:nvSpPr>
        <p:spPr>
          <a:xfrm>
            <a:off x="9258300" y="4724400"/>
            <a:ext cx="8267700" cy="2447925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TextBox 31"/>
          <p:cNvSpPr txBox="1"/>
          <p:nvPr/>
        </p:nvSpPr>
        <p:spPr>
          <a:xfrm>
            <a:off x="9448800" y="4867275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900">
                <a:latin typeface="DengXian"/>
              </a:rPr>
              <a:t>系统服务漏洞事件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9448800" y="5200650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2200">
                <a:latin typeface="DengXian"/>
              </a:rPr>
              <a:t>69.9%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448800" y="5534025"/>
            <a:ext cx="7886700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sz="1000">
                <a:latin typeface="DengXian"/>
              </a:rPr>
              <a:t>占安全事件总量的主要部分</a:t>
            </a:r>
          </a:p>
        </p:txBody>
      </p:sp>
      <p:sp>
        <p:nvSpPr>
          <p:cNvPr id="35" name="Rectangle 34"/>
          <p:cNvSpPr/>
          <p:nvPr/>
        </p:nvSpPr>
        <p:spPr>
          <a:xfrm>
            <a:off x="9258300" y="4762500"/>
            <a:ext cx="38100" cy="2371725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TextBox 35"/>
          <p:cNvSpPr txBox="1"/>
          <p:nvPr/>
        </p:nvSpPr>
        <p:spPr>
          <a:xfrm>
            <a:off x="762000" y="7410450"/>
            <a:ext cx="16764000" cy="3619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1800" b="1">
                <a:solidFill>
                  <a:srgbClr val="0A4275"/>
                </a:solidFill>
                <a:latin typeface="Microsoft YaHei"/>
              </a:rPr>
              <a:t>核心问题总结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762000" y="7924800"/>
            <a:ext cx="16764000" cy="2114550"/>
          </a:xfrm>
          <a:prstGeom prst="roundRect">
            <a:avLst/>
          </a:prstGeom>
          <a:solidFill>
            <a:srgbClr val="F7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TextBox 37"/>
          <p:cNvSpPr txBox="1"/>
          <p:nvPr/>
        </p:nvSpPr>
        <p:spPr>
          <a:xfrm>
            <a:off x="952500" y="80200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900">
                <a:latin typeface="DengXian"/>
              </a:rPr>
              <a:t>⚠ 终端防护能力不足：EDR部署进度滞后，影响终端安全监测与响应能力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952500" y="83820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900">
                <a:latin typeface="DengXian"/>
              </a:rPr>
              <a:t>🛡 身份认证薄弱：弱口令问题严重，存在账户暴力破解和信息泄露风险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952500" y="87439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900">
                <a:latin typeface="DengXian"/>
              </a:rPr>
              <a:t>🕐 应急响应效率低：响应及时率仅61.12%，影响安全事件处置效果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952500" y="910590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900">
                <a:latin typeface="DengXian"/>
              </a:rPr>
              <a:t>🐛 漏洞管理压力大：系统服务漏洞事件占比高，需加强常态化防控</a:t>
            </a:r>
          </a:p>
        </p:txBody>
      </p:sp>
      <p:sp>
        <p:nvSpPr>
          <p:cNvPr id="42" name="Rectangle 41"/>
          <p:cNvSpPr/>
          <p:nvPr/>
        </p:nvSpPr>
        <p:spPr>
          <a:xfrm>
            <a:off x="762000" y="7962900"/>
            <a:ext cx="38100" cy="20383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DengXian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