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8288000" cy="10287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8288000" cy="9525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62000" y="571500"/>
            <a:ext cx="16764000" cy="685800"/>
          </a:xfrm>
          <a:prstGeom prst="rect">
            <a:avLst/>
          </a:prstGeom>
          <a:noFill/>
        </p:spPr>
        <p:txBody>
          <a:bodyPr wrap="square" tIns="0" bIns="0" lIns="0">
            <a:spAutoFit/>
          </a:bodyPr>
          <a:lstStyle/>
          <a:p>
            <a:r>
              <a:rPr sz="4800" b="1">
                <a:latin typeface="Source Han Sans CN Bold"/>
              </a:rPr>
              <a:t>行业热点事件与挑战、下一步工作计划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333500"/>
            <a:ext cx="16764000" cy="514350"/>
          </a:xfrm>
          <a:prstGeom prst="rect">
            <a:avLst/>
          </a:prstGeom>
          <a:noFill/>
        </p:spPr>
        <p:txBody>
          <a:bodyPr wrap="square" tIns="0" bIns="0" lIns="0">
            <a:spAutoFit/>
          </a:bodyPr>
          <a:lstStyle/>
          <a:p>
            <a:r>
              <a:rPr sz="3600" b="1">
                <a:solidFill>
                  <a:srgbClr val="0A4275"/>
                </a:solidFill>
                <a:latin typeface="Source Han Sans CN"/>
              </a:rPr>
              <a:t>安全风险分析与应对策略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847850"/>
            <a:ext cx="762000" cy="3810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762000" y="2038350"/>
            <a:ext cx="16764000" cy="2809875"/>
          </a:xfrm>
          <a:prstGeom prst="roundRect">
            <a:avLst/>
          </a:prstGeom>
          <a:solidFill>
            <a:srgbClr val="EBEF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904875" y="2181225"/>
            <a:ext cx="1647825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0A4275"/>
                </a:solidFill>
                <a:latin typeface="DengXian"/>
              </a:rPr>
              <a:t>行业热点事件与影响分析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62000" y="2514600"/>
            <a:ext cx="5457825" cy="2095500"/>
          </a:xfrm>
          <a:prstGeom prst="roundRect">
            <a:avLst/>
          </a:prstGeom>
          <a:solidFill>
            <a:srgbClr val="F0F3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248025" y="2705100"/>
            <a:ext cx="476250" cy="381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  <a:r>
              <a:rPr sz="3600">
                <a:solidFill>
                  <a:srgbClr val="0A4275"/>
                </a:solidFill>
              </a:rPr>
              <a:t>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7250" y="3133725"/>
            <a:ext cx="52673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solidFill>
                  <a:srgbClr val="0A4275"/>
                </a:solidFill>
                <a:latin typeface="DengXian"/>
              </a:rPr>
              <a:t>LockBit勒索组织活动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7250" y="3419475"/>
            <a:ext cx="52673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latin typeface="DengXian"/>
              </a:rPr>
              <a:t>全球联合执法行动打击LockBit，但其卷土重来，影响范围持续扩大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410325" y="2514600"/>
            <a:ext cx="5457825" cy="2095500"/>
          </a:xfrm>
          <a:prstGeom prst="roundRect">
            <a:avLst/>
          </a:prstGeom>
          <a:solidFill>
            <a:srgbClr val="F0F3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8896350" y="2705100"/>
            <a:ext cx="476250" cy="381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  <a:r>
              <a:rPr sz="3600">
                <a:solidFill>
                  <a:srgbClr val="0A4275"/>
                </a:solidFill>
              </a:rPr>
              <a:t>●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05575" y="3133725"/>
            <a:ext cx="52673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solidFill>
                  <a:srgbClr val="0A4275"/>
                </a:solidFill>
                <a:latin typeface="DengXian"/>
              </a:rPr>
              <a:t>AI驱动的网络攻击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05575" y="3419475"/>
            <a:ext cx="52673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latin typeface="DengXian"/>
              </a:rPr>
              <a:t>AI钓鱼攻击成功率接近100%，模拟真人语音实施精准诈骗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2058650" y="2514600"/>
            <a:ext cx="5457825" cy="2095500"/>
          </a:xfrm>
          <a:prstGeom prst="roundRect">
            <a:avLst/>
          </a:prstGeom>
          <a:solidFill>
            <a:srgbClr val="F0F3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14544675" y="2705100"/>
            <a:ext cx="476250" cy="381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  <a:r>
              <a:rPr sz="3600">
                <a:solidFill>
                  <a:srgbClr val="0A4275"/>
                </a:solidFill>
              </a:rPr>
              <a:t>●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53900" y="3133725"/>
            <a:ext cx="52673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solidFill>
                  <a:srgbClr val="0A4275"/>
                </a:solidFill>
                <a:latin typeface="DengXian"/>
              </a:rPr>
              <a:t>"伏特台风"组织攻击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153900" y="3419475"/>
            <a:ext cx="52673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latin typeface="DengXian"/>
              </a:rPr>
              <a:t>首次被成功归因的APT组织，与多起勒索软件攻击相关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52500" y="5276850"/>
            <a:ext cx="16383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0A4275"/>
                </a:solidFill>
                <a:latin typeface="DengXian"/>
              </a:rPr>
              <a:t>当前面临的主要挑战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52500" y="5657850"/>
            <a:ext cx="16383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latin typeface="DengXian"/>
              </a:rPr>
              <a:t>• 安全资源配置不足，应急响应团队规模与日益增长的攻击规模不匹配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2500" y="5991225"/>
            <a:ext cx="16383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latin typeface="DengXian"/>
              </a:rPr>
              <a:t>• 核心业务系统存在历史遗留漏洞，修复窗口有限，需要无感知升级方案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52500" y="6324600"/>
            <a:ext cx="16383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latin typeface="DengXian"/>
              </a:rPr>
              <a:t>• 供应链安全风险增加，第三方组件存在潜在后门，急需加强检测与防御</a:t>
            </a:r>
          </a:p>
        </p:txBody>
      </p:sp>
      <p:sp>
        <p:nvSpPr>
          <p:cNvPr id="24" name="Rectangle 23"/>
          <p:cNvSpPr/>
          <p:nvPr/>
        </p:nvSpPr>
        <p:spPr>
          <a:xfrm>
            <a:off x="762000" y="5181600"/>
            <a:ext cx="38100" cy="1666875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ounded Rectangle 24"/>
          <p:cNvSpPr/>
          <p:nvPr/>
        </p:nvSpPr>
        <p:spPr>
          <a:xfrm>
            <a:off x="762000" y="7229475"/>
            <a:ext cx="16764000" cy="2857500"/>
          </a:xfrm>
          <a:prstGeom prst="roundRect">
            <a:avLst/>
          </a:prstGeom>
          <a:solidFill>
            <a:srgbClr val="F0F3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762000" y="7229475"/>
            <a:ext cx="38100" cy="285750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952500" y="7372350"/>
            <a:ext cx="16383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0A4275"/>
                </a:solidFill>
                <a:latin typeface="DengXian"/>
              </a:rPr>
              <a:t>下一步工作计划与建议</a:t>
            </a:r>
          </a:p>
        </p:txBody>
      </p:sp>
      <p:sp>
        <p:nvSpPr>
          <p:cNvPr id="28" name="Oval 27"/>
          <p:cNvSpPr/>
          <p:nvPr/>
        </p:nvSpPr>
        <p:spPr>
          <a:xfrm>
            <a:off x="952500" y="7753350"/>
            <a:ext cx="266700" cy="266700"/>
          </a:xfrm>
          <a:prstGeom prst="ellipse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FFFFFF"/>
                </a:solidFill>
                <a:latin typeface="DengXian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33500" y="7753350"/>
            <a:ext cx="16002000" cy="238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 b="1">
                <a:solidFill>
                  <a:srgbClr val="0A4275"/>
                </a:solidFill>
                <a:latin typeface="DengXian"/>
              </a:rPr>
              <a:t>升级态势感知平台，增强AI异常检测能力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33500" y="8020050"/>
            <a:ext cx="16002000" cy="381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>
                <a:latin typeface="DengXian"/>
              </a:rPr>
              <a:t>针对第一季度DDoS攻击增长趋势，部署流量基线分析与智能告警筛选系统</a:t>
            </a:r>
          </a:p>
        </p:txBody>
      </p:sp>
      <p:sp>
        <p:nvSpPr>
          <p:cNvPr id="31" name="Oval 30"/>
          <p:cNvSpPr/>
          <p:nvPr/>
        </p:nvSpPr>
        <p:spPr>
          <a:xfrm>
            <a:off x="952500" y="8496300"/>
            <a:ext cx="266700" cy="266700"/>
          </a:xfrm>
          <a:prstGeom prst="ellipse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FFFFFF"/>
                </a:solidFill>
                <a:latin typeface="DengXian"/>
              </a:rPr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33500" y="8496300"/>
            <a:ext cx="16002000" cy="238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 b="1">
                <a:solidFill>
                  <a:srgbClr val="0A4275"/>
                </a:solidFill>
                <a:latin typeface="DengXian"/>
              </a:rPr>
              <a:t>制定核心系统漏洞修复计划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33500" y="8763000"/>
            <a:ext cx="16002000" cy="381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>
                <a:latin typeface="DengXian"/>
              </a:rPr>
              <a:t>针对已发现的342个漏洞，优先修复剩余79个高危漏洞，制定分批次修复时间表</a:t>
            </a:r>
          </a:p>
        </p:txBody>
      </p:sp>
      <p:sp>
        <p:nvSpPr>
          <p:cNvPr id="34" name="Oval 33"/>
          <p:cNvSpPr/>
          <p:nvPr/>
        </p:nvSpPr>
        <p:spPr>
          <a:xfrm>
            <a:off x="952500" y="9239250"/>
            <a:ext cx="266700" cy="266700"/>
          </a:xfrm>
          <a:prstGeom prst="ellipse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FFFFFF"/>
                </a:solidFill>
                <a:latin typeface="DengXian"/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33500" y="9239250"/>
            <a:ext cx="16002000" cy="238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 b="1">
                <a:solidFill>
                  <a:srgbClr val="0A4275"/>
                </a:solidFill>
                <a:latin typeface="DengXian"/>
              </a:rPr>
              <a:t>组织安全意识培训与钓鱼演练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33500" y="9505950"/>
            <a:ext cx="16002000" cy="381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>
                <a:latin typeface="DengXian"/>
              </a:rPr>
              <a:t>针对AI钓鱼攻击趋势，加强员工培训，提高识别能力，定期组织模拟演练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335500" y="9810750"/>
            <a:ext cx="47625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666666"/>
                </a:solidFill>
                <a:latin typeface="DengXian"/>
              </a:rPr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