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571500"/>
            <a:ext cx="16764000" cy="6858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4800" b="1">
                <a:latin typeface="Source Han Sans CN Bold"/>
              </a:rPr>
              <a:t>典型安全事件案例及处置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33500"/>
            <a:ext cx="16764000" cy="5143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Source Han Sans CN"/>
              </a:rPr>
              <a:t>重点事件发现、应急与处置过程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8478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203835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3248025" y="22288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🛡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50" y="2657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DengXian"/>
              </a:rPr>
              <a:t>处置安全事件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50" y="2943225"/>
            <a:ext cx="52673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DengXian"/>
              </a:rPr>
              <a:t>36起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50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DengXian"/>
              </a:rPr>
              <a:t>平均响应时间4.2小时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10325" y="203835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896350" y="22288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⚡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05575" y="2657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DengXian"/>
              </a:rPr>
              <a:t>紧急响应流程启动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05575" y="2943225"/>
            <a:ext cx="52673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DengXian"/>
              </a:rPr>
              <a:t>7次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505575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DengXian"/>
              </a:rPr>
              <a:t>较上季度减少2次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2058650" y="2038350"/>
            <a:ext cx="54578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4544675" y="22288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☑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53900" y="2657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DengXian"/>
              </a:rPr>
              <a:t>事件闭环率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153900" y="2943225"/>
            <a:ext cx="52673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DengXian"/>
              </a:rPr>
              <a:t>92.3%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153900" y="3419475"/>
            <a:ext cx="52673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DengXian"/>
              </a:rPr>
              <a:t>较上季度提升5.6%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762000" y="4514850"/>
            <a:ext cx="16764000" cy="3048000"/>
          </a:xfrm>
          <a:prstGeom prst="roundRect">
            <a:avLst/>
          </a:prstGeom>
          <a:solidFill>
            <a:srgbClr val="EBEF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904875" y="4657725"/>
            <a:ext cx="16478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DengXian"/>
              </a:rPr>
              <a:t>案例一：大型勒索软件攻击防护与处置</a:t>
            </a:r>
          </a:p>
        </p:txBody>
      </p:sp>
      <p:sp>
        <p:nvSpPr>
          <p:cNvPr id="23" name="Oval 22"/>
          <p:cNvSpPr/>
          <p:nvPr/>
        </p:nvSpPr>
        <p:spPr>
          <a:xfrm>
            <a:off x="904875" y="4991100"/>
            <a:ext cx="238125" cy="238125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/>
          <a:lstStyle/>
          <a:p>
            <a:pPr algn="ctr"/>
            <a:r>
              <a:rPr sz="1200" b="1">
                <a:solidFill>
                  <a:srgbClr val="FFFFFF"/>
                </a:solidFill>
                <a:latin typeface="DengXian"/>
              </a:rPr>
              <a:t>1</a:t>
            </a:r>
          </a:p>
        </p:txBody>
      </p:sp>
      <p:sp>
        <p:nvSpPr>
          <p:cNvPr id="24" name="Rectangle 23"/>
          <p:cNvSpPr/>
          <p:nvPr/>
        </p:nvSpPr>
        <p:spPr>
          <a:xfrm>
            <a:off x="1019175" y="5229225"/>
            <a:ext cx="19050" cy="5715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1285875" y="4991100"/>
            <a:ext cx="1609725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DengXian"/>
              </a:rPr>
              <a:t>发现阶段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85875" y="5257800"/>
            <a:ext cx="1609725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solidFill>
                  <a:srgbClr val="333333"/>
                </a:solidFill>
                <a:latin typeface="DengXian"/>
              </a:rPr>
              <a:t>态势感知系统于3月18日08:35检测到异常加密行为，涉及文件服务器（192.168.45.78）；检测到可疑PowerShell脚本执行</a:t>
            </a:r>
          </a:p>
        </p:txBody>
      </p:sp>
      <p:sp>
        <p:nvSpPr>
          <p:cNvPr id="27" name="Oval 26"/>
          <p:cNvSpPr/>
          <p:nvPr/>
        </p:nvSpPr>
        <p:spPr>
          <a:xfrm>
            <a:off x="904875" y="5800725"/>
            <a:ext cx="238125" cy="238125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/>
          <a:lstStyle/>
          <a:p>
            <a:pPr algn="ctr"/>
            <a:r>
              <a:rPr sz="1200" b="1">
                <a:solidFill>
                  <a:srgbClr val="FFFFFF"/>
                </a:solidFill>
                <a:latin typeface="DengXian"/>
              </a:rPr>
              <a:t>2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019175" y="6038850"/>
            <a:ext cx="19050" cy="5715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1285875" y="5800725"/>
            <a:ext cx="1609725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DengXian"/>
              </a:rPr>
              <a:t>应急响应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85875" y="6067425"/>
            <a:ext cx="1609725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solidFill>
                  <a:srgbClr val="333333"/>
                </a:solidFill>
                <a:latin typeface="DengXian"/>
              </a:rPr>
              <a:t>10分钟内隔离受影响服务器，阻断外联通信；启动紧急响应小组；分析发现攻击利用Log4j漏洞（CVE-2021-44228）</a:t>
            </a:r>
          </a:p>
        </p:txBody>
      </p:sp>
      <p:sp>
        <p:nvSpPr>
          <p:cNvPr id="31" name="Oval 30"/>
          <p:cNvSpPr/>
          <p:nvPr/>
        </p:nvSpPr>
        <p:spPr>
          <a:xfrm>
            <a:off x="904875" y="6610350"/>
            <a:ext cx="238125" cy="238125"/>
          </a:xfrm>
          <a:prstGeom prst="ellipse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wrap="square"/>
          <a:lstStyle/>
          <a:p>
            <a:pPr algn="ctr"/>
            <a:r>
              <a:rPr sz="1200" b="1">
                <a:solidFill>
                  <a:srgbClr val="FFFFFF"/>
                </a:solidFill>
                <a:latin typeface="DengXian"/>
              </a:rPr>
              <a:t>3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19175" y="6848475"/>
            <a:ext cx="19050" cy="5715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1285875" y="6610350"/>
            <a:ext cx="16097250" cy="2381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800" b="1">
                <a:solidFill>
                  <a:srgbClr val="0A4275"/>
                </a:solidFill>
                <a:latin typeface="DengXian"/>
              </a:rPr>
              <a:t>处置与恢复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285875" y="6877050"/>
            <a:ext cx="1609725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solidFill>
                  <a:srgbClr val="333333"/>
                </a:solidFill>
                <a:latin typeface="DengXian"/>
              </a:rPr>
              <a:t>从备份恢复关键数据；修复安全漏洞；阻断攻击源IP（45.92.156.23）；全网部署检测特征；工作恢复时间：3小时42分钟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52500" y="822960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DengXian"/>
              </a:rPr>
              <a:t>其他典型安全事件处置案例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52500" y="8610600"/>
            <a:ext cx="1638300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sz="1800">
                <a:latin typeface="DengXian"/>
              </a:rPr>
              <a:t>• API未授权访问事件（2月12日）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952500" y="8877300"/>
            <a:ext cx="1638300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DengXian"/>
              </a:rPr>
              <a:t>  WAF检测到异常API调用频率（高达800次/分钟），针对CRM系统；发现开发环境API密钥泄露至GitHub公共仓库；30分钟内完成密钥轮换，更新API鉴权机制，无数据泄露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52500" y="9353550"/>
            <a:ext cx="1638300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sz="1800">
                <a:latin typeface="DengXian"/>
              </a:rPr>
              <a:t>• 网站SQL注入攻击（1月25日）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2500" y="9620250"/>
            <a:ext cx="16383000" cy="4762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600">
                <a:latin typeface="DengXian"/>
              </a:rPr>
              <a:t>  检测到针对订单系统的SQL注入尝试，共计367次；攻击者（IP: 103.79.34.15）利用表单字段进行注入；已部署WAF规则拦截，同时修复代码漏洞并进行全面代码审计，避免同类问题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62000" y="8134350"/>
            <a:ext cx="38100" cy="21526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DengXian"/>
              </a:rPr>
              <a:t>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